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5" r:id="rId2"/>
  </p:sldMasterIdLst>
  <p:notesMasterIdLst>
    <p:notesMasterId r:id="rId40"/>
  </p:notesMasterIdLst>
  <p:sldIdLst>
    <p:sldId id="264" r:id="rId3"/>
    <p:sldId id="369" r:id="rId4"/>
    <p:sldId id="320" r:id="rId5"/>
    <p:sldId id="417" r:id="rId6"/>
    <p:sldId id="314" r:id="rId7"/>
    <p:sldId id="316" r:id="rId8"/>
    <p:sldId id="434" r:id="rId9"/>
    <p:sldId id="404" r:id="rId10"/>
    <p:sldId id="416" r:id="rId11"/>
    <p:sldId id="432" r:id="rId12"/>
    <p:sldId id="321" r:id="rId13"/>
    <p:sldId id="389" r:id="rId14"/>
    <p:sldId id="390" r:id="rId15"/>
    <p:sldId id="412" r:id="rId16"/>
    <p:sldId id="438" r:id="rId17"/>
    <p:sldId id="403" r:id="rId18"/>
    <p:sldId id="291" r:id="rId19"/>
    <p:sldId id="400" r:id="rId20"/>
    <p:sldId id="401" r:id="rId21"/>
    <p:sldId id="402" r:id="rId22"/>
    <p:sldId id="396" r:id="rId23"/>
    <p:sldId id="397" r:id="rId24"/>
    <p:sldId id="398" r:id="rId25"/>
    <p:sldId id="405" r:id="rId26"/>
    <p:sldId id="433" r:id="rId27"/>
    <p:sldId id="406" r:id="rId28"/>
    <p:sldId id="407" r:id="rId29"/>
    <p:sldId id="357" r:id="rId30"/>
    <p:sldId id="436" r:id="rId31"/>
    <p:sldId id="331" r:id="rId32"/>
    <p:sldId id="423" r:id="rId33"/>
    <p:sldId id="424" r:id="rId34"/>
    <p:sldId id="379" r:id="rId35"/>
    <p:sldId id="426" r:id="rId36"/>
    <p:sldId id="380" r:id="rId37"/>
    <p:sldId id="427" r:id="rId38"/>
    <p:sldId id="43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25"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AD47"/>
    <a:srgbClr val="175475"/>
    <a:srgbClr val="00B050"/>
    <a:srgbClr val="00A24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211" autoAdjust="0"/>
  </p:normalViewPr>
  <p:slideViewPr>
    <p:cSldViewPr snapToGrid="0">
      <p:cViewPr varScale="1">
        <p:scale>
          <a:sx n="108" d="100"/>
          <a:sy n="108" d="100"/>
        </p:scale>
        <p:origin x="1686"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FCFF0-7EFB-4B28-A6DD-4ECFE16CCF21}" type="datetimeFigureOut">
              <a:rPr lang="en-US" smtClean="0"/>
              <a:t>11/3/2015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2803C-4123-463E-B191-8C883DC0456F}" type="slidenum">
              <a:rPr lang="en-US" smtClean="0"/>
              <a:t>‹#›</a:t>
            </a:fld>
            <a:endParaRPr lang="en-US"/>
          </a:p>
        </p:txBody>
      </p:sp>
    </p:spTree>
    <p:extLst>
      <p:ext uri="{BB962C8B-B14F-4D97-AF65-F5344CB8AC3E}">
        <p14:creationId xmlns:p14="http://schemas.microsoft.com/office/powerpoint/2010/main" val="1637055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D91C11-4474-40A9-BB9D-B68419C21F6F}" type="slidenum">
              <a:rPr lang="en-US" smtClean="0"/>
              <a:t>4</a:t>
            </a:fld>
            <a:endParaRPr lang="en-US"/>
          </a:p>
        </p:txBody>
      </p:sp>
    </p:spTree>
    <p:extLst>
      <p:ext uri="{BB962C8B-B14F-4D97-AF65-F5344CB8AC3E}">
        <p14:creationId xmlns:p14="http://schemas.microsoft.com/office/powerpoint/2010/main" val="3094042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26</a:t>
            </a:fld>
            <a:endParaRPr lang="en-US"/>
          </a:p>
        </p:txBody>
      </p:sp>
    </p:spTree>
    <p:extLst>
      <p:ext uri="{BB962C8B-B14F-4D97-AF65-F5344CB8AC3E}">
        <p14:creationId xmlns:p14="http://schemas.microsoft.com/office/powerpoint/2010/main" val="161566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3AC6C3-941E-44A4-8A1A-AE32C757C6F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35773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35</a:t>
            </a:fld>
            <a:endParaRPr lang="en-US"/>
          </a:p>
        </p:txBody>
      </p:sp>
    </p:spTree>
    <p:extLst>
      <p:ext uri="{BB962C8B-B14F-4D97-AF65-F5344CB8AC3E}">
        <p14:creationId xmlns:p14="http://schemas.microsoft.com/office/powerpoint/2010/main" val="842729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36</a:t>
            </a:fld>
            <a:endParaRPr lang="en-US"/>
          </a:p>
        </p:txBody>
      </p:sp>
    </p:spTree>
    <p:extLst>
      <p:ext uri="{BB962C8B-B14F-4D97-AF65-F5344CB8AC3E}">
        <p14:creationId xmlns:p14="http://schemas.microsoft.com/office/powerpoint/2010/main" val="842729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37</a:t>
            </a:fld>
            <a:endParaRPr lang="en-US"/>
          </a:p>
        </p:txBody>
      </p:sp>
    </p:spTree>
    <p:extLst>
      <p:ext uri="{BB962C8B-B14F-4D97-AF65-F5344CB8AC3E}">
        <p14:creationId xmlns:p14="http://schemas.microsoft.com/office/powerpoint/2010/main" val="11644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38844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6</a:t>
            </a:fld>
            <a:endParaRPr lang="en-US"/>
          </a:p>
        </p:txBody>
      </p:sp>
    </p:spTree>
    <p:extLst>
      <p:ext uri="{BB962C8B-B14F-4D97-AF65-F5344CB8AC3E}">
        <p14:creationId xmlns:p14="http://schemas.microsoft.com/office/powerpoint/2010/main" val="364102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D91C11-4474-40A9-BB9D-B68419C21F6F}" type="slidenum">
              <a:rPr lang="en-US" smtClean="0"/>
              <a:t>7</a:t>
            </a:fld>
            <a:endParaRPr lang="en-US"/>
          </a:p>
        </p:txBody>
      </p:sp>
    </p:spTree>
    <p:extLst>
      <p:ext uri="{BB962C8B-B14F-4D97-AF65-F5344CB8AC3E}">
        <p14:creationId xmlns:p14="http://schemas.microsoft.com/office/powerpoint/2010/main" val="38185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8</a:t>
            </a:fld>
            <a:endParaRPr lang="en-US"/>
          </a:p>
        </p:txBody>
      </p:sp>
    </p:spTree>
    <p:extLst>
      <p:ext uri="{BB962C8B-B14F-4D97-AF65-F5344CB8AC3E}">
        <p14:creationId xmlns:p14="http://schemas.microsoft.com/office/powerpoint/2010/main" val="5572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9</a:t>
            </a:fld>
            <a:endParaRPr lang="en-US"/>
          </a:p>
        </p:txBody>
      </p:sp>
    </p:spTree>
    <p:extLst>
      <p:ext uri="{BB962C8B-B14F-4D97-AF65-F5344CB8AC3E}">
        <p14:creationId xmlns:p14="http://schemas.microsoft.com/office/powerpoint/2010/main" val="455053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15</a:t>
            </a:fld>
            <a:endParaRPr lang="en-US"/>
          </a:p>
        </p:txBody>
      </p:sp>
    </p:spTree>
    <p:extLst>
      <p:ext uri="{BB962C8B-B14F-4D97-AF65-F5344CB8AC3E}">
        <p14:creationId xmlns:p14="http://schemas.microsoft.com/office/powerpoint/2010/main" val="88835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16</a:t>
            </a:fld>
            <a:endParaRPr lang="en-US"/>
          </a:p>
        </p:txBody>
      </p:sp>
    </p:spTree>
    <p:extLst>
      <p:ext uri="{BB962C8B-B14F-4D97-AF65-F5344CB8AC3E}">
        <p14:creationId xmlns:p14="http://schemas.microsoft.com/office/powerpoint/2010/main" val="196649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B2803C-4123-463E-B191-8C883DC0456F}" type="slidenum">
              <a:rPr lang="en-US" smtClean="0"/>
              <a:t>24</a:t>
            </a:fld>
            <a:endParaRPr lang="en-US"/>
          </a:p>
        </p:txBody>
      </p:sp>
    </p:spTree>
    <p:extLst>
      <p:ext uri="{BB962C8B-B14F-4D97-AF65-F5344CB8AC3E}">
        <p14:creationId xmlns:p14="http://schemas.microsoft.com/office/powerpoint/2010/main" val="3943970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spTree>
    <p:extLst>
      <p:ext uri="{BB962C8B-B14F-4D97-AF65-F5344CB8AC3E}">
        <p14:creationId xmlns:p14="http://schemas.microsoft.com/office/powerpoint/2010/main" val="35634522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3677366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7388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1068589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63000">
              <a:schemeClr val="accent1">
                <a:lumMod val="5000"/>
                <a:lumOff val="95000"/>
              </a:schemeClr>
            </a:gs>
            <a:gs pos="91000">
              <a:srgbClr val="83D59F"/>
            </a:gs>
            <a:gs pos="100000">
              <a:srgbClr val="00A249"/>
            </a:gs>
          </a:gsLst>
          <a:lin ang="5400000" scaled="1"/>
        </a:grad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793120" y="2430868"/>
            <a:ext cx="7701598" cy="721360"/>
          </a:xfrm>
        </p:spPr>
        <p:txBody>
          <a:bodyPr>
            <a:noAutofit/>
          </a:bodyPr>
          <a:lstStyle>
            <a:lvl1pPr marL="0" indent="0" algn="ctr">
              <a:buFontTx/>
              <a:buNone/>
              <a:defRPr sz="4000" b="1" i="0" baseline="0">
                <a:solidFill>
                  <a:srgbClr val="175475"/>
                </a:solidFill>
                <a:latin typeface="Myriad Pro Semibold"/>
              </a:defRPr>
            </a:lvl1pPr>
          </a:lstStyle>
          <a:p>
            <a:pPr lvl="0"/>
            <a:r>
              <a:rPr lang="en-US" dirty="0" smtClean="0"/>
              <a:t>Presentation Title Here</a:t>
            </a:r>
          </a:p>
        </p:txBody>
      </p:sp>
      <p:sp>
        <p:nvSpPr>
          <p:cNvPr id="20" name="Text Placeholder 17"/>
          <p:cNvSpPr>
            <a:spLocks noGrp="1"/>
          </p:cNvSpPr>
          <p:nvPr>
            <p:ph type="body" sz="quarter" idx="11" hasCustomPrompt="1"/>
          </p:nvPr>
        </p:nvSpPr>
        <p:spPr>
          <a:xfrm>
            <a:off x="793120" y="3152228"/>
            <a:ext cx="7701598" cy="549274"/>
          </a:xfrm>
        </p:spPr>
        <p:txBody>
          <a:bodyPr lIns="0" tIns="0" rIns="0" bIns="0">
            <a:noAutofit/>
          </a:bodyPr>
          <a:lstStyle>
            <a:lvl1pPr marL="0" indent="0" algn="ctr">
              <a:spcBef>
                <a:spcPts val="0"/>
              </a:spcBef>
              <a:buFontTx/>
              <a:buNone/>
              <a:defRPr sz="3600" b="0" i="0" baseline="0">
                <a:solidFill>
                  <a:srgbClr val="175475"/>
                </a:solidFill>
                <a:latin typeface="Franklin Gothic Book"/>
                <a:cs typeface="Franklin Gothic Book"/>
              </a:defRPr>
            </a:lvl1pPr>
          </a:lstStyle>
          <a:p>
            <a:pPr lvl="0"/>
            <a:r>
              <a:rPr lang="en-US" dirty="0" smtClean="0"/>
              <a:t>Presentation Subtitle here</a:t>
            </a:r>
          </a:p>
        </p:txBody>
      </p:sp>
      <p:sp>
        <p:nvSpPr>
          <p:cNvPr id="22" name="Text Placeholder 17"/>
          <p:cNvSpPr>
            <a:spLocks noGrp="1"/>
          </p:cNvSpPr>
          <p:nvPr>
            <p:ph type="body" sz="quarter" idx="12" hasCustomPrompt="1"/>
          </p:nvPr>
        </p:nvSpPr>
        <p:spPr>
          <a:xfrm>
            <a:off x="793120" y="4556016"/>
            <a:ext cx="7701598" cy="469900"/>
          </a:xfrm>
        </p:spPr>
        <p:txBody>
          <a:bodyPr lIns="0" tIns="0" rIns="0" bIns="0">
            <a:noAutofit/>
          </a:bodyPr>
          <a:lstStyle>
            <a:lvl1pPr marL="0" indent="0" algn="ctr">
              <a:spcBef>
                <a:spcPts val="0"/>
              </a:spcBef>
              <a:buFontTx/>
              <a:buNone/>
              <a:defRPr sz="2800" b="0" i="1">
                <a:solidFill>
                  <a:srgbClr val="175475"/>
                </a:solidFill>
                <a:latin typeface="Franklin Gothic Book"/>
                <a:cs typeface="Franklin Gothic Book"/>
              </a:defRPr>
            </a:lvl1pPr>
          </a:lstStyle>
          <a:p>
            <a:pPr lvl="0"/>
            <a:r>
              <a:rPr lang="en-US" dirty="0" smtClean="0"/>
              <a:t>Author Here</a:t>
            </a:r>
          </a:p>
        </p:txBody>
      </p:sp>
      <p:sp>
        <p:nvSpPr>
          <p:cNvPr id="23" name="Text Placeholder 17"/>
          <p:cNvSpPr>
            <a:spLocks noGrp="1"/>
          </p:cNvSpPr>
          <p:nvPr>
            <p:ph type="body" sz="quarter" idx="13" hasCustomPrompt="1"/>
          </p:nvPr>
        </p:nvSpPr>
        <p:spPr>
          <a:xfrm>
            <a:off x="793120" y="5025916"/>
            <a:ext cx="7701598" cy="469900"/>
          </a:xfrm>
        </p:spPr>
        <p:txBody>
          <a:bodyPr lIns="0" tIns="0" rIns="0" bIns="0">
            <a:noAutofit/>
          </a:bodyPr>
          <a:lstStyle>
            <a:lvl1pPr marL="0" indent="0" algn="ctr">
              <a:spcBef>
                <a:spcPts val="0"/>
              </a:spcBef>
              <a:buFontTx/>
              <a:buNone/>
              <a:defRPr sz="2400" b="0" i="0" baseline="0">
                <a:solidFill>
                  <a:srgbClr val="175475"/>
                </a:solidFill>
                <a:latin typeface="Franklin Gothic Book"/>
                <a:cs typeface="Franklin Gothic Book"/>
              </a:defRPr>
            </a:lvl1pPr>
          </a:lstStyle>
          <a:p>
            <a:pPr lvl="0"/>
            <a:r>
              <a:rPr lang="en-US" dirty="0" smtClean="0"/>
              <a:t>Month XX, 20XX</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371" y="985991"/>
            <a:ext cx="5206435" cy="1444877"/>
          </a:xfrm>
          <a:prstGeom prst="rect">
            <a:avLst/>
          </a:prstGeom>
        </p:spPr>
      </p:pic>
    </p:spTree>
    <p:extLst>
      <p:ext uri="{BB962C8B-B14F-4D97-AF65-F5344CB8AC3E}">
        <p14:creationId xmlns:p14="http://schemas.microsoft.com/office/powerpoint/2010/main" val="4790617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955964"/>
            <a:ext cx="8229600" cy="48657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67875" y="6389925"/>
            <a:ext cx="5018925"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142851023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85157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675846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5828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637064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2211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1" y="94003"/>
            <a:ext cx="8229600" cy="516966"/>
          </a:xfrm>
        </p:spPr>
        <p:txBody>
          <a:bodyPr/>
          <a:lstStyle>
            <a:lvl1pPr>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4734" y="800100"/>
            <a:ext cx="8379216" cy="50215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3690257" y="6389925"/>
            <a:ext cx="5293724"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099992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spTree>
    <p:extLst>
      <p:ext uri="{BB962C8B-B14F-4D97-AF65-F5344CB8AC3E}">
        <p14:creationId xmlns:p14="http://schemas.microsoft.com/office/powerpoint/2010/main" val="3583711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613" t="18363" b="35450"/>
          <a:stretch/>
        </p:blipFill>
        <p:spPr>
          <a:xfrm>
            <a:off x="29817" y="6311348"/>
            <a:ext cx="3476375" cy="467139"/>
          </a:xfrm>
          <a:prstGeom prst="rect">
            <a:avLst/>
          </a:prstGeom>
        </p:spPr>
      </p:pic>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57112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175475"/>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17547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2811814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1350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solidFill>
                  <a:srgbClr val="175475"/>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175475"/>
                </a:solidFill>
              </a:defRPr>
            </a:lvl1pPr>
            <a:lvl2pPr>
              <a:defRPr>
                <a:solidFill>
                  <a:srgbClr val="175475"/>
                </a:solidFill>
              </a:defRPr>
            </a:lvl2pPr>
            <a:lvl3pPr>
              <a:defRPr>
                <a:solidFill>
                  <a:srgbClr val="175475"/>
                </a:solidFill>
              </a:defRPr>
            </a:lvl3pPr>
            <a:lvl4pPr>
              <a:defRPr>
                <a:solidFill>
                  <a:srgbClr val="175475"/>
                </a:solidFill>
              </a:defRPr>
            </a:lvl4pPr>
            <a:lvl5pPr>
              <a:defRPr>
                <a:solidFill>
                  <a:srgbClr val="17547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algn="r"/>
            <a:fld id="{7FFE15FC-A8B6-4718-BABB-4F5309630F6C}" type="slidenum">
              <a:rPr lang="en-US" smtClean="0"/>
              <a:pPr algn="r"/>
              <a:t>‹#›</a:t>
            </a:fld>
            <a:endParaRPr lang="en-US" dirty="0"/>
          </a:p>
        </p:txBody>
      </p:sp>
    </p:spTree>
    <p:extLst>
      <p:ext uri="{BB962C8B-B14F-4D97-AF65-F5344CB8AC3E}">
        <p14:creationId xmlns:p14="http://schemas.microsoft.com/office/powerpoint/2010/main" val="1843561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2" name="Title 1"/>
          <p:cNvSpPr>
            <a:spLocks noGrp="1"/>
          </p:cNvSpPr>
          <p:nvPr>
            <p:ph type="title"/>
          </p:nvPr>
        </p:nvSpPr>
        <p:spPr>
          <a:xfrm>
            <a:off x="114301" y="97668"/>
            <a:ext cx="7765978" cy="516966"/>
          </a:xfrm>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14301" y="588292"/>
            <a:ext cx="8490307" cy="478823"/>
          </a:xfrm>
        </p:spPr>
        <p:txBody>
          <a:bodyPr anchor="b"/>
          <a:lstStyle>
            <a:lvl1pPr marL="0" indent="0">
              <a:buNone/>
              <a:defRPr sz="2000" b="1">
                <a:solidFill>
                  <a:srgbClr val="175475"/>
                </a:solidFill>
                <a:latin typeface="Myriad Pro Semibold"/>
                <a:cs typeface="Myriad Pro Semi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5008" y="1131600"/>
            <a:ext cx="8229600" cy="4659601"/>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lgn="r"/>
            <a:fld id="{7FFE15FC-A8B6-4718-BABB-4F5309630F6C}" type="slidenum">
              <a:rPr lang="en-US" smtClean="0"/>
              <a:pPr algn="r"/>
              <a:t>‹#›</a:t>
            </a:fld>
            <a:endParaRPr lang="en-US" dirty="0"/>
          </a:p>
        </p:txBody>
      </p:sp>
      <p:cxnSp>
        <p:nvCxnSpPr>
          <p:cNvPr id="10" name="Straight Connector 9"/>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093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l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3264" y="3194406"/>
            <a:ext cx="8596347" cy="751061"/>
          </a:xfrm>
        </p:spPr>
        <p:txBody>
          <a:bodyPr anchor="t"/>
          <a:lstStyle>
            <a:lvl1pPr algn="l">
              <a:defRPr sz="3800" b="1" cap="none">
                <a:solidFill>
                  <a:srgbClr val="175475"/>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3265" y="4080648"/>
            <a:ext cx="8596346" cy="1500187"/>
          </a:xfrm>
        </p:spPr>
        <p:txBody>
          <a:bodyPr anchor="t"/>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4" name="Straight Connector 3"/>
          <p:cNvCxnSpPr/>
          <p:nvPr userDrawn="1"/>
        </p:nvCxnSpPr>
        <p:spPr>
          <a:xfrm flipV="1">
            <a:off x="383264" y="3934792"/>
            <a:ext cx="788670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356121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955964"/>
            <a:ext cx="4038600" cy="5170199"/>
          </a:xfrm>
        </p:spPr>
        <p:txBody>
          <a:bodyPr/>
          <a:lstStyle>
            <a:lvl1pPr>
              <a:defRPr sz="2200">
                <a:solidFill>
                  <a:schemeClr val="tx1"/>
                </a:solidFill>
              </a:defRPr>
            </a:lvl1pPr>
            <a:lvl2pPr>
              <a:defRPr sz="20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695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879067"/>
            <a:ext cx="4040188"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39377"/>
            <a:ext cx="4040188"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874803"/>
            <a:ext cx="4041775" cy="639762"/>
          </a:xfrm>
        </p:spPr>
        <p:txBody>
          <a:bodyPr anchor="b"/>
          <a:lstStyle>
            <a:lvl1pPr marL="0" indent="0" algn="ctr">
              <a:buNone/>
              <a:defRPr sz="2200" b="1">
                <a:solidFill>
                  <a:srgbClr val="17547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39377"/>
            <a:ext cx="4041775" cy="4586786"/>
          </a:xfrm>
        </p:spPr>
        <p:txBody>
          <a:bodyPr/>
          <a:lstStyle>
            <a:lvl1pPr>
              <a:defRPr sz="22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7FFE15FC-A8B6-4718-BABB-4F5309630F6C}"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cxnSp>
        <p:nvCxnSpPr>
          <p:cNvPr id="11" name="Straight Connector 10"/>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706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5475"/>
                </a:solidFill>
              </a:defRPr>
            </a:lvl1pPr>
          </a:lstStyle>
          <a:p>
            <a:r>
              <a:rPr lang="en-US"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cxnSp>
        <p:nvCxnSpPr>
          <p:cNvPr id="7" name="Straight Connector 6"/>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800539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lgn="r"/>
            <a:fld id="{7FFE15FC-A8B6-4718-BABB-4F5309630F6C}" type="slidenum">
              <a:rPr lang="en-US" smtClean="0"/>
              <a:pPr algn="r"/>
              <a:t>‹#›</a:t>
            </a:fld>
            <a:endParaRPr lang="en-US" dirty="0"/>
          </a:p>
        </p:txBody>
      </p:sp>
      <p:sp>
        <p:nvSpPr>
          <p:cNvPr id="2" name="Footer Placeholder 1"/>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71861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702" y="87394"/>
            <a:ext cx="8229600" cy="479603"/>
          </a:xfrm>
        </p:spPr>
        <p:txBody>
          <a:bodyPr anchor="b"/>
          <a:lstStyle>
            <a:lvl1pPr algn="l">
              <a:defRPr sz="2200" b="1">
                <a:solidFill>
                  <a:srgbClr val="175475"/>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924674"/>
            <a:ext cx="5111750" cy="5201489"/>
          </a:xfrm>
        </p:spPr>
        <p:txBody>
          <a:bodyPr/>
          <a:lstStyle>
            <a:lvl1pPr>
              <a:defRPr sz="2400">
                <a:solidFill>
                  <a:schemeClr val="tx1"/>
                </a:solidFill>
              </a:defRPr>
            </a:lvl1pPr>
            <a:lvl2pPr>
              <a:defRPr sz="22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924674"/>
            <a:ext cx="3008313" cy="5201489"/>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p>
            <a:pPr algn="r"/>
            <a:fld id="{7FFE15FC-A8B6-4718-BABB-4F5309630F6C}" type="slidenum">
              <a:rPr lang="en-US" smtClean="0"/>
              <a:pPr algn="r"/>
              <a:t>‹#›</a:t>
            </a:fld>
            <a:endParaRPr lang="en-US" dirty="0"/>
          </a:p>
        </p:txBody>
      </p:sp>
      <p:cxnSp>
        <p:nvCxnSpPr>
          <p:cNvPr id="9" name="Straight Connector 8"/>
          <p:cNvCxnSpPr/>
          <p:nvPr userDrawn="1"/>
        </p:nvCxnSpPr>
        <p:spPr>
          <a:xfrm flipV="1">
            <a:off x="114301" y="594036"/>
            <a:ext cx="8869680" cy="0"/>
          </a:xfrm>
          <a:prstGeom prst="line">
            <a:avLst/>
          </a:prstGeom>
          <a:ln w="60325" cmpd="tri">
            <a:solidFill>
              <a:srgbClr val="00B05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193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97668"/>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82093" y="6374814"/>
            <a:ext cx="5287246"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
        <p:nvSpPr>
          <p:cNvPr id="6" name="TextBox 5"/>
          <p:cNvSpPr txBox="1"/>
          <p:nvPr userDrawn="1"/>
        </p:nvSpPr>
        <p:spPr>
          <a:xfrm>
            <a:off x="7598749" y="6566533"/>
            <a:ext cx="1490303" cy="230832"/>
          </a:xfrm>
          <a:prstGeom prst="rect">
            <a:avLst/>
          </a:prstGeom>
          <a:noFill/>
        </p:spPr>
        <p:txBody>
          <a:bodyPr wrap="square" rtlCol="0">
            <a:spAutoFit/>
          </a:bodyPr>
          <a:lstStyle/>
          <a:p>
            <a:pPr algn="r"/>
            <a:r>
              <a:rPr lang="en-US" sz="900" i="1" dirty="0" smtClean="0">
                <a:solidFill>
                  <a:schemeClr val="bg1">
                    <a:lumMod val="50000"/>
                  </a:schemeClr>
                </a:solidFill>
                <a:latin typeface="Franklin Gothic Book" panose="020B0503020102020204" pitchFamily="34" charset="0"/>
              </a:rPr>
              <a:t>Current as of 11-02-2015</a:t>
            </a:r>
            <a:endParaRPr lang="en-US" sz="900" i="1" dirty="0">
              <a:solidFill>
                <a:schemeClr val="bg1">
                  <a:lumMod val="50000"/>
                </a:schemeClr>
              </a:solidFill>
              <a:latin typeface="Franklin Gothic Book" panose="020B0503020102020204" pitchFamily="34" charset="0"/>
            </a:endParaRPr>
          </a:p>
        </p:txBody>
      </p:sp>
    </p:spTree>
    <p:extLst>
      <p:ext uri="{BB962C8B-B14F-4D97-AF65-F5344CB8AC3E}">
        <p14:creationId xmlns:p14="http://schemas.microsoft.com/office/powerpoint/2010/main" val="25714527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301" y="97668"/>
            <a:ext cx="8229600" cy="51696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64734" y="955964"/>
            <a:ext cx="8378574" cy="4946766"/>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8594334" y="57664"/>
            <a:ext cx="464262" cy="365125"/>
          </a:xfrm>
          <a:prstGeom prst="rect">
            <a:avLst/>
          </a:prstGeom>
        </p:spPr>
        <p:txBody>
          <a:bodyPr vert="horz" lIns="91440" tIns="45720" rIns="91440" bIns="45720" rtlCol="0" anchor="ctr"/>
          <a:lstStyle>
            <a:lvl1pPr algn="ctr">
              <a:defRPr sz="1400" b="0">
                <a:solidFill>
                  <a:srgbClr val="175475"/>
                </a:solidFill>
                <a:latin typeface="Franklin Gothic Book" panose="020B0503020102020204" pitchFamily="34" charset="0"/>
              </a:defRPr>
            </a:lvl1pPr>
          </a:lstStyle>
          <a:p>
            <a:pPr algn="r" defTabSz="457200"/>
            <a:fld id="{7FFE15FC-A8B6-4718-BABB-4F5309630F6C}" type="slidenum">
              <a:rPr lang="en-US" smtClean="0"/>
              <a:pPr algn="r" defTabSz="457200"/>
              <a:t>‹#›</a:t>
            </a:fld>
            <a:endParaRPr lang="en-US" dirty="0"/>
          </a:p>
        </p:txBody>
      </p:sp>
      <p:sp>
        <p:nvSpPr>
          <p:cNvPr id="5" name="Footer Placeholder 4"/>
          <p:cNvSpPr>
            <a:spLocks noGrp="1"/>
          </p:cNvSpPr>
          <p:nvPr>
            <p:ph type="ftr" sz="quarter" idx="3"/>
          </p:nvPr>
        </p:nvSpPr>
        <p:spPr>
          <a:xfrm>
            <a:off x="3607905" y="6374814"/>
            <a:ext cx="5361434" cy="365125"/>
          </a:xfrm>
          <a:prstGeom prst="rect">
            <a:avLst/>
          </a:prstGeom>
        </p:spPr>
        <p:txBody>
          <a:bodyPr vert="horz" lIns="91440" tIns="45720" rIns="91440" bIns="45720" rtlCol="0" anchor="ctr"/>
          <a:lstStyle>
            <a:lvl1pPr algn="l">
              <a:defRPr sz="1200" i="1">
                <a:solidFill>
                  <a:schemeClr val="tx1">
                    <a:tint val="75000"/>
                  </a:schemeClr>
                </a:solidFill>
              </a:defRPr>
            </a:lvl1pPr>
          </a:lstStyle>
          <a:p>
            <a:pPr defTabSz="457200"/>
            <a:endParaRPr lang="en-US" dirty="0">
              <a:solidFill>
                <a:prstClr val="black">
                  <a:tint val="75000"/>
                </a:prstClr>
              </a:solidFill>
            </a:endParaRPr>
          </a:p>
        </p:txBody>
      </p:sp>
    </p:spTree>
    <p:extLst>
      <p:ext uri="{BB962C8B-B14F-4D97-AF65-F5344CB8AC3E}">
        <p14:creationId xmlns:p14="http://schemas.microsoft.com/office/powerpoint/2010/main" val="2122798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l" defTabSz="457200" rtl="0" eaLnBrk="1" latinLnBrk="0" hangingPunct="1">
        <a:spcBef>
          <a:spcPct val="0"/>
        </a:spcBef>
        <a:buNone/>
        <a:defRPr sz="2200" b="1" i="0" kern="1200">
          <a:solidFill>
            <a:srgbClr val="175475"/>
          </a:solidFill>
          <a:latin typeface="Myriad Pro Semibold"/>
          <a:ea typeface="+mj-ea"/>
          <a:cs typeface="Myriad Pro Semibold"/>
        </a:defRPr>
      </a:lvl1pPr>
    </p:titleStyle>
    <p:body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healthcare.gov/taxes/tools/silv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rs.gov/pub/irs-dft/i8962--dft.pdf" TargetMode="External"/><Relationship Id="rId2" Type="http://schemas.openxmlformats.org/officeDocument/2006/relationships/hyperlink" Target="https://www.irs.gov/pub/irs-dft/f8962--dft.pdf" TargetMode="External"/><Relationship Id="rId1" Type="http://schemas.openxmlformats.org/officeDocument/2006/relationships/slideLayout" Target="../slideLayouts/slideLayout2.xml"/><Relationship Id="rId4" Type="http://schemas.openxmlformats.org/officeDocument/2006/relationships/hyperlink" Target="http://www.irs.gov/pub/irs-pdf/f8965.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Part II – Advanced Certification:</a:t>
            </a:r>
          </a:p>
          <a:p>
            <a:r>
              <a:rPr lang="en-US" dirty="0" smtClean="0"/>
              <a:t>Premium Tax Credits</a:t>
            </a:r>
            <a:endParaRPr lang="en-US" dirty="0"/>
          </a:p>
        </p:txBody>
      </p:sp>
      <p:sp>
        <p:nvSpPr>
          <p:cNvPr id="5" name="Text Placeholder 4"/>
          <p:cNvSpPr>
            <a:spLocks noGrp="1"/>
          </p:cNvSpPr>
          <p:nvPr>
            <p:ph type="body" sz="quarter" idx="13"/>
          </p:nvPr>
        </p:nvSpPr>
        <p:spPr/>
        <p:txBody>
          <a:bodyPr/>
          <a:lstStyle/>
          <a:p>
            <a:r>
              <a:rPr lang="en-US" i="1" dirty="0" smtClean="0"/>
              <a:t>Current as of November </a:t>
            </a:r>
            <a:r>
              <a:rPr lang="en-US" i="1" dirty="0"/>
              <a:t>2</a:t>
            </a:r>
            <a:r>
              <a:rPr lang="en-US" i="1" dirty="0" smtClean="0"/>
              <a:t>, 2015</a:t>
            </a:r>
            <a:endParaRPr lang="en-US" i="1" dirty="0"/>
          </a:p>
        </p:txBody>
      </p:sp>
      <p:pic>
        <p:nvPicPr>
          <p:cNvPr id="4" name="Picture 3"/>
          <p:cNvPicPr>
            <a:picLocks noChangeAspect="1"/>
          </p:cNvPicPr>
          <p:nvPr/>
        </p:nvPicPr>
        <p:blipFill>
          <a:blip r:embed="rId2"/>
          <a:stretch>
            <a:fillRect/>
          </a:stretch>
        </p:blipFill>
        <p:spPr>
          <a:xfrm>
            <a:off x="1516894" y="977386"/>
            <a:ext cx="6232207" cy="813963"/>
          </a:xfrm>
          <a:prstGeom prst="rect">
            <a:avLst/>
          </a:prstGeom>
        </p:spPr>
      </p:pic>
    </p:spTree>
    <p:extLst>
      <p:ext uri="{BB962C8B-B14F-4D97-AF65-F5344CB8AC3E}">
        <p14:creationId xmlns:p14="http://schemas.microsoft.com/office/powerpoint/2010/main" val="34498324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1095-A Corrections</a:t>
            </a:r>
            <a:endParaRPr lang="en-US" dirty="0"/>
          </a:p>
        </p:txBody>
      </p:sp>
      <p:sp>
        <p:nvSpPr>
          <p:cNvPr id="3" name="Content Placeholder 2"/>
          <p:cNvSpPr>
            <a:spLocks noGrp="1"/>
          </p:cNvSpPr>
          <p:nvPr>
            <p:ph idx="1"/>
          </p:nvPr>
        </p:nvSpPr>
        <p:spPr>
          <a:xfrm>
            <a:off x="364733" y="955964"/>
            <a:ext cx="8229601" cy="3389613"/>
          </a:xfrm>
        </p:spPr>
        <p:txBody>
          <a:bodyPr/>
          <a:lstStyle/>
          <a:p>
            <a:pPr marL="0" indent="0">
              <a:buNone/>
            </a:pPr>
            <a:r>
              <a:rPr lang="en-US" sz="2200" dirty="0">
                <a:latin typeface="Franklin Gothic Medium" panose="020B0603020102020204" pitchFamily="34" charset="0"/>
              </a:rPr>
              <a:t>What if the 1095-A is wrong?</a:t>
            </a:r>
          </a:p>
          <a:p>
            <a:r>
              <a:rPr lang="en-US" sz="2200" dirty="0"/>
              <a:t>The</a:t>
            </a:r>
            <a:r>
              <a:rPr lang="en-US" sz="2200"/>
              <a:t> taxpayer should call </a:t>
            </a:r>
            <a:r>
              <a:rPr lang="en-US" sz="2200" smtClean="0"/>
              <a:t>the </a:t>
            </a:r>
            <a:r>
              <a:rPr lang="en-US" sz="2200" dirty="0"/>
              <a:t>Marketplace for </a:t>
            </a:r>
            <a:r>
              <a:rPr lang="en-US" sz="2200"/>
              <a:t>an amended </a:t>
            </a:r>
            <a:r>
              <a:rPr lang="en-US" sz="2200" smtClean="0"/>
              <a:t>form</a:t>
            </a:r>
            <a:endParaRPr lang="en-US" sz="2200" dirty="0"/>
          </a:p>
          <a:p>
            <a:r>
              <a:rPr lang="en-US" sz="2200" dirty="0"/>
              <a:t>Requests</a:t>
            </a:r>
            <a:r>
              <a:rPr lang="en-US" sz="2200"/>
              <a:t> for amended forms </a:t>
            </a:r>
            <a:r>
              <a:rPr lang="en-US" sz="2200" smtClean="0"/>
              <a:t>don’t </a:t>
            </a:r>
            <a:r>
              <a:rPr lang="en-US" sz="2200" dirty="0"/>
              <a:t>always require filing delays </a:t>
            </a:r>
          </a:p>
          <a:p>
            <a:pPr lvl="1"/>
            <a:r>
              <a:rPr lang="en-US" sz="2000" dirty="0"/>
              <a:t>If an error doesn’t affect the PTC calculation (e.g., incorrect address, social security number or birth date), seek a correction, but the consumer should file anyway.</a:t>
            </a:r>
          </a:p>
          <a:p>
            <a:pPr lvl="1"/>
            <a:r>
              <a:rPr lang="en-US" sz="2000" dirty="0"/>
              <a:t>If an error does affect the PTC calculation, wait for corrected information before filing. The consumer may be able to get the information over the phone.</a:t>
            </a:r>
          </a:p>
          <a:p>
            <a:endParaRPr lang="en-US" sz="2200" dirty="0"/>
          </a:p>
          <a:p>
            <a:endParaRPr lang="en-US" sz="22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10</a:t>
            </a:fld>
            <a:endParaRPr lang="en-US" dirty="0"/>
          </a:p>
        </p:txBody>
      </p:sp>
      <p:sp>
        <p:nvSpPr>
          <p:cNvPr id="5" name="Content Placeholder 2"/>
          <p:cNvSpPr txBox="1">
            <a:spLocks/>
          </p:cNvSpPr>
          <p:nvPr/>
        </p:nvSpPr>
        <p:spPr>
          <a:xfrm>
            <a:off x="615166" y="4589417"/>
            <a:ext cx="7979168" cy="114082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chemeClr val="accent2"/>
                </a:solidFill>
                <a:latin typeface="Franklin Gothic Medium" panose="020B0603020102020204" pitchFamily="34" charset="0"/>
              </a:rPr>
              <a:t>Note:  </a:t>
            </a:r>
            <a:r>
              <a:rPr lang="en-US" sz="2000" dirty="0" smtClean="0"/>
              <a:t>Second lowest cost silver plan (SLCSP) is often not amended. </a:t>
            </a:r>
          </a:p>
          <a:p>
            <a:r>
              <a:rPr lang="en-US" sz="2000" dirty="0" smtClean="0"/>
              <a:t>If it’s wrong, use the look-up tool to find the correct one to use on Form 8962 (FFM tool:  </a:t>
            </a:r>
            <a:r>
              <a:rPr lang="en-US" sz="2000" dirty="0" smtClean="0">
                <a:hlinkClick r:id="rId2"/>
              </a:rPr>
              <a:t>https://www.healthcare.gov/taxes/tools/silver/</a:t>
            </a:r>
            <a:r>
              <a:rPr lang="en-US" sz="2000" dirty="0" smtClean="0"/>
              <a:t>) </a:t>
            </a:r>
          </a:p>
          <a:p>
            <a:endParaRPr lang="en-US" sz="2200" dirty="0" smtClean="0"/>
          </a:p>
          <a:p>
            <a:endParaRPr lang="en-US" sz="2200" dirty="0"/>
          </a:p>
        </p:txBody>
      </p:sp>
    </p:spTree>
    <p:extLst>
      <p:ext uri="{BB962C8B-B14F-4D97-AF65-F5344CB8AC3E}">
        <p14:creationId xmlns:p14="http://schemas.microsoft.com/office/powerpoint/2010/main" val="1301686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73818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75262" y="882460"/>
            <a:ext cx="8454253" cy="1807473"/>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smtClean="0"/>
              <a:t>Form 8962</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12</a:t>
            </a:fld>
            <a:endParaRPr lang="en-US" dirty="0"/>
          </a:p>
        </p:txBody>
      </p:sp>
      <p:sp>
        <p:nvSpPr>
          <p:cNvPr id="13" name="Rectangle 12"/>
          <p:cNvSpPr/>
          <p:nvPr/>
        </p:nvSpPr>
        <p:spPr>
          <a:xfrm>
            <a:off x="405858" y="2132302"/>
            <a:ext cx="8370389" cy="2360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500213" y="2907455"/>
            <a:ext cx="8348133" cy="3677930"/>
          </a:xfrm>
          <a:prstGeom prst="rect">
            <a:avLst/>
          </a:prstGeom>
          <a:noFill/>
        </p:spPr>
        <p:txBody>
          <a:bodyPr wrap="square" rtlCol="0">
            <a:spAutoFit/>
          </a:bodyPr>
          <a:lstStyle/>
          <a:p>
            <a:pPr marL="285750" indent="-285750">
              <a:spcBef>
                <a:spcPts val="600"/>
              </a:spcBef>
              <a:buClr>
                <a:schemeClr val="accent1"/>
              </a:buClr>
              <a:buFont typeface="Arial" panose="020B0604020202020204" pitchFamily="34" charset="0"/>
              <a:buChar char="•"/>
            </a:pPr>
            <a:r>
              <a:rPr lang="en-US" dirty="0">
                <a:latin typeface="Franklin Gothic Book" panose="020B0503020102020204" pitchFamily="34" charset="0"/>
              </a:rPr>
              <a:t>In general, a taxpayer cannot claim PTC if Married Filing Separately.</a:t>
            </a:r>
          </a:p>
          <a:p>
            <a:pPr marL="285750" indent="-285750">
              <a:spcBef>
                <a:spcPts val="600"/>
              </a:spcBef>
              <a:buClr>
                <a:schemeClr val="accent1"/>
              </a:buClr>
              <a:buFont typeface="Arial" panose="020B0604020202020204" pitchFamily="34" charset="0"/>
              <a:buChar char="•"/>
            </a:pPr>
            <a:r>
              <a:rPr lang="en-US" dirty="0">
                <a:latin typeface="Franklin Gothic Medium" panose="020B0603020102020204" pitchFamily="34" charset="0"/>
              </a:rPr>
              <a:t>Two exceptions </a:t>
            </a:r>
            <a:r>
              <a:rPr lang="en-US" dirty="0">
                <a:latin typeface="Franklin Gothic Book" panose="020B0503020102020204" pitchFamily="34" charset="0"/>
              </a:rPr>
              <a:t>(if applicable, check the box and complete Form 8962):</a:t>
            </a:r>
          </a:p>
          <a:p>
            <a:pPr marL="742950" lvl="1" indent="-285750">
              <a:spcBef>
                <a:spcPts val="600"/>
              </a:spcBef>
              <a:buClr>
                <a:schemeClr val="accent1"/>
              </a:buClr>
              <a:buFont typeface="Arial" panose="020B0604020202020204" pitchFamily="34" charset="0"/>
              <a:buChar char="•"/>
            </a:pPr>
            <a:r>
              <a:rPr lang="en-US" u="sng" dirty="0">
                <a:solidFill>
                  <a:prstClr val="black"/>
                </a:solidFill>
                <a:latin typeface="Franklin Gothic Book" panose="020B0503020102020204" pitchFamily="34" charset="0"/>
              </a:rPr>
              <a:t>Domestic abuse</a:t>
            </a:r>
            <a:r>
              <a:rPr lang="en-US" dirty="0">
                <a:solidFill>
                  <a:prstClr val="black"/>
                </a:solidFill>
                <a:latin typeface="Franklin Gothic Book" panose="020B0503020102020204" pitchFamily="34" charset="0"/>
              </a:rPr>
              <a:t>: The taxpayer lives apart from the spouse </a:t>
            </a:r>
            <a:r>
              <a:rPr lang="en-US" i="1" dirty="0">
                <a:solidFill>
                  <a:prstClr val="black"/>
                </a:solidFill>
                <a:latin typeface="Franklin Gothic Book" panose="020B0503020102020204" pitchFamily="34" charset="0"/>
              </a:rPr>
              <a:t>and</a:t>
            </a:r>
            <a:r>
              <a:rPr lang="en-US" dirty="0">
                <a:solidFill>
                  <a:prstClr val="black"/>
                </a:solidFill>
                <a:latin typeface="Franklin Gothic Book" panose="020B0503020102020204" pitchFamily="34" charset="0"/>
              </a:rPr>
              <a:t> is unable to file a joint return because of domestic abuse</a:t>
            </a:r>
          </a:p>
          <a:p>
            <a:pPr marL="742950" lvl="1" indent="-285750">
              <a:spcBef>
                <a:spcPts val="600"/>
              </a:spcBef>
              <a:buClr>
                <a:schemeClr val="accent1"/>
              </a:buClr>
              <a:buFont typeface="Arial" panose="020B0604020202020204" pitchFamily="34" charset="0"/>
              <a:buChar char="•"/>
            </a:pPr>
            <a:r>
              <a:rPr lang="en-US" u="sng" dirty="0">
                <a:solidFill>
                  <a:prstClr val="black"/>
                </a:solidFill>
                <a:latin typeface="Franklin Gothic Book" panose="020B0503020102020204" pitchFamily="34" charset="0"/>
              </a:rPr>
              <a:t>Abandoned spouse</a:t>
            </a:r>
            <a:r>
              <a:rPr lang="en-US" dirty="0">
                <a:solidFill>
                  <a:prstClr val="black"/>
                </a:solidFill>
                <a:latin typeface="Franklin Gothic Book" panose="020B0503020102020204" pitchFamily="34" charset="0"/>
              </a:rPr>
              <a:t>: The taxpayer lives apart from the spouse </a:t>
            </a:r>
            <a:r>
              <a:rPr lang="en-US" i="1" dirty="0">
                <a:solidFill>
                  <a:prstClr val="black"/>
                </a:solidFill>
                <a:latin typeface="Franklin Gothic Book" panose="020B0503020102020204" pitchFamily="34" charset="0"/>
              </a:rPr>
              <a:t>and </a:t>
            </a:r>
            <a:r>
              <a:rPr lang="en-US" dirty="0">
                <a:solidFill>
                  <a:prstClr val="black"/>
                </a:solidFill>
                <a:latin typeface="Franklin Gothic Book" panose="020B0503020102020204" pitchFamily="34" charset="0"/>
              </a:rPr>
              <a:t>is unable to locate spouse after using due diligence. </a:t>
            </a:r>
          </a:p>
          <a:p>
            <a:pPr marL="475488" lvl="1">
              <a:spcBef>
                <a:spcPts val="600"/>
              </a:spcBef>
              <a:buClr>
                <a:srgbClr val="1F497D">
                  <a:lumMod val="60000"/>
                  <a:lumOff val="40000"/>
                </a:srgbClr>
              </a:buClr>
            </a:pPr>
            <a:r>
              <a:rPr lang="en-US" dirty="0">
                <a:solidFill>
                  <a:srgbClr val="C00000"/>
                </a:solidFill>
                <a:latin typeface="Franklin Gothic Book" panose="020B0503020102020204" pitchFamily="34" charset="0"/>
              </a:rPr>
              <a:t>Note: </a:t>
            </a:r>
            <a:r>
              <a:rPr lang="en-US" dirty="0">
                <a:latin typeface="Franklin Gothic Book" panose="020B0503020102020204" pitchFamily="34" charset="0"/>
              </a:rPr>
              <a:t>Each exception can be used for a maximum of three consecutive years</a:t>
            </a:r>
          </a:p>
          <a:p>
            <a:pPr marL="304038" indent="-285750">
              <a:spcBef>
                <a:spcPts val="600"/>
              </a:spcBef>
              <a:buClr>
                <a:srgbClr val="1F497D">
                  <a:lumMod val="60000"/>
                  <a:lumOff val="40000"/>
                </a:srgbClr>
              </a:buClr>
              <a:buFont typeface="Arial" panose="020B0604020202020204" pitchFamily="34" charset="0"/>
              <a:buChar char="•"/>
            </a:pPr>
            <a:r>
              <a:rPr lang="en-US" dirty="0">
                <a:latin typeface="Franklin Gothic Book" panose="020B0503020102020204" pitchFamily="34" charset="0"/>
              </a:rPr>
              <a:t>The</a:t>
            </a:r>
            <a:r>
              <a:rPr lang="en-US">
                <a:latin typeface="Franklin Gothic Book" panose="020B0503020102020204" pitchFamily="34" charset="0"/>
              </a:rPr>
              <a:t> taxpayer does not have to produce proof to the tax preparer, but, as with other claims on a tax return, the IRS could ask for verifying documents later. </a:t>
            </a:r>
            <a:endParaRPr lang="en-US" dirty="0">
              <a:latin typeface="Franklin Gothic Book" panose="020B0503020102020204" pitchFamily="34" charset="0"/>
            </a:endParaRPr>
          </a:p>
          <a:p>
            <a:pPr marL="304038" indent="-285750">
              <a:spcBef>
                <a:spcPts val="600"/>
              </a:spcBef>
              <a:buClr>
                <a:srgbClr val="1F497D">
                  <a:lumMod val="60000"/>
                  <a:lumOff val="40000"/>
                </a:srgbClr>
              </a:buClr>
              <a:buFont typeface="Arial" panose="020B0604020202020204" pitchFamily="34" charset="0"/>
              <a:buChar char="•"/>
            </a:pPr>
            <a:r>
              <a:rPr lang="en-US">
                <a:latin typeface="Franklin Gothic Book" panose="020B0503020102020204" pitchFamily="34" charset="0"/>
              </a:rPr>
              <a:t>If </a:t>
            </a:r>
            <a:r>
              <a:rPr lang="en-US" dirty="0">
                <a:latin typeface="Franklin Gothic Book" panose="020B0503020102020204" pitchFamily="34" charset="0"/>
              </a:rPr>
              <a:t>neither exception applies, a person who is MFS is not eligible for PTC. </a:t>
            </a:r>
          </a:p>
          <a:p>
            <a:pPr marL="822960" lvl="1" indent="-347472">
              <a:spcBef>
                <a:spcPts val="600"/>
              </a:spcBef>
              <a:buClr>
                <a:srgbClr val="1F497D">
                  <a:lumMod val="60000"/>
                  <a:lumOff val="40000"/>
                </a:srgbClr>
              </a:buClr>
              <a:buFont typeface="Wingdings" panose="05000000000000000000" pitchFamily="2" charset="2"/>
              <a:buChar char="ü"/>
            </a:pPr>
            <a:endParaRPr lang="en-US" dirty="0">
              <a:solidFill>
                <a:prstClr val="black"/>
              </a:solidFill>
              <a:latin typeface="Franklin Gothic Book" panose="020B0503020102020204" pitchFamily="34" charset="0"/>
            </a:endParaRPr>
          </a:p>
        </p:txBody>
      </p:sp>
    </p:spTree>
    <p:extLst>
      <p:ext uri="{BB962C8B-B14F-4D97-AF65-F5344CB8AC3E}">
        <p14:creationId xmlns:p14="http://schemas.microsoft.com/office/powerpoint/2010/main" val="3447961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8207" y="1389063"/>
            <a:ext cx="7105121" cy="3612219"/>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smtClean="0"/>
              <a:t>Form 8962</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13</a:t>
            </a:fld>
            <a:endParaRPr lang="en-US" dirty="0"/>
          </a:p>
        </p:txBody>
      </p:sp>
      <p:sp>
        <p:nvSpPr>
          <p:cNvPr id="6" name="Rectangle 5"/>
          <p:cNvSpPr/>
          <p:nvPr/>
        </p:nvSpPr>
        <p:spPr>
          <a:xfrm>
            <a:off x="3835400" y="3017460"/>
            <a:ext cx="3522133" cy="304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436791" y="2703902"/>
            <a:ext cx="1607929" cy="830997"/>
          </a:xfrm>
          <a:prstGeom prst="rect">
            <a:avLst/>
          </a:prstGeom>
          <a:solidFill>
            <a:schemeClr val="bg1"/>
          </a:solidFill>
          <a:ln w="28575">
            <a:solidFill>
              <a:srgbClr val="FF0000"/>
            </a:solidFill>
          </a:ln>
        </p:spPr>
        <p:txBody>
          <a:bodyPr wrap="square" rtlCol="0">
            <a:spAutoFit/>
          </a:bodyPr>
          <a:lstStyle/>
          <a:p>
            <a:r>
              <a:rPr lang="en-US" sz="1200" b="1" dirty="0" smtClean="0">
                <a:latin typeface="Franklin Gothic Book" panose="020B0503020102020204" pitchFamily="34" charset="0"/>
              </a:rPr>
              <a:t>Line 2b</a:t>
            </a:r>
            <a:r>
              <a:rPr lang="en-US" sz="1200" dirty="0" smtClean="0">
                <a:latin typeface="Franklin Gothic Book" panose="020B0503020102020204" pitchFamily="34" charset="0"/>
              </a:rPr>
              <a:t>: Enter dependent’s income only if dependent has a filing requirement.</a:t>
            </a:r>
            <a:endParaRPr lang="en-US" sz="1200" dirty="0">
              <a:latin typeface="Franklin Gothic Book" panose="020B0503020102020204" pitchFamily="34" charset="0"/>
            </a:endParaRPr>
          </a:p>
        </p:txBody>
      </p:sp>
      <p:sp>
        <p:nvSpPr>
          <p:cNvPr id="8" name="Rectangle 7"/>
          <p:cNvSpPr/>
          <p:nvPr/>
        </p:nvSpPr>
        <p:spPr>
          <a:xfrm>
            <a:off x="3074535" y="3616184"/>
            <a:ext cx="2921001" cy="152400"/>
          </a:xfrm>
          <a:prstGeom prst="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450667" y="3592985"/>
            <a:ext cx="1607929" cy="830997"/>
          </a:xfrm>
          <a:prstGeom prst="rect">
            <a:avLst/>
          </a:prstGeom>
          <a:solidFill>
            <a:schemeClr val="bg1"/>
          </a:solidFill>
          <a:ln w="28575">
            <a:solidFill>
              <a:srgbClr val="00B050"/>
            </a:solidFill>
          </a:ln>
        </p:spPr>
        <p:txBody>
          <a:bodyPr wrap="square" rtlCol="0">
            <a:spAutoFit/>
          </a:bodyPr>
          <a:lstStyle/>
          <a:p>
            <a:r>
              <a:rPr lang="en-US" sz="1200" b="1" dirty="0" smtClean="0">
                <a:latin typeface="Franklin Gothic Book" panose="020B0503020102020204" pitchFamily="34" charset="0"/>
              </a:rPr>
              <a:t>Line 4</a:t>
            </a:r>
            <a:r>
              <a:rPr lang="en-US" sz="1200" dirty="0" smtClean="0">
                <a:latin typeface="Franklin Gothic Book" panose="020B0503020102020204" pitchFamily="34" charset="0"/>
              </a:rPr>
              <a:t>: Check a box to indicate where the taxpayer lived during the tax year.</a:t>
            </a:r>
            <a:endParaRPr lang="en-US" sz="1200" dirty="0">
              <a:latin typeface="Franklin Gothic Book" panose="020B0503020102020204" pitchFamily="34" charset="0"/>
            </a:endParaRPr>
          </a:p>
        </p:txBody>
      </p:sp>
      <p:sp>
        <p:nvSpPr>
          <p:cNvPr id="10" name="Rectangle 9"/>
          <p:cNvSpPr/>
          <p:nvPr/>
        </p:nvSpPr>
        <p:spPr>
          <a:xfrm>
            <a:off x="416200" y="3916904"/>
            <a:ext cx="5603600" cy="605508"/>
          </a:xfrm>
          <a:prstGeom prst="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68207" y="5020263"/>
            <a:ext cx="8558258" cy="1272143"/>
          </a:xfrm>
          <a:prstGeom prst="rect">
            <a:avLst/>
          </a:prstGeom>
          <a:solidFill>
            <a:schemeClr val="bg1"/>
          </a:solidFill>
          <a:ln w="28575">
            <a:solidFill>
              <a:srgbClr val="7030A0"/>
            </a:solidFill>
          </a:ln>
        </p:spPr>
        <p:txBody>
          <a:bodyPr wrap="square" rtlCol="0">
            <a:spAutoFit/>
          </a:bodyPr>
          <a:lstStyle/>
          <a:p>
            <a:r>
              <a:rPr lang="en-US" sz="1200" b="1" dirty="0" smtClean="0">
                <a:latin typeface="Franklin Gothic Book" panose="020B0503020102020204" pitchFamily="34" charset="0"/>
              </a:rPr>
              <a:t>Line 6</a:t>
            </a:r>
            <a:r>
              <a:rPr lang="en-US" sz="1200" dirty="0" smtClean="0">
                <a:latin typeface="Franklin Gothic Book" panose="020B0503020102020204" pitchFamily="34" charset="0"/>
              </a:rPr>
              <a:t>: Simplified questions. Number can be below 100% if:</a:t>
            </a:r>
          </a:p>
          <a:p>
            <a:pPr marL="228600" indent="-109538">
              <a:spcBef>
                <a:spcPts val="1032"/>
              </a:spcBef>
              <a:buClr>
                <a:schemeClr val="accent1"/>
              </a:buClr>
              <a:buFont typeface="Arial" panose="020B0604020202020204" pitchFamily="34" charset="0"/>
              <a:buChar char="•"/>
            </a:pPr>
            <a:r>
              <a:rPr lang="en-US" sz="1200" u="sng" dirty="0">
                <a:latin typeface="Franklin Gothic Book" panose="020B0503020102020204" pitchFamily="34" charset="0"/>
              </a:rPr>
              <a:t>Exception 1</a:t>
            </a:r>
            <a:r>
              <a:rPr lang="en-US" sz="1200" dirty="0">
                <a:latin typeface="Franklin Gothic Book" panose="020B0503020102020204" pitchFamily="34" charset="0"/>
              </a:rPr>
              <a:t>:  </a:t>
            </a:r>
            <a:r>
              <a:rPr lang="en-US" sz="1200" dirty="0" smtClean="0">
                <a:latin typeface="Franklin Gothic Book" panose="020B0503020102020204" pitchFamily="34" charset="0"/>
              </a:rPr>
              <a:t>A person was estimated to have </a:t>
            </a:r>
            <a:r>
              <a:rPr lang="en-US" sz="1200" dirty="0">
                <a:latin typeface="Franklin Gothic Book" panose="020B0503020102020204" pitchFamily="34" charset="0"/>
              </a:rPr>
              <a:t>income between 100-400% FPL at the time of application, </a:t>
            </a:r>
            <a:r>
              <a:rPr lang="en-US" sz="1200" dirty="0" smtClean="0">
                <a:latin typeface="Franklin Gothic Book" panose="020B0503020102020204" pitchFamily="34" charset="0"/>
              </a:rPr>
              <a:t>enrolled </a:t>
            </a:r>
            <a:r>
              <a:rPr lang="en-US" sz="1200" dirty="0">
                <a:latin typeface="Franklin Gothic Book" panose="020B0503020102020204" pitchFamily="34" charset="0"/>
              </a:rPr>
              <a:t>in a plan, and </a:t>
            </a:r>
            <a:r>
              <a:rPr lang="en-US" sz="1200" dirty="0" smtClean="0">
                <a:latin typeface="Franklin Gothic Book" panose="020B0503020102020204" pitchFamily="34" charset="0"/>
              </a:rPr>
              <a:t>received APTC</a:t>
            </a:r>
            <a:r>
              <a:rPr lang="en-US" sz="1200" dirty="0">
                <a:latin typeface="Franklin Gothic Book" panose="020B0503020102020204" pitchFamily="34" charset="0"/>
              </a:rPr>
              <a:t>, but </a:t>
            </a:r>
            <a:r>
              <a:rPr lang="en-US" sz="1200" dirty="0" smtClean="0">
                <a:latin typeface="Franklin Gothic Book" panose="020B0503020102020204" pitchFamily="34" charset="0"/>
              </a:rPr>
              <a:t>had income </a:t>
            </a:r>
            <a:r>
              <a:rPr lang="en-US" sz="1200" dirty="0">
                <a:latin typeface="Franklin Gothic Book" panose="020B0503020102020204" pitchFamily="34" charset="0"/>
              </a:rPr>
              <a:t>below 100% FPL at the end of the year. </a:t>
            </a:r>
          </a:p>
          <a:p>
            <a:pPr marL="228600" indent="-109538">
              <a:spcBef>
                <a:spcPts val="1032"/>
              </a:spcBef>
              <a:buClr>
                <a:schemeClr val="accent1"/>
              </a:buClr>
              <a:buFont typeface="Arial" panose="020B0604020202020204" pitchFamily="34" charset="0"/>
              <a:buChar char="•"/>
            </a:pPr>
            <a:r>
              <a:rPr lang="en-US" sz="1200" u="sng" dirty="0">
                <a:latin typeface="Franklin Gothic Book" panose="020B0503020102020204" pitchFamily="34" charset="0"/>
              </a:rPr>
              <a:t>Exception 2</a:t>
            </a:r>
            <a:r>
              <a:rPr lang="en-US" sz="1200" dirty="0">
                <a:latin typeface="Franklin Gothic Book" panose="020B0503020102020204" pitchFamily="34" charset="0"/>
              </a:rPr>
              <a:t>:  </a:t>
            </a:r>
            <a:r>
              <a:rPr lang="en-US" sz="1200" dirty="0" smtClean="0">
                <a:latin typeface="Franklin Gothic Book" panose="020B0503020102020204" pitchFamily="34" charset="0"/>
              </a:rPr>
              <a:t>The person is a lawfully </a:t>
            </a:r>
            <a:r>
              <a:rPr lang="en-US" sz="1200" dirty="0">
                <a:latin typeface="Franklin Gothic Book" panose="020B0503020102020204" pitchFamily="34" charset="0"/>
              </a:rPr>
              <a:t>present </a:t>
            </a:r>
            <a:r>
              <a:rPr lang="en-US" sz="1200" dirty="0" smtClean="0">
                <a:latin typeface="Franklin Gothic Book" panose="020B0503020102020204" pitchFamily="34" charset="0"/>
              </a:rPr>
              <a:t>immigrant who is </a:t>
            </a:r>
            <a:r>
              <a:rPr lang="en-US" sz="1200" dirty="0">
                <a:latin typeface="Franklin Gothic Book" panose="020B0503020102020204" pitchFamily="34" charset="0"/>
              </a:rPr>
              <a:t>ineligible for Medicaid because of their immigration status. For example, some Lawful Permanent Residents (LPR) who have been in the U.S. for fewer than 5 years</a:t>
            </a:r>
            <a:r>
              <a:rPr lang="en-US" sz="1200" dirty="0" smtClean="0">
                <a:latin typeface="Franklin Gothic Book" panose="020B0503020102020204" pitchFamily="34" charset="0"/>
              </a:rPr>
              <a:t>.</a:t>
            </a:r>
            <a:endParaRPr lang="en-US" sz="1200" dirty="0">
              <a:latin typeface="Franklin Gothic Book" panose="020B0503020102020204" pitchFamily="34" charset="0"/>
            </a:endParaRPr>
          </a:p>
        </p:txBody>
      </p:sp>
      <p:sp>
        <p:nvSpPr>
          <p:cNvPr id="3" name="TextBox 4"/>
          <p:cNvSpPr txBox="1"/>
          <p:nvPr/>
        </p:nvSpPr>
        <p:spPr>
          <a:xfrm>
            <a:off x="268207" y="713907"/>
            <a:ext cx="8381609" cy="646113"/>
          </a:xfrm>
          <a:prstGeom prst="rect">
            <a:avLst/>
          </a:prstGeom>
          <a:solidFill>
            <a:schemeClr val="accent1">
              <a:lumMod val="20000"/>
              <a:lumOff val="80000"/>
            </a:schemeClr>
          </a:solidFill>
          <a:ln w="9525">
            <a:solidFill>
              <a:schemeClr val="tx2"/>
            </a:solidFill>
          </a:ln>
        </p:spPr>
        <p:txBody>
          <a:bodyPr wrap="square" rtlCol="0">
            <a:spAutoFit/>
          </a:bodyPr>
          <a:lstStyle/>
          <a:p>
            <a:r>
              <a:rPr lang="en-US" b="1" dirty="0">
                <a:latin typeface="Franklin Gothic Book"/>
              </a:rPr>
              <a:t>Part I:</a:t>
            </a:r>
            <a:r>
              <a:rPr lang="en-US" dirty="0">
                <a:latin typeface="Franklin Gothic Book"/>
              </a:rPr>
              <a:t> </a:t>
            </a:r>
            <a:r>
              <a:rPr lang="en-US" dirty="0">
                <a:latin typeface="Franklin Gothic Book" charset="0"/>
              </a:rPr>
              <a:t>Computes the amount a household is expected to contribute toward the cost of insurance, based on income.  </a:t>
            </a:r>
          </a:p>
        </p:txBody>
      </p:sp>
    </p:spTree>
    <p:extLst>
      <p:ext uri="{BB962C8B-B14F-4D97-AF65-F5344CB8AC3E}">
        <p14:creationId xmlns:p14="http://schemas.microsoft.com/office/powerpoint/2010/main" val="3258146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 8962</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14</a:t>
            </a:fld>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08019" y="1983888"/>
            <a:ext cx="8139081" cy="3987665"/>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4" name="TextBox 3"/>
          <p:cNvSpPr txBox="1"/>
          <p:nvPr/>
        </p:nvSpPr>
        <p:spPr>
          <a:xfrm>
            <a:off x="403225" y="941388"/>
            <a:ext cx="8143875" cy="923330"/>
          </a:xfrm>
          <a:prstGeom prst="rect">
            <a:avLst/>
          </a:prstGeom>
          <a:solidFill>
            <a:schemeClr val="accent1">
              <a:lumMod val="20000"/>
              <a:lumOff val="80000"/>
            </a:schemeClr>
          </a:solidFill>
          <a:ln>
            <a:solidFill>
              <a:schemeClr val="tx2"/>
            </a:solidFill>
          </a:ln>
        </p:spPr>
        <p:txBody>
          <a:bodyPr wrap="square" rtlCol="0">
            <a:spAutoFit/>
          </a:bodyPr>
          <a:lstStyle/>
          <a:p>
            <a:r>
              <a:rPr lang="en-US" b="1" dirty="0">
                <a:latin typeface="Franklin Gothic Book"/>
                <a:cs typeface="Franklin Gothic Book"/>
              </a:rPr>
              <a:t>Part </a:t>
            </a:r>
            <a:r>
              <a:rPr lang="en-US" b="1" dirty="0" smtClean="0">
                <a:latin typeface="Franklin Gothic Book"/>
                <a:cs typeface="Franklin Gothic Book"/>
              </a:rPr>
              <a:t>II:</a:t>
            </a:r>
            <a:r>
              <a:rPr lang="en-US" dirty="0" smtClean="0">
                <a:latin typeface="Franklin Gothic Book"/>
                <a:cs typeface="Franklin Gothic Book"/>
              </a:rPr>
              <a:t>  </a:t>
            </a:r>
            <a:r>
              <a:rPr lang="en-US" dirty="0">
                <a:latin typeface="Franklin Gothic Book"/>
                <a:cs typeface="Franklin Gothic Book"/>
              </a:rPr>
              <a:t>Calculates PTC based on information on Form 1095-A.</a:t>
            </a:r>
          </a:p>
          <a:p>
            <a:pPr marL="285750" indent="-285750">
              <a:buFont typeface="Arial" panose="020B0604020202020204" pitchFamily="34" charset="0"/>
              <a:buChar char="•"/>
            </a:pPr>
            <a:r>
              <a:rPr lang="en-US" dirty="0">
                <a:latin typeface="Franklin Gothic Book"/>
                <a:cs typeface="Franklin Gothic Book"/>
              </a:rPr>
              <a:t>Use either Line 11 (annual) or Lines 12-23 (monthly).  Don’t use both!  Enter information from Form 1095-A. </a:t>
            </a:r>
          </a:p>
        </p:txBody>
      </p:sp>
    </p:spTree>
    <p:extLst>
      <p:ext uri="{BB962C8B-B14F-4D97-AF65-F5344CB8AC3E}">
        <p14:creationId xmlns:p14="http://schemas.microsoft.com/office/powerpoint/2010/main" val="3735521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Form 8962</a:t>
            </a:r>
            <a:endParaRPr lang="en-US" dirty="0"/>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15</a:t>
            </a:fld>
            <a:endParaRPr lang="en-US" dirty="0"/>
          </a:p>
        </p:txBody>
      </p:sp>
      <p:pic>
        <p:nvPicPr>
          <p:cNvPr id="4" name="Picture 3"/>
          <p:cNvPicPr>
            <a:picLocks noChangeAspect="1"/>
          </p:cNvPicPr>
          <p:nvPr/>
        </p:nvPicPr>
        <p:blipFill>
          <a:blip r:embed="rId3"/>
          <a:stretch>
            <a:fillRect/>
          </a:stretch>
        </p:blipFill>
        <p:spPr>
          <a:xfrm>
            <a:off x="403224" y="2073736"/>
            <a:ext cx="8138160" cy="1691873"/>
          </a:xfrm>
          <a:prstGeom prst="rect">
            <a:avLst/>
          </a:prstGeom>
          <a:ln w="19050">
            <a:solidFill>
              <a:schemeClr val="bg1">
                <a:lumMod val="50000"/>
              </a:schemeClr>
            </a:solidFill>
          </a:ln>
          <a:effectLst/>
        </p:spPr>
      </p:pic>
      <p:sp>
        <p:nvSpPr>
          <p:cNvPr id="5" name="TextBox 4"/>
          <p:cNvSpPr txBox="1"/>
          <p:nvPr/>
        </p:nvSpPr>
        <p:spPr>
          <a:xfrm>
            <a:off x="403224" y="941388"/>
            <a:ext cx="8143875" cy="923330"/>
          </a:xfrm>
          <a:prstGeom prst="rect">
            <a:avLst/>
          </a:prstGeom>
          <a:solidFill>
            <a:schemeClr val="accent1">
              <a:lumMod val="20000"/>
              <a:lumOff val="80000"/>
            </a:schemeClr>
          </a:solidFill>
          <a:ln>
            <a:solidFill>
              <a:schemeClr val="tx2"/>
            </a:solidFill>
          </a:ln>
        </p:spPr>
        <p:txBody>
          <a:bodyPr wrap="square" rtlCol="0" anchor="t">
            <a:spAutoFit/>
          </a:bodyPr>
          <a:lstStyle/>
          <a:p>
            <a:r>
              <a:rPr lang="en-US" b="1" dirty="0">
                <a:latin typeface="Franklin Gothic Book"/>
                <a:cs typeface="Franklin Gothic Book"/>
              </a:rPr>
              <a:t>Part II/III:</a:t>
            </a:r>
            <a:r>
              <a:rPr lang="en-US" dirty="0">
                <a:latin typeface="Franklin Gothic Book"/>
                <a:cs typeface="Franklin Gothic Book"/>
              </a:rPr>
              <a:t>  Compares annual PTC with APTC. </a:t>
            </a:r>
          </a:p>
          <a:p>
            <a:pPr marL="285750" indent="-285750">
              <a:buFont typeface="Arial" panose="020B0604020202020204" pitchFamily="34" charset="0"/>
              <a:buChar char="•"/>
            </a:pPr>
            <a:r>
              <a:rPr lang="en-US" dirty="0">
                <a:latin typeface="Franklin Gothic Book"/>
                <a:cs typeface="Franklin Gothic Book"/>
              </a:rPr>
              <a:t>Can result in either additional net credit (Line 26) or repayment of excess APTC (</a:t>
            </a:r>
            <a:r>
              <a:rPr lang="en-US">
                <a:latin typeface="Franklin Gothic Book"/>
                <a:cs typeface="Franklin Gothic Book"/>
              </a:rPr>
              <a:t>Line </a:t>
            </a:r>
            <a:r>
              <a:rPr lang="en-US" smtClean="0">
                <a:latin typeface="Franklin Gothic Book"/>
                <a:cs typeface="Franklin Gothic Book"/>
              </a:rPr>
              <a:t>29) </a:t>
            </a:r>
            <a:r>
              <a:rPr lang="en-US">
                <a:latin typeface="Franklin Gothic Book"/>
                <a:cs typeface="Franklin Gothic Book"/>
              </a:rPr>
              <a:t>limited </a:t>
            </a:r>
            <a:r>
              <a:rPr lang="en-US" smtClean="0">
                <a:latin typeface="Franklin Gothic Book"/>
                <a:cs typeface="Franklin Gothic Book"/>
              </a:rPr>
              <a:t>to </a:t>
            </a:r>
            <a:r>
              <a:rPr lang="en-US" dirty="0">
                <a:latin typeface="Franklin Gothic Book"/>
                <a:cs typeface="Franklin Gothic Book"/>
              </a:rPr>
              <a:t>the</a:t>
            </a:r>
            <a:r>
              <a:rPr lang="en-US">
                <a:latin typeface="Franklin Gothic Book"/>
                <a:cs typeface="Franklin Gothic Book"/>
              </a:rPr>
              <a:t> repayment </a:t>
            </a:r>
            <a:r>
              <a:rPr lang="en-US" dirty="0">
                <a:latin typeface="Franklin Gothic Book"/>
                <a:cs typeface="Franklin Gothic Book"/>
              </a:rPr>
              <a:t>cap. </a:t>
            </a:r>
          </a:p>
        </p:txBody>
      </p:sp>
    </p:spTree>
    <p:extLst>
      <p:ext uri="{BB962C8B-B14F-4D97-AF65-F5344CB8AC3E}">
        <p14:creationId xmlns:p14="http://schemas.microsoft.com/office/powerpoint/2010/main" val="1145101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3264" y="2698812"/>
            <a:ext cx="8596347" cy="1246656"/>
          </a:xfrm>
        </p:spPr>
        <p:txBody>
          <a:bodyPr/>
          <a:lstStyle/>
          <a:p>
            <a:r>
              <a:rPr lang="en-US" dirty="0" smtClean="0"/>
              <a:t>Determining if the Return is in Scope</a:t>
            </a:r>
            <a:endParaRPr lang="en-US" dirty="0"/>
          </a:p>
        </p:txBody>
      </p:sp>
      <p:sp>
        <p:nvSpPr>
          <p:cNvPr id="10" name="Text Placeholder 9"/>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7954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Must File Form 8962	</a:t>
            </a:r>
            <a:endParaRPr lang="en-US" dirty="0"/>
          </a:p>
        </p:txBody>
      </p:sp>
      <p:sp>
        <p:nvSpPr>
          <p:cNvPr id="3" name="Content Placeholder 2"/>
          <p:cNvSpPr>
            <a:spLocks noGrp="1"/>
          </p:cNvSpPr>
          <p:nvPr>
            <p:ph idx="1"/>
          </p:nvPr>
        </p:nvSpPr>
        <p:spPr>
          <a:xfrm>
            <a:off x="364734" y="914400"/>
            <a:ext cx="8229600" cy="4907280"/>
          </a:xfrm>
        </p:spPr>
        <p:txBody>
          <a:bodyPr/>
          <a:lstStyle/>
          <a:p>
            <a:pPr marL="0" indent="0">
              <a:buNone/>
            </a:pPr>
            <a:r>
              <a:rPr lang="en-US" sz="2000" b="1" dirty="0"/>
              <a:t>File Form 8962 if:</a:t>
            </a:r>
          </a:p>
          <a:p>
            <a:r>
              <a:rPr lang="en-US" sz="2000" dirty="0"/>
              <a:t>Any member of the tax family received PTC </a:t>
            </a:r>
            <a:r>
              <a:rPr lang="en-US" sz="2000"/>
              <a:t>in advance (indicated on a 1095-A), </a:t>
            </a:r>
            <a:r>
              <a:rPr lang="en-US" sz="2000" smtClean="0"/>
              <a:t>or</a:t>
            </a:r>
            <a:endParaRPr lang="en-US" sz="2000" dirty="0"/>
          </a:p>
          <a:p>
            <a:r>
              <a:rPr lang="en-US" sz="2000" dirty="0"/>
              <a:t>A member of the tax family purchased insurance in the Marketplace and did not receive PTC in advance but wishes to claim it now, or </a:t>
            </a:r>
          </a:p>
          <a:p>
            <a:r>
              <a:rPr lang="en-US" sz="2000" dirty="0"/>
              <a:t>The taxpayer received advanced payment of PTC for someone they </a:t>
            </a:r>
            <a:r>
              <a:rPr lang="en-US" sz="2000" i="1" dirty="0"/>
              <a:t>thought</a:t>
            </a:r>
            <a:r>
              <a:rPr lang="en-US" sz="2000" dirty="0"/>
              <a:t> would be claimed as a dependent but </a:t>
            </a:r>
            <a:r>
              <a:rPr lang="en-US" sz="2000" i="1" dirty="0"/>
              <a:t>is not </a:t>
            </a:r>
            <a:r>
              <a:rPr lang="en-US" sz="2000" dirty="0"/>
              <a:t>claimed and no one else claims that individual’s personal exemption. </a:t>
            </a:r>
          </a:p>
          <a:p>
            <a:pPr lvl="1"/>
            <a:r>
              <a:rPr lang="en-US" sz="1800" u="sng" dirty="0"/>
              <a:t>Example</a:t>
            </a:r>
            <a:r>
              <a:rPr lang="en-US" sz="1800" dirty="0"/>
              <a:t>:  In December 2014, Diane enrolls her 18 year old son, Dan, in 2015 coverage, assuming she will claim him as a dependent. At the end of the year, Dan cannot be claimed as a dependent. Dan can file taxes, including Form 8962. But if he doesn’t file and no one claims his personal exemption, Diane must reconcile the PTC. </a:t>
            </a:r>
          </a:p>
          <a:p>
            <a:endParaRPr lang="en-US" sz="2000" dirty="0"/>
          </a:p>
          <a:p>
            <a:pPr marL="0" indent="0">
              <a:buNone/>
            </a:pPr>
            <a:r>
              <a:rPr lang="en-US" sz="2000" dirty="0"/>
              <a:t>If a person received any advance payments of PTC, they </a:t>
            </a:r>
            <a:r>
              <a:rPr lang="en-US" sz="2000" u="sng" dirty="0"/>
              <a:t>must</a:t>
            </a:r>
            <a:r>
              <a:rPr lang="en-US" sz="2000" dirty="0"/>
              <a:t> file a tax return!</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17</a:t>
            </a:fld>
            <a:endParaRPr lang="en-US" dirty="0"/>
          </a:p>
        </p:txBody>
      </p:sp>
    </p:spTree>
    <p:extLst>
      <p:ext uri="{BB962C8B-B14F-4D97-AF65-F5344CB8AC3E}">
        <p14:creationId xmlns:p14="http://schemas.microsoft.com/office/powerpoint/2010/main" val="1690349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Whether a Return is in Scope</a:t>
            </a:r>
            <a:endParaRPr lang="en-US" dirty="0"/>
          </a:p>
        </p:txBody>
      </p:sp>
      <p:sp>
        <p:nvSpPr>
          <p:cNvPr id="3" name="Content Placeholder 2"/>
          <p:cNvSpPr>
            <a:spLocks noGrp="1"/>
          </p:cNvSpPr>
          <p:nvPr>
            <p:ph idx="1"/>
          </p:nvPr>
        </p:nvSpPr>
        <p:spPr>
          <a:xfrm>
            <a:off x="364734" y="955964"/>
            <a:ext cx="8229600" cy="2602588"/>
          </a:xfrm>
        </p:spPr>
        <p:txBody>
          <a:bodyPr/>
          <a:lstStyle/>
          <a:p>
            <a:r>
              <a:rPr lang="en-US" dirty="0" smtClean="0"/>
              <a:t>Most tax returns with a Form 1095-A and PTC (Form 8962) are in scope for volunteers certified as advanced</a:t>
            </a:r>
          </a:p>
          <a:p>
            <a:r>
              <a:rPr lang="en-US" dirty="0" smtClean="0"/>
              <a:t>Advanced reconciliation scenarios are out of scope</a:t>
            </a:r>
          </a:p>
          <a:p>
            <a:pPr lvl="1"/>
            <a:r>
              <a:rPr lang="en-US" dirty="0"/>
              <a:t>Shared policy </a:t>
            </a:r>
            <a:r>
              <a:rPr lang="en-US" dirty="0" smtClean="0"/>
              <a:t>allocation (Part IV)</a:t>
            </a:r>
            <a:endParaRPr lang="en-US" dirty="0"/>
          </a:p>
          <a:p>
            <a:pPr lvl="1"/>
            <a:r>
              <a:rPr lang="en-US" dirty="0" smtClean="0"/>
              <a:t>Alternative marriage calculation (Part V)</a:t>
            </a:r>
          </a:p>
          <a:p>
            <a:r>
              <a:rPr lang="en-US" dirty="0" smtClean="0"/>
              <a:t>Do not prepare a return if the answer to Line 9 is Yes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18</a:t>
            </a:fld>
            <a:endParaRPr lang="en-US" dirty="0"/>
          </a:p>
        </p:txBody>
      </p:sp>
      <p:pic>
        <p:nvPicPr>
          <p:cNvPr id="5" name="Picture 4"/>
          <p:cNvPicPr>
            <a:picLocks noChangeAspect="1"/>
          </p:cNvPicPr>
          <p:nvPr/>
        </p:nvPicPr>
        <p:blipFill rotWithShape="1">
          <a:blip r:embed="rId2"/>
          <a:srcRect t="4491"/>
          <a:stretch/>
        </p:blipFill>
        <p:spPr>
          <a:xfrm>
            <a:off x="521208" y="4051723"/>
            <a:ext cx="8138160" cy="1117909"/>
          </a:xfrm>
          <a:prstGeom prst="rect">
            <a:avLst/>
          </a:prstGeom>
          <a:ln w="19050">
            <a:solidFill>
              <a:schemeClr val="bg1">
                <a:lumMod val="50000"/>
              </a:schemeClr>
            </a:solidFill>
          </a:ln>
        </p:spPr>
      </p:pic>
    </p:spTree>
    <p:extLst>
      <p:ext uri="{BB962C8B-B14F-4D97-AF65-F5344CB8AC3E}">
        <p14:creationId xmlns:p14="http://schemas.microsoft.com/office/powerpoint/2010/main" val="844675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Calculation for the Year of Marriage</a:t>
            </a:r>
            <a:endParaRPr lang="en-US" dirty="0"/>
          </a:p>
        </p:txBody>
      </p:sp>
      <p:sp>
        <p:nvSpPr>
          <p:cNvPr id="3" name="Content Placeholder 2"/>
          <p:cNvSpPr>
            <a:spLocks noGrp="1"/>
          </p:cNvSpPr>
          <p:nvPr>
            <p:ph idx="1"/>
          </p:nvPr>
        </p:nvSpPr>
        <p:spPr>
          <a:xfrm>
            <a:off x="364734" y="955964"/>
            <a:ext cx="8229600" cy="2075395"/>
          </a:xfrm>
        </p:spPr>
        <p:txBody>
          <a:bodyPr/>
          <a:lstStyle/>
          <a:p>
            <a:r>
              <a:rPr lang="en-US" sz="2000" dirty="0" smtClean="0"/>
              <a:t>Because APTC is applied based on a projection of income, marriage can greatly affect the calculation and may lead to significant repayment </a:t>
            </a:r>
          </a:p>
          <a:p>
            <a:pPr lvl="1"/>
            <a:r>
              <a:rPr lang="en-US" sz="1800" dirty="0" smtClean="0"/>
              <a:t>This is because marriage adds one or more people to the household and may add income</a:t>
            </a:r>
          </a:p>
          <a:p>
            <a:r>
              <a:rPr lang="en-US" sz="2000" dirty="0" smtClean="0"/>
              <a:t>The alternative calculation can lead to a higher allowable PTC than the traditional calculation (i.e., lower repayment). </a:t>
            </a:r>
          </a:p>
          <a:p>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19</a:t>
            </a:fld>
            <a:endParaRPr lang="en-US" dirty="0"/>
          </a:p>
        </p:txBody>
      </p:sp>
      <p:sp>
        <p:nvSpPr>
          <p:cNvPr id="5" name="TextBox 4"/>
          <p:cNvSpPr txBox="1"/>
          <p:nvPr/>
        </p:nvSpPr>
        <p:spPr>
          <a:xfrm>
            <a:off x="431291" y="3282974"/>
            <a:ext cx="7942971" cy="2246769"/>
          </a:xfrm>
          <a:prstGeom prst="rect">
            <a:avLst/>
          </a:prstGeom>
          <a:noFill/>
        </p:spPr>
        <p:txBody>
          <a:bodyPr wrap="square" rtlCol="0">
            <a:spAutoFit/>
          </a:bodyPr>
          <a:lstStyle/>
          <a:p>
            <a:r>
              <a:rPr lang="en-US" b="1" dirty="0" smtClean="0">
                <a:latin typeface="Franklin Gothic Book"/>
                <a:cs typeface="Franklin Gothic Book"/>
              </a:rPr>
              <a:t>Minimum requirements to use the alternative marriage calculation:</a:t>
            </a:r>
          </a:p>
          <a:p>
            <a:pPr marL="1200150" lvl="2" indent="-285750">
              <a:buFont typeface="Arial"/>
              <a:buChar char="•"/>
            </a:pPr>
            <a:r>
              <a:rPr lang="en-US" dirty="0" smtClean="0">
                <a:latin typeface="Franklin Gothic Book"/>
                <a:cs typeface="Franklin Gothic Book"/>
              </a:rPr>
              <a:t>They were unmarried at the beginning of the year</a:t>
            </a:r>
          </a:p>
          <a:p>
            <a:pPr marL="1200150" lvl="2" indent="-285750">
              <a:buFont typeface="Arial"/>
              <a:buChar char="•"/>
            </a:pPr>
            <a:r>
              <a:rPr lang="en-US" dirty="0" smtClean="0">
                <a:latin typeface="Franklin Gothic Book"/>
                <a:cs typeface="Franklin Gothic Book"/>
              </a:rPr>
              <a:t>Were married by the last day of the year</a:t>
            </a:r>
          </a:p>
          <a:p>
            <a:pPr marL="1200150" lvl="2" indent="-285750">
              <a:buFont typeface="Arial"/>
              <a:buChar char="•"/>
            </a:pPr>
            <a:r>
              <a:rPr lang="en-US" dirty="0" smtClean="0">
                <a:latin typeface="Franklin Gothic Book"/>
                <a:cs typeface="Franklin Gothic Book"/>
              </a:rPr>
              <a:t>Are filing a joint return</a:t>
            </a:r>
          </a:p>
          <a:p>
            <a:pPr marL="1200150" lvl="2" indent="-285750">
              <a:buFont typeface="Arial"/>
              <a:buChar char="•"/>
            </a:pPr>
            <a:r>
              <a:rPr lang="en-US" dirty="0" smtClean="0">
                <a:latin typeface="Franklin Gothic Book"/>
                <a:cs typeface="Franklin Gothic Book"/>
              </a:rPr>
              <a:t>One person was enrolled in a Marketplace plan prior to marriage</a:t>
            </a:r>
          </a:p>
          <a:p>
            <a:pPr marL="1200150" lvl="2" indent="-285750">
              <a:buFont typeface="Arial"/>
              <a:buChar char="•"/>
            </a:pPr>
            <a:r>
              <a:rPr lang="en-US" dirty="0" smtClean="0">
                <a:latin typeface="Franklin Gothic Book"/>
                <a:cs typeface="Franklin Gothic Book"/>
              </a:rPr>
              <a:t>APTC was paid in 2015</a:t>
            </a:r>
            <a:endParaRPr lang="en-US" dirty="0">
              <a:latin typeface="Franklin Gothic Book"/>
              <a:cs typeface="Franklin Gothic Book"/>
            </a:endParaRPr>
          </a:p>
          <a:p>
            <a:endParaRPr lang="en-US" dirty="0" smtClean="0">
              <a:latin typeface="Franklin Gothic Book"/>
              <a:cs typeface="Franklin Gothic Book"/>
            </a:endParaRPr>
          </a:p>
          <a:p>
            <a:pPr algn="r"/>
            <a:r>
              <a:rPr lang="en-US" sz="1400" i="1" dirty="0" smtClean="0">
                <a:latin typeface="Franklin Gothic Book"/>
                <a:cs typeface="Franklin Gothic Book"/>
              </a:rPr>
              <a:t>See Form 8962 Instructions (draft), page 10, table 4</a:t>
            </a:r>
            <a:endParaRPr lang="en-US" sz="1400" i="1" dirty="0">
              <a:latin typeface="Franklin Gothic Book"/>
              <a:cs typeface="Franklin Gothic Book"/>
            </a:endParaRPr>
          </a:p>
        </p:txBody>
      </p:sp>
    </p:spTree>
    <p:extLst>
      <p:ext uri="{BB962C8B-B14F-4D97-AF65-F5344CB8AC3E}">
        <p14:creationId xmlns:p14="http://schemas.microsoft.com/office/powerpoint/2010/main" val="6518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a:t>
            </a:r>
            <a:endParaRPr lang="en-US" dirty="0"/>
          </a:p>
        </p:txBody>
      </p:sp>
      <p:sp>
        <p:nvSpPr>
          <p:cNvPr id="3" name="Content Placeholder 2"/>
          <p:cNvSpPr>
            <a:spLocks noGrp="1"/>
          </p:cNvSpPr>
          <p:nvPr>
            <p:ph idx="1"/>
          </p:nvPr>
        </p:nvSpPr>
        <p:spPr/>
        <p:txBody>
          <a:bodyPr/>
          <a:lstStyle/>
          <a:p>
            <a:r>
              <a:rPr lang="en-US" dirty="0"/>
              <a:t>Basics of the premium tax credit</a:t>
            </a:r>
          </a:p>
          <a:p>
            <a:r>
              <a:rPr lang="en-US" dirty="0"/>
              <a:t>Understanding </a:t>
            </a:r>
            <a:r>
              <a:rPr lang="en-US" dirty="0" smtClean="0"/>
              <a:t>Forms </a:t>
            </a:r>
            <a:r>
              <a:rPr lang="en-US" dirty="0"/>
              <a:t>1095-A and 8962</a:t>
            </a:r>
          </a:p>
          <a:p>
            <a:r>
              <a:rPr lang="en-US" dirty="0"/>
              <a:t>Common </a:t>
            </a:r>
            <a:r>
              <a:rPr lang="en-US" dirty="0" smtClean="0"/>
              <a:t>questions</a:t>
            </a:r>
            <a:endParaRPr lang="en-US" dirty="0"/>
          </a:p>
          <a:p>
            <a:r>
              <a:rPr lang="en-US" dirty="0"/>
              <a:t>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Draft forms and instructions:</a:t>
            </a:r>
          </a:p>
          <a:p>
            <a:r>
              <a:rPr lang="en-US" dirty="0"/>
              <a:t>Form 8962, Premium Tax Credit  </a:t>
            </a:r>
            <a:r>
              <a:rPr lang="en-US" sz="1400" dirty="0">
                <a:latin typeface="Franklin Gothic Book" charset="0"/>
                <a:hlinkClick r:id="rId2"/>
              </a:rPr>
              <a:t>https://www.irs.gov/pub/irs-dft/f8962--dft.pdf</a:t>
            </a:r>
            <a:endParaRPr lang="en-US" sz="1400" dirty="0">
              <a:latin typeface="Franklin Gothic Book" charset="0"/>
            </a:endParaRPr>
          </a:p>
          <a:p>
            <a:r>
              <a:rPr lang="en-US" dirty="0"/>
              <a:t>Form 8962 Instructions </a:t>
            </a:r>
            <a:r>
              <a:rPr lang="en-US" sz="1400" dirty="0">
                <a:latin typeface="Franklin Gothic Book" charset="0"/>
                <a:hlinkClick r:id="rId3"/>
              </a:rPr>
              <a:t>https://www.irs.gov/pub/irs-dft/i8962--dft.pdf</a:t>
            </a:r>
            <a:endParaRPr lang="en-US" sz="1400" dirty="0">
              <a:latin typeface="Franklin Gothic Book" charset="0"/>
              <a:hlinkClick r:id="rId4"/>
            </a:endParaRPr>
          </a:p>
          <a:p>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a:t>
            </a:fld>
            <a:endParaRPr lang="en-US" dirty="0"/>
          </a:p>
        </p:txBody>
      </p:sp>
    </p:spTree>
    <p:extLst>
      <p:ext uri="{BB962C8B-B14F-4D97-AF65-F5344CB8AC3E}">
        <p14:creationId xmlns:p14="http://schemas.microsoft.com/office/powerpoint/2010/main" val="2202771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Calculation for the Year of Marriage</a:t>
            </a:r>
            <a:r>
              <a:rPr lang="en-US" dirty="0" smtClean="0"/>
              <a:t>	</a:t>
            </a:r>
            <a:endParaRPr lang="en-US" dirty="0"/>
          </a:p>
        </p:txBody>
      </p:sp>
      <p:sp>
        <p:nvSpPr>
          <p:cNvPr id="3" name="Content Placeholder 2"/>
          <p:cNvSpPr>
            <a:spLocks noGrp="1"/>
          </p:cNvSpPr>
          <p:nvPr>
            <p:ph idx="1"/>
          </p:nvPr>
        </p:nvSpPr>
        <p:spPr/>
        <p:txBody>
          <a:bodyPr/>
          <a:lstStyle/>
          <a:p>
            <a:r>
              <a:rPr lang="en-US" sz="2000" dirty="0"/>
              <a:t>Recommendation for taxpayers who got married during the year:</a:t>
            </a:r>
          </a:p>
          <a:p>
            <a:pPr lvl="1"/>
            <a:r>
              <a:rPr lang="en-US" sz="2000"/>
              <a:t>Prepare Form </a:t>
            </a:r>
            <a:r>
              <a:rPr lang="en-US" sz="2000" smtClean="0"/>
              <a:t>8962</a:t>
            </a:r>
            <a:r>
              <a:rPr lang="en-US" sz="2000" dirty="0"/>
              <a:t>. </a:t>
            </a:r>
          </a:p>
          <a:p>
            <a:pPr lvl="1"/>
            <a:r>
              <a:rPr lang="en-US" sz="2000" dirty="0"/>
              <a:t>If the taxpayers receive a net premium tax credit (Form 1040, Line 69), the return is in scope. </a:t>
            </a:r>
          </a:p>
          <a:p>
            <a:pPr lvl="1"/>
            <a:r>
              <a:rPr lang="en-US" sz="2000" dirty="0"/>
              <a:t>If the taxpayers have a repayment, they may benefit from the alternative calculation. </a:t>
            </a:r>
          </a:p>
          <a:p>
            <a:pPr lvl="2"/>
            <a:r>
              <a:rPr lang="en-US" dirty="0"/>
              <a:t>Let the taxpayers know that there is an alternative calculation, that it is out of scope for VITA/TCE, but that they may have a lower repayment if used. Taxpayer can decide whether to continue. </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20</a:t>
            </a:fld>
            <a:endParaRPr lang="en-US" dirty="0"/>
          </a:p>
        </p:txBody>
      </p:sp>
    </p:spTree>
    <p:extLst>
      <p:ext uri="{BB962C8B-B14F-4D97-AF65-F5344CB8AC3E}">
        <p14:creationId xmlns:p14="http://schemas.microsoft.com/office/powerpoint/2010/main" val="2231892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Policy Allocations </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21</a:t>
            </a:fld>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8387" y="980386"/>
            <a:ext cx="2412698" cy="3238095"/>
          </a:xfrm>
          <a:prstGeom prst="rect">
            <a:avLst/>
          </a:prstGeom>
          <a:effectLst>
            <a:outerShdw blurRad="50800" dist="38100" dir="2700000" algn="tl" rotWithShape="0">
              <a:prstClr val="black">
                <a:alpha val="40000"/>
              </a:prstClr>
            </a:outerShdw>
          </a:effectLst>
        </p:spPr>
      </p:pic>
      <p:sp>
        <p:nvSpPr>
          <p:cNvPr id="6" name="TextBox 5"/>
          <p:cNvSpPr txBox="1"/>
          <p:nvPr/>
        </p:nvSpPr>
        <p:spPr>
          <a:xfrm>
            <a:off x="2875175" y="980386"/>
            <a:ext cx="5863472" cy="4062651"/>
          </a:xfrm>
          <a:prstGeom prst="rect">
            <a:avLst/>
          </a:prstGeom>
          <a:noFill/>
        </p:spPr>
        <p:txBody>
          <a:bodyPr wrap="square" rtlCol="0">
            <a:spAutoFit/>
          </a:bodyPr>
          <a:lstStyle/>
          <a:p>
            <a:pPr>
              <a:spcBef>
                <a:spcPts val="1200"/>
              </a:spcBef>
            </a:pPr>
            <a:r>
              <a:rPr lang="en-US" b="1" dirty="0" smtClean="0">
                <a:latin typeface="Franklin Gothic Book" panose="020B0503020102020204" pitchFamily="34" charset="0"/>
              </a:rPr>
              <a:t>Advance payments of PTC were determined based on </a:t>
            </a:r>
            <a:r>
              <a:rPr lang="en-US" b="1" i="1" dirty="0" smtClean="0">
                <a:latin typeface="Franklin Gothic Book" panose="020B0503020102020204" pitchFamily="34" charset="0"/>
              </a:rPr>
              <a:t>projections </a:t>
            </a:r>
            <a:r>
              <a:rPr lang="en-US" b="1" dirty="0" smtClean="0">
                <a:latin typeface="Franklin Gothic Book" panose="020B0503020102020204" pitchFamily="34" charset="0"/>
              </a:rPr>
              <a:t>of future filing plans.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If married, will you file jointly with a spouse?</a:t>
            </a:r>
            <a:endParaRPr lang="en-US" dirty="0">
              <a:latin typeface="Franklin Gothic Book" panose="020B0503020102020204" pitchFamily="34" charset="0"/>
            </a:endParaRP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Who will be your dependents in 2015?</a:t>
            </a:r>
            <a:endParaRPr lang="en-US" dirty="0">
              <a:latin typeface="Franklin Gothic Book" panose="020B0503020102020204" pitchFamily="34" charset="0"/>
            </a:endParaRP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What will be your 2015 income?</a:t>
            </a:r>
          </a:p>
          <a:p>
            <a:pPr>
              <a:spcBef>
                <a:spcPts val="1200"/>
              </a:spcBef>
              <a:buClr>
                <a:schemeClr val="accent1"/>
              </a:buClr>
            </a:pPr>
            <a:r>
              <a:rPr lang="en-US" b="1" dirty="0" smtClean="0">
                <a:latin typeface="Franklin Gothic Book" panose="020B0503020102020204" pitchFamily="34" charset="0"/>
              </a:rPr>
              <a:t>Throughout the year, things happen.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Taxpayers should report changes, but not all changes are reported in a timely way (or at all) </a:t>
            </a:r>
          </a:p>
          <a:p>
            <a:pPr marL="742950" lvl="1" indent="-285750">
              <a:spcBef>
                <a:spcPts val="1200"/>
              </a:spcBef>
              <a:buClr>
                <a:schemeClr val="accent1"/>
              </a:buClr>
              <a:buFont typeface="Wingdings" panose="05000000000000000000" pitchFamily="2" charset="2"/>
              <a:buChar char="§"/>
            </a:pPr>
            <a:r>
              <a:rPr lang="en-US" dirty="0" smtClean="0">
                <a:latin typeface="Franklin Gothic Book" panose="020B0503020102020204" pitchFamily="34" charset="0"/>
              </a:rPr>
              <a:t>The change may not be obvious until tax filing (ex. divorced parents may change their plans about who will claim a child)</a:t>
            </a:r>
            <a:endParaRPr lang="en-US" dirty="0">
              <a:latin typeface="Franklin Gothic Book" panose="020B0503020102020204" pitchFamily="34" charset="0"/>
            </a:endParaRPr>
          </a:p>
        </p:txBody>
      </p:sp>
    </p:spTree>
    <p:extLst>
      <p:ext uri="{BB962C8B-B14F-4D97-AF65-F5344CB8AC3E}">
        <p14:creationId xmlns:p14="http://schemas.microsoft.com/office/powerpoint/2010/main" val="953098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Shared Policy?</a:t>
            </a:r>
            <a:endParaRPr lang="en-US" dirty="0"/>
          </a:p>
        </p:txBody>
      </p:sp>
      <p:sp>
        <p:nvSpPr>
          <p:cNvPr id="8" name="Content Placeholder 7"/>
          <p:cNvSpPr>
            <a:spLocks noGrp="1"/>
          </p:cNvSpPr>
          <p:nvPr>
            <p:ph idx="1"/>
          </p:nvPr>
        </p:nvSpPr>
        <p:spPr>
          <a:xfrm>
            <a:off x="334851" y="2744228"/>
            <a:ext cx="8420678" cy="3292005"/>
          </a:xfrm>
        </p:spPr>
        <p:txBody>
          <a:bodyPr/>
          <a:lstStyle/>
          <a:p>
            <a:pPr marL="0" indent="0">
              <a:buNone/>
            </a:pPr>
            <a:r>
              <a:rPr lang="en-US" sz="2000" b="1" dirty="0" smtClean="0"/>
              <a:t>The return is </a:t>
            </a:r>
            <a:r>
              <a:rPr lang="en-US" sz="2000" b="1" u="sng" dirty="0" smtClean="0"/>
              <a:t>out of scope</a:t>
            </a:r>
            <a:r>
              <a:rPr lang="en-US" sz="2000" b="1" dirty="0" smtClean="0"/>
              <a:t> if:</a:t>
            </a:r>
          </a:p>
          <a:p>
            <a:pPr marL="0" indent="0">
              <a:buNone/>
            </a:pPr>
            <a:r>
              <a:rPr lang="en-US" sz="2000" dirty="0" smtClean="0"/>
              <a:t> </a:t>
            </a:r>
          </a:p>
          <a:p>
            <a:r>
              <a:rPr lang="en-US" sz="2000" dirty="0"/>
              <a:t>T</a:t>
            </a:r>
            <a:r>
              <a:rPr lang="en-US" sz="2000" dirty="0" smtClean="0"/>
              <a:t>he 1095-A includes someone who is not on the client’s tax return (e.g., an ex-spouse or a child who becomes a non-dependent)</a:t>
            </a:r>
          </a:p>
          <a:p>
            <a:pPr marL="0" indent="0" algn="ctr">
              <a:buNone/>
            </a:pPr>
            <a:r>
              <a:rPr lang="en-US" sz="2000" dirty="0" smtClean="0"/>
              <a:t>OR </a:t>
            </a:r>
          </a:p>
          <a:p>
            <a:r>
              <a:rPr lang="en-US" sz="2000" dirty="0" smtClean="0"/>
              <a:t>A person who is on the tax return but was enrolled in </a:t>
            </a:r>
            <a:r>
              <a:rPr lang="en-US" sz="2000" dirty="0"/>
              <a:t>M</a:t>
            </a:r>
            <a:r>
              <a:rPr lang="en-US" sz="2000" dirty="0" smtClean="0"/>
              <a:t>arketplace coverage with another taxpayer (e.g., a non-custodial father enrolls himself and his son in Marketplace coverage but custodial mother claims the child)</a:t>
            </a:r>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22</a:t>
            </a:fld>
            <a:endParaRPr lang="en-US" dirty="0"/>
          </a:p>
        </p:txBody>
      </p:sp>
      <p:sp>
        <p:nvSpPr>
          <p:cNvPr id="16" name="Rounded Rectangle 15"/>
          <p:cNvSpPr/>
          <p:nvPr/>
        </p:nvSpPr>
        <p:spPr>
          <a:xfrm>
            <a:off x="298824" y="2576631"/>
            <a:ext cx="8486588" cy="3429723"/>
          </a:xfrm>
          <a:prstGeom prst="roundRect">
            <a:avLst>
              <a:gd name="adj" fmla="val 7389"/>
            </a:avLst>
          </a:prstGeom>
          <a:no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7332" y="934569"/>
            <a:ext cx="8338321" cy="1323439"/>
          </a:xfrm>
          <a:prstGeom prst="rect">
            <a:avLst/>
          </a:prstGeom>
          <a:noFill/>
        </p:spPr>
        <p:txBody>
          <a:bodyPr wrap="square" rtlCol="0">
            <a:spAutoFit/>
          </a:bodyPr>
          <a:lstStyle/>
          <a:p>
            <a:r>
              <a:rPr lang="en-US" sz="2000" b="1" dirty="0">
                <a:latin typeface="Franklin Gothic Book"/>
                <a:cs typeface="Franklin Gothic Book"/>
              </a:rPr>
              <a:t>In general:  </a:t>
            </a:r>
            <a:r>
              <a:rPr lang="en-US" sz="2000" dirty="0">
                <a:latin typeface="Franklin Gothic Book"/>
                <a:cs typeface="Franklin Gothic Book"/>
              </a:rPr>
              <a:t>A shared policy allocation occurs when a Marketplace policy covers someone in the taxpayer’s family </a:t>
            </a:r>
            <a:r>
              <a:rPr lang="en-US" sz="2000" u="sng" dirty="0">
                <a:latin typeface="Franklin Gothic Book"/>
                <a:cs typeface="Franklin Gothic Book"/>
              </a:rPr>
              <a:t>and</a:t>
            </a:r>
            <a:r>
              <a:rPr lang="en-US" sz="2000" dirty="0">
                <a:latin typeface="Franklin Gothic Book"/>
                <a:cs typeface="Franklin Gothic Book"/>
              </a:rPr>
              <a:t> someone not in the taxpayer’s family who is being claimed on someone else’s tax return. </a:t>
            </a:r>
            <a:r>
              <a:rPr lang="en-US" sz="2000" i="1" dirty="0">
                <a:latin typeface="Franklin Gothic Book"/>
                <a:cs typeface="Franklin Gothic Book"/>
              </a:rPr>
              <a:t>See Form 8962 Instructions, p. 9</a:t>
            </a:r>
            <a:endParaRPr lang="en-US" i="1" dirty="0">
              <a:latin typeface="Franklin Gothic Book"/>
              <a:cs typeface="Franklin Gothic Book"/>
            </a:endParaRPr>
          </a:p>
        </p:txBody>
      </p:sp>
    </p:spTree>
    <p:extLst>
      <p:ext uri="{BB962C8B-B14F-4D97-AF65-F5344CB8AC3E}">
        <p14:creationId xmlns:p14="http://schemas.microsoft.com/office/powerpoint/2010/main" val="644207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Shared Policy?</a:t>
            </a:r>
            <a:endParaRPr lang="en-US" dirty="0"/>
          </a:p>
        </p:txBody>
      </p:sp>
      <p:sp>
        <p:nvSpPr>
          <p:cNvPr id="8" name="Content Placeholder 7"/>
          <p:cNvSpPr>
            <a:spLocks noGrp="1"/>
          </p:cNvSpPr>
          <p:nvPr>
            <p:ph idx="1"/>
          </p:nvPr>
        </p:nvSpPr>
        <p:spPr>
          <a:xfrm>
            <a:off x="499204" y="2525059"/>
            <a:ext cx="8229600" cy="3466352"/>
          </a:xfrm>
        </p:spPr>
        <p:txBody>
          <a:bodyPr/>
          <a:lstStyle/>
          <a:p>
            <a:pPr marL="0" indent="0">
              <a:buNone/>
            </a:pPr>
            <a:r>
              <a:rPr lang="en-US" sz="2000" b="1" dirty="0" smtClean="0"/>
              <a:t>The return is </a:t>
            </a:r>
            <a:r>
              <a:rPr lang="en-US" sz="2000" b="1" u="sng" dirty="0" smtClean="0"/>
              <a:t>in scope </a:t>
            </a:r>
            <a:r>
              <a:rPr lang="en-US" sz="2000" b="1" dirty="0" smtClean="0"/>
              <a:t>when:</a:t>
            </a:r>
          </a:p>
          <a:p>
            <a:pPr marL="0" indent="0">
              <a:buNone/>
            </a:pPr>
            <a:endParaRPr lang="en-US" sz="2000" dirty="0" smtClean="0"/>
          </a:p>
          <a:p>
            <a:r>
              <a:rPr lang="en-US" sz="2000" dirty="0" smtClean="0"/>
              <a:t>No Marketplace coverage!</a:t>
            </a:r>
          </a:p>
          <a:p>
            <a:pPr marL="0" indent="0" algn="ctr">
              <a:buNone/>
            </a:pPr>
            <a:r>
              <a:rPr lang="en-US" sz="2000" dirty="0" smtClean="0"/>
              <a:t>OR</a:t>
            </a:r>
            <a:endParaRPr lang="en-US" sz="2000" dirty="0"/>
          </a:p>
          <a:p>
            <a:r>
              <a:rPr lang="en-US" sz="2000" dirty="0" smtClean="0"/>
              <a:t>Divorce or separation but everyone on the policy is on one taxpayer’s return and no one on the policy is on the other taxpayer’s return.</a:t>
            </a:r>
          </a:p>
          <a:p>
            <a:pPr marL="0" indent="0" algn="ctr">
              <a:buNone/>
            </a:pPr>
            <a:r>
              <a:rPr lang="en-US" sz="2000" dirty="0" smtClean="0"/>
              <a:t>OR</a:t>
            </a:r>
            <a:endParaRPr lang="en-US" sz="2000" dirty="0"/>
          </a:p>
          <a:p>
            <a:r>
              <a:rPr lang="en-US" sz="2000" dirty="0" smtClean="0"/>
              <a:t>“Shifting enrollee” (enrolled by one taxpayer but claimed by another) if that dependent is the only person on the policy.</a:t>
            </a:r>
          </a:p>
          <a:p>
            <a:pPr marL="0" indent="0">
              <a:buNone/>
            </a:pPr>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23</a:t>
            </a:fld>
            <a:endParaRPr lang="en-US" dirty="0"/>
          </a:p>
        </p:txBody>
      </p:sp>
      <p:sp>
        <p:nvSpPr>
          <p:cNvPr id="3" name="Rounded Rectangle 2"/>
          <p:cNvSpPr/>
          <p:nvPr/>
        </p:nvSpPr>
        <p:spPr>
          <a:xfrm>
            <a:off x="343647" y="2450353"/>
            <a:ext cx="8456706" cy="3541058"/>
          </a:xfrm>
          <a:prstGeom prst="roundRect">
            <a:avLst>
              <a:gd name="adj" fmla="val 8625"/>
            </a:avLst>
          </a:prstGeom>
          <a:noFill/>
          <a:ln>
            <a:solidFill>
              <a:srgbClr val="17375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07332" y="934569"/>
            <a:ext cx="8338321" cy="1323439"/>
          </a:xfrm>
          <a:prstGeom prst="rect">
            <a:avLst/>
          </a:prstGeom>
          <a:noFill/>
        </p:spPr>
        <p:txBody>
          <a:bodyPr wrap="square" rtlCol="0">
            <a:spAutoFit/>
          </a:bodyPr>
          <a:lstStyle/>
          <a:p>
            <a:r>
              <a:rPr lang="en-US" sz="2000" b="1" dirty="0">
                <a:latin typeface="Franklin Gothic Book"/>
                <a:cs typeface="Franklin Gothic Book"/>
              </a:rPr>
              <a:t>In general:  </a:t>
            </a:r>
            <a:r>
              <a:rPr lang="en-US" sz="2000" dirty="0">
                <a:latin typeface="Franklin Gothic Book"/>
                <a:cs typeface="Franklin Gothic Book"/>
              </a:rPr>
              <a:t>A shared policy allocation occurs when a Marketplace policy covers someone in the taxpayer’s family </a:t>
            </a:r>
            <a:r>
              <a:rPr lang="en-US" sz="2000" u="sng" dirty="0">
                <a:latin typeface="Franklin Gothic Book"/>
                <a:cs typeface="Franklin Gothic Book"/>
              </a:rPr>
              <a:t>and</a:t>
            </a:r>
            <a:r>
              <a:rPr lang="en-US" sz="2000" dirty="0">
                <a:latin typeface="Franklin Gothic Book"/>
                <a:cs typeface="Franklin Gothic Book"/>
              </a:rPr>
              <a:t> someone not in the taxpayer’s family who is being claimed on someone else’s tax return. </a:t>
            </a:r>
            <a:r>
              <a:rPr lang="en-US" sz="2000" i="1" dirty="0">
                <a:latin typeface="Franklin Gothic Book"/>
                <a:cs typeface="Franklin Gothic Book"/>
              </a:rPr>
              <a:t>See Form 8962 Instructions, p. 9</a:t>
            </a:r>
            <a:endParaRPr lang="en-US" i="1" dirty="0">
              <a:latin typeface="Franklin Gothic Book"/>
              <a:cs typeface="Franklin Gothic Book"/>
            </a:endParaRPr>
          </a:p>
        </p:txBody>
      </p:sp>
    </p:spTree>
    <p:extLst>
      <p:ext uri="{BB962C8B-B14F-4D97-AF65-F5344CB8AC3E}">
        <p14:creationId xmlns:p14="http://schemas.microsoft.com/office/powerpoint/2010/main" val="25056494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Common Problems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15188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Married Filing Separately</a:t>
            </a: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25</a:t>
            </a:fld>
            <a:endParaRPr lang="en-US" dirty="0"/>
          </a:p>
        </p:txBody>
      </p:sp>
      <p:pic>
        <p:nvPicPr>
          <p:cNvPr id="7" name="Content Placeholder 6"/>
          <p:cNvPicPr>
            <a:picLocks noGrp="1" noChangeAspect="1"/>
          </p:cNvPicPr>
          <p:nvPr>
            <p:ph idx="1"/>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1929" b="1019"/>
          <a:stretch/>
        </p:blipFill>
        <p:spPr>
          <a:xfrm>
            <a:off x="4140286" y="694936"/>
            <a:ext cx="4750203" cy="590695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194235" y="958532"/>
            <a:ext cx="3597546" cy="4708981"/>
          </a:xfrm>
          <a:prstGeom prst="rect">
            <a:avLst/>
          </a:prstGeom>
          <a:noFill/>
        </p:spPr>
        <p:txBody>
          <a:bodyPr wrap="square" rtlCol="0">
            <a:spAutoFit/>
          </a:bodyPr>
          <a:lstStyle/>
          <a:p>
            <a:pPr marL="342900" indent="-342900">
              <a:buClr>
                <a:schemeClr val="accent1"/>
              </a:buClr>
              <a:buFont typeface="Arial"/>
              <a:buChar char="•"/>
            </a:pPr>
            <a:r>
              <a:rPr lang="en-US" sz="2000" dirty="0" smtClean="0">
                <a:latin typeface="Franklin Gothic Book"/>
                <a:cs typeface="Franklin Gothic Book"/>
              </a:rPr>
              <a:t>If a person is MFS and no exception applies, APTC received must be repaid, up to the repayment cap.</a:t>
            </a:r>
          </a:p>
          <a:p>
            <a:pPr marL="342900" indent="-342900">
              <a:buClr>
                <a:schemeClr val="accent1"/>
              </a:buClr>
              <a:buFont typeface="Arial"/>
              <a:buChar char="•"/>
            </a:pPr>
            <a:r>
              <a:rPr lang="en-US" sz="2000" dirty="0" smtClean="0">
                <a:latin typeface="Franklin Gothic Book"/>
                <a:cs typeface="Franklin Gothic Book"/>
              </a:rPr>
              <a:t>In </a:t>
            </a:r>
            <a:r>
              <a:rPr lang="en-US" sz="2000" dirty="0" err="1" smtClean="0">
                <a:latin typeface="Franklin Gothic Book"/>
                <a:cs typeface="Franklin Gothic Book"/>
              </a:rPr>
              <a:t>TaxWise</a:t>
            </a:r>
            <a:r>
              <a:rPr lang="en-US" sz="2000" dirty="0" smtClean="0">
                <a:latin typeface="Franklin Gothic Book"/>
                <a:cs typeface="Franklin Gothic Book"/>
              </a:rPr>
              <a:t>, complete the following lines:</a:t>
            </a:r>
          </a:p>
          <a:p>
            <a:pPr marL="800100" lvl="1" indent="-342900">
              <a:buClr>
                <a:schemeClr val="accent1"/>
              </a:buClr>
              <a:buFont typeface="Lucida Grande"/>
              <a:buChar char="-"/>
            </a:pPr>
            <a:r>
              <a:rPr lang="en-US" sz="2000" dirty="0" smtClean="0">
                <a:latin typeface="Franklin Gothic Book"/>
                <a:cs typeface="Franklin Gothic Book"/>
              </a:rPr>
              <a:t>Lines 1-5 to find household FPL.  </a:t>
            </a:r>
          </a:p>
          <a:p>
            <a:pPr marL="800100" lvl="1" indent="-342900">
              <a:buClr>
                <a:schemeClr val="accent1"/>
              </a:buClr>
              <a:buFont typeface="Lucida Grande"/>
              <a:buChar char="-"/>
            </a:pPr>
            <a:r>
              <a:rPr lang="en-US" sz="2000" dirty="0">
                <a:latin typeface="Franklin Gothic Book"/>
                <a:cs typeface="Franklin Gothic Book"/>
              </a:rPr>
              <a:t>L</a:t>
            </a:r>
            <a:r>
              <a:rPr lang="en-US" sz="2000" dirty="0" smtClean="0">
                <a:latin typeface="Franklin Gothic Book"/>
                <a:cs typeface="Franklin Gothic Book"/>
              </a:rPr>
              <a:t>ine 9 to determine if the return is in scope. </a:t>
            </a:r>
          </a:p>
          <a:p>
            <a:pPr marL="800100" lvl="1" indent="-342900">
              <a:buClr>
                <a:schemeClr val="accent1"/>
              </a:buClr>
              <a:buFont typeface="Lucida Grande"/>
              <a:buChar char="-"/>
            </a:pPr>
            <a:r>
              <a:rPr lang="en-US" sz="2000" dirty="0">
                <a:latin typeface="Franklin Gothic Book"/>
                <a:cs typeface="Franklin Gothic Book"/>
              </a:rPr>
              <a:t>L</a:t>
            </a:r>
            <a:r>
              <a:rPr lang="en-US" sz="2000" dirty="0" smtClean="0">
                <a:latin typeface="Franklin Gothic Book"/>
                <a:cs typeface="Franklin Gothic Book"/>
              </a:rPr>
              <a:t>ine 10 and column (f) of line 11 </a:t>
            </a:r>
            <a:r>
              <a:rPr lang="en-US" sz="2000" u="sng" dirty="0">
                <a:latin typeface="Franklin Gothic Book"/>
                <a:cs typeface="Franklin Gothic Book"/>
              </a:rPr>
              <a:t>or</a:t>
            </a:r>
            <a:r>
              <a:rPr lang="en-US" sz="2000" dirty="0" smtClean="0">
                <a:latin typeface="Franklin Gothic Book"/>
                <a:cs typeface="Franklin Gothic Book"/>
              </a:rPr>
              <a:t> lines 12-23.</a:t>
            </a:r>
          </a:p>
          <a:p>
            <a:pPr marL="800100" lvl="1" indent="-342900">
              <a:buClr>
                <a:schemeClr val="accent1"/>
              </a:buClr>
              <a:buFont typeface="Lucida Grande"/>
              <a:buChar char="-"/>
            </a:pPr>
            <a:r>
              <a:rPr lang="en-US" sz="2000" dirty="0" smtClean="0">
                <a:latin typeface="Franklin Gothic Book"/>
                <a:cs typeface="Franklin Gothic Book"/>
              </a:rPr>
              <a:t>The rest of the form to determine repayment.</a:t>
            </a:r>
            <a:endParaRPr lang="en-US" sz="2000" dirty="0">
              <a:latin typeface="Franklin Gothic Book"/>
              <a:cs typeface="Franklin Gothic Book"/>
            </a:endParaRPr>
          </a:p>
        </p:txBody>
      </p:sp>
      <p:pic>
        <p:nvPicPr>
          <p:cNvPr id="11" name="Picture 10"/>
          <p:cNvPicPr>
            <a:picLocks noChangeAspect="1"/>
          </p:cNvPicPr>
          <p:nvPr/>
        </p:nvPicPr>
        <p:blipFill>
          <a:blip r:embed="rId4"/>
          <a:stretch>
            <a:fillRect/>
          </a:stretch>
        </p:blipFill>
        <p:spPr>
          <a:xfrm>
            <a:off x="3791781" y="1484823"/>
            <a:ext cx="5266815" cy="1193912"/>
          </a:xfrm>
          <a:prstGeom prst="rect">
            <a:avLst/>
          </a:prstGeom>
          <a:ln w="28575" cmpd="sng">
            <a:solidFill>
              <a:schemeClr val="tx2"/>
            </a:solidFill>
          </a:ln>
        </p:spPr>
      </p:pic>
      <p:pic>
        <p:nvPicPr>
          <p:cNvPr id="12" name="Picture 11"/>
          <p:cNvPicPr>
            <a:picLocks noChangeAspect="1"/>
          </p:cNvPicPr>
          <p:nvPr/>
        </p:nvPicPr>
        <p:blipFill>
          <a:blip r:embed="rId5"/>
          <a:stretch>
            <a:fillRect/>
          </a:stretch>
        </p:blipFill>
        <p:spPr>
          <a:xfrm>
            <a:off x="3791781" y="2934587"/>
            <a:ext cx="5266815" cy="825691"/>
          </a:xfrm>
          <a:prstGeom prst="rect">
            <a:avLst/>
          </a:prstGeom>
          <a:ln w="28575" cmpd="sng">
            <a:solidFill>
              <a:schemeClr val="tx2"/>
            </a:solidFill>
          </a:ln>
        </p:spPr>
      </p:pic>
      <p:pic>
        <p:nvPicPr>
          <p:cNvPr id="13" name="Picture 12"/>
          <p:cNvPicPr>
            <a:picLocks noChangeAspect="1"/>
          </p:cNvPicPr>
          <p:nvPr/>
        </p:nvPicPr>
        <p:blipFill>
          <a:blip r:embed="rId6"/>
          <a:stretch>
            <a:fillRect/>
          </a:stretch>
        </p:blipFill>
        <p:spPr>
          <a:xfrm>
            <a:off x="8014851" y="3834130"/>
            <a:ext cx="678153" cy="1990580"/>
          </a:xfrm>
          <a:prstGeom prst="rect">
            <a:avLst/>
          </a:prstGeom>
          <a:ln w="28575" cmpd="sng">
            <a:solidFill>
              <a:schemeClr val="tx2"/>
            </a:solidFill>
          </a:ln>
        </p:spPr>
      </p:pic>
      <p:pic>
        <p:nvPicPr>
          <p:cNvPr id="14" name="Picture 13"/>
          <p:cNvPicPr>
            <a:picLocks noChangeAspect="1"/>
          </p:cNvPicPr>
          <p:nvPr/>
        </p:nvPicPr>
        <p:blipFill>
          <a:blip r:embed="rId7"/>
          <a:stretch>
            <a:fillRect/>
          </a:stretch>
        </p:blipFill>
        <p:spPr>
          <a:xfrm>
            <a:off x="3791781" y="5908846"/>
            <a:ext cx="5266815" cy="723725"/>
          </a:xfrm>
          <a:prstGeom prst="rect">
            <a:avLst/>
          </a:prstGeom>
          <a:ln w="28575" cmpd="sng">
            <a:solidFill>
              <a:schemeClr val="tx2"/>
            </a:solidFill>
          </a:ln>
        </p:spPr>
      </p:pic>
    </p:spTree>
    <p:extLst>
      <p:ext uri="{BB962C8B-B14F-4D97-AF65-F5344CB8AC3E}">
        <p14:creationId xmlns:p14="http://schemas.microsoft.com/office/powerpoint/2010/main" val="1675965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Income Over 400% FPL</a:t>
            </a:r>
            <a:endParaRPr lang="en-US" dirty="0"/>
          </a:p>
        </p:txBody>
      </p:sp>
      <p:sp>
        <p:nvSpPr>
          <p:cNvPr id="5" name="Content Placeholder 4"/>
          <p:cNvSpPr>
            <a:spLocks noGrp="1"/>
          </p:cNvSpPr>
          <p:nvPr>
            <p:ph idx="1"/>
          </p:nvPr>
        </p:nvSpPr>
        <p:spPr>
          <a:xfrm>
            <a:off x="364734" y="800100"/>
            <a:ext cx="8379216" cy="3771900"/>
          </a:xfrm>
        </p:spPr>
        <p:txBody>
          <a:bodyPr/>
          <a:lstStyle/>
          <a:p>
            <a:r>
              <a:rPr lang="en-US" sz="2000" dirty="0"/>
              <a:t>400% FPL is $46,680 for a single person</a:t>
            </a:r>
          </a:p>
          <a:p>
            <a:r>
              <a:rPr lang="en-US" sz="2000" dirty="0"/>
              <a:t>No PTC is available if income is above 400% FPL and all APTC must </a:t>
            </a:r>
            <a:r>
              <a:rPr lang="en-US" sz="2000"/>
              <a:t>be </a:t>
            </a:r>
            <a:r>
              <a:rPr lang="en-US" sz="2000" smtClean="0"/>
              <a:t>repaid. </a:t>
            </a:r>
            <a:r>
              <a:rPr lang="en-US" sz="2000" dirty="0"/>
              <a:t>The</a:t>
            </a:r>
            <a:r>
              <a:rPr lang="en-US" sz="2000"/>
              <a:t> repayment cap does not apply. </a:t>
            </a:r>
            <a:endParaRPr lang="en-US" sz="2000" dirty="0"/>
          </a:p>
          <a:p>
            <a:r>
              <a:rPr lang="en-US" sz="2000" dirty="0"/>
              <a:t>One dollar can make a big difference! </a:t>
            </a:r>
          </a:p>
          <a:p>
            <a:pPr lvl="1"/>
            <a:r>
              <a:rPr lang="en-US" sz="2000" dirty="0"/>
              <a:t>Complete line 9 (to determine if the return is in scope)</a:t>
            </a:r>
          </a:p>
          <a:p>
            <a:pPr lvl="1"/>
            <a:r>
              <a:rPr lang="en-US" sz="2000" dirty="0"/>
              <a:t>Complete line 10 and column (f) of Line 11 (annual) or Lines 12-23 (monthly)</a:t>
            </a:r>
          </a:p>
          <a:p>
            <a:pPr lvl="1"/>
            <a:r>
              <a:rPr lang="en-US" sz="2000" dirty="0"/>
              <a:t>Enter that amount on Lines 25, 27 and 29</a:t>
            </a:r>
          </a:p>
          <a:p>
            <a:pPr lvl="1"/>
            <a:r>
              <a:rPr lang="en-US" sz="2000" dirty="0"/>
              <a:t>This amount will also be entered on Line 46 of the 1040</a:t>
            </a:r>
          </a:p>
          <a:p>
            <a:pPr lvl="1"/>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06"/>
          <a:stretch/>
        </p:blipFill>
        <p:spPr>
          <a:xfrm>
            <a:off x="99031" y="4574018"/>
            <a:ext cx="8970264" cy="997907"/>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Slide Number Placeholder 1"/>
          <p:cNvSpPr>
            <a:spLocks noGrp="1"/>
          </p:cNvSpPr>
          <p:nvPr>
            <p:ph type="sldNum" sz="quarter" idx="12"/>
          </p:nvPr>
        </p:nvSpPr>
        <p:spPr/>
        <p:txBody>
          <a:bodyPr/>
          <a:lstStyle/>
          <a:p>
            <a:pPr algn="r"/>
            <a:fld id="{7FFE15FC-A8B6-4718-BABB-4F5309630F6C}" type="slidenum">
              <a:rPr lang="en-US" smtClean="0"/>
              <a:pPr algn="r"/>
              <a:t>26</a:t>
            </a:fld>
            <a:endParaRPr lang="en-US" dirty="0"/>
          </a:p>
        </p:txBody>
      </p:sp>
    </p:spTree>
    <p:extLst>
      <p:ext uri="{BB962C8B-B14F-4D97-AF65-F5344CB8AC3E}">
        <p14:creationId xmlns:p14="http://schemas.microsoft.com/office/powerpoint/2010/main" val="2206244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Over 400% or Any </a:t>
            </a:r>
            <a:r>
              <a:rPr lang="en-US" dirty="0"/>
              <a:t>L</a:t>
            </a:r>
            <a:r>
              <a:rPr lang="en-US" dirty="0" smtClean="0"/>
              <a:t>arge </a:t>
            </a:r>
            <a:r>
              <a:rPr lang="en-US" dirty="0"/>
              <a:t>R</a:t>
            </a:r>
            <a:r>
              <a:rPr lang="en-US" dirty="0" smtClean="0"/>
              <a:t>epayment</a:t>
            </a:r>
            <a:endParaRPr lang="en-US" dirty="0"/>
          </a:p>
        </p:txBody>
      </p:sp>
      <p:sp>
        <p:nvSpPr>
          <p:cNvPr id="3" name="Content Placeholder 2"/>
          <p:cNvSpPr>
            <a:spLocks noGrp="1"/>
          </p:cNvSpPr>
          <p:nvPr>
            <p:ph idx="1"/>
          </p:nvPr>
        </p:nvSpPr>
        <p:spPr>
          <a:xfrm>
            <a:off x="364734" y="800100"/>
            <a:ext cx="8379216" cy="4145429"/>
          </a:xfrm>
        </p:spPr>
        <p:txBody>
          <a:bodyPr/>
          <a:lstStyle/>
          <a:p>
            <a:r>
              <a:rPr lang="en-US" sz="2000" dirty="0"/>
              <a:t>There are a few permissible strategies taxpayers may consider to lower household income:</a:t>
            </a:r>
          </a:p>
          <a:p>
            <a:pPr lvl="1"/>
            <a:r>
              <a:rPr lang="en-US" sz="2000" dirty="0"/>
              <a:t>If taxpayers are newly married, can the alternative marriage calculation prevent or reduce repayment for the months before marriage?</a:t>
            </a:r>
          </a:p>
          <a:p>
            <a:pPr lvl="1"/>
            <a:r>
              <a:rPr lang="en-US" sz="2000" dirty="0"/>
              <a:t>If the taxpayer does not have a retirement plan offer through their employer, could the taxpayer contribute to a traditional </a:t>
            </a:r>
            <a:r>
              <a:rPr lang="en-US" sz="2000"/>
              <a:t>IRA </a:t>
            </a:r>
            <a:r>
              <a:rPr lang="en-US" sz="2000" dirty="0"/>
              <a:t>and</a:t>
            </a:r>
            <a:r>
              <a:rPr lang="en-US" sz="2000"/>
              <a:t> claim the adjustment </a:t>
            </a:r>
            <a:r>
              <a:rPr lang="en-US" sz="2000" smtClean="0"/>
              <a:t>to </a:t>
            </a:r>
            <a:r>
              <a:rPr lang="en-US" sz="2000" dirty="0"/>
              <a:t>reduce income?</a:t>
            </a:r>
          </a:p>
          <a:p>
            <a:pPr lvl="1"/>
            <a:r>
              <a:rPr lang="en-US" sz="2000" dirty="0"/>
              <a:t>Consider filing as Married Filing Separately. The credit will be disallowed, but the repayment cap will apply based on only that spouse’s income.  </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27</a:t>
            </a:fld>
            <a:endParaRPr lang="en-US" dirty="0"/>
          </a:p>
        </p:txBody>
      </p:sp>
    </p:spTree>
    <p:extLst>
      <p:ext uri="{BB962C8B-B14F-4D97-AF65-F5344CB8AC3E}">
        <p14:creationId xmlns:p14="http://schemas.microsoft.com/office/powerpoint/2010/main" val="37527555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a Tax </a:t>
            </a:r>
            <a:r>
              <a:rPr lang="en-US" dirty="0"/>
              <a:t>P</a:t>
            </a:r>
            <a:r>
              <a:rPr lang="en-US" dirty="0" smtClean="0"/>
              <a:t>reparer </a:t>
            </a:r>
            <a:r>
              <a:rPr lang="en-US" dirty="0"/>
              <a:t>T</a:t>
            </a:r>
            <a:r>
              <a:rPr lang="en-US" dirty="0" smtClean="0"/>
              <a:t>ell a Person with a </a:t>
            </a:r>
            <a:r>
              <a:rPr lang="en-US" dirty="0"/>
              <a:t>R</a:t>
            </a:r>
            <a:r>
              <a:rPr lang="en-US" dirty="0" smtClean="0"/>
              <a:t>epayment?</a:t>
            </a:r>
            <a:endParaRPr lang="en-US" dirty="0"/>
          </a:p>
        </p:txBody>
      </p:sp>
      <p:sp>
        <p:nvSpPr>
          <p:cNvPr id="3" name="Content Placeholder 2"/>
          <p:cNvSpPr>
            <a:spLocks noGrp="1"/>
          </p:cNvSpPr>
          <p:nvPr>
            <p:ph idx="1"/>
          </p:nvPr>
        </p:nvSpPr>
        <p:spPr>
          <a:xfrm>
            <a:off x="364734" y="800100"/>
            <a:ext cx="8379216" cy="5370606"/>
          </a:xfrm>
        </p:spPr>
        <p:txBody>
          <a:bodyPr/>
          <a:lstStyle/>
          <a:p>
            <a:r>
              <a:rPr lang="en-US" sz="2000" dirty="0"/>
              <a:t>Try to determine why the </a:t>
            </a:r>
            <a:r>
              <a:rPr lang="en-US" sz="2000"/>
              <a:t>taxpayer’s advance </a:t>
            </a:r>
            <a:r>
              <a:rPr lang="en-US" sz="2000" smtClean="0"/>
              <a:t>payment </a:t>
            </a:r>
            <a:r>
              <a:rPr lang="en-US" sz="2000" dirty="0"/>
              <a:t>was too high:</a:t>
            </a:r>
          </a:p>
          <a:p>
            <a:pPr lvl="1"/>
            <a:r>
              <a:rPr lang="en-US" sz="1800" dirty="0"/>
              <a:t>Did they make an error in estimating their or their dependent’s income?</a:t>
            </a:r>
          </a:p>
          <a:p>
            <a:pPr lvl="1"/>
            <a:r>
              <a:rPr lang="en-US" sz="1800" dirty="0"/>
              <a:t>Was there an error in calculating family size?</a:t>
            </a:r>
          </a:p>
          <a:p>
            <a:pPr lvl="1"/>
            <a:r>
              <a:rPr lang="en-US" sz="1800" smtClean="0"/>
              <a:t>Has </a:t>
            </a:r>
            <a:r>
              <a:rPr lang="en-US" sz="1800" dirty="0"/>
              <a:t>their filing status changed?</a:t>
            </a:r>
          </a:p>
          <a:p>
            <a:pPr lvl="1"/>
            <a:r>
              <a:rPr lang="en-US" sz="1800" dirty="0"/>
              <a:t>Has a dependent joined or left </a:t>
            </a:r>
            <a:r>
              <a:rPr lang="en-US" sz="1800"/>
              <a:t>the family?</a:t>
            </a:r>
            <a:endParaRPr lang="en-US" sz="1800" dirty="0"/>
          </a:p>
          <a:p>
            <a:pPr lvl="1"/>
            <a:r>
              <a:rPr lang="en-US" sz="1800"/>
              <a:t>Do you suspect the Form 1095-A is incorrect?</a:t>
            </a:r>
            <a:endParaRPr lang="en-US" sz="1800" dirty="0"/>
          </a:p>
          <a:p>
            <a:r>
              <a:rPr lang="en-US" sz="2000" dirty="0"/>
              <a:t>Encourage taxpayers to take less than the </a:t>
            </a:r>
            <a:r>
              <a:rPr lang="en-US" sz="2000"/>
              <a:t>maximum </a:t>
            </a:r>
            <a:r>
              <a:rPr lang="en-US" sz="2000" dirty="0"/>
              <a:t>APTC</a:t>
            </a:r>
            <a:r>
              <a:rPr lang="en-US" sz="2000"/>
              <a:t> in future </a:t>
            </a:r>
            <a:r>
              <a:rPr lang="en-US" sz="2000" smtClean="0"/>
              <a:t>years.</a:t>
            </a:r>
            <a:endParaRPr lang="en-US" sz="2000" dirty="0"/>
          </a:p>
          <a:p>
            <a:r>
              <a:rPr lang="en-US" sz="2000" dirty="0"/>
              <a:t>Remind taxpayers to promptly report changes in income and family size to the Marketplace.</a:t>
            </a:r>
          </a:p>
          <a:p>
            <a:r>
              <a:rPr lang="en-US" sz="2000" dirty="0"/>
              <a:t>If the taxpayer has Marketplace coverage for 2016, encourage them to report their most recent income/dependent information to improve the accuracy of the 2016 income and household projection. </a:t>
            </a:r>
          </a:p>
          <a:p>
            <a:pPr lvl="1"/>
            <a:r>
              <a:rPr lang="en-US" sz="1800" dirty="0"/>
              <a:t>Many people who enrolled in Marketplace coverage in 2015 will be auto-enrolled at (roughly) the same PTC level for 2016. If that PTC amount was incorrect in 2015, </a:t>
            </a:r>
            <a:r>
              <a:rPr lang="en-US" sz="1800"/>
              <a:t>it may </a:t>
            </a:r>
            <a:r>
              <a:rPr lang="en-US" sz="1800" smtClean="0"/>
              <a:t>be </a:t>
            </a:r>
            <a:r>
              <a:rPr lang="en-US" sz="1800" dirty="0"/>
              <a:t>incorrect for 2016, too.  </a:t>
            </a:r>
          </a:p>
          <a:p>
            <a:pPr lvl="1"/>
            <a:endParaRPr lang="en-US" sz="1800" dirty="0"/>
          </a:p>
          <a:p>
            <a:pPr lvl="1"/>
            <a:endParaRPr lang="en-US" sz="20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28</a:t>
            </a:fld>
            <a:endParaRPr lang="en-US" dirty="0"/>
          </a:p>
        </p:txBody>
      </p:sp>
    </p:spTree>
    <p:extLst>
      <p:ext uri="{BB962C8B-B14F-4D97-AF65-F5344CB8AC3E}">
        <p14:creationId xmlns:p14="http://schemas.microsoft.com/office/powerpoint/2010/main" val="3447625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a:t>
            </a:r>
            <a:r>
              <a:rPr lang="en-US"/>
              <a:t> Months on </a:t>
            </a:r>
            <a:r>
              <a:rPr lang="en-US" smtClean="0"/>
              <a:t>Forms </a:t>
            </a:r>
            <a:r>
              <a:rPr lang="en-US" dirty="0"/>
              <a:t>1095-A, -B, and -C</a:t>
            </a:r>
          </a:p>
        </p:txBody>
      </p:sp>
      <p:sp>
        <p:nvSpPr>
          <p:cNvPr id="4" name="Content Placeholder 3"/>
          <p:cNvSpPr>
            <a:spLocks noGrp="1"/>
          </p:cNvSpPr>
          <p:nvPr>
            <p:ph idx="1"/>
          </p:nvPr>
        </p:nvSpPr>
        <p:spPr/>
        <p:txBody>
          <a:bodyPr/>
          <a:lstStyle/>
          <a:p>
            <a:r>
              <a:rPr lang="en-US" sz="2000" dirty="0" smtClean="0"/>
              <a:t>A person cannot claim PTC if they had other minimum essential coverage. This may be indicated by duplicate months of coverage or offers of coverage on Form 1095-A and Forms 1095-B or -C. </a:t>
            </a:r>
          </a:p>
          <a:p>
            <a:r>
              <a:rPr lang="en-US" sz="2000" b="1" dirty="0" smtClean="0"/>
              <a:t>However,</a:t>
            </a:r>
            <a:r>
              <a:rPr lang="en-US" sz="2000" dirty="0" smtClean="0"/>
              <a:t> do not assume that any conflicts between Form 1095-A and Form 1095-B and –C mean denial of PTC for duplicate months. </a:t>
            </a:r>
          </a:p>
          <a:p>
            <a:r>
              <a:rPr lang="en-US" sz="2000" dirty="0" smtClean="0"/>
              <a:t>There are many circumstances where PTC is allowable despite coverage or an offer of coverage</a:t>
            </a:r>
          </a:p>
          <a:p>
            <a:pPr lvl="1"/>
            <a:r>
              <a:rPr lang="en-US" sz="2000" dirty="0" smtClean="0"/>
              <a:t>These will be explained more in Pub. 974 (forthcoming)</a:t>
            </a:r>
            <a:endParaRPr lang="en-US" sz="2000" dirty="0"/>
          </a:p>
        </p:txBody>
      </p:sp>
      <p:sp>
        <p:nvSpPr>
          <p:cNvPr id="5" name="Slide Number Placeholder 4"/>
          <p:cNvSpPr>
            <a:spLocks noGrp="1"/>
          </p:cNvSpPr>
          <p:nvPr>
            <p:ph type="sldNum" sz="quarter" idx="12"/>
          </p:nvPr>
        </p:nvSpPr>
        <p:spPr/>
        <p:txBody>
          <a:bodyPr/>
          <a:lstStyle/>
          <a:p>
            <a:pPr algn="r"/>
            <a:fld id="{7FFE15FC-A8B6-4718-BABB-4F5309630F6C}" type="slidenum">
              <a:rPr lang="en-US" smtClean="0"/>
              <a:pPr algn="r"/>
              <a:t>29</a:t>
            </a:fld>
            <a:endParaRPr lang="en-US" dirty="0"/>
          </a:p>
        </p:txBody>
      </p:sp>
    </p:spTree>
    <p:extLst>
      <p:ext uri="{BB962C8B-B14F-4D97-AF65-F5344CB8AC3E}">
        <p14:creationId xmlns:p14="http://schemas.microsoft.com/office/powerpoint/2010/main" val="141786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Premium Tax Credit?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202995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6133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lgn="r"/>
            <a:fld id="{7FFE15FC-A8B6-4718-BABB-4F5309630F6C}" type="slidenum">
              <a:rPr lang="en-US" smtClean="0"/>
              <a:pPr algn="r"/>
              <a:t>31</a:t>
            </a:fld>
            <a:endParaRPr lang="en-US" dirty="0"/>
          </a:p>
        </p:txBody>
      </p:sp>
      <p:sp>
        <p:nvSpPr>
          <p:cNvPr id="10" name="Title 1"/>
          <p:cNvSpPr>
            <a:spLocks noGrp="1"/>
          </p:cNvSpPr>
          <p:nvPr>
            <p:ph type="title"/>
          </p:nvPr>
        </p:nvSpPr>
        <p:spPr>
          <a:xfrm>
            <a:off x="114301" y="63314"/>
            <a:ext cx="8738754" cy="516966"/>
          </a:xfrm>
        </p:spPr>
        <p:txBody>
          <a:bodyPr/>
          <a:lstStyle/>
          <a:p>
            <a:r>
              <a:rPr lang="en-US" dirty="0" smtClean="0"/>
              <a:t>Example: Josephine (Single Filer)</a:t>
            </a:r>
            <a:endParaRPr lang="en-US" dirty="0"/>
          </a:p>
        </p:txBody>
      </p:sp>
      <p:sp>
        <p:nvSpPr>
          <p:cNvPr id="20" name="TextBox 19"/>
          <p:cNvSpPr txBox="1"/>
          <p:nvPr/>
        </p:nvSpPr>
        <p:spPr>
          <a:xfrm>
            <a:off x="2148746" y="3719033"/>
            <a:ext cx="1513304" cy="307777"/>
          </a:xfrm>
          <a:prstGeom prst="rect">
            <a:avLst/>
          </a:prstGeom>
          <a:noFill/>
        </p:spPr>
        <p:txBody>
          <a:bodyPr wrap="square" rtlCol="0">
            <a:spAutoFit/>
          </a:bodyPr>
          <a:lstStyle/>
          <a:p>
            <a:r>
              <a:rPr lang="en-US" sz="1400" dirty="0" smtClean="0">
                <a:solidFill>
                  <a:srgbClr val="FF0000"/>
                </a:solidFill>
                <a:latin typeface="Apple Casual"/>
                <a:cs typeface="Apple Casual"/>
              </a:rPr>
              <a:t>John Smith </a:t>
            </a:r>
            <a:endParaRPr lang="en-US" sz="1400" dirty="0">
              <a:solidFill>
                <a:srgbClr val="FF0000"/>
              </a:solidFill>
              <a:latin typeface="Apple Casual"/>
              <a:cs typeface="Apple Casual"/>
            </a:endParaRPr>
          </a:p>
        </p:txBody>
      </p:sp>
      <p:sp>
        <p:nvSpPr>
          <p:cNvPr id="21" name="TextBox 20"/>
          <p:cNvSpPr txBox="1"/>
          <p:nvPr/>
        </p:nvSpPr>
        <p:spPr>
          <a:xfrm>
            <a:off x="4503540" y="3727024"/>
            <a:ext cx="1225391" cy="246221"/>
          </a:xfrm>
          <a:prstGeom prst="rect">
            <a:avLst/>
          </a:prstGeom>
          <a:noFill/>
        </p:spPr>
        <p:txBody>
          <a:bodyPr wrap="square" rtlCol="0">
            <a:spAutoFit/>
          </a:bodyPr>
          <a:lstStyle/>
          <a:p>
            <a:r>
              <a:rPr lang="en-US" sz="1000" dirty="0" smtClean="0">
                <a:solidFill>
                  <a:srgbClr val="FF0000"/>
                </a:solidFill>
                <a:latin typeface="Apple Casual"/>
                <a:cs typeface="Apple Casual"/>
              </a:rPr>
              <a:t>###-##-####</a:t>
            </a:r>
            <a:endParaRPr lang="en-US" sz="1000" dirty="0">
              <a:solidFill>
                <a:srgbClr val="FF0000"/>
              </a:solidFill>
              <a:latin typeface="Apple Casual"/>
              <a:cs typeface="Apple Casual"/>
            </a:endParaRPr>
          </a:p>
        </p:txBody>
      </p:sp>
      <p:sp>
        <p:nvSpPr>
          <p:cNvPr id="22" name="TextBox 21"/>
          <p:cNvSpPr txBox="1"/>
          <p:nvPr/>
        </p:nvSpPr>
        <p:spPr>
          <a:xfrm>
            <a:off x="5706077" y="3701732"/>
            <a:ext cx="914624" cy="307777"/>
          </a:xfrm>
          <a:prstGeom prst="rect">
            <a:avLst/>
          </a:prstGeom>
          <a:noFill/>
        </p:spPr>
        <p:txBody>
          <a:bodyPr wrap="square" rtlCol="0">
            <a:spAutoFit/>
          </a:bodyPr>
          <a:lstStyle/>
          <a:p>
            <a:r>
              <a:rPr lang="en-US" sz="1400" dirty="0" smtClean="0">
                <a:solidFill>
                  <a:srgbClr val="FF0000"/>
                </a:solidFill>
                <a:latin typeface="Apple Casual"/>
                <a:cs typeface="Apple Casual"/>
              </a:rPr>
              <a:t>2-10-90</a:t>
            </a:r>
            <a:endParaRPr lang="en-US" sz="1400" dirty="0">
              <a:solidFill>
                <a:srgbClr val="FF0000"/>
              </a:solidFill>
              <a:latin typeface="Apple Casual"/>
              <a:cs typeface="Apple Casual"/>
            </a:endParaRPr>
          </a:p>
        </p:txBody>
      </p:sp>
      <p:sp>
        <p:nvSpPr>
          <p:cNvPr id="23" name="TextBox 22"/>
          <p:cNvSpPr txBox="1"/>
          <p:nvPr/>
        </p:nvSpPr>
        <p:spPr>
          <a:xfrm>
            <a:off x="6736734" y="3715243"/>
            <a:ext cx="978410" cy="305638"/>
          </a:xfrm>
          <a:prstGeom prst="rect">
            <a:avLst/>
          </a:prstGeom>
          <a:noFill/>
        </p:spPr>
        <p:txBody>
          <a:bodyPr wrap="square" rtlCol="0">
            <a:spAutoFit/>
          </a:bodyPr>
          <a:lstStyle/>
          <a:p>
            <a:r>
              <a:rPr lang="en-US" sz="1400" dirty="0">
                <a:solidFill>
                  <a:srgbClr val="FF0000"/>
                </a:solidFill>
                <a:latin typeface="Apple Casual"/>
                <a:cs typeface="Apple Casual"/>
              </a:rPr>
              <a:t>4</a:t>
            </a:r>
            <a:r>
              <a:rPr lang="en-US" sz="1400" dirty="0" smtClean="0">
                <a:solidFill>
                  <a:srgbClr val="FF0000"/>
                </a:solidFill>
                <a:latin typeface="Apple Casual"/>
                <a:cs typeface="Apple Casual"/>
              </a:rPr>
              <a:t>/1/2014</a:t>
            </a:r>
            <a:endParaRPr lang="en-US" sz="1400" dirty="0">
              <a:solidFill>
                <a:srgbClr val="FF0000"/>
              </a:solidFill>
              <a:latin typeface="Apple Casual"/>
              <a:cs typeface="Apple Casual"/>
            </a:endParaRPr>
          </a:p>
        </p:txBody>
      </p:sp>
      <p:graphicFrame>
        <p:nvGraphicFramePr>
          <p:cNvPr id="4" name="Table 4"/>
          <p:cNvGraphicFramePr>
            <a:graphicFrameLocks noGrp="1"/>
          </p:cNvGraphicFramePr>
          <p:nvPr>
            <p:extLst>
              <p:ext uri="{D42A27DB-BD31-4B8C-83A1-F6EECF244321}">
                <p14:modId xmlns:p14="http://schemas.microsoft.com/office/powerpoint/2010/main" val="3492157804"/>
              </p:ext>
            </p:extLst>
          </p:nvPr>
        </p:nvGraphicFramePr>
        <p:xfrm>
          <a:off x="320954" y="754792"/>
          <a:ext cx="6904985" cy="1437640"/>
        </p:xfrm>
        <a:graphic>
          <a:graphicData uri="http://schemas.openxmlformats.org/drawingml/2006/table">
            <a:tbl>
              <a:tblPr firstRow="1" bandRow="1">
                <a:tableStyleId>{5C22544A-7EE6-4342-B048-85BDC9FD1C3A}</a:tableStyleId>
              </a:tblPr>
              <a:tblGrid>
                <a:gridCol w="1511051"/>
                <a:gridCol w="3850105"/>
                <a:gridCol w="1543829"/>
              </a:tblGrid>
              <a:tr h="370840">
                <a:tc gridSpan="3">
                  <a:txBody>
                    <a:bodyPr/>
                    <a:lstStyle/>
                    <a:p>
                      <a:pPr algn="l"/>
                      <a:r>
                        <a:rPr lang="en-US" sz="1600" dirty="0" smtClean="0">
                          <a:solidFill>
                            <a:schemeClr val="tx1"/>
                          </a:solidFill>
                          <a:latin typeface="Calibri" panose="020F0502020204030204" pitchFamily="34" charset="0"/>
                        </a:rPr>
                        <a:t>Josephine </a:t>
                      </a:r>
                      <a:r>
                        <a:rPr lang="en-US" sz="1600" b="0" dirty="0" smtClean="0">
                          <a:solidFill>
                            <a:schemeClr val="tx1"/>
                          </a:solidFill>
                          <a:latin typeface="Calibri" panose="020F0502020204030204" pitchFamily="34" charset="0"/>
                        </a:rPr>
                        <a:t>is a nanny for a family in Washington, DC. The</a:t>
                      </a:r>
                      <a:r>
                        <a:rPr lang="en-US" sz="1600" b="0" baseline="0" dirty="0" smtClean="0">
                          <a:solidFill>
                            <a:schemeClr val="tx1"/>
                          </a:solidFill>
                          <a:latin typeface="Calibri" panose="020F0502020204030204" pitchFamily="34" charset="0"/>
                        </a:rPr>
                        <a:t> family paid her health insurance premiums until September, when Josephine was no longer needed. Josephine couldn’t afford the premium for the rest of the year. She received a notice in early January that her coverage was cancelled, effective 10/31/15.</a:t>
                      </a:r>
                      <a:endParaRPr lang="en-US" sz="1600" dirty="0">
                        <a:solidFill>
                          <a:schemeClr val="tx1"/>
                        </a:solidFill>
                        <a:latin typeface="Calibri" panose="020F0502020204030204" pitchFamily="34" charset="0"/>
                      </a:endParaRPr>
                    </a:p>
                  </a:txBody>
                  <a:tcPr>
                    <a:lnL w="12700" cap="flat" cmpd="sng" algn="ctr">
                      <a:solidFill>
                        <a:srgbClr val="175475"/>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rgbClr val="175475"/>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hMerge="1">
                  <a:txBody>
                    <a:bodyPr/>
                    <a:lstStyle/>
                    <a:p>
                      <a:endParaRPr lang="en-US"/>
                    </a:p>
                  </a:txBody>
                  <a:tcPr/>
                </a:tc>
              </a:tr>
              <a:tr h="370840">
                <a:tc>
                  <a:txBody>
                    <a:bodyPr/>
                    <a:lstStyle/>
                    <a:p>
                      <a:r>
                        <a:rPr lang="en-US" sz="1600" dirty="0" smtClean="0">
                          <a:solidFill>
                            <a:schemeClr val="tx1"/>
                          </a:solidFill>
                          <a:latin typeface="Calibri" panose="020F0502020204030204" pitchFamily="34" charset="0"/>
                        </a:rPr>
                        <a:t>Single</a:t>
                      </a:r>
                      <a:endParaRPr lang="en-US" sz="1600" dirty="0">
                        <a:solidFill>
                          <a:schemeClr val="tx1"/>
                        </a:solidFill>
                        <a:latin typeface="Calibri" panose="020F0502020204030204" pitchFamily="34" charset="0"/>
                      </a:endParaRPr>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c>
                  <a:txBody>
                    <a:bodyPr/>
                    <a:lstStyle/>
                    <a:p>
                      <a:r>
                        <a:rPr lang="en-US" sz="1600" dirty="0" smtClean="0">
                          <a:solidFill>
                            <a:schemeClr val="tx1"/>
                          </a:solidFill>
                          <a:latin typeface="Calibri" panose="020F0502020204030204" pitchFamily="34" charset="0"/>
                        </a:rPr>
                        <a:t>Projected Household Income: $26,000</a:t>
                      </a:r>
                      <a:endParaRPr lang="en-US" sz="1600" dirty="0">
                        <a:solidFill>
                          <a:schemeClr val="tx1"/>
                        </a:solidFill>
                        <a:latin typeface="Calibri" panose="020F0502020204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Calibri" panose="020F0502020204030204" pitchFamily="34" charset="0"/>
                        </a:rPr>
                        <a:t>Has 1095-A</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rgbClr val="175475"/>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r>
            </a:tbl>
          </a:graphicData>
        </a:graphic>
      </p:graphicFrame>
      <p:grpSp>
        <p:nvGrpSpPr>
          <p:cNvPr id="7" name="Group 2"/>
          <p:cNvGrpSpPr/>
          <p:nvPr/>
        </p:nvGrpSpPr>
        <p:grpSpPr>
          <a:xfrm>
            <a:off x="346784" y="2435137"/>
            <a:ext cx="8388035" cy="2570417"/>
            <a:chOff x="361725" y="1553608"/>
            <a:chExt cx="8388035" cy="2570417"/>
          </a:xfrm>
        </p:grpSpPr>
        <p:pic>
          <p:nvPicPr>
            <p:cNvPr id="31"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1725" y="1553608"/>
              <a:ext cx="8366759" cy="2555216"/>
            </a:xfrm>
            <a:prstGeom prst="rect">
              <a:avLst/>
            </a:prstGeom>
            <a:ln w="19050">
              <a:solidFill>
                <a:schemeClr val="bg1">
                  <a:lumMod val="50000"/>
                </a:schemeClr>
              </a:solidFill>
            </a:ln>
            <a:effectLst>
              <a:outerShdw blurRad="50800" dist="38100" dir="16200000" rotWithShape="0">
                <a:prstClr val="black">
                  <a:alpha val="40000"/>
                </a:prstClr>
              </a:outerShdw>
            </a:effectLst>
          </p:spPr>
        </p:pic>
        <p:sp>
          <p:nvSpPr>
            <p:cNvPr id="32" name="TextBox 5"/>
            <p:cNvSpPr txBox="1"/>
            <p:nvPr/>
          </p:nvSpPr>
          <p:spPr>
            <a:xfrm>
              <a:off x="1669640" y="3110912"/>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Josephine </a:t>
              </a:r>
              <a:r>
                <a:rPr lang="en-US" sz="1400" b="1" dirty="0" err="1" smtClean="0">
                  <a:solidFill>
                    <a:schemeClr val="tx2"/>
                  </a:solidFill>
                  <a:latin typeface="Apple Casual"/>
                  <a:cs typeface="Apple Casual"/>
                </a:rPr>
                <a:t>Obagu</a:t>
              </a:r>
              <a:r>
                <a:rPr lang="en-US" sz="1400" b="1" dirty="0" smtClean="0">
                  <a:solidFill>
                    <a:schemeClr val="tx2"/>
                  </a:solidFill>
                  <a:latin typeface="Apple Casual"/>
                  <a:cs typeface="Apple Casual"/>
                </a:rPr>
                <a:t> </a:t>
              </a:r>
              <a:endParaRPr lang="en-US" sz="1400" b="1" dirty="0">
                <a:solidFill>
                  <a:schemeClr val="tx2"/>
                </a:solidFill>
                <a:latin typeface="Apple Casual"/>
                <a:cs typeface="Apple Casual"/>
              </a:endParaRPr>
            </a:p>
          </p:txBody>
        </p:sp>
        <p:sp>
          <p:nvSpPr>
            <p:cNvPr id="33" name="TextBox 8"/>
            <p:cNvSpPr txBox="1"/>
            <p:nvPr/>
          </p:nvSpPr>
          <p:spPr>
            <a:xfrm>
              <a:off x="6154981" y="2710489"/>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Big Ins. Co</a:t>
              </a:r>
              <a:endParaRPr lang="en-US" sz="1400" b="1" dirty="0">
                <a:solidFill>
                  <a:schemeClr val="tx2"/>
                </a:solidFill>
                <a:latin typeface="Apple Casual"/>
                <a:cs typeface="Apple Casual"/>
              </a:endParaRPr>
            </a:p>
          </p:txBody>
        </p:sp>
        <p:sp>
          <p:nvSpPr>
            <p:cNvPr id="34" name="TextBox 10"/>
            <p:cNvSpPr txBox="1"/>
            <p:nvPr/>
          </p:nvSpPr>
          <p:spPr>
            <a:xfrm>
              <a:off x="2867922" y="2770254"/>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102444444XIC777 </a:t>
              </a:r>
              <a:endParaRPr lang="en-US" sz="1400" b="1" dirty="0">
                <a:solidFill>
                  <a:schemeClr val="tx2"/>
                </a:solidFill>
                <a:latin typeface="Apple Casual"/>
                <a:cs typeface="Apple Casual"/>
              </a:endParaRPr>
            </a:p>
          </p:txBody>
        </p:sp>
        <p:sp>
          <p:nvSpPr>
            <p:cNvPr id="35" name="TextBox 11"/>
            <p:cNvSpPr txBox="1"/>
            <p:nvPr/>
          </p:nvSpPr>
          <p:spPr>
            <a:xfrm>
              <a:off x="5127027" y="3131830"/>
              <a:ext cx="1508615" cy="316853"/>
            </a:xfrm>
            <a:prstGeom prst="rect">
              <a:avLst/>
            </a:prstGeom>
            <a:noFill/>
          </p:spPr>
          <p:txBody>
            <a:bodyPr wrap="square" rtlCol="0">
              <a:spAutoFit/>
            </a:bodyPr>
            <a:lstStyle/>
            <a:p>
              <a:r>
                <a:rPr lang="en-US" sz="1400" b="1" dirty="0" smtClean="0">
                  <a:solidFill>
                    <a:schemeClr val="tx2"/>
                  </a:solidFill>
                  <a:latin typeface="Apple Casual"/>
                  <a:cs typeface="Apple Casual"/>
                </a:rPr>
                <a:t>XXX-11-1111 </a:t>
              </a:r>
              <a:endParaRPr lang="en-US" sz="1400" b="1" dirty="0">
                <a:solidFill>
                  <a:schemeClr val="tx2"/>
                </a:solidFill>
                <a:latin typeface="Apple Casual"/>
                <a:cs typeface="Apple Casual"/>
              </a:endParaRPr>
            </a:p>
          </p:txBody>
        </p:sp>
        <p:sp>
          <p:nvSpPr>
            <p:cNvPr id="36" name="TextBox 12"/>
            <p:cNvSpPr txBox="1"/>
            <p:nvPr/>
          </p:nvSpPr>
          <p:spPr>
            <a:xfrm>
              <a:off x="6905028" y="3116889"/>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03/24/73 </a:t>
              </a:r>
              <a:endParaRPr lang="en-US" sz="1400" b="1" dirty="0">
                <a:solidFill>
                  <a:schemeClr val="tx2"/>
                </a:solidFill>
                <a:latin typeface="Apple Casual"/>
                <a:cs typeface="Apple Casual"/>
              </a:endParaRPr>
            </a:p>
          </p:txBody>
        </p:sp>
        <p:sp>
          <p:nvSpPr>
            <p:cNvPr id="37" name="TextBox 13"/>
            <p:cNvSpPr txBox="1"/>
            <p:nvPr/>
          </p:nvSpPr>
          <p:spPr>
            <a:xfrm>
              <a:off x="644675" y="3804184"/>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03/01/2015 </a:t>
              </a:r>
              <a:endParaRPr lang="en-US" sz="1400" b="1" dirty="0">
                <a:solidFill>
                  <a:schemeClr val="tx2"/>
                </a:solidFill>
                <a:latin typeface="Apple Casual"/>
                <a:cs typeface="Apple Casual"/>
              </a:endParaRPr>
            </a:p>
          </p:txBody>
        </p:sp>
        <p:sp>
          <p:nvSpPr>
            <p:cNvPr id="38" name="TextBox 14"/>
            <p:cNvSpPr txBox="1"/>
            <p:nvPr/>
          </p:nvSpPr>
          <p:spPr>
            <a:xfrm>
              <a:off x="2933663" y="3807172"/>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10/31/2015 </a:t>
              </a:r>
              <a:endParaRPr lang="en-US" sz="1400" b="1" dirty="0">
                <a:solidFill>
                  <a:schemeClr val="tx2"/>
                </a:solidFill>
                <a:latin typeface="Apple Casual"/>
                <a:cs typeface="Apple Casual"/>
              </a:endParaRPr>
            </a:p>
          </p:txBody>
        </p:sp>
      </p:grpSp>
      <p:grpSp>
        <p:nvGrpSpPr>
          <p:cNvPr id="8" name="Group 28"/>
          <p:cNvGrpSpPr/>
          <p:nvPr/>
        </p:nvGrpSpPr>
        <p:grpSpPr>
          <a:xfrm>
            <a:off x="349772" y="5080000"/>
            <a:ext cx="8366759" cy="1150470"/>
            <a:chOff x="364713" y="4123765"/>
            <a:chExt cx="8366759" cy="1150470"/>
          </a:xfrm>
        </p:grpSpPr>
        <p:pic>
          <p:nvPicPr>
            <p:cNvPr id="39" name="Picture 2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4713" y="4123765"/>
              <a:ext cx="8366759" cy="1150470"/>
            </a:xfrm>
            <a:prstGeom prst="rect">
              <a:avLst/>
            </a:prstGeom>
            <a:ln w="19050">
              <a:solidFill>
                <a:schemeClr val="bg1">
                  <a:lumMod val="50000"/>
                </a:schemeClr>
              </a:solidFill>
            </a:ln>
            <a:effectLst>
              <a:outerShdw blurRad="50800" dist="38100" dir="16200000" rotWithShape="0">
                <a:prstClr val="black">
                  <a:alpha val="40000"/>
                </a:prstClr>
              </a:outerShdw>
            </a:effectLst>
          </p:spPr>
        </p:pic>
        <p:sp>
          <p:nvSpPr>
            <p:cNvPr id="40" name="TextBox 44"/>
            <p:cNvSpPr txBox="1"/>
            <p:nvPr/>
          </p:nvSpPr>
          <p:spPr>
            <a:xfrm>
              <a:off x="1060040" y="4876959"/>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Josephine </a:t>
              </a:r>
              <a:r>
                <a:rPr lang="en-US" sz="1400" b="1" dirty="0" err="1" smtClean="0">
                  <a:solidFill>
                    <a:schemeClr val="tx2"/>
                  </a:solidFill>
                  <a:latin typeface="Apple Casual"/>
                  <a:cs typeface="Apple Casual"/>
                </a:rPr>
                <a:t>Obagu</a:t>
              </a:r>
              <a:r>
                <a:rPr lang="en-US" sz="1400" b="1" dirty="0" smtClean="0">
                  <a:solidFill>
                    <a:schemeClr val="tx2"/>
                  </a:solidFill>
                  <a:latin typeface="Apple Casual"/>
                  <a:cs typeface="Apple Casual"/>
                </a:rPr>
                <a:t> </a:t>
              </a:r>
              <a:endParaRPr lang="en-US" sz="1400" b="1" dirty="0">
                <a:solidFill>
                  <a:schemeClr val="tx2"/>
                </a:solidFill>
                <a:latin typeface="Apple Casual"/>
                <a:cs typeface="Apple Casual"/>
              </a:endParaRPr>
            </a:p>
          </p:txBody>
        </p:sp>
        <p:sp>
          <p:nvSpPr>
            <p:cNvPr id="41" name="TextBox 45"/>
            <p:cNvSpPr txBox="1"/>
            <p:nvPr/>
          </p:nvSpPr>
          <p:spPr>
            <a:xfrm>
              <a:off x="3456604" y="4882937"/>
              <a:ext cx="1256050" cy="307777"/>
            </a:xfrm>
            <a:prstGeom prst="rect">
              <a:avLst/>
            </a:prstGeom>
            <a:noFill/>
          </p:spPr>
          <p:txBody>
            <a:bodyPr wrap="square" rtlCol="0">
              <a:spAutoFit/>
            </a:bodyPr>
            <a:lstStyle/>
            <a:p>
              <a:r>
                <a:rPr lang="en-US" sz="1400" b="1" dirty="0" smtClean="0">
                  <a:solidFill>
                    <a:schemeClr val="tx2"/>
                  </a:solidFill>
                  <a:latin typeface="Apple Casual"/>
                  <a:cs typeface="Apple Casual"/>
                </a:rPr>
                <a:t>XXX-11-1111 </a:t>
              </a:r>
              <a:endParaRPr lang="en-US" sz="1400" b="1" dirty="0">
                <a:solidFill>
                  <a:schemeClr val="tx2"/>
                </a:solidFill>
                <a:latin typeface="Apple Casual"/>
                <a:cs typeface="Apple Casual"/>
              </a:endParaRPr>
            </a:p>
          </p:txBody>
        </p:sp>
        <p:sp>
          <p:nvSpPr>
            <p:cNvPr id="42" name="TextBox 46"/>
            <p:cNvSpPr txBox="1"/>
            <p:nvPr/>
          </p:nvSpPr>
          <p:spPr>
            <a:xfrm>
              <a:off x="4861075" y="4882936"/>
              <a:ext cx="1085513" cy="307777"/>
            </a:xfrm>
            <a:prstGeom prst="rect">
              <a:avLst/>
            </a:prstGeom>
            <a:noFill/>
          </p:spPr>
          <p:txBody>
            <a:bodyPr wrap="square" rtlCol="0">
              <a:spAutoFit/>
            </a:bodyPr>
            <a:lstStyle/>
            <a:p>
              <a:r>
                <a:rPr lang="en-US" sz="1400" b="1" dirty="0" smtClean="0">
                  <a:solidFill>
                    <a:schemeClr val="tx2"/>
                  </a:solidFill>
                  <a:latin typeface="Apple Casual"/>
                  <a:cs typeface="Apple Casual"/>
                </a:rPr>
                <a:t>03/24/73 </a:t>
              </a:r>
              <a:endParaRPr lang="en-US" sz="1400" b="1" dirty="0">
                <a:solidFill>
                  <a:schemeClr val="tx2"/>
                </a:solidFill>
                <a:latin typeface="Apple Casual"/>
                <a:cs typeface="Apple Casual"/>
              </a:endParaRPr>
            </a:p>
          </p:txBody>
        </p:sp>
        <p:sp>
          <p:nvSpPr>
            <p:cNvPr id="43" name="TextBox 47"/>
            <p:cNvSpPr txBox="1"/>
            <p:nvPr/>
          </p:nvSpPr>
          <p:spPr>
            <a:xfrm>
              <a:off x="6011546" y="4885765"/>
              <a:ext cx="1145278" cy="314025"/>
            </a:xfrm>
            <a:prstGeom prst="rect">
              <a:avLst/>
            </a:prstGeom>
            <a:noFill/>
          </p:spPr>
          <p:txBody>
            <a:bodyPr wrap="square" rtlCol="0">
              <a:spAutoFit/>
            </a:bodyPr>
            <a:lstStyle/>
            <a:p>
              <a:r>
                <a:rPr lang="en-US" sz="1400" b="1" dirty="0" smtClean="0">
                  <a:solidFill>
                    <a:schemeClr val="tx2"/>
                  </a:solidFill>
                  <a:latin typeface="Apple Casual"/>
                  <a:cs typeface="Apple Casual"/>
                </a:rPr>
                <a:t>03/01/2015 </a:t>
              </a:r>
              <a:endParaRPr lang="en-US" sz="1400" b="1" dirty="0">
                <a:solidFill>
                  <a:schemeClr val="tx2"/>
                </a:solidFill>
                <a:latin typeface="Apple Casual"/>
                <a:cs typeface="Apple Casual"/>
              </a:endParaRPr>
            </a:p>
          </p:txBody>
        </p:sp>
        <p:sp>
          <p:nvSpPr>
            <p:cNvPr id="44" name="TextBox 48"/>
            <p:cNvSpPr txBox="1"/>
            <p:nvPr/>
          </p:nvSpPr>
          <p:spPr>
            <a:xfrm>
              <a:off x="7299268" y="4870824"/>
              <a:ext cx="1172379" cy="317013"/>
            </a:xfrm>
            <a:prstGeom prst="rect">
              <a:avLst/>
            </a:prstGeom>
            <a:noFill/>
          </p:spPr>
          <p:txBody>
            <a:bodyPr wrap="square" rtlCol="0">
              <a:spAutoFit/>
            </a:bodyPr>
            <a:lstStyle/>
            <a:p>
              <a:r>
                <a:rPr lang="en-US" sz="1400" b="1" dirty="0" smtClean="0">
                  <a:solidFill>
                    <a:schemeClr val="tx2"/>
                  </a:solidFill>
                  <a:latin typeface="Apple Casual"/>
                  <a:cs typeface="Apple Casual"/>
                </a:rPr>
                <a:t>10/31/2015 </a:t>
              </a:r>
              <a:endParaRPr lang="en-US" sz="1400" b="1" dirty="0">
                <a:solidFill>
                  <a:schemeClr val="tx2"/>
                </a:solidFill>
                <a:latin typeface="Apple Casual"/>
                <a:cs typeface="Apple Casual"/>
              </a:endParaRPr>
            </a:p>
          </p:txBody>
        </p:sp>
      </p:gr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51074" y="754792"/>
            <a:ext cx="1562469" cy="155956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77336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lgn="r"/>
            <a:fld id="{7FFE15FC-A8B6-4718-BABB-4F5309630F6C}" type="slidenum">
              <a:rPr lang="en-US" smtClean="0"/>
              <a:pPr algn="r"/>
              <a:t>32</a:t>
            </a:fld>
            <a:endParaRPr lang="en-US" dirty="0"/>
          </a:p>
        </p:txBody>
      </p:sp>
      <p:sp>
        <p:nvSpPr>
          <p:cNvPr id="8" name="Title 1"/>
          <p:cNvSpPr>
            <a:spLocks noGrp="1"/>
          </p:cNvSpPr>
          <p:nvPr>
            <p:ph type="title"/>
          </p:nvPr>
        </p:nvSpPr>
        <p:spPr/>
        <p:txBody>
          <a:bodyPr/>
          <a:lstStyle/>
          <a:p>
            <a:r>
              <a:rPr lang="en-US" dirty="0" smtClean="0"/>
              <a:t>Example: Josephine (Single Filer)</a:t>
            </a:r>
            <a:endParaRPr lang="en-US" dirty="0"/>
          </a:p>
        </p:txBody>
      </p:sp>
      <p:grpSp>
        <p:nvGrpSpPr>
          <p:cNvPr id="35" name="Group 1"/>
          <p:cNvGrpSpPr/>
          <p:nvPr/>
        </p:nvGrpSpPr>
        <p:grpSpPr>
          <a:xfrm>
            <a:off x="322879" y="1135530"/>
            <a:ext cx="8366759" cy="5232388"/>
            <a:chOff x="337820" y="776942"/>
            <a:chExt cx="8366759" cy="5232388"/>
          </a:xfrm>
        </p:grpSpPr>
        <p:pic>
          <p:nvPicPr>
            <p:cNvPr id="7" name="Picture 2"/>
            <p:cNvPicPr>
              <a:picLocks noChangeAspect="1"/>
            </p:cNvPicPr>
            <p:nvPr/>
          </p:nvPicPr>
          <p:blipFill rotWithShape="1">
            <a:blip r:embed="rId2">
              <a:extLst>
                <a:ext uri="{28A0092B-C50C-407E-A947-70E740481C1C}">
                  <a14:useLocalDpi xmlns:a14="http://schemas.microsoft.com/office/drawing/2010/main" val="0"/>
                </a:ext>
              </a:extLst>
            </a:blip>
            <a:srcRect l="-2190"/>
            <a:stretch/>
          </p:blipFill>
          <p:spPr>
            <a:xfrm>
              <a:off x="337820" y="776942"/>
              <a:ext cx="8366759" cy="5229411"/>
            </a:xfrm>
            <a:prstGeom prst="rect">
              <a:avLst/>
            </a:prstGeom>
            <a:ln w="19050">
              <a:solidFill>
                <a:schemeClr val="bg1">
                  <a:lumMod val="50000"/>
                </a:schemeClr>
              </a:solidFill>
            </a:ln>
            <a:effectLst>
              <a:outerShdw blurRad="50800" dist="38100" dir="16200000" rotWithShape="0">
                <a:prstClr val="black">
                  <a:alpha val="40000"/>
                </a:prstClr>
              </a:outerShdw>
            </a:effectLst>
          </p:spPr>
        </p:pic>
        <p:sp>
          <p:nvSpPr>
            <p:cNvPr id="9" name="TextBox 3"/>
            <p:cNvSpPr txBox="1"/>
            <p:nvPr/>
          </p:nvSpPr>
          <p:spPr>
            <a:xfrm>
              <a:off x="5080001" y="218141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0" name="TextBox 5"/>
            <p:cNvSpPr txBox="1"/>
            <p:nvPr/>
          </p:nvSpPr>
          <p:spPr>
            <a:xfrm>
              <a:off x="5082989" y="258781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1" name="TextBox 35"/>
            <p:cNvSpPr txBox="1"/>
            <p:nvPr/>
          </p:nvSpPr>
          <p:spPr>
            <a:xfrm>
              <a:off x="5085978" y="2934448"/>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2" name="TextBox 37"/>
            <p:cNvSpPr txBox="1"/>
            <p:nvPr/>
          </p:nvSpPr>
          <p:spPr>
            <a:xfrm>
              <a:off x="5074024" y="3251200"/>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3" name="TextBox 38"/>
            <p:cNvSpPr txBox="1"/>
            <p:nvPr/>
          </p:nvSpPr>
          <p:spPr>
            <a:xfrm>
              <a:off x="5077013" y="3582895"/>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4" name="TextBox 39"/>
            <p:cNvSpPr txBox="1"/>
            <p:nvPr/>
          </p:nvSpPr>
          <p:spPr>
            <a:xfrm>
              <a:off x="5080001" y="3974354"/>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5" name="TextBox 40"/>
            <p:cNvSpPr txBox="1"/>
            <p:nvPr/>
          </p:nvSpPr>
          <p:spPr>
            <a:xfrm>
              <a:off x="5082988" y="4276165"/>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6" name="TextBox 41"/>
            <p:cNvSpPr txBox="1"/>
            <p:nvPr/>
          </p:nvSpPr>
          <p:spPr>
            <a:xfrm>
              <a:off x="5085977" y="463774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a:t>294</a:t>
              </a:r>
            </a:p>
          </p:txBody>
        </p:sp>
        <p:sp>
          <p:nvSpPr>
            <p:cNvPr id="17" name="TextBox 42"/>
            <p:cNvSpPr txBox="1"/>
            <p:nvPr/>
          </p:nvSpPr>
          <p:spPr>
            <a:xfrm>
              <a:off x="7354048" y="2184400"/>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18" name="TextBox 43"/>
            <p:cNvSpPr txBox="1"/>
            <p:nvPr/>
          </p:nvSpPr>
          <p:spPr>
            <a:xfrm>
              <a:off x="7357036" y="2560918"/>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19" name="TextBox 44"/>
            <p:cNvSpPr txBox="1"/>
            <p:nvPr/>
          </p:nvSpPr>
          <p:spPr>
            <a:xfrm>
              <a:off x="7357037" y="2904565"/>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0" name="TextBox 45"/>
            <p:cNvSpPr txBox="1"/>
            <p:nvPr/>
          </p:nvSpPr>
          <p:spPr>
            <a:xfrm>
              <a:off x="7357036" y="326315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1" name="TextBox 46"/>
            <p:cNvSpPr txBox="1"/>
            <p:nvPr/>
          </p:nvSpPr>
          <p:spPr>
            <a:xfrm>
              <a:off x="7357036" y="3606800"/>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2" name="TextBox 47"/>
            <p:cNvSpPr txBox="1"/>
            <p:nvPr/>
          </p:nvSpPr>
          <p:spPr>
            <a:xfrm>
              <a:off x="7357037" y="3965388"/>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3" name="TextBox 48"/>
            <p:cNvSpPr txBox="1"/>
            <p:nvPr/>
          </p:nvSpPr>
          <p:spPr>
            <a:xfrm>
              <a:off x="7357036" y="4279153"/>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4" name="TextBox 49"/>
            <p:cNvSpPr txBox="1"/>
            <p:nvPr/>
          </p:nvSpPr>
          <p:spPr>
            <a:xfrm>
              <a:off x="7357036" y="4592918"/>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137</a:t>
              </a:r>
              <a:endParaRPr lang="en-US" dirty="0"/>
            </a:p>
          </p:txBody>
        </p:sp>
        <p:sp>
          <p:nvSpPr>
            <p:cNvPr id="25" name="TextBox 50"/>
            <p:cNvSpPr txBox="1"/>
            <p:nvPr/>
          </p:nvSpPr>
          <p:spPr>
            <a:xfrm>
              <a:off x="3083860" y="2187388"/>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26" name="TextBox 51"/>
            <p:cNvSpPr txBox="1"/>
            <p:nvPr/>
          </p:nvSpPr>
          <p:spPr>
            <a:xfrm>
              <a:off x="3092646" y="2548964"/>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27" name="TextBox 52"/>
            <p:cNvSpPr txBox="1"/>
            <p:nvPr/>
          </p:nvSpPr>
          <p:spPr>
            <a:xfrm>
              <a:off x="3102327" y="2880659"/>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28" name="TextBox 53"/>
            <p:cNvSpPr txBox="1"/>
            <p:nvPr/>
          </p:nvSpPr>
          <p:spPr>
            <a:xfrm>
              <a:off x="3092825" y="3257176"/>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29" name="TextBox 54"/>
            <p:cNvSpPr txBox="1"/>
            <p:nvPr/>
          </p:nvSpPr>
          <p:spPr>
            <a:xfrm>
              <a:off x="3080872" y="360381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30" name="TextBox 55"/>
            <p:cNvSpPr txBox="1"/>
            <p:nvPr/>
          </p:nvSpPr>
          <p:spPr>
            <a:xfrm>
              <a:off x="3083859" y="3965387"/>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31" name="TextBox 56"/>
            <p:cNvSpPr txBox="1"/>
            <p:nvPr/>
          </p:nvSpPr>
          <p:spPr>
            <a:xfrm>
              <a:off x="3086848" y="4297082"/>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310</a:t>
              </a:r>
              <a:endParaRPr lang="en-US" dirty="0"/>
            </a:p>
          </p:txBody>
        </p:sp>
        <p:sp>
          <p:nvSpPr>
            <p:cNvPr id="32" name="TextBox 57"/>
            <p:cNvSpPr txBox="1"/>
            <p:nvPr/>
          </p:nvSpPr>
          <p:spPr>
            <a:xfrm>
              <a:off x="2937436" y="5701553"/>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2170</a:t>
              </a:r>
              <a:endParaRPr lang="en-US" dirty="0"/>
            </a:p>
          </p:txBody>
        </p:sp>
        <p:sp>
          <p:nvSpPr>
            <p:cNvPr id="33" name="TextBox 58"/>
            <p:cNvSpPr txBox="1"/>
            <p:nvPr/>
          </p:nvSpPr>
          <p:spPr>
            <a:xfrm>
              <a:off x="4984378" y="5671670"/>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2352</a:t>
              </a:r>
              <a:endParaRPr lang="en-US" dirty="0"/>
            </a:p>
          </p:txBody>
        </p:sp>
        <p:sp>
          <p:nvSpPr>
            <p:cNvPr id="34" name="TextBox 59"/>
            <p:cNvSpPr txBox="1"/>
            <p:nvPr/>
          </p:nvSpPr>
          <p:spPr>
            <a:xfrm>
              <a:off x="7315201" y="5701553"/>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1096</a:t>
              </a:r>
              <a:endParaRPr lang="en-US" dirty="0"/>
            </a:p>
          </p:txBody>
        </p:sp>
      </p:grpSp>
      <p:sp>
        <p:nvSpPr>
          <p:cNvPr id="37" name="TextBox 36"/>
          <p:cNvSpPr txBox="1"/>
          <p:nvPr/>
        </p:nvSpPr>
        <p:spPr>
          <a:xfrm>
            <a:off x="313765" y="747060"/>
            <a:ext cx="8396941" cy="369332"/>
          </a:xfrm>
          <a:prstGeom prst="rect">
            <a:avLst/>
          </a:prstGeom>
          <a:solidFill>
            <a:schemeClr val="accent1">
              <a:lumMod val="20000"/>
              <a:lumOff val="80000"/>
            </a:schemeClr>
          </a:solidFill>
          <a:ln w="28575" cmpd="sng">
            <a:solidFill>
              <a:srgbClr val="1F497D"/>
            </a:solidFill>
          </a:ln>
        </p:spPr>
        <p:txBody>
          <a:bodyPr wrap="square" rtlCol="0">
            <a:spAutoFit/>
          </a:bodyPr>
          <a:lstStyle/>
          <a:p>
            <a:r>
              <a:rPr lang="en-US" dirty="0" smtClean="0"/>
              <a:t>Form 1095-A (</a:t>
            </a:r>
            <a:r>
              <a:rPr lang="en-US" dirty="0" err="1" smtClean="0"/>
              <a:t>cont</a:t>
            </a:r>
            <a:r>
              <a:rPr lang="en-US" dirty="0" smtClean="0"/>
              <a:t>)</a:t>
            </a:r>
            <a:endParaRPr lang="en-US" dirty="0"/>
          </a:p>
        </p:txBody>
      </p:sp>
    </p:spTree>
    <p:extLst>
      <p:ext uri="{BB962C8B-B14F-4D97-AF65-F5344CB8AC3E}">
        <p14:creationId xmlns:p14="http://schemas.microsoft.com/office/powerpoint/2010/main" val="1132270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r>
              <a:rPr lang="en-US" dirty="0" smtClean="0"/>
              <a:t>Josephine </a:t>
            </a:r>
            <a:r>
              <a:rPr lang="en-US" dirty="0"/>
              <a:t>(Single Filer)</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33</a:t>
            </a:fld>
            <a:endParaRPr lang="en-US"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810" y="968472"/>
            <a:ext cx="8838380" cy="4493402"/>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16" name="TextBox 15"/>
          <p:cNvSpPr txBox="1"/>
          <p:nvPr/>
        </p:nvSpPr>
        <p:spPr>
          <a:xfrm>
            <a:off x="7814237" y="2758306"/>
            <a:ext cx="59764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a:t>
            </a:r>
            <a:endParaRPr lang="en-US" dirty="0"/>
          </a:p>
        </p:txBody>
      </p:sp>
      <p:sp>
        <p:nvSpPr>
          <p:cNvPr id="17" name="TextBox 16"/>
          <p:cNvSpPr txBox="1"/>
          <p:nvPr/>
        </p:nvSpPr>
        <p:spPr>
          <a:xfrm>
            <a:off x="3557701" y="3105674"/>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19,000</a:t>
            </a:r>
            <a:endParaRPr lang="en-US" dirty="0"/>
          </a:p>
        </p:txBody>
      </p:sp>
      <p:sp>
        <p:nvSpPr>
          <p:cNvPr id="27" name="TextBox 26"/>
          <p:cNvSpPr txBox="1"/>
          <p:nvPr/>
        </p:nvSpPr>
        <p:spPr>
          <a:xfrm>
            <a:off x="7778378" y="3310965"/>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19,000</a:t>
            </a:r>
            <a:endParaRPr lang="en-US" dirty="0"/>
          </a:p>
        </p:txBody>
      </p:sp>
      <p:sp>
        <p:nvSpPr>
          <p:cNvPr id="28" name="TextBox 27"/>
          <p:cNvSpPr txBox="1"/>
          <p:nvPr/>
        </p:nvSpPr>
        <p:spPr>
          <a:xfrm>
            <a:off x="7793319" y="3669555"/>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11,670</a:t>
            </a:r>
            <a:endParaRPr lang="en-US" dirty="0"/>
          </a:p>
        </p:txBody>
      </p:sp>
      <p:sp>
        <p:nvSpPr>
          <p:cNvPr id="29" name="TextBox 28"/>
          <p:cNvSpPr txBox="1"/>
          <p:nvPr/>
        </p:nvSpPr>
        <p:spPr>
          <a:xfrm>
            <a:off x="5585621" y="3638777"/>
            <a:ext cx="254000" cy="369332"/>
          </a:xfrm>
          <a:prstGeom prst="rect">
            <a:avLst/>
          </a:prstGeom>
          <a:noFill/>
        </p:spPr>
        <p:txBody>
          <a:bodyPr wrap="square" rtlCol="0">
            <a:spAutoFit/>
          </a:bodyPr>
          <a:lstStyle/>
          <a:p>
            <a:r>
              <a:rPr lang="en-US" b="1" dirty="0" smtClean="0">
                <a:solidFill>
                  <a:srgbClr val="1F497D"/>
                </a:solidFill>
              </a:rPr>
              <a:t>x</a:t>
            </a:r>
            <a:endParaRPr lang="en-US" b="1" dirty="0">
              <a:solidFill>
                <a:srgbClr val="1F497D"/>
              </a:solidFill>
            </a:endParaRPr>
          </a:p>
        </p:txBody>
      </p:sp>
      <p:sp>
        <p:nvSpPr>
          <p:cNvPr id="30" name="TextBox 29"/>
          <p:cNvSpPr txBox="1"/>
          <p:nvPr/>
        </p:nvSpPr>
        <p:spPr>
          <a:xfrm>
            <a:off x="7802777" y="3884303"/>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163</a:t>
            </a:r>
            <a:endParaRPr lang="en-US" dirty="0"/>
          </a:p>
        </p:txBody>
      </p:sp>
      <p:sp>
        <p:nvSpPr>
          <p:cNvPr id="31" name="TextBox 30"/>
          <p:cNvSpPr txBox="1"/>
          <p:nvPr/>
        </p:nvSpPr>
        <p:spPr>
          <a:xfrm>
            <a:off x="623585" y="4186352"/>
            <a:ext cx="254000" cy="369332"/>
          </a:xfrm>
          <a:prstGeom prst="rect">
            <a:avLst/>
          </a:prstGeom>
          <a:noFill/>
        </p:spPr>
        <p:txBody>
          <a:bodyPr wrap="square" rtlCol="0">
            <a:spAutoFit/>
          </a:bodyPr>
          <a:lstStyle/>
          <a:p>
            <a:r>
              <a:rPr lang="en-US" b="1" dirty="0" smtClean="0">
                <a:solidFill>
                  <a:srgbClr val="1F497D"/>
                </a:solidFill>
              </a:rPr>
              <a:t>x</a:t>
            </a:r>
            <a:endParaRPr lang="en-US" b="1" dirty="0">
              <a:solidFill>
                <a:srgbClr val="1F497D"/>
              </a:solidFill>
            </a:endParaRPr>
          </a:p>
        </p:txBody>
      </p:sp>
      <p:sp>
        <p:nvSpPr>
          <p:cNvPr id="32" name="TextBox 31"/>
          <p:cNvSpPr txBox="1"/>
          <p:nvPr/>
        </p:nvSpPr>
        <p:spPr>
          <a:xfrm>
            <a:off x="7803256" y="4816231"/>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0.0462</a:t>
            </a:r>
            <a:endParaRPr lang="en-US" dirty="0"/>
          </a:p>
        </p:txBody>
      </p:sp>
      <p:sp>
        <p:nvSpPr>
          <p:cNvPr id="33" name="TextBox 32"/>
          <p:cNvSpPr txBox="1"/>
          <p:nvPr/>
        </p:nvSpPr>
        <p:spPr>
          <a:xfrm>
            <a:off x="3419467" y="5164018"/>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878</a:t>
            </a:r>
            <a:endParaRPr lang="en-US" dirty="0"/>
          </a:p>
        </p:txBody>
      </p:sp>
      <p:sp>
        <p:nvSpPr>
          <p:cNvPr id="34" name="TextBox 33"/>
          <p:cNvSpPr txBox="1"/>
          <p:nvPr/>
        </p:nvSpPr>
        <p:spPr>
          <a:xfrm>
            <a:off x="7814237" y="5164018"/>
            <a:ext cx="815787" cy="307777"/>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r>
              <a:rPr lang="en-US" dirty="0" smtClean="0"/>
              <a:t>73</a:t>
            </a:r>
            <a:endParaRPr lang="en-US" dirty="0"/>
          </a:p>
        </p:txBody>
      </p:sp>
      <p:sp>
        <p:nvSpPr>
          <p:cNvPr id="6" name="TextBox 26"/>
          <p:cNvSpPr txBox="1"/>
          <p:nvPr/>
        </p:nvSpPr>
        <p:spPr>
          <a:xfrm>
            <a:off x="152810" y="1962473"/>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Josephine </a:t>
            </a:r>
            <a:r>
              <a:rPr lang="en-US" sz="1400" b="1" dirty="0" err="1" smtClean="0">
                <a:solidFill>
                  <a:schemeClr val="tx2"/>
                </a:solidFill>
                <a:latin typeface="Apple Casual"/>
                <a:cs typeface="Apple Casual"/>
              </a:rPr>
              <a:t>Obagu</a:t>
            </a:r>
            <a:r>
              <a:rPr lang="en-US" sz="1400" b="1" dirty="0" smtClean="0">
                <a:solidFill>
                  <a:schemeClr val="tx2"/>
                </a:solidFill>
                <a:latin typeface="Apple Casual"/>
                <a:cs typeface="Apple Casual"/>
              </a:rPr>
              <a:t> </a:t>
            </a:r>
            <a:endParaRPr lang="en-US" sz="1400" b="1" dirty="0">
              <a:solidFill>
                <a:schemeClr val="tx2"/>
              </a:solidFill>
              <a:latin typeface="Apple Casual"/>
              <a:cs typeface="Apple Casual"/>
            </a:endParaRPr>
          </a:p>
        </p:txBody>
      </p:sp>
      <p:sp>
        <p:nvSpPr>
          <p:cNvPr id="7" name="TextBox 27"/>
          <p:cNvSpPr txBox="1"/>
          <p:nvPr/>
        </p:nvSpPr>
        <p:spPr>
          <a:xfrm>
            <a:off x="5712621" y="1962473"/>
            <a:ext cx="1508615" cy="316853"/>
          </a:xfrm>
          <a:prstGeom prst="rect">
            <a:avLst/>
          </a:prstGeom>
          <a:noFill/>
        </p:spPr>
        <p:txBody>
          <a:bodyPr wrap="square" rtlCol="0">
            <a:spAutoFit/>
          </a:bodyPr>
          <a:lstStyle/>
          <a:p>
            <a:r>
              <a:rPr lang="en-US" sz="1400" b="1" dirty="0" smtClean="0">
                <a:solidFill>
                  <a:schemeClr val="tx2"/>
                </a:solidFill>
                <a:latin typeface="Apple Casual"/>
                <a:cs typeface="Apple Casual"/>
              </a:rPr>
              <a:t>XXX-11-1111 </a:t>
            </a:r>
            <a:endParaRPr lang="en-US" sz="1400" b="1" dirty="0">
              <a:solidFill>
                <a:schemeClr val="tx2"/>
              </a:solidFill>
              <a:latin typeface="Apple Casual"/>
              <a:cs typeface="Apple Casual"/>
            </a:endParaRPr>
          </a:p>
        </p:txBody>
      </p:sp>
    </p:spTree>
    <p:extLst>
      <p:ext uri="{BB962C8B-B14F-4D97-AF65-F5344CB8AC3E}">
        <p14:creationId xmlns:p14="http://schemas.microsoft.com/office/powerpoint/2010/main" val="34746721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48206" y="1333500"/>
            <a:ext cx="8980670" cy="4241677"/>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a:t>Example: Josephine (Single Filer)</a:t>
            </a:r>
          </a:p>
        </p:txBody>
      </p:sp>
      <p:sp>
        <p:nvSpPr>
          <p:cNvPr id="3" name="Slide Number Placeholder 2"/>
          <p:cNvSpPr>
            <a:spLocks noGrp="1"/>
          </p:cNvSpPr>
          <p:nvPr>
            <p:ph type="sldNum" sz="quarter" idx="10"/>
          </p:nvPr>
        </p:nvSpPr>
        <p:spPr/>
        <p:txBody>
          <a:bodyPr/>
          <a:lstStyle/>
          <a:p>
            <a:pPr algn="r"/>
            <a:fld id="{7FFE15FC-A8B6-4718-BABB-4F5309630F6C}" type="slidenum">
              <a:rPr lang="en-US" smtClean="0"/>
              <a:pPr algn="r"/>
              <a:t>34</a:t>
            </a:fld>
            <a:endParaRPr lang="en-US" dirty="0"/>
          </a:p>
        </p:txBody>
      </p:sp>
      <p:sp>
        <p:nvSpPr>
          <p:cNvPr id="6" name="TextBox 5"/>
          <p:cNvSpPr txBox="1"/>
          <p:nvPr/>
        </p:nvSpPr>
        <p:spPr>
          <a:xfrm>
            <a:off x="1608560" y="2507631"/>
            <a:ext cx="597647" cy="1530333"/>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smtClean="0"/>
              <a:t>310</a:t>
            </a:r>
          </a:p>
          <a:p>
            <a:pPr>
              <a:lnSpc>
                <a:spcPts val="1600"/>
              </a:lnSpc>
            </a:pPr>
            <a:r>
              <a:rPr lang="en-US" dirty="0" smtClean="0"/>
              <a:t>310</a:t>
            </a:r>
          </a:p>
          <a:p>
            <a:pPr>
              <a:lnSpc>
                <a:spcPts val="1600"/>
              </a:lnSpc>
            </a:pPr>
            <a:r>
              <a:rPr lang="en-US" dirty="0" smtClean="0"/>
              <a:t>310</a:t>
            </a:r>
          </a:p>
          <a:p>
            <a:pPr>
              <a:lnSpc>
                <a:spcPts val="1600"/>
              </a:lnSpc>
            </a:pPr>
            <a:r>
              <a:rPr lang="en-US" dirty="0" smtClean="0"/>
              <a:t>310</a:t>
            </a:r>
          </a:p>
          <a:p>
            <a:pPr>
              <a:lnSpc>
                <a:spcPts val="1600"/>
              </a:lnSpc>
            </a:pPr>
            <a:r>
              <a:rPr lang="en-US" dirty="0" smtClean="0"/>
              <a:t>310</a:t>
            </a:r>
          </a:p>
          <a:p>
            <a:pPr>
              <a:lnSpc>
                <a:spcPts val="1600"/>
              </a:lnSpc>
            </a:pPr>
            <a:r>
              <a:rPr lang="en-US" dirty="0" smtClean="0"/>
              <a:t>310</a:t>
            </a:r>
          </a:p>
          <a:p>
            <a:pPr>
              <a:lnSpc>
                <a:spcPts val="1600"/>
              </a:lnSpc>
            </a:pPr>
            <a:r>
              <a:rPr lang="en-US" dirty="0" smtClean="0"/>
              <a:t>310</a:t>
            </a:r>
          </a:p>
        </p:txBody>
      </p:sp>
      <p:sp>
        <p:nvSpPr>
          <p:cNvPr id="13" name="TextBox 12"/>
          <p:cNvSpPr txBox="1"/>
          <p:nvPr/>
        </p:nvSpPr>
        <p:spPr>
          <a:xfrm>
            <a:off x="2907553" y="2507340"/>
            <a:ext cx="627530" cy="1735518"/>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smtClean="0"/>
              <a:t>294</a:t>
            </a:r>
          </a:p>
          <a:p>
            <a:pPr>
              <a:lnSpc>
                <a:spcPts val="1600"/>
              </a:lnSpc>
            </a:pPr>
            <a:r>
              <a:rPr lang="en-US" dirty="0" smtClean="0"/>
              <a:t>294</a:t>
            </a:r>
          </a:p>
          <a:p>
            <a:pPr>
              <a:lnSpc>
                <a:spcPts val="1600"/>
              </a:lnSpc>
            </a:pPr>
            <a:r>
              <a:rPr lang="en-US" dirty="0" smtClean="0"/>
              <a:t>294</a:t>
            </a:r>
          </a:p>
          <a:p>
            <a:pPr>
              <a:lnSpc>
                <a:spcPts val="1600"/>
              </a:lnSpc>
            </a:pPr>
            <a:r>
              <a:rPr lang="en-US" dirty="0" smtClean="0"/>
              <a:t>294</a:t>
            </a:r>
          </a:p>
          <a:p>
            <a:pPr>
              <a:lnSpc>
                <a:spcPts val="1600"/>
              </a:lnSpc>
            </a:pPr>
            <a:r>
              <a:rPr lang="en-US" dirty="0" smtClean="0"/>
              <a:t>294</a:t>
            </a:r>
          </a:p>
          <a:p>
            <a:pPr>
              <a:lnSpc>
                <a:spcPts val="1600"/>
              </a:lnSpc>
            </a:pPr>
            <a:r>
              <a:rPr lang="en-US" dirty="0" smtClean="0"/>
              <a:t>294</a:t>
            </a:r>
          </a:p>
          <a:p>
            <a:pPr>
              <a:lnSpc>
                <a:spcPts val="1600"/>
              </a:lnSpc>
            </a:pPr>
            <a:r>
              <a:rPr lang="en-US" dirty="0" smtClean="0"/>
              <a:t>294</a:t>
            </a:r>
          </a:p>
          <a:p>
            <a:pPr>
              <a:lnSpc>
                <a:spcPts val="1600"/>
              </a:lnSpc>
            </a:pPr>
            <a:r>
              <a:rPr lang="en-US" dirty="0" smtClean="0"/>
              <a:t>294</a:t>
            </a:r>
            <a:endParaRPr lang="en-US" dirty="0"/>
          </a:p>
        </p:txBody>
      </p:sp>
      <p:sp>
        <p:nvSpPr>
          <p:cNvPr id="14" name="TextBox 13"/>
          <p:cNvSpPr txBox="1"/>
          <p:nvPr/>
        </p:nvSpPr>
        <p:spPr>
          <a:xfrm>
            <a:off x="4264208" y="2507340"/>
            <a:ext cx="463176" cy="1735518"/>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a:t>73</a:t>
            </a:r>
          </a:p>
          <a:p>
            <a:pPr>
              <a:lnSpc>
                <a:spcPts val="1600"/>
              </a:lnSpc>
            </a:pPr>
            <a:r>
              <a:rPr lang="en-US" dirty="0"/>
              <a:t>73</a:t>
            </a:r>
          </a:p>
          <a:p>
            <a:pPr>
              <a:lnSpc>
                <a:spcPts val="1600"/>
              </a:lnSpc>
            </a:pPr>
            <a:r>
              <a:rPr lang="en-US" dirty="0"/>
              <a:t>73</a:t>
            </a:r>
          </a:p>
          <a:p>
            <a:pPr>
              <a:lnSpc>
                <a:spcPts val="1600"/>
              </a:lnSpc>
            </a:pPr>
            <a:r>
              <a:rPr lang="en-US" dirty="0"/>
              <a:t>73</a:t>
            </a:r>
          </a:p>
          <a:p>
            <a:pPr>
              <a:lnSpc>
                <a:spcPts val="1600"/>
              </a:lnSpc>
            </a:pPr>
            <a:r>
              <a:rPr lang="en-US" dirty="0"/>
              <a:t>73</a:t>
            </a:r>
          </a:p>
          <a:p>
            <a:pPr>
              <a:lnSpc>
                <a:spcPts val="1600"/>
              </a:lnSpc>
            </a:pPr>
            <a:r>
              <a:rPr lang="en-US" dirty="0" smtClean="0"/>
              <a:t>73</a:t>
            </a:r>
          </a:p>
          <a:p>
            <a:pPr>
              <a:lnSpc>
                <a:spcPts val="1600"/>
              </a:lnSpc>
            </a:pPr>
            <a:r>
              <a:rPr lang="en-US" dirty="0" smtClean="0"/>
              <a:t>73</a:t>
            </a:r>
            <a:endParaRPr lang="en-US" dirty="0"/>
          </a:p>
          <a:p>
            <a:pPr>
              <a:lnSpc>
                <a:spcPts val="1600"/>
              </a:lnSpc>
            </a:pPr>
            <a:r>
              <a:rPr lang="en-US" dirty="0" smtClean="0"/>
              <a:t>73</a:t>
            </a:r>
            <a:endParaRPr lang="en-US" dirty="0"/>
          </a:p>
        </p:txBody>
      </p:sp>
      <p:sp>
        <p:nvSpPr>
          <p:cNvPr id="15" name="TextBox 14"/>
          <p:cNvSpPr txBox="1"/>
          <p:nvPr/>
        </p:nvSpPr>
        <p:spPr>
          <a:xfrm>
            <a:off x="5456509" y="2507340"/>
            <a:ext cx="627530" cy="1735518"/>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endParaRPr lang="en-US" dirty="0"/>
          </a:p>
        </p:txBody>
      </p:sp>
      <p:sp>
        <p:nvSpPr>
          <p:cNvPr id="16" name="TextBox 15"/>
          <p:cNvSpPr txBox="1"/>
          <p:nvPr/>
        </p:nvSpPr>
        <p:spPr>
          <a:xfrm>
            <a:off x="6813164" y="2507340"/>
            <a:ext cx="627530" cy="1735518"/>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p>
          <a:p>
            <a:pPr>
              <a:lnSpc>
                <a:spcPts val="1600"/>
              </a:lnSpc>
            </a:pPr>
            <a:r>
              <a:rPr lang="en-US" dirty="0" smtClean="0"/>
              <a:t>221</a:t>
            </a:r>
            <a:endParaRPr lang="en-US" dirty="0"/>
          </a:p>
          <a:p>
            <a:pPr>
              <a:lnSpc>
                <a:spcPts val="1600"/>
              </a:lnSpc>
            </a:pPr>
            <a:r>
              <a:rPr lang="en-US" dirty="0" smtClean="0"/>
              <a:t>  0</a:t>
            </a:r>
          </a:p>
        </p:txBody>
      </p:sp>
      <p:sp>
        <p:nvSpPr>
          <p:cNvPr id="18" name="TextBox 17"/>
          <p:cNvSpPr txBox="1"/>
          <p:nvPr/>
        </p:nvSpPr>
        <p:spPr>
          <a:xfrm>
            <a:off x="8144493" y="2510748"/>
            <a:ext cx="564779" cy="1735518"/>
          </a:xfrm>
          <a:prstGeom prst="rect">
            <a:avLst/>
          </a:prstGeom>
          <a:noFill/>
        </p:spPr>
        <p:txBody>
          <a:bodyPr wrap="square" rtlCol="0">
            <a:spAutoFit/>
          </a:bodyPr>
          <a:lstStyle>
            <a:defPPr>
              <a:defRPr lang="en-US"/>
            </a:defPPr>
            <a:lvl1pPr>
              <a:defRPr sz="1400" b="1">
                <a:solidFill>
                  <a:schemeClr val="tx2"/>
                </a:solidFill>
                <a:latin typeface="Apple Casual"/>
                <a:cs typeface="Apple Casual"/>
              </a:defRPr>
            </a:lvl1pPr>
          </a:lstStyle>
          <a:p>
            <a:pPr>
              <a:lnSpc>
                <a:spcPts val="1600"/>
              </a:lnSpc>
            </a:pPr>
            <a:r>
              <a:rPr lang="en-US" dirty="0" smtClean="0"/>
              <a:t>137</a:t>
            </a:r>
          </a:p>
          <a:p>
            <a:pPr>
              <a:lnSpc>
                <a:spcPts val="1600"/>
              </a:lnSpc>
            </a:pPr>
            <a:r>
              <a:rPr lang="en-US" dirty="0" smtClean="0"/>
              <a:t>137</a:t>
            </a:r>
          </a:p>
          <a:p>
            <a:pPr>
              <a:lnSpc>
                <a:spcPts val="1600"/>
              </a:lnSpc>
            </a:pPr>
            <a:r>
              <a:rPr lang="en-US" dirty="0" smtClean="0"/>
              <a:t>137</a:t>
            </a:r>
          </a:p>
          <a:p>
            <a:pPr>
              <a:lnSpc>
                <a:spcPts val="1600"/>
              </a:lnSpc>
            </a:pPr>
            <a:r>
              <a:rPr lang="en-US" dirty="0" smtClean="0"/>
              <a:t>137</a:t>
            </a:r>
          </a:p>
          <a:p>
            <a:pPr>
              <a:lnSpc>
                <a:spcPts val="1600"/>
              </a:lnSpc>
            </a:pPr>
            <a:r>
              <a:rPr lang="en-US" dirty="0" smtClean="0"/>
              <a:t>137</a:t>
            </a:r>
          </a:p>
          <a:p>
            <a:pPr>
              <a:lnSpc>
                <a:spcPts val="1600"/>
              </a:lnSpc>
            </a:pPr>
            <a:r>
              <a:rPr lang="en-US" dirty="0" smtClean="0"/>
              <a:t>137</a:t>
            </a:r>
          </a:p>
          <a:p>
            <a:pPr>
              <a:lnSpc>
                <a:spcPts val="1600"/>
              </a:lnSpc>
            </a:pPr>
            <a:r>
              <a:rPr lang="en-US" dirty="0" smtClean="0"/>
              <a:t>137</a:t>
            </a:r>
          </a:p>
          <a:p>
            <a:pPr>
              <a:lnSpc>
                <a:spcPts val="1600"/>
              </a:lnSpc>
            </a:pPr>
            <a:r>
              <a:rPr lang="en-US" dirty="0" smtClean="0"/>
              <a:t>137</a:t>
            </a:r>
            <a:endParaRPr lang="en-US" dirty="0"/>
          </a:p>
        </p:txBody>
      </p:sp>
      <p:sp>
        <p:nvSpPr>
          <p:cNvPr id="19" name="TextBox 18"/>
          <p:cNvSpPr txBox="1"/>
          <p:nvPr/>
        </p:nvSpPr>
        <p:spPr>
          <a:xfrm>
            <a:off x="8069648" y="4526276"/>
            <a:ext cx="911411" cy="307777"/>
          </a:xfrm>
          <a:prstGeom prst="rect">
            <a:avLst/>
          </a:prstGeom>
          <a:noFill/>
        </p:spPr>
        <p:txBody>
          <a:bodyPr wrap="square" rtlCol="0">
            <a:spAutoFit/>
          </a:bodyPr>
          <a:lstStyle/>
          <a:p>
            <a:r>
              <a:rPr lang="en-US" sz="1400" b="1" dirty="0">
                <a:solidFill>
                  <a:schemeClr val="tx2"/>
                </a:solidFill>
                <a:latin typeface="Apple Casual"/>
                <a:cs typeface="Apple Casual"/>
              </a:rPr>
              <a:t>1547</a:t>
            </a:r>
          </a:p>
        </p:txBody>
      </p:sp>
      <p:sp>
        <p:nvSpPr>
          <p:cNvPr id="20" name="TextBox 19"/>
          <p:cNvSpPr txBox="1"/>
          <p:nvPr/>
        </p:nvSpPr>
        <p:spPr>
          <a:xfrm>
            <a:off x="8072638" y="4708558"/>
            <a:ext cx="911411" cy="307777"/>
          </a:xfrm>
          <a:prstGeom prst="rect">
            <a:avLst/>
          </a:prstGeom>
          <a:noFill/>
        </p:spPr>
        <p:txBody>
          <a:bodyPr wrap="square" rtlCol="0">
            <a:spAutoFit/>
          </a:bodyPr>
          <a:lstStyle/>
          <a:p>
            <a:r>
              <a:rPr lang="en-US" sz="1400" b="1" dirty="0" smtClean="0">
                <a:solidFill>
                  <a:schemeClr val="tx2"/>
                </a:solidFill>
                <a:latin typeface="Apple Casual"/>
                <a:cs typeface="Apple Casual"/>
              </a:rPr>
              <a:t>1096</a:t>
            </a:r>
            <a:endParaRPr lang="en-US" sz="1400" b="1" dirty="0">
              <a:solidFill>
                <a:schemeClr val="tx2"/>
              </a:solidFill>
              <a:latin typeface="Apple Casual"/>
              <a:cs typeface="Apple Casual"/>
            </a:endParaRPr>
          </a:p>
        </p:txBody>
      </p:sp>
      <p:sp>
        <p:nvSpPr>
          <p:cNvPr id="21" name="TextBox 20"/>
          <p:cNvSpPr txBox="1"/>
          <p:nvPr/>
        </p:nvSpPr>
        <p:spPr>
          <a:xfrm>
            <a:off x="8138628" y="5251341"/>
            <a:ext cx="911411" cy="307777"/>
          </a:xfrm>
          <a:prstGeom prst="rect">
            <a:avLst/>
          </a:prstGeom>
          <a:noFill/>
        </p:spPr>
        <p:txBody>
          <a:bodyPr wrap="square" rtlCol="0">
            <a:spAutoFit/>
          </a:bodyPr>
          <a:lstStyle/>
          <a:p>
            <a:r>
              <a:rPr lang="en-US" sz="1400" b="1" smtClean="0">
                <a:solidFill>
                  <a:schemeClr val="tx2"/>
                </a:solidFill>
                <a:latin typeface="Apple Casual"/>
                <a:cs typeface="Apple Casual"/>
              </a:rPr>
              <a:t>451</a:t>
            </a:r>
            <a:endParaRPr lang="en-US" sz="1400" b="1" dirty="0">
              <a:solidFill>
                <a:schemeClr val="tx2"/>
              </a:solidFill>
              <a:latin typeface="Apple Casual"/>
              <a:cs typeface="Apple Casual"/>
            </a:endParaRPr>
          </a:p>
        </p:txBody>
      </p:sp>
      <p:sp>
        <p:nvSpPr>
          <p:cNvPr id="22" name="TextBox 21"/>
          <p:cNvSpPr txBox="1"/>
          <p:nvPr/>
        </p:nvSpPr>
        <p:spPr>
          <a:xfrm>
            <a:off x="5861190" y="6009076"/>
            <a:ext cx="3094165" cy="369332"/>
          </a:xfrm>
          <a:prstGeom prst="rect">
            <a:avLst/>
          </a:prstGeom>
          <a:noFill/>
          <a:ln w="28575">
            <a:solidFill>
              <a:srgbClr val="FF0000"/>
            </a:solidFill>
          </a:ln>
        </p:spPr>
        <p:txBody>
          <a:bodyPr wrap="square" rtlCol="0">
            <a:spAutoFit/>
          </a:bodyPr>
          <a:lstStyle/>
          <a:p>
            <a:r>
              <a:rPr lang="en-US" dirty="0" smtClean="0">
                <a:latin typeface="Franklin Gothic Book"/>
                <a:cs typeface="Franklin Gothic Book"/>
              </a:rPr>
              <a:t>Enter on Form 1040, Line 69</a:t>
            </a:r>
            <a:endParaRPr lang="en-US" dirty="0">
              <a:latin typeface="Franklin Gothic Book"/>
              <a:cs typeface="Franklin Gothic Book"/>
            </a:endParaRPr>
          </a:p>
        </p:txBody>
      </p:sp>
      <p:cxnSp>
        <p:nvCxnSpPr>
          <p:cNvPr id="23" name="Straight Arrow Connector 22"/>
          <p:cNvCxnSpPr/>
          <p:nvPr/>
        </p:nvCxnSpPr>
        <p:spPr>
          <a:xfrm>
            <a:off x="8370987" y="5498559"/>
            <a:ext cx="0" cy="4998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3757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wait…there’s more! </a:t>
            </a:r>
          </a:p>
        </p:txBody>
      </p:sp>
      <p:sp>
        <p:nvSpPr>
          <p:cNvPr id="11" name="Content Placeholder 7"/>
          <p:cNvSpPr>
            <a:spLocks noGrp="1"/>
          </p:cNvSpPr>
          <p:nvPr>
            <p:ph idx="1"/>
          </p:nvPr>
        </p:nvSpPr>
        <p:spPr>
          <a:xfrm>
            <a:off x="364734" y="800099"/>
            <a:ext cx="8379216" cy="5564841"/>
          </a:xfrm>
          <a:prstGeom prst="rect">
            <a:avLst/>
          </a:prstGeom>
          <a:noFill/>
          <a:ln w="28575">
            <a:noFill/>
          </a:ln>
        </p:spPr>
        <p:txBody>
          <a:bodyPr vert="horz" lIns="91440" tIns="45720" rIns="91440" bIns="45720" rtlCol="0">
            <a:noAutofit/>
          </a:bodyPr>
          <a:lstStyle/>
          <a:p>
            <a:pPr marL="0" indent="0">
              <a:buNone/>
            </a:pPr>
            <a:r>
              <a:rPr lang="en-US" sz="2000" b="1" dirty="0">
                <a:latin typeface="Franklin Gothic Book" panose="020B0503020102020204" pitchFamily="34" charset="0"/>
              </a:rPr>
              <a:t>In which months did Josephine have MEC?</a:t>
            </a:r>
          </a:p>
          <a:p>
            <a:r>
              <a:rPr lang="en-US" sz="2000">
                <a:latin typeface="Franklin Gothic Book" panose="020B0503020102020204" pitchFamily="34" charset="0"/>
              </a:rPr>
              <a:t>March </a:t>
            </a:r>
            <a:r>
              <a:rPr lang="en-US" sz="2000" dirty="0">
                <a:latin typeface="Franklin Gothic Book" panose="020B0503020102020204" pitchFamily="34" charset="0"/>
              </a:rPr>
              <a:t>to</a:t>
            </a:r>
            <a:r>
              <a:rPr lang="en-US" sz="2000">
                <a:latin typeface="Franklin Gothic Book" panose="020B0503020102020204" pitchFamily="34" charset="0"/>
              </a:rPr>
              <a:t> September ( </a:t>
            </a:r>
            <a:r>
              <a:rPr lang="en-US" sz="2000" smtClean="0">
                <a:latin typeface="Franklin Gothic Book" panose="020B0503020102020204" pitchFamily="34" charset="0"/>
              </a:rPr>
              <a:t>when </a:t>
            </a:r>
            <a:r>
              <a:rPr lang="en-US" sz="2000" dirty="0">
                <a:latin typeface="Franklin Gothic Book" panose="020B0503020102020204" pitchFamily="34" charset="0"/>
              </a:rPr>
              <a:t>her premiums </a:t>
            </a:r>
            <a:r>
              <a:rPr lang="en-US" sz="2000">
                <a:latin typeface="Franklin Gothic Book" panose="020B0503020102020204" pitchFamily="34" charset="0"/>
              </a:rPr>
              <a:t>were paid, </a:t>
            </a:r>
            <a:r>
              <a:rPr lang="en-US" sz="2000" smtClean="0">
                <a:latin typeface="Franklin Gothic Book" panose="020B0503020102020204" pitchFamily="34" charset="0"/>
              </a:rPr>
              <a:t>even </a:t>
            </a:r>
            <a:r>
              <a:rPr lang="en-US" sz="2000" dirty="0">
                <a:latin typeface="Franklin Gothic Book" panose="020B0503020102020204" pitchFamily="34" charset="0"/>
              </a:rPr>
              <a:t>though someone else paid them)</a:t>
            </a:r>
          </a:p>
          <a:p>
            <a:r>
              <a:rPr lang="en-US" sz="2000">
                <a:latin typeface="Franklin Gothic Book" panose="020B0503020102020204" pitchFamily="34" charset="0"/>
              </a:rPr>
              <a:t>October( </a:t>
            </a:r>
            <a:r>
              <a:rPr lang="en-US" sz="2000" smtClean="0">
                <a:latin typeface="Franklin Gothic Book" panose="020B0503020102020204" pitchFamily="34" charset="0"/>
              </a:rPr>
              <a:t>when </a:t>
            </a:r>
            <a:r>
              <a:rPr lang="en-US" sz="2000" dirty="0">
                <a:latin typeface="Franklin Gothic Book" panose="020B0503020102020204" pitchFamily="34" charset="0"/>
              </a:rPr>
              <a:t>she still </a:t>
            </a:r>
            <a:r>
              <a:rPr lang="en-US" sz="2000">
                <a:latin typeface="Franklin Gothic Book" panose="020B0503020102020204" pitchFamily="34" charset="0"/>
              </a:rPr>
              <a:t>had coverage, </a:t>
            </a:r>
            <a:r>
              <a:rPr lang="en-US" sz="2000" smtClean="0">
                <a:latin typeface="Franklin Gothic Book" panose="020B0503020102020204" pitchFamily="34" charset="0"/>
              </a:rPr>
              <a:t>even </a:t>
            </a:r>
            <a:r>
              <a:rPr lang="en-US" sz="2000" dirty="0">
                <a:latin typeface="Franklin Gothic Book" panose="020B0503020102020204" pitchFamily="34" charset="0"/>
              </a:rPr>
              <a:t>though the premium was </a:t>
            </a:r>
            <a:r>
              <a:rPr lang="en-US" sz="2000">
                <a:latin typeface="Franklin Gothic Book" panose="020B0503020102020204" pitchFamily="34" charset="0"/>
              </a:rPr>
              <a:t>not paid and she is not eligible for PTC for that month )</a:t>
            </a:r>
            <a:endParaRPr lang="en-US" sz="2000" dirty="0">
              <a:latin typeface="Franklin Gothic Book" panose="020B0503020102020204" pitchFamily="34" charset="0"/>
            </a:endParaRPr>
          </a:p>
          <a:p>
            <a:pPr marL="0" indent="0">
              <a:buNone/>
            </a:pPr>
            <a:r>
              <a:rPr lang="en-US" sz="2000" b="1" dirty="0">
                <a:latin typeface="Franklin Gothic Book" panose="020B0503020102020204" pitchFamily="34" charset="0"/>
              </a:rPr>
              <a:t>Does Josephine qualify for an exemption for Jan-Feb and Nov-Dec?</a:t>
            </a:r>
          </a:p>
          <a:p>
            <a:r>
              <a:rPr lang="en-US" sz="2000" dirty="0">
                <a:latin typeface="Franklin Gothic Book" panose="020B0503020102020204" pitchFamily="34" charset="0"/>
              </a:rPr>
              <a:t>Her income is not below the filing threshold</a:t>
            </a:r>
          </a:p>
          <a:p>
            <a:r>
              <a:rPr lang="en-US" sz="2000" dirty="0">
                <a:latin typeface="Franklin Gothic Book" panose="020B0503020102020204" pitchFamily="34" charset="0"/>
              </a:rPr>
              <a:t>She’s in a Medicaid non-expansion state but income is above 138% FPL</a:t>
            </a:r>
          </a:p>
          <a:p>
            <a:r>
              <a:rPr lang="en-US" sz="2000" dirty="0">
                <a:latin typeface="Franklin Gothic Book" panose="020B0503020102020204" pitchFamily="34" charset="0"/>
              </a:rPr>
              <a:t>She can use the short coverage gap for the first gap</a:t>
            </a:r>
          </a:p>
          <a:p>
            <a:r>
              <a:rPr lang="en-US" sz="2000" dirty="0">
                <a:latin typeface="Franklin Gothic Book" panose="020B0503020102020204" pitchFamily="34" charset="0"/>
              </a:rPr>
              <a:t>Affordability exemption?  Though she had no income Nov-Dec, remember that the affordability exemption is based on annual income. </a:t>
            </a:r>
          </a:p>
          <a:p>
            <a:pPr lvl="1"/>
            <a:r>
              <a:rPr lang="en-US" sz="1800" dirty="0"/>
              <a:t>Look up her lowest cost bronze plan (LCBP).</a:t>
            </a:r>
            <a:r>
              <a:rPr lang="en-US" sz="1800" dirty="0">
                <a:latin typeface="Franklin Gothic Book" panose="020B0503020102020204" pitchFamily="34" charset="0"/>
              </a:rPr>
              <a:t>  It is $215.</a:t>
            </a:r>
          </a:p>
          <a:p>
            <a:pPr lvl="1"/>
            <a:r>
              <a:rPr lang="en-US" sz="1800" dirty="0"/>
              <a:t>You’ve already calculated her allowable PTC of $221, but that would be capped at the actual premium cost of $215. </a:t>
            </a:r>
          </a:p>
          <a:p>
            <a:pPr lvl="1"/>
            <a:r>
              <a:rPr lang="en-US" sz="1800" dirty="0"/>
              <a:t>The affordability exemption does not apply because she could have enrolled at a $0 premium. </a:t>
            </a:r>
            <a:endParaRPr lang="en-US" sz="1800" dirty="0">
              <a:latin typeface="Franklin Gothic Book" panose="020B0503020102020204" pitchFamily="34" charset="0"/>
            </a:endParaRP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35</a:t>
            </a:fld>
            <a:endParaRPr lang="en-US" dirty="0"/>
          </a:p>
        </p:txBody>
      </p:sp>
      <p:sp>
        <p:nvSpPr>
          <p:cNvPr id="6" name="Rectangle 5"/>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977097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2706" y="805188"/>
            <a:ext cx="4438853" cy="5744397"/>
          </a:xfrm>
          <a:prstGeom prst="rect">
            <a:avLst/>
          </a:prstGeom>
          <a:ln w="19050">
            <a:solidFill>
              <a:schemeClr val="bg1">
                <a:lumMod val="50000"/>
              </a:schemeClr>
            </a:solidFill>
          </a:ln>
          <a:effectLst>
            <a:outerShdw blurRad="50800" dist="38100" dir="5400000" algn="t" rotWithShape="0">
              <a:prstClr val="black">
                <a:alpha val="40000"/>
              </a:prstClr>
            </a:outerShdw>
          </a:effectLst>
        </p:spPr>
      </p:pic>
      <p:sp>
        <p:nvSpPr>
          <p:cNvPr id="2" name="Title 1"/>
          <p:cNvSpPr>
            <a:spLocks noGrp="1"/>
          </p:cNvSpPr>
          <p:nvPr>
            <p:ph type="title"/>
          </p:nvPr>
        </p:nvSpPr>
        <p:spPr/>
        <p:txBody>
          <a:bodyPr/>
          <a:lstStyle/>
          <a:p>
            <a:r>
              <a:rPr lang="en-US" dirty="0"/>
              <a:t>But wait…there’s more! </a:t>
            </a:r>
          </a:p>
        </p:txBody>
      </p:sp>
      <p:sp>
        <p:nvSpPr>
          <p:cNvPr id="11" name="Content Placeholder 7"/>
          <p:cNvSpPr>
            <a:spLocks noGrp="1"/>
          </p:cNvSpPr>
          <p:nvPr>
            <p:ph sz="half" idx="4294967295"/>
          </p:nvPr>
        </p:nvSpPr>
        <p:spPr>
          <a:xfrm>
            <a:off x="294338" y="1419664"/>
            <a:ext cx="3966944" cy="1341839"/>
          </a:xfrm>
          <a:prstGeom prst="rect">
            <a:avLst/>
          </a:prstGeom>
          <a:solidFill>
            <a:schemeClr val="accent1">
              <a:lumMod val="20000"/>
              <a:lumOff val="80000"/>
            </a:schemeClr>
          </a:solidFill>
          <a:ln w="28575">
            <a:solidFill>
              <a:srgbClr val="175475"/>
            </a:solidFill>
          </a:ln>
        </p:spPr>
        <p:txBody>
          <a:bodyPr vert="horz" lIns="91440" tIns="45720" rIns="91440" bIns="45720" rtlCol="0">
            <a:noAutofit/>
          </a:bodyPr>
          <a:lstStyle/>
          <a:p>
            <a:pPr marL="0" indent="0">
              <a:buNone/>
            </a:pPr>
            <a:r>
              <a:rPr lang="en-US" sz="1800" dirty="0" smtClean="0">
                <a:latin typeface="Franklin Gothic Book" panose="020B0503020102020204" pitchFamily="34" charset="0"/>
              </a:rPr>
              <a:t>Josephine had Marketplace insurance from March to October 2015. </a:t>
            </a:r>
          </a:p>
          <a:p>
            <a:pPr marL="0" indent="0">
              <a:buNone/>
            </a:pPr>
            <a:r>
              <a:rPr lang="en-US" sz="1800" dirty="0" smtClean="0">
                <a:latin typeface="Franklin Gothic Book" panose="020B0503020102020204" pitchFamily="34" charset="0"/>
              </a:rPr>
              <a:t>Which exemptions apply in Jan–Feb and Nov-Dec?</a:t>
            </a:r>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36</a:t>
            </a:fld>
            <a:endParaRPr lang="en-US" dirty="0"/>
          </a:p>
        </p:txBody>
      </p:sp>
      <p:pic>
        <p:nvPicPr>
          <p:cNvPr id="13"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4338" y="3864474"/>
            <a:ext cx="8764258" cy="2191056"/>
          </a:xfrm>
          <a:prstGeom prst="rect">
            <a:avLst/>
          </a:prstGeom>
          <a:ln w="19050">
            <a:solidFill>
              <a:schemeClr val="bg1">
                <a:lumMod val="50000"/>
              </a:schemeClr>
            </a:solidFill>
          </a:ln>
          <a:effectLst>
            <a:outerShdw blurRad="63500" sx="102000" sy="102000" algn="ctr" rotWithShape="0">
              <a:prstClr val="black">
                <a:alpha val="40000"/>
              </a:prstClr>
            </a:outerShdw>
          </a:effectLst>
        </p:spPr>
      </p:pic>
      <p:sp>
        <p:nvSpPr>
          <p:cNvPr id="6" name="Rectangle 5"/>
          <p:cNvSpPr/>
          <p:nvPr/>
        </p:nvSpPr>
        <p:spPr>
          <a:xfrm>
            <a:off x="4479667" y="3244334"/>
            <a:ext cx="184666" cy="369332"/>
          </a:xfrm>
          <a:prstGeom prst="rect">
            <a:avLst/>
          </a:prstGeom>
        </p:spPr>
        <p:txBody>
          <a:bodyPr wrap="none">
            <a:spAutoFit/>
          </a:bodyPr>
          <a:lstStyle/>
          <a:p>
            <a:r>
              <a:rPr lang="en-US" dirty="0"/>
              <a:t> </a:t>
            </a:r>
          </a:p>
        </p:txBody>
      </p:sp>
      <p:grpSp>
        <p:nvGrpSpPr>
          <p:cNvPr id="14" name="Group 4"/>
          <p:cNvGrpSpPr/>
          <p:nvPr/>
        </p:nvGrpSpPr>
        <p:grpSpPr>
          <a:xfrm>
            <a:off x="1039112" y="5010114"/>
            <a:ext cx="4413473" cy="346101"/>
            <a:chOff x="-3488455" y="4863322"/>
            <a:chExt cx="4413473" cy="346101"/>
          </a:xfrm>
        </p:grpSpPr>
        <p:sp>
          <p:nvSpPr>
            <p:cNvPr id="9" name="TextBox 8"/>
            <p:cNvSpPr txBox="1"/>
            <p:nvPr/>
          </p:nvSpPr>
          <p:spPr>
            <a:xfrm>
              <a:off x="-3488455" y="4880843"/>
              <a:ext cx="1844732" cy="316853"/>
            </a:xfrm>
            <a:prstGeom prst="rect">
              <a:avLst/>
            </a:prstGeom>
            <a:noFill/>
          </p:spPr>
          <p:txBody>
            <a:bodyPr wrap="square" rtlCol="0">
              <a:spAutoFit/>
            </a:bodyPr>
            <a:lstStyle/>
            <a:p>
              <a:r>
                <a:rPr lang="en-US" sz="1400" b="1" dirty="0" smtClean="0">
                  <a:solidFill>
                    <a:schemeClr val="tx2"/>
                  </a:solidFill>
                  <a:latin typeface="Apple Casual"/>
                  <a:cs typeface="Apple Casual"/>
                </a:rPr>
                <a:t>Josephine </a:t>
              </a:r>
              <a:r>
                <a:rPr lang="en-US" sz="1400" b="1" dirty="0" err="1" smtClean="0">
                  <a:solidFill>
                    <a:schemeClr val="tx2"/>
                  </a:solidFill>
                  <a:latin typeface="Apple Casual"/>
                  <a:cs typeface="Apple Casual"/>
                </a:rPr>
                <a:t>Obagu</a:t>
              </a:r>
              <a:r>
                <a:rPr lang="en-US" sz="1400" b="1" dirty="0" smtClean="0">
                  <a:solidFill>
                    <a:schemeClr val="tx2"/>
                  </a:solidFill>
                  <a:latin typeface="Apple Casual"/>
                  <a:cs typeface="Apple Casual"/>
                </a:rPr>
                <a:t> </a:t>
              </a:r>
              <a:endParaRPr lang="en-US" sz="1400" b="1" dirty="0">
                <a:solidFill>
                  <a:schemeClr val="tx2"/>
                </a:solidFill>
                <a:latin typeface="Apple Casual"/>
                <a:cs typeface="Apple Casual"/>
              </a:endParaRPr>
            </a:p>
          </p:txBody>
        </p:sp>
        <p:sp>
          <p:nvSpPr>
            <p:cNvPr id="10" name="TextBox 9"/>
            <p:cNvSpPr txBox="1"/>
            <p:nvPr/>
          </p:nvSpPr>
          <p:spPr>
            <a:xfrm>
              <a:off x="-1845778" y="4889919"/>
              <a:ext cx="1222974" cy="307777"/>
            </a:xfrm>
            <a:prstGeom prst="rect">
              <a:avLst/>
            </a:prstGeom>
            <a:noFill/>
          </p:spPr>
          <p:txBody>
            <a:bodyPr wrap="square" rtlCol="0">
              <a:spAutoFit/>
            </a:bodyPr>
            <a:lstStyle/>
            <a:p>
              <a:r>
                <a:rPr lang="en-US" sz="1400" b="1" dirty="0" smtClean="0">
                  <a:solidFill>
                    <a:schemeClr val="tx2"/>
                  </a:solidFill>
                  <a:latin typeface="Apple Casual"/>
                  <a:cs typeface="Apple Casual"/>
                </a:rPr>
                <a:t>XXX-11-1111</a:t>
              </a:r>
              <a:endParaRPr lang="en-US" sz="1400" b="1" dirty="0">
                <a:solidFill>
                  <a:schemeClr val="tx2"/>
                </a:solidFill>
                <a:latin typeface="Apple Casual"/>
                <a:cs typeface="Apple Casual"/>
              </a:endParaRPr>
            </a:p>
          </p:txBody>
        </p:sp>
        <p:sp>
          <p:nvSpPr>
            <p:cNvPr id="8" name="TextBox 7"/>
            <p:cNvSpPr txBox="1"/>
            <p:nvPr/>
          </p:nvSpPr>
          <p:spPr>
            <a:xfrm>
              <a:off x="-575771" y="4901646"/>
              <a:ext cx="418353" cy="307777"/>
            </a:xfrm>
            <a:prstGeom prst="rect">
              <a:avLst/>
            </a:prstGeom>
            <a:noFill/>
          </p:spPr>
          <p:txBody>
            <a:bodyPr wrap="square" rtlCol="0">
              <a:spAutoFit/>
            </a:bodyPr>
            <a:lstStyle/>
            <a:p>
              <a:r>
                <a:rPr lang="en-US" sz="1400" b="1" dirty="0">
                  <a:solidFill>
                    <a:schemeClr val="tx2"/>
                  </a:solidFill>
                  <a:latin typeface="Apple Casual"/>
                  <a:cs typeface="Apple Casual"/>
                </a:rPr>
                <a:t>B</a:t>
              </a:r>
            </a:p>
          </p:txBody>
        </p:sp>
        <p:sp>
          <p:nvSpPr>
            <p:cNvPr id="12" name="TextBox 11"/>
            <p:cNvSpPr txBox="1"/>
            <p:nvPr/>
          </p:nvSpPr>
          <p:spPr>
            <a:xfrm>
              <a:off x="237724" y="4863322"/>
              <a:ext cx="687294" cy="307777"/>
            </a:xfrm>
            <a:prstGeom prst="rect">
              <a:avLst/>
            </a:prstGeom>
            <a:noFill/>
          </p:spPr>
          <p:txBody>
            <a:bodyPr wrap="square" rtlCol="0">
              <a:spAutoFit/>
            </a:bodyPr>
            <a:lstStyle/>
            <a:p>
              <a:r>
                <a:rPr lang="en-US" sz="1400" b="1" dirty="0">
                  <a:solidFill>
                    <a:schemeClr val="tx2"/>
                  </a:solidFill>
                  <a:latin typeface="Apple Casual"/>
                  <a:cs typeface="Apple Casual"/>
                </a:rPr>
                <a:t>X     X</a:t>
              </a:r>
            </a:p>
          </p:txBody>
        </p:sp>
      </p:grpSp>
    </p:spTree>
    <p:extLst>
      <p:ext uri="{BB962C8B-B14F-4D97-AF65-F5344CB8AC3E}">
        <p14:creationId xmlns:p14="http://schemas.microsoft.com/office/powerpoint/2010/main" val="3953098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8921" y="2465502"/>
            <a:ext cx="5883414" cy="2361430"/>
          </a:xfrm>
          <a:pattFill prst="ltHorz">
            <a:fgClr>
              <a:schemeClr val="accent1">
                <a:lumMod val="20000"/>
                <a:lumOff val="80000"/>
              </a:schemeClr>
            </a:fgClr>
            <a:bgClr>
              <a:schemeClr val="bg1"/>
            </a:bgClr>
          </a:pattFill>
          <a:ln>
            <a:solidFill>
              <a:schemeClr val="bg1">
                <a:lumMod val="75000"/>
              </a:schemeClr>
            </a:solidFill>
          </a:ln>
        </p:spPr>
        <p:txBody>
          <a:bodyPr/>
          <a:lstStyle/>
          <a:p>
            <a:pPr marL="0" indent="0">
              <a:buNone/>
            </a:pPr>
            <a:endParaRPr lang="en-US" sz="1200" dirty="0">
              <a:latin typeface="Calibri" panose="020F0502020204030204" pitchFamily="34" charset="0"/>
            </a:endParaRPr>
          </a:p>
          <a:p>
            <a:pPr marL="0" indent="0">
              <a:buNone/>
            </a:pPr>
            <a:r>
              <a:rPr lang="en-US" sz="2000" dirty="0" smtClean="0">
                <a:latin typeface="Calibri" panose="020F0502020204030204" pitchFamily="34" charset="0"/>
              </a:rPr>
              <a:t>1. </a:t>
            </a:r>
            <a:r>
              <a:rPr lang="en-US" sz="2000" dirty="0">
                <a:latin typeface="Calibri" panose="020F0502020204030204" pitchFamily="34" charset="0"/>
              </a:rPr>
              <a:t>$</a:t>
            </a:r>
            <a:r>
              <a:rPr lang="en-US" sz="2000" dirty="0" smtClean="0">
                <a:latin typeface="Calibri" panose="020F0502020204030204" pitchFamily="34" charset="0"/>
              </a:rPr>
              <a:t>19,000 </a:t>
            </a:r>
            <a:r>
              <a:rPr lang="en-US" sz="2000" dirty="0">
                <a:latin typeface="Calibri" panose="020F0502020204030204" pitchFamily="34" charset="0"/>
              </a:rPr>
              <a:t>- $</a:t>
            </a:r>
            <a:r>
              <a:rPr lang="en-US" sz="2000" dirty="0" smtClean="0">
                <a:latin typeface="Calibri" panose="020F0502020204030204" pitchFamily="34" charset="0"/>
              </a:rPr>
              <a:t>10,300 =</a:t>
            </a:r>
          </a:p>
          <a:p>
            <a:pPr marL="0" indent="0">
              <a:buNone/>
            </a:pPr>
            <a:r>
              <a:rPr lang="en-US" sz="2000" dirty="0">
                <a:latin typeface="Calibri" panose="020F0502020204030204" pitchFamily="34" charset="0"/>
              </a:rPr>
              <a:t>	</a:t>
            </a:r>
            <a:r>
              <a:rPr lang="en-US" sz="2000" dirty="0" smtClean="0">
                <a:latin typeface="Calibri" panose="020F0502020204030204" pitchFamily="34" charset="0"/>
              </a:rPr>
              <a:t>						</a:t>
            </a:r>
            <a:endParaRPr lang="en-US" sz="2000" u="sng" dirty="0" smtClean="0">
              <a:latin typeface="Calibri" panose="020F0502020204030204" pitchFamily="34" charset="0"/>
            </a:endParaRPr>
          </a:p>
          <a:p>
            <a:pPr marL="0" indent="0">
              <a:buNone/>
            </a:pPr>
            <a:r>
              <a:rPr lang="en-US" sz="2000" b="1" dirty="0">
                <a:latin typeface="Calibri" panose="020F0502020204030204" pitchFamily="34" charset="0"/>
              </a:rPr>
              <a:t>	</a:t>
            </a:r>
            <a:r>
              <a:rPr lang="en-US" sz="2000" b="1" dirty="0" smtClean="0">
                <a:latin typeface="Calibri" panose="020F0502020204030204" pitchFamily="34" charset="0"/>
              </a:rPr>
              <a:t>		</a:t>
            </a:r>
          </a:p>
          <a:p>
            <a:pPr marL="0" indent="0">
              <a:buNone/>
            </a:pPr>
            <a:r>
              <a:rPr lang="en-US" sz="2000" b="1" dirty="0" smtClean="0">
                <a:latin typeface="Calibri" panose="020F0502020204030204" pitchFamily="34" charset="0"/>
              </a:rPr>
              <a:t>		</a:t>
            </a:r>
          </a:p>
          <a:p>
            <a:pPr marL="0" indent="0">
              <a:buNone/>
            </a:pPr>
            <a:r>
              <a:rPr lang="en-US" sz="2000" dirty="0" smtClean="0">
                <a:latin typeface="Calibri" panose="020F0502020204030204" pitchFamily="34" charset="0"/>
              </a:rPr>
              <a:t>2. $325 </a:t>
            </a:r>
            <a:r>
              <a:rPr lang="en-US" sz="2000" dirty="0">
                <a:latin typeface="Calibri" panose="020F0502020204030204" pitchFamily="34" charset="0"/>
              </a:rPr>
              <a:t>x </a:t>
            </a:r>
            <a:r>
              <a:rPr lang="en-US" sz="2000" dirty="0" smtClean="0">
                <a:latin typeface="Calibri" panose="020F0502020204030204" pitchFamily="34" charset="0"/>
              </a:rPr>
              <a:t>1 </a:t>
            </a:r>
            <a:r>
              <a:rPr lang="en-US" sz="2000" dirty="0">
                <a:latin typeface="Calibri" panose="020F0502020204030204" pitchFamily="34" charset="0"/>
              </a:rPr>
              <a:t>adult </a:t>
            </a:r>
            <a:r>
              <a:rPr lang="en-US" sz="2000" dirty="0" smtClean="0">
                <a:latin typeface="Calibri" panose="020F0502020204030204" pitchFamily="34" charset="0"/>
              </a:rPr>
              <a:t>=</a:t>
            </a:r>
            <a:endParaRPr lang="en-US" sz="2000" b="1" dirty="0" smtClean="0">
              <a:latin typeface="Calibri" panose="020F0502020204030204" pitchFamily="34" charset="0"/>
            </a:endParaRPr>
          </a:p>
        </p:txBody>
      </p:sp>
      <p:sp>
        <p:nvSpPr>
          <p:cNvPr id="7" name="Title 6"/>
          <p:cNvSpPr>
            <a:spLocks noGrp="1"/>
          </p:cNvSpPr>
          <p:nvPr>
            <p:ph type="title"/>
          </p:nvPr>
        </p:nvSpPr>
        <p:spPr/>
        <p:txBody>
          <a:bodyPr/>
          <a:lstStyle/>
          <a:p>
            <a:r>
              <a:rPr lang="en-US" dirty="0"/>
              <a:t>But wait…there’s more! </a:t>
            </a:r>
          </a:p>
        </p:txBody>
      </p:sp>
      <p:graphicFrame>
        <p:nvGraphicFramePr>
          <p:cNvPr id="2" name="Table 1"/>
          <p:cNvGraphicFramePr>
            <a:graphicFrameLocks noGrp="1"/>
          </p:cNvGraphicFramePr>
          <p:nvPr>
            <p:extLst>
              <p:ext uri="{D42A27DB-BD31-4B8C-83A1-F6EECF244321}">
                <p14:modId xmlns:p14="http://schemas.microsoft.com/office/powerpoint/2010/main" val="4079796605"/>
              </p:ext>
            </p:extLst>
          </p:nvPr>
        </p:nvGraphicFramePr>
        <p:xfrm>
          <a:off x="463176" y="945767"/>
          <a:ext cx="2841310" cy="1390231"/>
        </p:xfrm>
        <a:graphic>
          <a:graphicData uri="http://schemas.openxmlformats.org/drawingml/2006/table">
            <a:tbl>
              <a:tblPr firstRow="1" bandRow="1">
                <a:tableStyleId>{5940675A-B579-460E-94D1-54222C63F5DA}</a:tableStyleId>
              </a:tblPr>
              <a:tblGrid>
                <a:gridCol w="1439102">
                  <a:extLst>
                    <a:ext uri="{9D8B030D-6E8A-4147-A177-3AD203B41FA5}">
                      <a16:colId xmlns="" xmlns:a16="http://schemas.microsoft.com/office/drawing/2014/main" val="20000"/>
                    </a:ext>
                  </a:extLst>
                </a:gridCol>
                <a:gridCol w="1402208">
                  <a:extLst>
                    <a:ext uri="{9D8B030D-6E8A-4147-A177-3AD203B41FA5}">
                      <a16:colId xmlns="" xmlns:a16="http://schemas.microsoft.com/office/drawing/2014/main" val="20001"/>
                    </a:ext>
                  </a:extLst>
                </a:gridCol>
              </a:tblGrid>
              <a:tr h="384391">
                <a:tc>
                  <a:txBody>
                    <a:bodyPr/>
                    <a:lstStyle/>
                    <a:p>
                      <a:pPr algn="l"/>
                      <a:r>
                        <a:rPr lang="en-US" sz="1600" u="none" dirty="0" smtClean="0">
                          <a:latin typeface="Franklin Gothic Book" panose="020B0503020102020204" pitchFamily="34" charset="0"/>
                        </a:rPr>
                        <a:t>Income:</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$19,000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234477">
                <a:tc>
                  <a:txBody>
                    <a:bodyPr/>
                    <a:lstStyle/>
                    <a:p>
                      <a:pPr algn="l"/>
                      <a:r>
                        <a:rPr lang="en-US" sz="1600" u="none" dirty="0" smtClean="0">
                          <a:latin typeface="Franklin Gothic Book" panose="020B0503020102020204" pitchFamily="34" charset="0"/>
                        </a:rPr>
                        <a:t>Filing Status: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Single</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34477">
                <a:tc>
                  <a:txBody>
                    <a:bodyPr/>
                    <a:lstStyle/>
                    <a:p>
                      <a:pPr algn="l"/>
                      <a:r>
                        <a:rPr lang="en-US" sz="1600" u="none" dirty="0" smtClean="0">
                          <a:latin typeface="Franklin Gothic Book" panose="020B0503020102020204" pitchFamily="34" charset="0"/>
                        </a:rPr>
                        <a:t>Adults:</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1</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34477">
                <a:tc>
                  <a:txBody>
                    <a:bodyPr/>
                    <a:lstStyle/>
                    <a:p>
                      <a:pPr algn="l"/>
                      <a:r>
                        <a:rPr lang="en-US" sz="1600" u="none" dirty="0" smtClean="0">
                          <a:latin typeface="Franklin Gothic Book" panose="020B0503020102020204" pitchFamily="34" charset="0"/>
                        </a:rPr>
                        <a:t>Children:</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0</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3"/>
                  </a:ext>
                </a:extLst>
              </a:tr>
            </a:tbl>
          </a:graphicData>
        </a:graphic>
      </p:graphicFrame>
      <p:sp>
        <p:nvSpPr>
          <p:cNvPr id="8" name="Content Placeholder 2"/>
          <p:cNvSpPr txBox="1">
            <a:spLocks/>
          </p:cNvSpPr>
          <p:nvPr/>
        </p:nvSpPr>
        <p:spPr>
          <a:xfrm>
            <a:off x="3879081" y="2734562"/>
            <a:ext cx="3403254" cy="2253057"/>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Myriad Pro"/>
                <a:ea typeface="+mn-ea"/>
                <a:cs typeface="Myriad Pro"/>
              </a:defRPr>
            </a:lvl2pPr>
            <a:lvl3pPr marL="1087438" indent="-173038" algn="l" defTabSz="457200" rtl="0" eaLnBrk="1" latinLnBrk="0" hangingPunct="1">
              <a:spcBef>
                <a:spcPct val="20000"/>
              </a:spcBef>
              <a:buClr>
                <a:schemeClr val="tx2">
                  <a:lumMod val="60000"/>
                  <a:lumOff val="40000"/>
                </a:schemeClr>
              </a:buClr>
              <a:buFont typeface="Arial"/>
              <a:buChar char="•"/>
              <a:defRPr sz="2000" kern="1200">
                <a:solidFill>
                  <a:schemeClr val="tx1"/>
                </a:solidFill>
                <a:latin typeface="+mn-lt"/>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mn-lt"/>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latin typeface="Calibri" panose="020F0502020204030204" pitchFamily="34" charset="0"/>
              </a:rPr>
              <a:t>$</a:t>
            </a:r>
            <a:r>
              <a:rPr lang="en-US" sz="2000" dirty="0">
                <a:latin typeface="Calibri" panose="020F0502020204030204" pitchFamily="34" charset="0"/>
              </a:rPr>
              <a:t>8</a:t>
            </a:r>
            <a:r>
              <a:rPr lang="en-US" sz="2000" dirty="0" smtClean="0">
                <a:latin typeface="Calibri" panose="020F0502020204030204" pitchFamily="34" charset="0"/>
              </a:rPr>
              <a:t>,700 </a:t>
            </a:r>
            <a:endParaRPr lang="en-US" sz="2000" dirty="0">
              <a:latin typeface="Calibri" panose="020F0502020204030204" pitchFamily="34" charset="0"/>
            </a:endParaRPr>
          </a:p>
          <a:p>
            <a:pPr marL="0" indent="0">
              <a:buNone/>
            </a:pPr>
            <a:r>
              <a:rPr lang="en-US" sz="2000" u="sng" dirty="0">
                <a:latin typeface="Calibri" panose="020F0502020204030204" pitchFamily="34" charset="0"/>
              </a:rPr>
              <a:t>    </a:t>
            </a:r>
            <a:r>
              <a:rPr lang="en-US" sz="2000" u="sng" dirty="0" smtClean="0">
                <a:latin typeface="Calibri" panose="020F0502020204030204" pitchFamily="34" charset="0"/>
              </a:rPr>
              <a:t> </a:t>
            </a:r>
            <a:r>
              <a:rPr lang="en-US" sz="2000" u="sng" dirty="0">
                <a:latin typeface="Calibri" panose="020F0502020204030204" pitchFamily="34" charset="0"/>
              </a:rPr>
              <a:t>x </a:t>
            </a:r>
            <a:r>
              <a:rPr lang="en-US" sz="2000" u="sng" dirty="0" smtClean="0">
                <a:latin typeface="Calibri" panose="020F0502020204030204" pitchFamily="34" charset="0"/>
              </a:rPr>
              <a:t>2% </a:t>
            </a:r>
            <a:endParaRPr lang="en-US" sz="2000" u="sng" dirty="0">
              <a:latin typeface="Calibri" panose="020F0502020204030204" pitchFamily="34" charset="0"/>
            </a:endParaRPr>
          </a:p>
          <a:p>
            <a:pPr marL="0" indent="0">
              <a:buNone/>
            </a:pPr>
            <a:r>
              <a:rPr lang="en-US" sz="2000" b="1" dirty="0" smtClean="0">
                <a:latin typeface="Calibri" panose="020F0502020204030204" pitchFamily="34" charset="0"/>
              </a:rPr>
              <a:t>   </a:t>
            </a:r>
            <a:r>
              <a:rPr lang="en-US" sz="2000" b="1" dirty="0" smtClean="0">
                <a:solidFill>
                  <a:schemeClr val="bg1">
                    <a:lumMod val="50000"/>
                  </a:schemeClr>
                </a:solidFill>
                <a:latin typeface="Calibri" panose="020F0502020204030204" pitchFamily="34" charset="0"/>
              </a:rPr>
              <a:t>$174 / 12 = $15/</a:t>
            </a:r>
            <a:r>
              <a:rPr lang="en-US" sz="2000" b="1" dirty="0" err="1" smtClean="0">
                <a:solidFill>
                  <a:schemeClr val="bg1">
                    <a:lumMod val="50000"/>
                  </a:schemeClr>
                </a:solidFill>
                <a:latin typeface="Calibri" panose="020F0502020204030204" pitchFamily="34" charset="0"/>
              </a:rPr>
              <a:t>mo</a:t>
            </a:r>
            <a:r>
              <a:rPr lang="en-US" sz="2000" b="1" dirty="0" smtClean="0">
                <a:solidFill>
                  <a:schemeClr val="bg1">
                    <a:lumMod val="50000"/>
                  </a:schemeClr>
                </a:solidFill>
                <a:latin typeface="Calibri" panose="020F0502020204030204" pitchFamily="34" charset="0"/>
              </a:rPr>
              <a:t> </a:t>
            </a:r>
            <a:endParaRPr lang="en-US" sz="2000" b="1" dirty="0">
              <a:solidFill>
                <a:schemeClr val="bg1">
                  <a:lumMod val="50000"/>
                </a:schemeClr>
              </a:solidFill>
              <a:latin typeface="Calibri" panose="020F0502020204030204" pitchFamily="34" charset="0"/>
            </a:endParaRPr>
          </a:p>
          <a:p>
            <a:pPr marL="0" indent="0">
              <a:buNone/>
            </a:pPr>
            <a:endParaRPr lang="en-US" sz="2000" b="1" dirty="0">
              <a:solidFill>
                <a:schemeClr val="bg1">
                  <a:lumMod val="50000"/>
                </a:schemeClr>
              </a:solidFill>
              <a:latin typeface="Calibri" panose="020F0502020204030204" pitchFamily="34" charset="0"/>
            </a:endParaRPr>
          </a:p>
          <a:p>
            <a:pPr marL="0" indent="0">
              <a:buNone/>
            </a:pPr>
            <a:r>
              <a:rPr lang="en-US" sz="2000" b="1" dirty="0" smtClean="0">
                <a:latin typeface="Calibri" panose="020F0502020204030204" pitchFamily="34" charset="0"/>
              </a:rPr>
              <a:t>$325 /12 =  $27/</a:t>
            </a:r>
            <a:r>
              <a:rPr lang="en-US" sz="2000" b="1" dirty="0" err="1" smtClean="0">
                <a:latin typeface="Calibri" panose="020F0502020204030204" pitchFamily="34" charset="0"/>
              </a:rPr>
              <a:t>mo</a:t>
            </a:r>
            <a:r>
              <a:rPr lang="en-US" sz="2000" b="1" dirty="0" smtClean="0">
                <a:latin typeface="Calibri" panose="020F0502020204030204" pitchFamily="34" charset="0"/>
              </a:rPr>
              <a:t> x 2 = $54</a:t>
            </a:r>
            <a:endParaRPr lang="en-US" sz="2000" b="1" dirty="0">
              <a:latin typeface="Calibri" panose="020F0502020204030204" pitchFamily="34" charset="0"/>
            </a:endParaRPr>
          </a:p>
        </p:txBody>
      </p:sp>
      <p:sp>
        <p:nvSpPr>
          <p:cNvPr id="12" name="TextBox 11"/>
          <p:cNvSpPr txBox="1"/>
          <p:nvPr/>
        </p:nvSpPr>
        <p:spPr>
          <a:xfrm>
            <a:off x="7282335" y="4104052"/>
            <a:ext cx="1638717" cy="646331"/>
          </a:xfrm>
          <a:prstGeom prst="rect">
            <a:avLst/>
          </a:prstGeom>
          <a:noFill/>
        </p:spPr>
        <p:txBody>
          <a:bodyPr wrap="square" rtlCol="0">
            <a:spAutoFit/>
          </a:bodyPr>
          <a:lstStyle/>
          <a:p>
            <a:pPr algn="ctr"/>
            <a:r>
              <a:rPr lang="en-US" b="1" i="1" dirty="0">
                <a:solidFill>
                  <a:srgbClr val="FF0000"/>
                </a:solidFill>
              </a:rPr>
              <a:t>Report on F1040, Line 61</a:t>
            </a:r>
          </a:p>
        </p:txBody>
      </p:sp>
      <p:graphicFrame>
        <p:nvGraphicFramePr>
          <p:cNvPr id="15" name="Table 14"/>
          <p:cNvGraphicFramePr>
            <a:graphicFrameLocks noGrp="1"/>
          </p:cNvGraphicFramePr>
          <p:nvPr>
            <p:extLst>
              <p:ext uri="{D42A27DB-BD31-4B8C-83A1-F6EECF244321}">
                <p14:modId xmlns:p14="http://schemas.microsoft.com/office/powerpoint/2010/main" val="903671820"/>
              </p:ext>
            </p:extLst>
          </p:nvPr>
        </p:nvGraphicFramePr>
        <p:xfrm>
          <a:off x="3304486" y="945216"/>
          <a:ext cx="3470030" cy="914400"/>
        </p:xfrm>
        <a:graphic>
          <a:graphicData uri="http://schemas.openxmlformats.org/drawingml/2006/table">
            <a:tbl>
              <a:tblPr firstRow="1" bandRow="1">
                <a:tableStyleId>{5940675A-B579-460E-94D1-54222C63F5DA}</a:tableStyleId>
              </a:tblPr>
              <a:tblGrid>
                <a:gridCol w="2176990">
                  <a:extLst>
                    <a:ext uri="{9D8B030D-6E8A-4147-A177-3AD203B41FA5}">
                      <a16:colId xmlns="" xmlns:a16="http://schemas.microsoft.com/office/drawing/2014/main" val="20000"/>
                    </a:ext>
                  </a:extLst>
                </a:gridCol>
                <a:gridCol w="1293040">
                  <a:extLst>
                    <a:ext uri="{9D8B030D-6E8A-4147-A177-3AD203B41FA5}">
                      <a16:colId xmlns="" xmlns:a16="http://schemas.microsoft.com/office/drawing/2014/main" val="20001"/>
                    </a:ext>
                  </a:extLst>
                </a:gridCol>
              </a:tblGrid>
              <a:tr h="176832">
                <a:tc>
                  <a:txBody>
                    <a:bodyPr/>
                    <a:lstStyle/>
                    <a:p>
                      <a:pPr algn="l"/>
                      <a:r>
                        <a:rPr lang="en-US" sz="1600" u="none" dirty="0" smtClean="0">
                          <a:latin typeface="Franklin Gothic Book" panose="020B0503020102020204" pitchFamily="34" charset="0"/>
                        </a:rPr>
                        <a:t>2015 Tax Filing</a:t>
                      </a:r>
                      <a:r>
                        <a:rPr lang="en-US" sz="1600" u="none" baseline="0" dirty="0" smtClean="0">
                          <a:latin typeface="Franklin Gothic Book" panose="020B0503020102020204" pitchFamily="34" charset="0"/>
                        </a:rPr>
                        <a:t> Threshold</a:t>
                      </a:r>
                      <a:r>
                        <a:rPr lang="en-US" sz="1600" u="none" dirty="0" smtClean="0">
                          <a:latin typeface="Franklin Gothic Book" panose="020B0503020102020204" pitchFamily="34" charset="0"/>
                        </a:rPr>
                        <a:t>:</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dirty="0" smtClean="0">
                        <a:latin typeface="Franklin Gothic Medium" panose="020B0603020102020204" pitchFamily="34" charset="0"/>
                      </a:endParaRPr>
                    </a:p>
                    <a:p>
                      <a:r>
                        <a:rPr lang="en-US" sz="1600" b="0" dirty="0" smtClean="0">
                          <a:latin typeface="Franklin Gothic Medium" panose="020B0603020102020204" pitchFamily="34" charset="0"/>
                        </a:rPr>
                        <a:t>$10,300 </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76832">
                <a:tc>
                  <a:txBody>
                    <a:bodyPr/>
                    <a:lstStyle/>
                    <a:p>
                      <a:pPr algn="l"/>
                      <a:r>
                        <a:rPr lang="en-US" sz="1600" u="none" dirty="0" smtClean="0">
                          <a:latin typeface="Franklin Gothic Book" panose="020B0503020102020204" pitchFamily="34" charset="0"/>
                        </a:rPr>
                        <a:t>Months Uninsured:</a:t>
                      </a:r>
                      <a:endParaRPr lang="en-US" sz="1600" u="none" dirty="0">
                        <a:latin typeface="Franklin Gothic Book" panose="020B0503020102020204" pitchFamily="34" charset="0"/>
                      </a:endParaRPr>
                    </a:p>
                  </a:txBody>
                  <a:tcP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0" dirty="0" smtClean="0">
                          <a:latin typeface="Franklin Gothic Medium" panose="020B0603020102020204" pitchFamily="34" charset="0"/>
                        </a:rPr>
                        <a:t>2</a:t>
                      </a:r>
                      <a:endParaRPr lang="en-US" sz="1600" b="0" dirty="0">
                        <a:latin typeface="Franklin Gothic Medium" panose="020B0603020102020204" pitchFamily="34" charset="0"/>
                      </a:endParaRPr>
                    </a:p>
                  </a:txBody>
                  <a:tcP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3" name="Content Placeholder 2"/>
          <p:cNvSpPr txBox="1">
            <a:spLocks/>
          </p:cNvSpPr>
          <p:nvPr/>
        </p:nvSpPr>
        <p:spPr>
          <a:xfrm>
            <a:off x="1398920" y="2432086"/>
            <a:ext cx="5853532" cy="248354"/>
          </a:xfrm>
          <a:prstGeom prst="rect">
            <a:avLst/>
          </a:prstGeom>
          <a:solidFill>
            <a:schemeClr val="bg1"/>
          </a:solidFill>
          <a:ln>
            <a:solidFill>
              <a:schemeClr val="bg1">
                <a:lumMod val="75000"/>
              </a:schemeClr>
            </a:solidFill>
          </a:ln>
        </p:spPr>
        <p:txBody>
          <a:bodyPr vert="horz" lIns="91440" tIns="45720" rIns="91440" bIns="45720" rtlCol="0">
            <a:noAutofit/>
          </a:bodyPr>
          <a:lstStyle>
            <a:lvl1pPr marL="233363" indent="-233363" algn="l" defTabSz="457200" rtl="0" eaLnBrk="1" latinLnBrk="0" hangingPunct="1">
              <a:spcBef>
                <a:spcPct val="20000"/>
              </a:spcBef>
              <a:buClr>
                <a:schemeClr val="tx2">
                  <a:lumMod val="60000"/>
                  <a:lumOff val="40000"/>
                </a:schemeClr>
              </a:buClr>
              <a:buFont typeface="Arial"/>
              <a:buChar char="•"/>
              <a:defRPr sz="2400" kern="1200">
                <a:solidFill>
                  <a:schemeClr val="tx1"/>
                </a:solidFill>
                <a:latin typeface="Franklin Gothic Book"/>
                <a:ea typeface="+mn-ea"/>
                <a:cs typeface="Franklin Gothic Book"/>
              </a:defRPr>
            </a:lvl1pPr>
            <a:lvl2pPr marL="690563" indent="-233363" algn="l" defTabSz="457200" rtl="0" eaLnBrk="1" latinLnBrk="0" hangingPunct="1">
              <a:spcBef>
                <a:spcPct val="20000"/>
              </a:spcBef>
              <a:buClr>
                <a:schemeClr val="tx2">
                  <a:lumMod val="60000"/>
                  <a:lumOff val="40000"/>
                </a:schemeClr>
              </a:buClr>
              <a:buFont typeface="Arial"/>
              <a:buChar char="–"/>
              <a:defRPr sz="2200" kern="1200">
                <a:solidFill>
                  <a:schemeClr val="tx1"/>
                </a:solidFill>
                <a:latin typeface="Franklin Gothic Book" panose="020B0503020102020204" pitchFamily="34" charset="0"/>
                <a:ea typeface="+mn-ea"/>
                <a:cs typeface="Franklin Gothic Book" panose="020B0503020102020204" pitchFamily="34" charset="0"/>
              </a:defRPr>
            </a:lvl2pPr>
            <a:lvl3pPr marL="1087438" indent="-237744" algn="l" defTabSz="457200" rtl="0" eaLnBrk="1" latinLnBrk="0" hangingPunct="1">
              <a:spcBef>
                <a:spcPct val="20000"/>
              </a:spcBef>
              <a:buClr>
                <a:schemeClr val="tx2">
                  <a:lumMod val="60000"/>
                  <a:lumOff val="40000"/>
                </a:schemeClr>
              </a:buClr>
              <a:buFont typeface="Courier New" panose="02070309020205020404" pitchFamily="49" charset="0"/>
              <a:buChar char="o"/>
              <a:defRPr sz="2000" kern="1200">
                <a:solidFill>
                  <a:schemeClr val="tx1"/>
                </a:solidFill>
                <a:latin typeface="Franklin Gothic Book" panose="020B0503020102020204" pitchFamily="34" charset="0"/>
                <a:ea typeface="+mn-ea"/>
                <a:cs typeface="+mn-cs"/>
              </a:defRPr>
            </a:lvl3pPr>
            <a:lvl4pPr marL="1544638" indent="-173038" algn="l" defTabSz="457200" rtl="0" eaLnBrk="1" latinLnBrk="0" hangingPunct="1">
              <a:spcBef>
                <a:spcPct val="20000"/>
              </a:spcBef>
              <a:buClr>
                <a:schemeClr val="tx2">
                  <a:lumMod val="60000"/>
                  <a:lumOff val="40000"/>
                </a:schemeClr>
              </a:buClr>
              <a:buFont typeface="Arial"/>
              <a:buChar char="–"/>
              <a:defRPr sz="1800" kern="1200">
                <a:solidFill>
                  <a:schemeClr val="tx1"/>
                </a:solidFill>
                <a:latin typeface="Franklin Gothic Book" panose="020B0503020102020204" pitchFamily="34" charset="0"/>
                <a:ea typeface="+mn-ea"/>
                <a:cs typeface="+mn-cs"/>
              </a:defRPr>
            </a:lvl4pPr>
            <a:lvl5pPr marL="2001838" indent="-173038" algn="l" defTabSz="457200" rtl="0" eaLnBrk="1" latinLnBrk="0" hangingPunct="1">
              <a:spcBef>
                <a:spcPct val="20000"/>
              </a:spcBef>
              <a:buClr>
                <a:schemeClr val="tx2">
                  <a:lumMod val="60000"/>
                  <a:lumOff val="40000"/>
                </a:schemeClr>
              </a:buClr>
              <a:buFont typeface="Arial" panose="020B0604020202020204" pitchFamily="34" charset="0"/>
              <a:buChar char="•"/>
              <a:defRPr sz="1600" kern="1200">
                <a:solidFill>
                  <a:schemeClr val="tx1"/>
                </a:solidFill>
                <a:latin typeface="Franklin Gothic Book" panose="020B05030201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i="1" dirty="0" smtClean="0"/>
              <a:t>Payment Calculation: </a:t>
            </a:r>
          </a:p>
        </p:txBody>
      </p:sp>
      <p:cxnSp>
        <p:nvCxnSpPr>
          <p:cNvPr id="9" name="Straight Connector 8"/>
          <p:cNvCxnSpPr/>
          <p:nvPr/>
        </p:nvCxnSpPr>
        <p:spPr>
          <a:xfrm>
            <a:off x="1398919" y="2692478"/>
            <a:ext cx="5853533" cy="2349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0" name="Group 10"/>
          <p:cNvGrpSpPr/>
          <p:nvPr/>
        </p:nvGrpSpPr>
        <p:grpSpPr>
          <a:xfrm>
            <a:off x="881456" y="4935398"/>
            <a:ext cx="6899366" cy="1411686"/>
            <a:chOff x="993841" y="5168020"/>
            <a:chExt cx="6899366" cy="1411686"/>
          </a:xfrm>
        </p:grpSpPr>
        <p:pic>
          <p:nvPicPr>
            <p:cNvPr id="5"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3841" y="5410872"/>
              <a:ext cx="6899366" cy="1168834"/>
            </a:xfrm>
            <a:prstGeom prst="rect">
              <a:avLst/>
            </a:prstGeom>
          </p:spPr>
        </p:pic>
        <p:sp>
          <p:nvSpPr>
            <p:cNvPr id="6" name="Rectangle 18"/>
            <p:cNvSpPr/>
            <p:nvPr/>
          </p:nvSpPr>
          <p:spPr>
            <a:xfrm>
              <a:off x="993841" y="5168020"/>
              <a:ext cx="6899366" cy="215371"/>
            </a:xfrm>
            <a:prstGeom prst="rect">
              <a:avLst/>
            </a:prstGeom>
            <a:solidFill>
              <a:srgbClr val="175475"/>
            </a:solid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smtClean="0">
                  <a:solidFill>
                    <a:schemeClr val="bg1"/>
                  </a:solidFill>
                  <a:latin typeface="Franklin Gothic Book" panose="020B0503020102020204" pitchFamily="34" charset="0"/>
                </a:rPr>
                <a:t>Form 1040</a:t>
              </a:r>
              <a:endParaRPr lang="en-US" sz="1600" i="1" dirty="0">
                <a:solidFill>
                  <a:schemeClr val="bg1"/>
                </a:solidFill>
                <a:latin typeface="Franklin Gothic Book" panose="020B0503020102020204" pitchFamily="34" charset="0"/>
              </a:endParaRPr>
            </a:p>
          </p:txBody>
        </p:sp>
        <p:sp>
          <p:nvSpPr>
            <p:cNvPr id="21" name="Rectangle 19"/>
            <p:cNvSpPr/>
            <p:nvPr/>
          </p:nvSpPr>
          <p:spPr>
            <a:xfrm>
              <a:off x="993841" y="5394045"/>
              <a:ext cx="6899366" cy="1182854"/>
            </a:xfrm>
            <a:prstGeom prst="rect">
              <a:avLst/>
            </a:prstGeom>
            <a:noFill/>
            <a:ln w="28575">
              <a:solidFill>
                <a:srgbClr val="17547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tx1"/>
                </a:solidFill>
                <a:latin typeface="Franklin Gothic Book" panose="020B0503020102020204" pitchFamily="34" charset="0"/>
              </a:endParaRPr>
            </a:p>
          </p:txBody>
        </p:sp>
      </p:grpSp>
      <p:sp>
        <p:nvSpPr>
          <p:cNvPr id="14" name="Rounded Rectangle 13"/>
          <p:cNvSpPr/>
          <p:nvPr/>
        </p:nvSpPr>
        <p:spPr>
          <a:xfrm>
            <a:off x="1628528" y="5881613"/>
            <a:ext cx="6008914" cy="162162"/>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601124" y="5807154"/>
            <a:ext cx="583474" cy="307777"/>
          </a:xfrm>
          <a:prstGeom prst="rect">
            <a:avLst/>
          </a:prstGeom>
          <a:noFill/>
        </p:spPr>
        <p:txBody>
          <a:bodyPr wrap="square" rtlCol="0">
            <a:spAutoFit/>
          </a:bodyPr>
          <a:lstStyle/>
          <a:p>
            <a:r>
              <a:rPr lang="en-US" sz="1400" b="1" dirty="0" smtClean="0">
                <a:latin typeface="Calibri" panose="020F0502020204030204" pitchFamily="34" charset="0"/>
              </a:rPr>
              <a:t>$54</a:t>
            </a:r>
            <a:endParaRPr lang="en-US" sz="1400" b="1" dirty="0">
              <a:latin typeface="Calibri" panose="020F0502020204030204" pitchFamily="34" charset="0"/>
            </a:endParaRPr>
          </a:p>
        </p:txBody>
      </p:sp>
      <p:sp>
        <p:nvSpPr>
          <p:cNvPr id="22" name="Slide Number Placeholder 21"/>
          <p:cNvSpPr>
            <a:spLocks noGrp="1"/>
          </p:cNvSpPr>
          <p:nvPr>
            <p:ph type="sldNum" sz="quarter" idx="12"/>
          </p:nvPr>
        </p:nvSpPr>
        <p:spPr/>
        <p:txBody>
          <a:bodyPr/>
          <a:lstStyle/>
          <a:p>
            <a:pPr algn="r"/>
            <a:fld id="{7FFE15FC-A8B6-4718-BABB-4F5309630F6C}" type="slidenum">
              <a:rPr lang="en-US" smtClean="0"/>
              <a:pPr algn="r"/>
              <a:t>37</a:t>
            </a:fld>
            <a:endParaRPr lang="en-US" dirty="0"/>
          </a:p>
        </p:txBody>
      </p:sp>
      <p:sp>
        <p:nvSpPr>
          <p:cNvPr id="16" name="TextBox 15"/>
          <p:cNvSpPr txBox="1"/>
          <p:nvPr/>
        </p:nvSpPr>
        <p:spPr>
          <a:xfrm>
            <a:off x="1946699" y="3399621"/>
            <a:ext cx="672610" cy="369332"/>
          </a:xfrm>
          <a:prstGeom prst="rect">
            <a:avLst/>
          </a:prstGeom>
          <a:noFill/>
        </p:spPr>
        <p:txBody>
          <a:bodyPr wrap="square" rtlCol="0">
            <a:spAutoFit/>
          </a:bodyPr>
          <a:lstStyle/>
          <a:p>
            <a:r>
              <a:rPr lang="en-US" dirty="0" smtClean="0"/>
              <a:t>vs.</a:t>
            </a:r>
            <a:endParaRPr lang="en-US" dirty="0"/>
          </a:p>
        </p:txBody>
      </p:sp>
      <p:sp>
        <p:nvSpPr>
          <p:cNvPr id="23" name="Oval 22"/>
          <p:cNvSpPr/>
          <p:nvPr/>
        </p:nvSpPr>
        <p:spPr>
          <a:xfrm>
            <a:off x="6475785" y="4195145"/>
            <a:ext cx="851373" cy="487376"/>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51074" y="754792"/>
            <a:ext cx="1562469" cy="1559560"/>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6670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Premium </a:t>
            </a:r>
            <a:r>
              <a:rPr lang="en-US" dirty="0"/>
              <a:t>T</a:t>
            </a:r>
            <a:r>
              <a:rPr lang="en-US" dirty="0" smtClean="0"/>
              <a:t>ax </a:t>
            </a:r>
            <a:r>
              <a:rPr lang="en-US" dirty="0"/>
              <a:t>C</a:t>
            </a:r>
            <a:r>
              <a:rPr lang="en-US" dirty="0" smtClean="0"/>
              <a:t>redit (PTC)?</a:t>
            </a:r>
            <a:endParaRPr lang="en-US" dirty="0"/>
          </a:p>
        </p:txBody>
      </p:sp>
      <p:sp>
        <p:nvSpPr>
          <p:cNvPr id="3" name="Content Placeholder 2"/>
          <p:cNvSpPr>
            <a:spLocks noGrp="1"/>
          </p:cNvSpPr>
          <p:nvPr>
            <p:ph idx="1"/>
          </p:nvPr>
        </p:nvSpPr>
        <p:spPr/>
        <p:txBody>
          <a:bodyPr/>
          <a:lstStyle/>
          <a:p>
            <a:r>
              <a:rPr lang="en-US" sz="1800" dirty="0">
                <a:solidFill>
                  <a:srgbClr val="000000"/>
                </a:solidFill>
                <a:latin typeface="Franklin Gothic Book" charset="0"/>
                <a:cs typeface="Arial" charset="0"/>
              </a:rPr>
              <a:t>The PTC is a tax credit that helps lower the cost of private health coverage for people purchasing insurance in a federal or state </a:t>
            </a:r>
            <a:r>
              <a:rPr lang="en-US" sz="1800" dirty="0">
                <a:solidFill>
                  <a:srgbClr val="000000"/>
                </a:solidFill>
                <a:latin typeface="Franklin Gothic Medium" charset="0"/>
                <a:cs typeface="Arial" charset="0"/>
              </a:rPr>
              <a:t>Health Insurance Marketplace. </a:t>
            </a:r>
            <a:endParaRPr lang="en-US" sz="1800" dirty="0">
              <a:solidFill>
                <a:srgbClr val="558ED5"/>
              </a:solidFill>
              <a:latin typeface="Franklin Gothic Book" charset="0"/>
              <a:cs typeface="Arial" charset="0"/>
            </a:endParaRPr>
          </a:p>
          <a:p>
            <a:r>
              <a:rPr lang="en-US" sz="1800" dirty="0"/>
              <a:t>Advanced payments of the PTC are made</a:t>
            </a:r>
            <a:r>
              <a:rPr lang="en-US" sz="1800" b="1" i="1" dirty="0"/>
              <a:t> </a:t>
            </a:r>
            <a:r>
              <a:rPr lang="en-US" sz="1800" dirty="0"/>
              <a:t>based on </a:t>
            </a:r>
            <a:r>
              <a:rPr lang="en-US" sz="1800" dirty="0" smtClean="0"/>
              <a:t>the </a:t>
            </a:r>
            <a:r>
              <a:rPr lang="en-US" sz="1800" dirty="0"/>
              <a:t>taxpayer’s expected household and income (modified AGI, or MAGI) for the year during the application process.</a:t>
            </a:r>
          </a:p>
          <a:p>
            <a:r>
              <a:rPr lang="en-US" sz="1800" dirty="0"/>
              <a:t>The actual PTC is claimed on the tax return. </a:t>
            </a:r>
          </a:p>
          <a:p>
            <a:endParaRPr lang="en-US" sz="1800"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95746862"/>
              </p:ext>
            </p:extLst>
          </p:nvPr>
        </p:nvGraphicFramePr>
        <p:xfrm>
          <a:off x="484472" y="2850570"/>
          <a:ext cx="8259478" cy="3451638"/>
        </p:xfrm>
        <a:graphic>
          <a:graphicData uri="http://schemas.openxmlformats.org/drawingml/2006/table">
            <a:tbl>
              <a:tblPr firstRow="1" bandRow="1">
                <a:tableStyleId>{5C22544A-7EE6-4342-B048-85BDC9FD1C3A}</a:tableStyleId>
              </a:tblPr>
              <a:tblGrid>
                <a:gridCol w="4129739"/>
                <a:gridCol w="4129739"/>
              </a:tblGrid>
              <a:tr h="437078">
                <a:tc>
                  <a:txBody>
                    <a:bodyPr/>
                    <a:lstStyle/>
                    <a:p>
                      <a:pPr algn="ctr"/>
                      <a:r>
                        <a:rPr lang="en-US" sz="1400" b="0" dirty="0" smtClean="0">
                          <a:solidFill>
                            <a:schemeClr val="tx1"/>
                          </a:solidFill>
                          <a:latin typeface="Franklin Gothic Medium" panose="020B0603020102020204" pitchFamily="34" charset="0"/>
                        </a:rPr>
                        <a:t>PTCs</a:t>
                      </a:r>
                      <a:r>
                        <a:rPr lang="en-US" sz="1400" b="0" baseline="0" dirty="0" smtClean="0">
                          <a:solidFill>
                            <a:schemeClr val="tx1"/>
                          </a:solidFill>
                          <a:latin typeface="Franklin Gothic Medium" panose="020B0603020102020204" pitchFamily="34" charset="0"/>
                        </a:rPr>
                        <a:t> can be taken i</a:t>
                      </a:r>
                      <a:r>
                        <a:rPr lang="en-US" sz="1400" b="0" dirty="0" smtClean="0">
                          <a:solidFill>
                            <a:schemeClr val="tx1"/>
                          </a:solidFill>
                          <a:latin typeface="Franklin Gothic Medium" panose="020B0603020102020204" pitchFamily="34" charset="0"/>
                        </a:rPr>
                        <a:t>n advance: </a:t>
                      </a:r>
                    </a:p>
                    <a:p>
                      <a:pPr algn="ctr"/>
                      <a:r>
                        <a:rPr lang="en-US" sz="1400" b="0" dirty="0" smtClean="0">
                          <a:solidFill>
                            <a:schemeClr val="tx1"/>
                          </a:solidFill>
                          <a:latin typeface="Franklin Gothic Book" panose="020B0503020102020204" pitchFamily="34" charset="0"/>
                        </a:rPr>
                        <a:t>Forwarded to insurer</a:t>
                      </a:r>
                      <a:r>
                        <a:rPr lang="en-US" sz="1400" b="0" baseline="0" dirty="0" smtClean="0">
                          <a:solidFill>
                            <a:schemeClr val="tx1"/>
                          </a:solidFill>
                          <a:latin typeface="Franklin Gothic Book" panose="020B0503020102020204" pitchFamily="34" charset="0"/>
                        </a:rPr>
                        <a:t> </a:t>
                      </a:r>
                      <a:r>
                        <a:rPr lang="en-US" sz="1400" b="0" dirty="0" smtClean="0">
                          <a:solidFill>
                            <a:schemeClr val="tx1"/>
                          </a:solidFill>
                          <a:latin typeface="Franklin Gothic Book" panose="020B0503020102020204" pitchFamily="34" charset="0"/>
                        </a:rPr>
                        <a:t>monthly to reduce premiums</a:t>
                      </a:r>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400" b="0" dirty="0" smtClean="0">
                          <a:solidFill>
                            <a:schemeClr val="tx1"/>
                          </a:solidFill>
                          <a:latin typeface="Franklin Gothic Medium" panose="020B0603020102020204" pitchFamily="34" charset="0"/>
                        </a:rPr>
                        <a:t>OR</a:t>
                      </a:r>
                      <a:r>
                        <a:rPr lang="en-US" sz="1400" b="0" baseline="0" dirty="0" smtClean="0">
                          <a:solidFill>
                            <a:schemeClr val="tx1"/>
                          </a:solidFill>
                          <a:latin typeface="Franklin Gothic Medium" panose="020B0603020102020204" pitchFamily="34" charset="0"/>
                        </a:rPr>
                        <a:t> a</a:t>
                      </a:r>
                      <a:r>
                        <a:rPr lang="en-US" sz="1400" b="0" dirty="0" smtClean="0">
                          <a:solidFill>
                            <a:schemeClr val="tx1"/>
                          </a:solidFill>
                          <a:latin typeface="Franklin Gothic Medium" panose="020B0603020102020204" pitchFamily="34" charset="0"/>
                        </a:rPr>
                        <a:t>t tax</a:t>
                      </a:r>
                      <a:r>
                        <a:rPr lang="en-US" sz="1400" b="0" baseline="0" dirty="0" smtClean="0">
                          <a:solidFill>
                            <a:schemeClr val="tx1"/>
                          </a:solidFill>
                          <a:latin typeface="Franklin Gothic Medium" panose="020B0603020102020204" pitchFamily="34" charset="0"/>
                        </a:rPr>
                        <a:t> time</a:t>
                      </a:r>
                      <a:r>
                        <a:rPr lang="en-US" sz="1400" b="0" dirty="0" smtClean="0">
                          <a:solidFill>
                            <a:schemeClr val="tx1"/>
                          </a:solidFill>
                          <a:latin typeface="Franklin Gothic Medium" panose="020B0603020102020204" pitchFamily="34" charset="0"/>
                        </a:rPr>
                        <a:t>: </a:t>
                      </a:r>
                    </a:p>
                    <a:p>
                      <a:pPr algn="ctr"/>
                      <a:r>
                        <a:rPr lang="en-US" sz="1400" b="0" dirty="0" smtClean="0">
                          <a:solidFill>
                            <a:schemeClr val="tx1"/>
                          </a:solidFill>
                          <a:latin typeface="Franklin Gothic Book" panose="020B0503020102020204" pitchFamily="34" charset="0"/>
                        </a:rPr>
                        <a:t>Claimed as a lump sum at the end of the year</a:t>
                      </a: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12700" cap="flat" cmpd="sng" algn="ctr">
                      <a:solidFill>
                        <a:srgbClr val="175475"/>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r>
              <a:tr h="2933478">
                <a:tc>
                  <a:txBody>
                    <a:bodyPr/>
                    <a:lstStyle/>
                    <a:p>
                      <a:endParaRPr lang="en-US" sz="1600" dirty="0">
                        <a:solidFill>
                          <a:schemeClr val="tx1"/>
                        </a:solidFill>
                        <a:latin typeface="Franklin Gothic Book" panose="020B0503020102020204" pitchFamily="34" charset="0"/>
                      </a:endParaRPr>
                    </a:p>
                  </a:txBody>
                  <a:tcPr>
                    <a:lnL w="12700" cap="flat" cmpd="sng" algn="ctr">
                      <a:solidFill>
                        <a:srgbClr val="175475"/>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c>
                  <a:txBody>
                    <a:bodyPr/>
                    <a:lstStyle/>
                    <a:p>
                      <a:endParaRPr lang="en-US" sz="1600" dirty="0">
                        <a:solidFill>
                          <a:schemeClr val="tx1"/>
                        </a:solidFill>
                        <a:latin typeface="Franklin Gothic Book" panose="020B0503020102020204" pitchFamily="34" charset="0"/>
                      </a:endParaRPr>
                    </a:p>
                  </a:txBody>
                  <a:tcPr>
                    <a:lnL w="6350" cap="flat" cmpd="sng" algn="ctr">
                      <a:solidFill>
                        <a:schemeClr val="bg1">
                          <a:lumMod val="75000"/>
                        </a:schemeClr>
                      </a:solidFill>
                      <a:prstDash val="solid"/>
                      <a:round/>
                      <a:headEnd type="none" w="med" len="med"/>
                      <a:tailEnd type="none" w="med" len="med"/>
                    </a:lnL>
                    <a:lnR w="12700" cap="flat" cmpd="sng" algn="ctr">
                      <a:solidFill>
                        <a:srgbClr val="175475"/>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175475"/>
                      </a:solidFill>
                      <a:prstDash val="solid"/>
                      <a:round/>
                      <a:headEnd type="none" w="med" len="med"/>
                      <a:tailEnd type="none" w="med" len="med"/>
                    </a:lnB>
                    <a:solidFill>
                      <a:schemeClr val="bg1"/>
                    </a:solid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89" y="3473028"/>
            <a:ext cx="3578662" cy="2755631"/>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037" y="3470181"/>
            <a:ext cx="3596952" cy="2755631"/>
          </a:xfrm>
          <a:prstGeom prst="rect">
            <a:avLst/>
          </a:prstGeom>
        </p:spPr>
      </p:pic>
    </p:spTree>
    <p:extLst>
      <p:ext uri="{BB962C8B-B14F-4D97-AF65-F5344CB8AC3E}">
        <p14:creationId xmlns:p14="http://schemas.microsoft.com/office/powerpoint/2010/main" val="130468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Criteria for the Premium Tax Credit (PTC)</a:t>
            </a:r>
            <a:endParaRPr lang="en-US" dirty="0"/>
          </a:p>
        </p:txBody>
      </p:sp>
      <p:sp>
        <p:nvSpPr>
          <p:cNvPr id="3" name="Content Placeholder 2"/>
          <p:cNvSpPr>
            <a:spLocks noGrp="1"/>
          </p:cNvSpPr>
          <p:nvPr>
            <p:ph idx="1"/>
          </p:nvPr>
        </p:nvSpPr>
        <p:spPr/>
        <p:txBody>
          <a:bodyPr/>
          <a:lstStyle/>
          <a:p>
            <a:pPr marL="0" indent="0">
              <a:buNone/>
            </a:pPr>
            <a:r>
              <a:rPr lang="en-US" sz="2000" dirty="0"/>
              <a:t>To receive a premium tax credit for 2015, a person must:</a:t>
            </a:r>
          </a:p>
          <a:p>
            <a:pPr marL="914400" lvl="1" indent="-457200">
              <a:spcBef>
                <a:spcPts val="1032"/>
              </a:spcBef>
              <a:buFont typeface="+mj-lt"/>
              <a:buAutoNum type="arabicPeriod"/>
            </a:pPr>
            <a:r>
              <a:rPr lang="en-US" sz="1800" b="1" dirty="0"/>
              <a:t>Enroll in a Marketplace plan</a:t>
            </a:r>
          </a:p>
          <a:p>
            <a:pPr marL="914400" lvl="1" indent="-457200">
              <a:spcBef>
                <a:spcPts val="1032"/>
              </a:spcBef>
              <a:buFont typeface="+mj-lt"/>
              <a:buAutoNum type="arabicPeriod"/>
            </a:pPr>
            <a:r>
              <a:rPr lang="en-US" sz="1800" b="1" dirty="0"/>
              <a:t>Have income between 100 and 400 percent of the federal poverty line (FPL)</a:t>
            </a:r>
          </a:p>
          <a:p>
            <a:pPr marL="1371600" lvl="2" indent="-228600">
              <a:spcBef>
                <a:spcPts val="1032"/>
              </a:spcBef>
              <a:buFont typeface="Arial" panose="020B0604020202020204" pitchFamily="34" charset="0"/>
              <a:buChar char="•"/>
            </a:pPr>
            <a:r>
              <a:rPr lang="en-US" sz="1600" dirty="0"/>
              <a:t>Individual: $11,670 - $46,680          Family of four: $23,850 - $95,400</a:t>
            </a:r>
          </a:p>
          <a:p>
            <a:pPr marL="1371600" lvl="2" indent="-228600">
              <a:spcBef>
                <a:spcPts val="1032"/>
              </a:spcBef>
              <a:buFont typeface="Arial" panose="020B0604020202020204" pitchFamily="34" charset="0"/>
              <a:buChar char="•"/>
            </a:pPr>
            <a:r>
              <a:rPr lang="en-US" sz="1600" dirty="0"/>
              <a:t>Exceptions for some people below 100% FPL </a:t>
            </a:r>
            <a:endParaRPr lang="en-US" sz="1600" i="1" dirty="0"/>
          </a:p>
          <a:p>
            <a:pPr marL="914400" lvl="1" indent="-457200">
              <a:spcBef>
                <a:spcPts val="1032"/>
              </a:spcBef>
              <a:buFont typeface="+mj-lt"/>
              <a:buAutoNum type="arabicPeriod"/>
            </a:pPr>
            <a:r>
              <a:rPr lang="en-US" sz="1800" b="1" dirty="0"/>
              <a:t>Have an eligible filing status</a:t>
            </a:r>
          </a:p>
          <a:p>
            <a:pPr marL="1371600" lvl="2" indent="-228600">
              <a:spcBef>
                <a:spcPts val="1032"/>
              </a:spcBef>
              <a:buFont typeface="Arial" panose="020B0604020202020204" pitchFamily="34" charset="0"/>
              <a:buChar char="•"/>
            </a:pPr>
            <a:r>
              <a:rPr lang="en-US" sz="1600" dirty="0"/>
              <a:t>PTC cannot be claimed by a person who is Married Filing </a:t>
            </a:r>
            <a:r>
              <a:rPr lang="en-US" sz="1600"/>
              <a:t>Separately *Exceptions </a:t>
            </a:r>
            <a:r>
              <a:rPr lang="en-US" sz="1600" smtClean="0"/>
              <a:t>for </a:t>
            </a:r>
            <a:r>
              <a:rPr lang="en-US" sz="1600" dirty="0"/>
              <a:t>abused or abandoned spouses</a:t>
            </a:r>
          </a:p>
          <a:p>
            <a:pPr marL="1371600" lvl="2" indent="-228600">
              <a:spcBef>
                <a:spcPts val="1032"/>
              </a:spcBef>
              <a:buFont typeface="Arial" panose="020B0604020202020204" pitchFamily="34" charset="0"/>
              <a:buChar char="•"/>
            </a:pPr>
            <a:r>
              <a:rPr lang="en-US" sz="1600" dirty="0"/>
              <a:t>PTC cannot be claimed on a dependent return (whoever claims an individual’s personal exemption can claim their PTC)</a:t>
            </a:r>
          </a:p>
          <a:p>
            <a:pPr marL="914400" lvl="1" indent="-457200">
              <a:spcBef>
                <a:spcPts val="1032"/>
              </a:spcBef>
              <a:buFont typeface="+mj-lt"/>
              <a:buAutoNum type="arabicPeriod"/>
            </a:pPr>
            <a:r>
              <a:rPr lang="en-US" sz="1800" b="1" dirty="0"/>
              <a:t>Be ineligible for other minimum essential coverage (MEC)</a:t>
            </a:r>
            <a:endParaRPr lang="en-US" sz="1800" dirty="0"/>
          </a:p>
          <a:p>
            <a:pPr marL="1371600" lvl="2" indent="-228600">
              <a:spcBef>
                <a:spcPts val="1032"/>
              </a:spcBef>
              <a:buFont typeface="Arial" panose="020B0604020202020204" pitchFamily="34" charset="0"/>
              <a:buChar char="•"/>
            </a:pPr>
            <a:r>
              <a:rPr lang="en-US" sz="1600" dirty="0"/>
              <a:t>Not eligible for Medicare or most Medicaid/CHIP or affordable employer-sponsored coverage (regardless of whether the person is actually enrolled)</a:t>
            </a:r>
          </a:p>
          <a:p>
            <a:pPr marL="1371600" lvl="2" indent="-228600">
              <a:spcBef>
                <a:spcPts val="1032"/>
              </a:spcBef>
              <a:buFont typeface="Arial" panose="020B0604020202020204" pitchFamily="34" charset="0"/>
              <a:buChar char="•"/>
            </a:pPr>
            <a:endParaRPr lang="en-US" sz="1600" dirty="0"/>
          </a:p>
          <a:p>
            <a:pPr lvl="1"/>
            <a:endParaRPr lang="en-US" sz="2400" dirty="0"/>
          </a:p>
          <a:p>
            <a:pPr marL="0" indent="0">
              <a:buNone/>
            </a:pPr>
            <a:endParaRPr lang="en-US" dirty="0"/>
          </a:p>
          <a:p>
            <a:pPr marL="0" indent="0">
              <a:buNone/>
            </a:pPr>
            <a:endParaRPr lang="en-US" dirty="0"/>
          </a:p>
        </p:txBody>
      </p:sp>
      <p:sp>
        <p:nvSpPr>
          <p:cNvPr id="9" name="Slide Number Placeholder 8"/>
          <p:cNvSpPr>
            <a:spLocks noGrp="1"/>
          </p:cNvSpPr>
          <p:nvPr>
            <p:ph type="sldNum" sz="quarter" idx="12"/>
          </p:nvPr>
        </p:nvSpPr>
        <p:spPr/>
        <p:txBody>
          <a:bodyPr/>
          <a:lstStyle/>
          <a:p>
            <a:pPr algn="r"/>
            <a:fld id="{7FFE15FC-A8B6-4718-BABB-4F5309630F6C}" type="slidenum">
              <a:rPr lang="en-US" smtClean="0"/>
              <a:pPr algn="r"/>
              <a:t>5</a:t>
            </a:fld>
            <a:endParaRPr lang="en-US" dirty="0"/>
          </a:p>
        </p:txBody>
      </p:sp>
      <p:sp>
        <p:nvSpPr>
          <p:cNvPr id="4" name="Rectangle 3"/>
          <p:cNvSpPr/>
          <p:nvPr/>
        </p:nvSpPr>
        <p:spPr>
          <a:xfrm>
            <a:off x="4479667" y="3244334"/>
            <a:ext cx="1846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494612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4003"/>
            <a:ext cx="8629649" cy="516966"/>
          </a:xfrm>
        </p:spPr>
        <p:txBody>
          <a:bodyPr/>
          <a:lstStyle/>
          <a:p>
            <a:r>
              <a:rPr lang="en-US" dirty="0" smtClean="0"/>
              <a:t>Receiving </a:t>
            </a:r>
            <a:r>
              <a:rPr lang="en-US" dirty="0"/>
              <a:t>T</a:t>
            </a:r>
            <a:r>
              <a:rPr lang="en-US" dirty="0" smtClean="0"/>
              <a:t>oo Much or </a:t>
            </a:r>
            <a:r>
              <a:rPr lang="en-US" dirty="0"/>
              <a:t>T</a:t>
            </a:r>
            <a:r>
              <a:rPr lang="en-US" dirty="0" smtClean="0"/>
              <a:t>oo Little in </a:t>
            </a:r>
            <a:r>
              <a:rPr lang="en-US" dirty="0"/>
              <a:t>A</a:t>
            </a:r>
            <a:r>
              <a:rPr lang="en-US" dirty="0" smtClean="0"/>
              <a:t>dvance Payments of PTC</a:t>
            </a:r>
            <a:endParaRPr lang="en-US" dirty="0"/>
          </a:p>
        </p:txBody>
      </p:sp>
      <p:sp>
        <p:nvSpPr>
          <p:cNvPr id="3" name="Content Placeholder 2"/>
          <p:cNvSpPr>
            <a:spLocks noGrp="1"/>
          </p:cNvSpPr>
          <p:nvPr>
            <p:ph idx="1"/>
          </p:nvPr>
        </p:nvSpPr>
        <p:spPr/>
        <p:txBody>
          <a:bodyPr/>
          <a:lstStyle/>
          <a:p>
            <a:r>
              <a:rPr lang="en-US" sz="2000" dirty="0" smtClean="0"/>
              <a:t>If no PTC is taken in advance, or if only a portion of the PTC is claimed in advance, the remainder may be claimed on the tax return. </a:t>
            </a:r>
            <a:r>
              <a:rPr lang="en-US" sz="2000" dirty="0"/>
              <a:t>The PTC is </a:t>
            </a:r>
            <a:r>
              <a:rPr lang="en-US" sz="2000" i="1" dirty="0">
                <a:latin typeface="Franklin Gothic Medium" panose="020B0603020102020204" pitchFamily="34" charset="0"/>
              </a:rPr>
              <a:t>refundable</a:t>
            </a:r>
            <a:r>
              <a:rPr lang="en-US" sz="2000" b="1" i="1" dirty="0" smtClean="0"/>
              <a:t>.</a:t>
            </a:r>
            <a:endParaRPr lang="en-US" sz="2000" dirty="0"/>
          </a:p>
          <a:p>
            <a:r>
              <a:rPr lang="en-US" sz="2000" dirty="0" smtClean="0"/>
              <a:t>If a taxpayer receives excess advance payments of the PTC, some or all of it must be paid back.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7FFE15FC-A8B6-4718-BABB-4F5309630F6C}" type="slidenum">
              <a:rPr lang="en-US" smtClean="0"/>
              <a:pPr algn="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55273102"/>
              </p:ext>
            </p:extLst>
          </p:nvPr>
        </p:nvGraphicFramePr>
        <p:xfrm>
          <a:off x="743053" y="2844174"/>
          <a:ext cx="7472961" cy="2983835"/>
        </p:xfrm>
        <a:graphic>
          <a:graphicData uri="http://schemas.openxmlformats.org/drawingml/2006/table">
            <a:tbl>
              <a:tblPr firstRow="1" bandRow="1">
                <a:tableStyleId>{5C22544A-7EE6-4342-B048-85BDC9FD1C3A}</a:tableStyleId>
              </a:tblPr>
              <a:tblGrid>
                <a:gridCol w="2490987">
                  <a:extLst>
                    <a:ext uri="{9D8B030D-6E8A-4147-A177-3AD203B41FA5}">
                      <a16:colId xmlns:a16="http://schemas.microsoft.com/office/drawing/2014/main" xmlns="" val="20000"/>
                    </a:ext>
                  </a:extLst>
                </a:gridCol>
                <a:gridCol w="2490987">
                  <a:extLst>
                    <a:ext uri="{9D8B030D-6E8A-4147-A177-3AD203B41FA5}">
                      <a16:colId xmlns:a16="http://schemas.microsoft.com/office/drawing/2014/main" xmlns="" val="20002"/>
                    </a:ext>
                  </a:extLst>
                </a:gridCol>
                <a:gridCol w="2490987">
                  <a:extLst>
                    <a:ext uri="{9D8B030D-6E8A-4147-A177-3AD203B41FA5}">
                      <a16:colId xmlns:a16="http://schemas.microsoft.com/office/drawing/2014/main" xmlns="" val="20004"/>
                    </a:ext>
                  </a:extLst>
                </a:gridCol>
              </a:tblGrid>
              <a:tr h="438738">
                <a:tc gridSpan="3">
                  <a:txBody>
                    <a:bodyPr/>
                    <a:lstStyle/>
                    <a:p>
                      <a:pPr marL="0" marR="0" algn="ctr">
                        <a:spcBef>
                          <a:spcPts val="0"/>
                        </a:spcBef>
                        <a:spcAft>
                          <a:spcPts val="0"/>
                        </a:spcAft>
                      </a:pPr>
                      <a:r>
                        <a:rPr lang="en-US" sz="1800" b="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REPAYMENT</a:t>
                      </a:r>
                      <a:r>
                        <a:rPr lang="en-US" sz="1800" b="0" baseline="0" dirty="0" smtClean="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rPr>
                        <a:t> LIMITS ON APTC</a:t>
                      </a:r>
                      <a:endParaRPr lang="en-US" sz="18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0" marR="0" marT="0" marB="0" anchor="ctr">
                    <a:lnL w="12700" cap="flat" cmpd="sng" algn="ctr">
                      <a:solidFill>
                        <a:srgbClr val="0C61A4"/>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tc hMerge="1">
                  <a:txBody>
                    <a:bodyPr/>
                    <a:lstStyle/>
                    <a:p>
                      <a:pPr marL="0" marR="0" algn="ctr">
                        <a:spcBef>
                          <a:spcPts val="0"/>
                        </a:spcBef>
                        <a:spcAft>
                          <a:spcPts val="0"/>
                        </a:spcAft>
                      </a:pPr>
                      <a:endParaRPr lang="en-US" sz="1600" b="0" dirty="0">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12700" cap="flat" cmpd="sng" algn="ctr">
                      <a:solidFill>
                        <a:srgbClr val="0C61A4"/>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C61A4"/>
                    </a:solidFill>
                  </a:tcPr>
                </a:tc>
                <a:extLst>
                  <a:ext uri="{0D108BD9-81ED-4DB2-BD59-A6C34878D82A}">
                    <a16:rowId xmlns:a16="http://schemas.microsoft.com/office/drawing/2014/main" xmlns="" val="10000"/>
                  </a:ext>
                </a:extLst>
              </a:tr>
              <a:tr h="648657">
                <a:tc>
                  <a:txBody>
                    <a:bodyPr/>
                    <a:lstStyle/>
                    <a:p>
                      <a:pPr marL="0" marR="0" algn="ctr">
                        <a:spcBef>
                          <a:spcPts val="0"/>
                        </a:spcBef>
                        <a:spcAft>
                          <a:spcPts val="0"/>
                        </a:spcAft>
                      </a:pPr>
                      <a:r>
                        <a:rPr lang="en-US" sz="1600" b="0" dirty="0">
                          <a:solidFill>
                            <a:schemeClr val="bg1"/>
                          </a:solidFill>
                          <a:effectLst/>
                          <a:latin typeface="Franklin Gothic Medium" panose="020B0603020102020204" pitchFamily="34" charset="0"/>
                        </a:rPr>
                        <a:t>Income </a:t>
                      </a:r>
                      <a:endParaRPr lang="en-US" sz="1600" b="0" dirty="0" smtClean="0">
                        <a:solidFill>
                          <a:schemeClr val="bg1"/>
                        </a:solidFill>
                        <a:effectLst/>
                        <a:latin typeface="Franklin Gothic Medium" panose="020B0603020102020204" pitchFamily="34" charset="0"/>
                      </a:endParaRPr>
                    </a:p>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(as % </a:t>
                      </a:r>
                      <a:r>
                        <a:rPr lang="en-US" sz="1600" b="0" dirty="0">
                          <a:solidFill>
                            <a:schemeClr val="bg1"/>
                          </a:solidFill>
                          <a:effectLst/>
                          <a:latin typeface="Franklin Gothic Medium" panose="020B0603020102020204" pitchFamily="34" charset="0"/>
                        </a:rPr>
                        <a:t>of </a:t>
                      </a:r>
                      <a:r>
                        <a:rPr lang="en-US" sz="1600" b="0" dirty="0" smtClean="0">
                          <a:solidFill>
                            <a:schemeClr val="bg1"/>
                          </a:solidFill>
                          <a:effectLst/>
                          <a:latin typeface="Franklin Gothic Medium" panose="020B0603020102020204" pitchFamily="34" charset="0"/>
                        </a:rPr>
                        <a:t>FPL)</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SINGLE</a:t>
                      </a:r>
                      <a:r>
                        <a:rPr lang="en-US" sz="1600" b="0" baseline="0" dirty="0" smtClean="0">
                          <a:solidFill>
                            <a:schemeClr val="bg1"/>
                          </a:solidFill>
                          <a:effectLst/>
                          <a:latin typeface="Franklin Gothic Medium" panose="020B0603020102020204" pitchFamily="34" charset="0"/>
                        </a:rPr>
                        <a:t> </a:t>
                      </a:r>
                      <a:r>
                        <a:rPr lang="en-US" sz="1600" b="0" dirty="0" smtClean="0">
                          <a:solidFill>
                            <a:schemeClr val="bg1"/>
                          </a:solidFill>
                          <a:effectLst/>
                          <a:latin typeface="Franklin Gothic Medium" panose="020B0603020102020204" pitchFamily="34" charset="0"/>
                        </a:rPr>
                        <a:t>taxpayers will pay back no more than</a:t>
                      </a:r>
                      <a:r>
                        <a:rPr lang="en-US" sz="1600" b="0" baseline="0" dirty="0" smtClean="0">
                          <a:solidFill>
                            <a:schemeClr val="bg1"/>
                          </a:solidFill>
                          <a:effectLst/>
                          <a:latin typeface="Franklin Gothic Medium" panose="020B0603020102020204" pitchFamily="34" charset="0"/>
                        </a:rPr>
                        <a:t> …</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lgn="ctr">
                        <a:spcBef>
                          <a:spcPts val="0"/>
                        </a:spcBef>
                        <a:spcAft>
                          <a:spcPts val="0"/>
                        </a:spcAft>
                      </a:pPr>
                      <a:r>
                        <a:rPr lang="en-US" sz="1600" b="0" dirty="0" smtClean="0">
                          <a:solidFill>
                            <a:schemeClr val="bg1"/>
                          </a:solidFill>
                          <a:effectLst/>
                          <a:latin typeface="Franklin Gothic Medium" panose="020B0603020102020204" pitchFamily="34" charset="0"/>
                        </a:rPr>
                        <a:t>OTHER </a:t>
                      </a:r>
                      <a:r>
                        <a:rPr lang="en-US" sz="1600" b="0" dirty="0">
                          <a:solidFill>
                            <a:schemeClr val="bg1"/>
                          </a:solidFill>
                          <a:effectLst/>
                          <a:latin typeface="Franklin Gothic Medium" panose="020B0603020102020204" pitchFamily="34" charset="0"/>
                        </a:rPr>
                        <a:t>taxpayers </a:t>
                      </a:r>
                      <a:r>
                        <a:rPr lang="en-US" sz="1600" b="0" dirty="0" smtClean="0">
                          <a:solidFill>
                            <a:schemeClr val="bg1"/>
                          </a:solidFill>
                          <a:effectLst/>
                          <a:latin typeface="Franklin Gothic Medium" panose="020B0603020102020204" pitchFamily="34" charset="0"/>
                        </a:rPr>
                        <a:t>will pay back no more than….</a:t>
                      </a:r>
                      <a:endParaRPr lang="en-US" sz="1600" b="0" dirty="0">
                        <a:solidFill>
                          <a:schemeClr val="bg1"/>
                        </a:solidFill>
                        <a:effectLst/>
                        <a:latin typeface="Franklin Gothic Medium" panose="020B06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xmlns="" val="10001"/>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Under 200%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$600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200% but less than 300%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$750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a:effectLst/>
                          <a:latin typeface="Franklin Gothic Book" panose="020B0503020102020204" pitchFamily="34" charset="0"/>
                        </a:rPr>
                        <a:t>$1,500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ECF2F8"/>
                    </a:solidFill>
                  </a:tcPr>
                </a:tc>
                <a:extLst>
                  <a:ext uri="{0D108BD9-81ED-4DB2-BD59-A6C34878D82A}">
                    <a16:rowId xmlns:a16="http://schemas.microsoft.com/office/drawing/2014/main" xmlns="" val="10003"/>
                  </a:ext>
                </a:extLst>
              </a:tr>
              <a:tr h="474110">
                <a:tc>
                  <a:txBody>
                    <a:bodyPr/>
                    <a:lstStyle/>
                    <a:p>
                      <a:pPr marL="0" marR="0" algn="ctr">
                        <a:spcBef>
                          <a:spcPts val="0"/>
                        </a:spcBef>
                        <a:spcAft>
                          <a:spcPts val="0"/>
                        </a:spcAft>
                      </a:pPr>
                      <a:r>
                        <a:rPr lang="en-US" sz="1400" dirty="0">
                          <a:effectLst/>
                          <a:latin typeface="Franklin Gothic Book" panose="020B0503020102020204" pitchFamily="34" charset="0"/>
                        </a:rPr>
                        <a:t>At least 300% but less than 400%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$1,250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400" dirty="0">
                          <a:effectLst/>
                          <a:latin typeface="Franklin Gothic Book" panose="020B0503020102020204" pitchFamily="34" charset="0"/>
                        </a:rPr>
                        <a:t>$2,500</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474110">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400% and above</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12700" cap="flat" cmpd="sng" algn="ctr">
                      <a:solidFill>
                        <a:srgbClr val="0C61A4"/>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tc>
                  <a:txBody>
                    <a:bodyPr/>
                    <a:lstStyle/>
                    <a:p>
                      <a:pPr marL="0" marR="0" algn="ctr">
                        <a:spcBef>
                          <a:spcPts val="0"/>
                        </a:spcBef>
                        <a:spcAft>
                          <a:spcPts val="0"/>
                        </a:spcAft>
                      </a:pPr>
                      <a:r>
                        <a:rPr lang="en-US" sz="1400" dirty="0" smtClean="0">
                          <a:effectLst/>
                          <a:latin typeface="Franklin Gothic Book" panose="020B0503020102020204" pitchFamily="34" charset="0"/>
                          <a:ea typeface="Cambria" panose="02040503050406030204" pitchFamily="18" charset="0"/>
                          <a:cs typeface="Times New Roman" panose="02020603050405020304" pitchFamily="18" charset="0"/>
                        </a:rPr>
                        <a:t>None: Full repayment</a:t>
                      </a:r>
                      <a:endParaRPr lang="en-US" sz="1400" dirty="0">
                        <a:effectLst/>
                        <a:latin typeface="Franklin Gothic Book" panose="020B0503020102020204" pitchFamily="34" charset="0"/>
                        <a:ea typeface="Cambria" panose="02040503050406030204" pitchFamily="18" charset="0"/>
                        <a:cs typeface="Times New Roman" panose="02020603050405020304" pitchFamily="18" charset="0"/>
                      </a:endParaRPr>
                    </a:p>
                  </a:txBody>
                  <a:tcPr marL="27305" marR="27305" marT="8890" marB="8890" anchor="ctr">
                    <a:lnL w="6350" cap="flat" cmpd="sng" algn="ctr">
                      <a:solidFill>
                        <a:schemeClr val="bg1">
                          <a:lumMod val="75000"/>
                        </a:schemeClr>
                      </a:solidFill>
                      <a:prstDash val="solid"/>
                      <a:round/>
                      <a:headEnd type="none" w="med" len="med"/>
                      <a:tailEnd type="none" w="med" len="med"/>
                    </a:lnL>
                    <a:lnR w="12700" cap="flat" cmpd="sng" algn="ctr">
                      <a:solidFill>
                        <a:srgbClr val="0C61A4"/>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0C61A4"/>
                      </a:solidFill>
                      <a:prstDash val="solid"/>
                      <a:round/>
                      <a:headEnd type="none" w="med" len="med"/>
                      <a:tailEnd type="none" w="med" len="med"/>
                    </a:lnB>
                    <a:solidFill>
                      <a:srgbClr val="ECF2F8"/>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100149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Failure to Reconcile for 2014 </a:t>
            </a:r>
            <a:endParaRPr lang="en-US" dirty="0"/>
          </a:p>
        </p:txBody>
      </p:sp>
      <p:sp>
        <p:nvSpPr>
          <p:cNvPr id="5" name="Content Placeholder 4"/>
          <p:cNvSpPr>
            <a:spLocks noGrp="1"/>
          </p:cNvSpPr>
          <p:nvPr>
            <p:ph idx="1"/>
          </p:nvPr>
        </p:nvSpPr>
        <p:spPr>
          <a:xfrm>
            <a:off x="364733" y="803255"/>
            <a:ext cx="8375904" cy="5143178"/>
          </a:xfrm>
        </p:spPr>
        <p:txBody>
          <a:bodyPr/>
          <a:lstStyle/>
          <a:p>
            <a:r>
              <a:rPr lang="en-US" sz="2000" dirty="0"/>
              <a:t>A person who receives APTC agrees to file a tax return and reconcile</a:t>
            </a:r>
          </a:p>
          <a:p>
            <a:r>
              <a:rPr lang="en-US" sz="2000" dirty="0"/>
              <a:t>1.8 million consumers who received APTC in 2014 failed to reconcile the credit by the end of May.</a:t>
            </a:r>
          </a:p>
          <a:p>
            <a:r>
              <a:rPr lang="en-US" sz="2000" dirty="0"/>
              <a:t>If a person has not reconciled, they need to file a tax return ASAP to retain or reinstate their APTC for 2016. (Even if the IRS has not yet processed the return, the applicant can attest to filing on their Marketplace application once they've done so</a:t>
            </a:r>
            <a:r>
              <a:rPr lang="en-US" sz="2000"/>
              <a:t>.) </a:t>
            </a:r>
            <a:r>
              <a:rPr lang="en-US" sz="1800">
                <a:latin typeface="Franklin Gothic Book" charset="0"/>
              </a:rPr>
              <a:t> </a:t>
            </a:r>
            <a:endParaRPr lang="en-US" sz="2000" dirty="0"/>
          </a:p>
          <a:p>
            <a:pPr marL="731520" lvl="1" indent="-365760">
              <a:buClr>
                <a:srgbClr val="FF0000"/>
              </a:buClr>
              <a:buFont typeface="Franklin Gothic Book" panose="020B0503020102020204" pitchFamily="34" charset="0"/>
              <a:buChar char="→"/>
            </a:pPr>
            <a:r>
              <a:rPr lang="en-US" sz="1800" dirty="0"/>
              <a:t>File the tax return and return to the Marketplace by Dec. 15 for </a:t>
            </a:r>
            <a:r>
              <a:rPr lang="en-US" sz="1800"/>
              <a:t>January 1 </a:t>
            </a:r>
            <a:r>
              <a:rPr lang="en-US" sz="1800" smtClean="0"/>
              <a:t>coverage</a:t>
            </a:r>
            <a:r>
              <a:rPr lang="en-US" sz="1800" dirty="0"/>
              <a:t>. </a:t>
            </a:r>
          </a:p>
          <a:p>
            <a:pPr marL="731520" lvl="1" indent="-365760">
              <a:buClr>
                <a:srgbClr val="FF0000"/>
              </a:buClr>
              <a:buFont typeface="Franklin Gothic Book" panose="020B0503020102020204" pitchFamily="34" charset="0"/>
              <a:buChar char="→"/>
            </a:pPr>
            <a:r>
              <a:rPr lang="en-US" sz="1800" dirty="0"/>
              <a:t>File the tax return and return to the Marketplace between Dec. 16 – Jan. 15 for APTC to begin </a:t>
            </a:r>
            <a:r>
              <a:rPr lang="en-US" sz="1800"/>
              <a:t>February </a:t>
            </a:r>
            <a:r>
              <a:rPr lang="en-US" sz="1800" smtClean="0"/>
              <a:t>1.</a:t>
            </a:r>
            <a:endParaRPr lang="en-US" sz="2000" dirty="0"/>
          </a:p>
          <a:p>
            <a:pPr marL="731520" lvl="1" indent="-365760">
              <a:buClr>
                <a:srgbClr val="FF0000"/>
              </a:buClr>
              <a:buFont typeface="Franklin Gothic Book" panose="020B0503020102020204" pitchFamily="34" charset="0"/>
              <a:buChar char="→"/>
            </a:pPr>
            <a:r>
              <a:rPr lang="en-US" sz="1800" dirty="0"/>
              <a:t>File the tax return and return to the Marketplace between Jan. 16 – Feb. 15 for APTC to begin </a:t>
            </a:r>
            <a:r>
              <a:rPr lang="en-US" sz="1800"/>
              <a:t>March </a:t>
            </a:r>
            <a:r>
              <a:rPr lang="en-US" sz="1800" smtClean="0"/>
              <a:t>1.</a:t>
            </a:r>
            <a:endParaRPr lang="en-US" sz="2000" dirty="0"/>
          </a:p>
          <a:p>
            <a:r>
              <a:rPr lang="en-US" sz="2000" b="1" dirty="0"/>
              <a:t>If a taxpayer failed to file for TY 2014,</a:t>
            </a:r>
            <a:r>
              <a:rPr lang="en-US" sz="2000" dirty="0"/>
              <a:t> consider preparing the prior-year return early in the season, even if those returns would normally be delayed until a less-busy time. It may affect a person’s ability to get or keep health insurance.</a:t>
            </a:r>
          </a:p>
        </p:txBody>
      </p:sp>
      <p:sp>
        <p:nvSpPr>
          <p:cNvPr id="2" name="Slide Number Placeholder 1"/>
          <p:cNvSpPr>
            <a:spLocks noGrp="1"/>
          </p:cNvSpPr>
          <p:nvPr>
            <p:ph type="sldNum" sz="quarter" idx="12"/>
          </p:nvPr>
        </p:nvSpPr>
        <p:spPr/>
        <p:txBody>
          <a:bodyPr/>
          <a:lstStyle/>
          <a:p>
            <a:pPr algn="r"/>
            <a:fld id="{7FFE15FC-A8B6-4718-BABB-4F5309630F6C}" type="slidenum">
              <a:rPr lang="en-US" smtClean="0"/>
              <a:pPr algn="r"/>
              <a:t>7</a:t>
            </a:fld>
            <a:endParaRPr lang="en-US" dirty="0"/>
          </a:p>
        </p:txBody>
      </p:sp>
    </p:spTree>
    <p:extLst>
      <p:ext uri="{BB962C8B-B14F-4D97-AF65-F5344CB8AC3E}">
        <p14:creationId xmlns:p14="http://schemas.microsoft.com/office/powerpoint/2010/main" val="1768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Form 1095-A</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212195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1490" y="955963"/>
            <a:ext cx="8172843" cy="2852171"/>
          </a:xfrm>
          <a:prstGeom prst="rect">
            <a:avLst/>
          </a:prstGeom>
          <a:ln w="19050">
            <a:solidFill>
              <a:schemeClr val="bg1">
                <a:lumMod val="50000"/>
              </a:schemeClr>
            </a:solidFill>
          </a:ln>
          <a:effectLst>
            <a:outerShdw blurRad="50800" dist="38100" dir="16200000" rotWithShape="0">
              <a:prstClr val="black">
                <a:alpha val="40000"/>
              </a:prstClr>
            </a:outerShdw>
          </a:effectLst>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21490" y="2423459"/>
            <a:ext cx="8172843" cy="1745929"/>
          </a:xfrm>
          <a:prstGeom prst="rect">
            <a:avLst/>
          </a:prstGeom>
          <a:ln w="19050">
            <a:solidFill>
              <a:schemeClr val="bg1">
                <a:lumMod val="50000"/>
              </a:schemeClr>
            </a:solidFill>
          </a:ln>
          <a:effectLst>
            <a:outerShdw blurRad="50800" dist="38100" dir="16200000" rotWithShape="0">
              <a:prstClr val="black">
                <a:alpha val="40000"/>
              </a:prstClr>
            </a:outerShdw>
          </a:effectLst>
        </p:spPr>
      </p:pic>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1490" y="2782407"/>
            <a:ext cx="8172843" cy="1409198"/>
          </a:xfrm>
          <a:prstGeom prst="rect">
            <a:avLst/>
          </a:prstGeom>
          <a:ln w="19050">
            <a:solidFill>
              <a:schemeClr val="bg1">
                <a:lumMod val="50000"/>
              </a:schemeClr>
            </a:solidFill>
          </a:ln>
          <a:effectLst>
            <a:outerShdw blurRad="50800" dist="38100" dir="16200000" rotWithShape="0">
              <a:prstClr val="black">
                <a:alpha val="40000"/>
              </a:prstClr>
            </a:outerShdw>
          </a:effectLst>
        </p:spPr>
      </p:pic>
      <p:sp>
        <p:nvSpPr>
          <p:cNvPr id="2" name="Title 1"/>
          <p:cNvSpPr>
            <a:spLocks noGrp="1"/>
          </p:cNvSpPr>
          <p:nvPr>
            <p:ph type="title"/>
          </p:nvPr>
        </p:nvSpPr>
        <p:spPr/>
        <p:txBody>
          <a:bodyPr/>
          <a:lstStyle/>
          <a:p>
            <a:r>
              <a:rPr lang="en-US" dirty="0" smtClean="0"/>
              <a:t>Form 1095-A</a:t>
            </a:r>
            <a:endParaRPr lang="en-US" dirty="0"/>
          </a:p>
        </p:txBody>
      </p:sp>
      <p:sp>
        <p:nvSpPr>
          <p:cNvPr id="3" name="Slide Number Placeholder 2"/>
          <p:cNvSpPr>
            <a:spLocks noGrp="1"/>
          </p:cNvSpPr>
          <p:nvPr>
            <p:ph type="sldNum" sz="quarter" idx="12"/>
          </p:nvPr>
        </p:nvSpPr>
        <p:spPr/>
        <p:txBody>
          <a:bodyPr/>
          <a:lstStyle/>
          <a:p>
            <a:pPr algn="r"/>
            <a:fld id="{7FFE15FC-A8B6-4718-BABB-4F5309630F6C}" type="slidenum">
              <a:rPr lang="en-US" smtClean="0"/>
              <a:pPr algn="r"/>
              <a:t>9</a:t>
            </a:fld>
            <a:endParaRPr lang="en-US" dirty="0"/>
          </a:p>
        </p:txBody>
      </p:sp>
      <p:sp>
        <p:nvSpPr>
          <p:cNvPr id="17" name="Rounded Rectangle 10"/>
          <p:cNvSpPr/>
          <p:nvPr/>
        </p:nvSpPr>
        <p:spPr>
          <a:xfrm>
            <a:off x="2300700" y="3124149"/>
            <a:ext cx="1785938" cy="340430"/>
          </a:xfrm>
          <a:prstGeom prst="roundRect">
            <a:avLst/>
          </a:prstGeom>
          <a:noFill/>
          <a:ln w="28575" cmpd="sng">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00000"/>
              </a:solidFill>
            </a:endParaRPr>
          </a:p>
        </p:txBody>
      </p:sp>
      <p:sp>
        <p:nvSpPr>
          <p:cNvPr id="18" name="Rounded Rectangle 11"/>
          <p:cNvSpPr/>
          <p:nvPr/>
        </p:nvSpPr>
        <p:spPr>
          <a:xfrm>
            <a:off x="4131784" y="3124149"/>
            <a:ext cx="2087197" cy="351139"/>
          </a:xfrm>
          <a:prstGeom prst="roundRect">
            <a:avLst/>
          </a:prstGeom>
          <a:noFill/>
          <a:ln w="2857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2"/>
          <p:cNvSpPr/>
          <p:nvPr/>
        </p:nvSpPr>
        <p:spPr>
          <a:xfrm>
            <a:off x="6251548" y="3120853"/>
            <a:ext cx="2342785" cy="351139"/>
          </a:xfrm>
          <a:prstGeom prst="roundRect">
            <a:avLst/>
          </a:prstGeom>
          <a:noFill/>
          <a:ln w="28575" cmpd="sng">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00700" y="3478128"/>
            <a:ext cx="1777723" cy="1569660"/>
          </a:xfrm>
          <a:prstGeom prst="rect">
            <a:avLst/>
          </a:prstGeom>
          <a:solidFill>
            <a:schemeClr val="accent2">
              <a:lumMod val="20000"/>
              <a:lumOff val="80000"/>
            </a:schemeClr>
          </a:solidFill>
          <a:ln w="28575" cmpd="sng">
            <a:solidFill>
              <a:schemeClr val="accent2">
                <a:lumMod val="75000"/>
              </a:schemeClr>
            </a:solidFill>
          </a:ln>
        </p:spPr>
        <p:txBody>
          <a:bodyPr wrap="square" rtlCol="0">
            <a:spAutoFit/>
          </a:bodyPr>
          <a:lstStyle/>
          <a:p>
            <a:r>
              <a:rPr lang="en-US" sz="1600" dirty="0" smtClean="0">
                <a:latin typeface="Franklin Gothic Book"/>
                <a:cs typeface="Franklin Gothic Book"/>
              </a:rPr>
              <a:t>This includes the actual premium paid plus the APTC (minus certain “extra” benefits, such as dental)</a:t>
            </a:r>
            <a:endParaRPr lang="en-US" sz="1600" dirty="0">
              <a:latin typeface="Franklin Gothic Book"/>
              <a:cs typeface="Franklin Gothic Book"/>
            </a:endParaRPr>
          </a:p>
        </p:txBody>
      </p:sp>
      <p:sp>
        <p:nvSpPr>
          <p:cNvPr id="5" name="TextBox 4"/>
          <p:cNvSpPr txBox="1"/>
          <p:nvPr/>
        </p:nvSpPr>
        <p:spPr>
          <a:xfrm>
            <a:off x="4141177" y="3476782"/>
            <a:ext cx="2077804" cy="2308324"/>
          </a:xfrm>
          <a:prstGeom prst="rect">
            <a:avLst/>
          </a:prstGeom>
          <a:solidFill>
            <a:schemeClr val="accent1">
              <a:lumMod val="20000"/>
              <a:lumOff val="80000"/>
            </a:schemeClr>
          </a:solidFill>
          <a:ln w="28575" cmpd="sng">
            <a:solidFill>
              <a:schemeClr val="accent1"/>
            </a:solidFill>
          </a:ln>
        </p:spPr>
        <p:txBody>
          <a:bodyPr wrap="square" rtlCol="0" anchor="t">
            <a:spAutoFit/>
          </a:bodyPr>
          <a:lstStyle/>
          <a:p>
            <a:r>
              <a:rPr lang="en-US" sz="1600" dirty="0">
                <a:latin typeface="Franklin Gothic Book"/>
                <a:cs typeface="Franklin Gothic Book"/>
              </a:rPr>
              <a:t>This is the benchmark plan that helps establish the PTC amount. It may be incorrect </a:t>
            </a:r>
            <a:r>
              <a:rPr lang="en-US" sz="1600" dirty="0" smtClean="0">
                <a:latin typeface="Franklin Gothic Book"/>
                <a:cs typeface="Franklin Gothic Book"/>
              </a:rPr>
              <a:t>if:</a:t>
            </a:r>
          </a:p>
          <a:p>
            <a:r>
              <a:rPr lang="en-US" sz="1600" dirty="0" smtClean="0">
                <a:latin typeface="Franklin Gothic Book"/>
                <a:cs typeface="Franklin Gothic Book"/>
              </a:rPr>
              <a:t>(</a:t>
            </a:r>
            <a:r>
              <a:rPr lang="en-US" sz="1600" dirty="0">
                <a:latin typeface="Franklin Gothic Book"/>
                <a:cs typeface="Franklin Gothic Book"/>
              </a:rPr>
              <a:t>1) no APTC was paid, or (2) </a:t>
            </a:r>
            <a:r>
              <a:rPr lang="en-US" sz="1600" dirty="0" smtClean="0">
                <a:latin typeface="Franklin Gothic Book"/>
                <a:cs typeface="Franklin Gothic Book"/>
              </a:rPr>
              <a:t>a change </a:t>
            </a:r>
            <a:r>
              <a:rPr lang="en-US" sz="1600" dirty="0">
                <a:latin typeface="Franklin Gothic Book"/>
                <a:cs typeface="Franklin Gothic Book"/>
              </a:rPr>
              <a:t>in </a:t>
            </a:r>
            <a:r>
              <a:rPr lang="en-US" sz="1600" dirty="0" smtClean="0">
                <a:latin typeface="Franklin Gothic Book"/>
                <a:cs typeface="Franklin Gothic Book"/>
              </a:rPr>
              <a:t>circumstance was not reported. </a:t>
            </a:r>
            <a:endParaRPr lang="en-US" sz="1600" dirty="0">
              <a:latin typeface="Franklin Gothic Book"/>
              <a:cs typeface="Franklin Gothic Book"/>
            </a:endParaRPr>
          </a:p>
        </p:txBody>
      </p:sp>
      <p:sp>
        <p:nvSpPr>
          <p:cNvPr id="6" name="TextBox 5"/>
          <p:cNvSpPr txBox="1"/>
          <p:nvPr/>
        </p:nvSpPr>
        <p:spPr>
          <a:xfrm>
            <a:off x="6251547" y="3482512"/>
            <a:ext cx="2342785" cy="731520"/>
          </a:xfrm>
          <a:prstGeom prst="rect">
            <a:avLst/>
          </a:prstGeom>
          <a:solidFill>
            <a:schemeClr val="accent3">
              <a:lumMod val="20000"/>
              <a:lumOff val="80000"/>
            </a:schemeClr>
          </a:solidFill>
          <a:ln w="28575" cmpd="sng">
            <a:solidFill>
              <a:schemeClr val="accent3"/>
            </a:solidFill>
          </a:ln>
        </p:spPr>
        <p:txBody>
          <a:bodyPr wrap="square" rtlCol="0">
            <a:spAutoFit/>
          </a:bodyPr>
          <a:lstStyle/>
          <a:p>
            <a:r>
              <a:rPr lang="en-US" sz="1600" dirty="0">
                <a:latin typeface="Franklin Gothic Book"/>
                <a:cs typeface="Franklin Gothic Book"/>
              </a:rPr>
              <a:t>Advance payment of PTC</a:t>
            </a:r>
          </a:p>
        </p:txBody>
      </p:sp>
    </p:spTree>
    <p:extLst>
      <p:ext uri="{BB962C8B-B14F-4D97-AF65-F5344CB8AC3E}">
        <p14:creationId xmlns:p14="http://schemas.microsoft.com/office/powerpoint/2010/main" val="1483800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2.xml><?xml version="1.0" encoding="utf-8"?>
<a:theme xmlns:a="http://schemas.openxmlformats.org/drawingml/2006/main" name="1_VITA Webinar - Part II - Exemp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ax Webinar Template.potx" id="{03E7EE8F-A30F-4EC4-8EFD-E07A49057765}" vid="{77EAF2FA-47A0-4E44-B1B5-6FBBD69ED4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VITA Webinar - Part II - Exemptions.potx</Template>
  <TotalTime>0</TotalTime>
  <Words>3106</Words>
  <Application>Microsoft Office PowerPoint</Application>
  <PresentationFormat>On-screen Show (4:3)</PresentationFormat>
  <Paragraphs>407</Paragraphs>
  <Slides>37</Slides>
  <Notes>14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Apple Casual</vt:lpstr>
      <vt:lpstr>Arial</vt:lpstr>
      <vt:lpstr>Calibri</vt:lpstr>
      <vt:lpstr>Cambria</vt:lpstr>
      <vt:lpstr>Courier New</vt:lpstr>
      <vt:lpstr>Franklin Gothic Book</vt:lpstr>
      <vt:lpstr>Franklin Gothic Medium</vt:lpstr>
      <vt:lpstr>Lucida Grande</vt:lpstr>
      <vt:lpstr>Myriad Pro Semibold</vt:lpstr>
      <vt:lpstr>Times New Roman</vt:lpstr>
      <vt:lpstr>Wingdings</vt:lpstr>
      <vt:lpstr>VITA Webinar - Part II - Exemptions</vt:lpstr>
      <vt:lpstr>1_VITA Webinar - Part II - Exemptions</vt:lpstr>
      <vt:lpstr>PowerPoint Presentation</vt:lpstr>
      <vt:lpstr>Agenda </vt:lpstr>
      <vt:lpstr>What is the Premium Tax Credit?</vt:lpstr>
      <vt:lpstr>What is a Premium Tax Credit (PTC)?</vt:lpstr>
      <vt:lpstr>Eligibility Criteria for the Premium Tax Credit (PTC)</vt:lpstr>
      <vt:lpstr>Receiving Too Much or Too Little in Advance Payments of PTC</vt:lpstr>
      <vt:lpstr>Failure to Reconcile for 2014 </vt:lpstr>
      <vt:lpstr>Form 1095-A</vt:lpstr>
      <vt:lpstr>Form 1095-A</vt:lpstr>
      <vt:lpstr>Form 1095-A Corrections</vt:lpstr>
      <vt:lpstr>Form 8962</vt:lpstr>
      <vt:lpstr>Form 8962</vt:lpstr>
      <vt:lpstr>Form 8962</vt:lpstr>
      <vt:lpstr>Form 8962</vt:lpstr>
      <vt:lpstr>Form 8962</vt:lpstr>
      <vt:lpstr>Determining if the Return is in Scope</vt:lpstr>
      <vt:lpstr>Who Must File Form 8962 </vt:lpstr>
      <vt:lpstr>Determining Whether a Return is in Scope</vt:lpstr>
      <vt:lpstr>Alternative Calculation for the Year of Marriage</vt:lpstr>
      <vt:lpstr>Alternative Calculation for the Year of Marriage </vt:lpstr>
      <vt:lpstr>Shared Policy Allocations </vt:lpstr>
      <vt:lpstr>What is a Shared Policy?</vt:lpstr>
      <vt:lpstr>What is a Shared Policy?</vt:lpstr>
      <vt:lpstr>Common Problems</vt:lpstr>
      <vt:lpstr>Married Filing Separately</vt:lpstr>
      <vt:lpstr>Income Over 400% FPL</vt:lpstr>
      <vt:lpstr>Income Over 400% or Any Large Repayment</vt:lpstr>
      <vt:lpstr>What Can a Tax Preparer Tell a Person with a Repayment?</vt:lpstr>
      <vt:lpstr>Duplicate Months on Forms 1095-A, -B, and -C</vt:lpstr>
      <vt:lpstr>Example</vt:lpstr>
      <vt:lpstr>Example: Josephine (Single Filer)</vt:lpstr>
      <vt:lpstr>Example: Josephine (Single Filer)</vt:lpstr>
      <vt:lpstr>Example: Josephine (Single Filer)</vt:lpstr>
      <vt:lpstr>Example: Josephine (Single Filer)</vt:lpstr>
      <vt:lpstr>But wait…there’s more! </vt:lpstr>
      <vt:lpstr>But wait…there’s more! </vt:lpstr>
      <vt:lpstr>But wait…there’s more!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2015-11-03T18:27:48Z</dcterms:created>
  <dcterms:modified xsi:type="dcterms:W3CDTF">2015-11-03T19:17:19Z</dcterms:modified>
</cp:coreProperties>
</file>