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8"/>
  </p:notesMasterIdLst>
  <p:sldIdLst>
    <p:sldId id="264" r:id="rId2"/>
    <p:sldId id="288" r:id="rId3"/>
    <p:sldId id="290" r:id="rId4"/>
    <p:sldId id="330" r:id="rId5"/>
    <p:sldId id="331" r:id="rId6"/>
    <p:sldId id="332" r:id="rId7"/>
    <p:sldId id="289" r:id="rId8"/>
    <p:sldId id="294" r:id="rId9"/>
    <p:sldId id="292" r:id="rId10"/>
    <p:sldId id="295" r:id="rId11"/>
    <p:sldId id="297" r:id="rId12"/>
    <p:sldId id="329" r:id="rId13"/>
    <p:sldId id="333" r:id="rId14"/>
    <p:sldId id="303" r:id="rId15"/>
    <p:sldId id="305" r:id="rId16"/>
    <p:sldId id="302" r:id="rId17"/>
    <p:sldId id="307" r:id="rId18"/>
    <p:sldId id="306" r:id="rId19"/>
    <p:sldId id="308" r:id="rId20"/>
    <p:sldId id="309" r:id="rId21"/>
    <p:sldId id="326" r:id="rId22"/>
    <p:sldId id="310" r:id="rId23"/>
    <p:sldId id="312" r:id="rId24"/>
    <p:sldId id="313" r:id="rId25"/>
    <p:sldId id="314" r:id="rId26"/>
    <p:sldId id="315" r:id="rId27"/>
    <p:sldId id="311" r:id="rId28"/>
    <p:sldId id="319" r:id="rId29"/>
    <p:sldId id="320" r:id="rId30"/>
    <p:sldId id="323" r:id="rId31"/>
    <p:sldId id="318" r:id="rId32"/>
    <p:sldId id="317" r:id="rId33"/>
    <p:sldId id="293" r:id="rId34"/>
    <p:sldId id="321" r:id="rId35"/>
    <p:sldId id="322" r:id="rId36"/>
    <p:sldId id="32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8A0F"/>
    <a:srgbClr val="000000"/>
    <a:srgbClr val="00A249"/>
    <a:srgbClr val="00B050"/>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4" autoAdjust="0"/>
  </p:normalViewPr>
  <p:slideViewPr>
    <p:cSldViewPr snapToGrid="0">
      <p:cViewPr varScale="1">
        <p:scale>
          <a:sx n="97" d="100"/>
          <a:sy n="97" d="100"/>
        </p:scale>
        <p:origin x="774" y="90"/>
      </p:cViewPr>
      <p:guideLst>
        <p:guide orient="horz" pos="2160"/>
        <p:guide pos="2880"/>
      </p:guideLst>
    </p:cSldViewPr>
  </p:slideViewPr>
  <p:outlineViewPr>
    <p:cViewPr>
      <p:scale>
        <a:sx n="33" d="100"/>
        <a:sy n="33" d="100"/>
      </p:scale>
      <p:origin x="0" y="-1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2/18/2015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a:t>
            </a:fld>
            <a:endParaRPr lang="en-US"/>
          </a:p>
        </p:txBody>
      </p:sp>
    </p:spTree>
    <p:extLst>
      <p:ext uri="{BB962C8B-B14F-4D97-AF65-F5344CB8AC3E}">
        <p14:creationId xmlns:p14="http://schemas.microsoft.com/office/powerpoint/2010/main" val="63846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4</a:t>
            </a:fld>
            <a:endParaRPr lang="en-US"/>
          </a:p>
        </p:txBody>
      </p:sp>
    </p:spTree>
    <p:extLst>
      <p:ext uri="{BB962C8B-B14F-4D97-AF65-F5344CB8AC3E}">
        <p14:creationId xmlns:p14="http://schemas.microsoft.com/office/powerpoint/2010/main" val="159235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5</a:t>
            </a:fld>
            <a:endParaRPr lang="en-US"/>
          </a:p>
        </p:txBody>
      </p:sp>
    </p:spTree>
    <p:extLst>
      <p:ext uri="{BB962C8B-B14F-4D97-AF65-F5344CB8AC3E}">
        <p14:creationId xmlns:p14="http://schemas.microsoft.com/office/powerpoint/2010/main" val="116767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6</a:t>
            </a:fld>
            <a:endParaRPr lang="en-US"/>
          </a:p>
        </p:txBody>
      </p:sp>
    </p:spTree>
    <p:extLst>
      <p:ext uri="{BB962C8B-B14F-4D97-AF65-F5344CB8AC3E}">
        <p14:creationId xmlns:p14="http://schemas.microsoft.com/office/powerpoint/2010/main" val="141110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25</a:t>
            </a:fld>
            <a:endParaRPr lang="en-US"/>
          </a:p>
        </p:txBody>
      </p:sp>
    </p:spTree>
    <p:extLst>
      <p:ext uri="{BB962C8B-B14F-4D97-AF65-F5344CB8AC3E}">
        <p14:creationId xmlns:p14="http://schemas.microsoft.com/office/powerpoint/2010/main" val="168340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care.gov/taxes/tools/#bronzeplan"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care.gov/taxes/tools/silv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3120" y="1615859"/>
            <a:ext cx="7701598" cy="721360"/>
          </a:xfrm>
        </p:spPr>
        <p:txBody>
          <a:bodyPr/>
          <a:lstStyle/>
          <a:p>
            <a:r>
              <a:rPr lang="en-US" dirty="0"/>
              <a:t>Part V:  Common Errors &amp; Introduction </a:t>
            </a:r>
            <a:r>
              <a:rPr lang="en-US" dirty="0" smtClean="0"/>
              <a:t>to </a:t>
            </a:r>
            <a:r>
              <a:rPr lang="en-US" dirty="0"/>
              <a:t>Advanced Reconciliation</a:t>
            </a:r>
          </a:p>
        </p:txBody>
      </p:sp>
      <p:sp>
        <p:nvSpPr>
          <p:cNvPr id="5" name="Text Placeholder 4"/>
          <p:cNvSpPr>
            <a:spLocks noGrp="1"/>
          </p:cNvSpPr>
          <p:nvPr>
            <p:ph type="body" sz="quarter" idx="13"/>
          </p:nvPr>
        </p:nvSpPr>
        <p:spPr/>
        <p:txBody>
          <a:bodyPr/>
          <a:lstStyle/>
          <a:p>
            <a:r>
              <a:rPr lang="en-US" dirty="0" smtClean="0"/>
              <a:t>Presented January 29, 2015</a:t>
            </a:r>
          </a:p>
          <a:p>
            <a:r>
              <a:rPr lang="en-US" sz="2000" i="1" dirty="0" smtClean="0"/>
              <a:t>(Revised February 12, 2015)</a:t>
            </a:r>
            <a:endParaRPr lang="en-US" sz="2000" i="1" dirty="0"/>
          </a:p>
        </p:txBody>
      </p:sp>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on Exemptions (Part I – Marketplace)</a:t>
            </a:r>
            <a:endParaRPr lang="en-US" dirty="0"/>
          </a:p>
        </p:txBody>
      </p:sp>
      <p:sp>
        <p:nvSpPr>
          <p:cNvPr id="3" name="Content Placeholder 2"/>
          <p:cNvSpPr>
            <a:spLocks noGrp="1"/>
          </p:cNvSpPr>
          <p:nvPr>
            <p:ph idx="1"/>
          </p:nvPr>
        </p:nvSpPr>
        <p:spPr>
          <a:xfrm>
            <a:off x="302589" y="805044"/>
            <a:ext cx="8441915" cy="5140036"/>
          </a:xfrm>
        </p:spPr>
        <p:txBody>
          <a:bodyPr/>
          <a:lstStyle/>
          <a:p>
            <a:r>
              <a:rPr lang="en-US" b="1" dirty="0"/>
              <a:t>What is an ECN?</a:t>
            </a:r>
          </a:p>
          <a:p>
            <a:pPr lvl="1"/>
            <a:r>
              <a:rPr lang="en-US" sz="2000" dirty="0"/>
              <a:t>An ECN is an “exemption certificate number.” It’s reported in Part I of Form 8965 for exemptions that were previously granted by the Marketplace. </a:t>
            </a:r>
          </a:p>
          <a:p>
            <a:pPr lvl="1"/>
            <a:r>
              <a:rPr lang="en-US" sz="2000" dirty="0"/>
              <a:t>Marketplace exemptions require applications.</a:t>
            </a:r>
          </a:p>
          <a:p>
            <a:pPr lvl="1"/>
            <a:r>
              <a:rPr lang="en-US" sz="2000" i="1" dirty="0"/>
              <a:t>Exception:  </a:t>
            </a:r>
            <a:r>
              <a:rPr lang="en-US" sz="2000" dirty="0"/>
              <a:t>If someone lived in a state that did not expand Medicaid, and the person applied for Medicaid and was found to be in the “gap” (below PTC eligibility), an exemption was granted automatically. </a:t>
            </a:r>
          </a:p>
          <a:p>
            <a:pPr lvl="1"/>
            <a:endParaRPr lang="en-US" sz="2000" dirty="0"/>
          </a:p>
          <a:p>
            <a:r>
              <a:rPr lang="en-US" b="1" dirty="0"/>
              <a:t>What if the taxpayer received an ECN but lost it?</a:t>
            </a:r>
          </a:p>
          <a:p>
            <a:pPr lvl="1"/>
            <a:r>
              <a:rPr lang="en-US" sz="2000" dirty="0"/>
              <a:t>The client can call the Marketplace call center at </a:t>
            </a:r>
            <a:r>
              <a:rPr lang="en-US" sz="2000" b="1" dirty="0"/>
              <a:t>1-800-318-2596.</a:t>
            </a:r>
          </a:p>
          <a:p>
            <a:pPr lvl="2"/>
            <a:r>
              <a:rPr lang="en-US" sz="1800" dirty="0"/>
              <a:t>Connecticut residents call: </a:t>
            </a:r>
            <a:r>
              <a:rPr lang="en-US" sz="1800" b="1" dirty="0"/>
              <a:t>1-855-805-4325</a:t>
            </a:r>
            <a:r>
              <a:rPr lang="en-US" sz="1800" dirty="0"/>
              <a:t>.</a:t>
            </a:r>
          </a:p>
          <a:p>
            <a:pPr lvl="1"/>
            <a:r>
              <a:rPr lang="en-US" sz="2000" i="1" dirty="0"/>
              <a:t>Note</a:t>
            </a:r>
            <a:r>
              <a:rPr lang="en-US" sz="2000" dirty="0"/>
              <a:t>: 1095-As can be found in the taxpayer’s Marketplace account but ECNs that the client received are not in their accounts except </a:t>
            </a:r>
            <a:r>
              <a:rPr lang="en-US" sz="2000" dirty="0" smtClean="0"/>
              <a:t>for </a:t>
            </a:r>
            <a:r>
              <a:rPr lang="en-US" sz="2000" dirty="0"/>
              <a:t>the </a:t>
            </a:r>
            <a:r>
              <a:rPr lang="en-US" sz="2000" dirty="0" smtClean="0"/>
              <a:t>ECN </a:t>
            </a:r>
            <a:r>
              <a:rPr lang="en-US" sz="2000" dirty="0"/>
              <a:t>for </a:t>
            </a:r>
            <a:r>
              <a:rPr lang="en-US" sz="2000" dirty="0" smtClean="0"/>
              <a:t>a </a:t>
            </a:r>
            <a:r>
              <a:rPr lang="en-US" sz="2000" dirty="0"/>
              <a:t>Medicaid coverage </a:t>
            </a:r>
            <a:r>
              <a:rPr lang="en-US" sz="2000" dirty="0" smtClean="0"/>
              <a:t>exemption. </a:t>
            </a:r>
            <a:endParaRPr lang="en-US" sz="2000" dirty="0"/>
          </a:p>
          <a:p>
            <a:pPr lvl="2"/>
            <a:endParaRPr lang="en-US"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spTree>
    <p:extLst>
      <p:ext uri="{BB962C8B-B14F-4D97-AF65-F5344CB8AC3E}">
        <p14:creationId xmlns:p14="http://schemas.microsoft.com/office/powerpoint/2010/main" val="36957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ECN look like?</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11</a:t>
            </a:fld>
            <a:endParaRPr lang="en-US" dirty="0"/>
          </a:p>
        </p:txBody>
      </p:sp>
      <p:pic>
        <p:nvPicPr>
          <p:cNvPr id="5" name="Picture 4"/>
          <p:cNvPicPr>
            <a:picLocks noChangeAspect="1"/>
          </p:cNvPicPr>
          <p:nvPr/>
        </p:nvPicPr>
        <p:blipFill>
          <a:blip r:embed="rId2"/>
          <a:stretch>
            <a:fillRect/>
          </a:stretch>
        </p:blipFill>
        <p:spPr>
          <a:xfrm>
            <a:off x="380844" y="867957"/>
            <a:ext cx="8330210" cy="5227108"/>
          </a:xfrm>
          <a:prstGeom prst="rect">
            <a:avLst/>
          </a:prstGeom>
        </p:spPr>
      </p:pic>
      <p:sp>
        <p:nvSpPr>
          <p:cNvPr id="3" name="Rectangle 2"/>
          <p:cNvSpPr/>
          <p:nvPr/>
        </p:nvSpPr>
        <p:spPr>
          <a:xfrm>
            <a:off x="4626744" y="1384918"/>
            <a:ext cx="4068033" cy="4736781"/>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endCxn id="5" idx="2"/>
          </p:cNvCxnSpPr>
          <p:nvPr/>
        </p:nvCxnSpPr>
        <p:spPr>
          <a:xfrm>
            <a:off x="461639" y="6095065"/>
            <a:ext cx="408431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43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exemptions</a:t>
            </a:r>
            <a:endParaRPr lang="en-US" dirty="0"/>
          </a:p>
        </p:txBody>
      </p:sp>
      <p:sp>
        <p:nvSpPr>
          <p:cNvPr id="3" name="Content Placeholder 2"/>
          <p:cNvSpPr>
            <a:spLocks noGrp="1"/>
          </p:cNvSpPr>
          <p:nvPr>
            <p:ph idx="1"/>
          </p:nvPr>
        </p:nvSpPr>
        <p:spPr>
          <a:xfrm>
            <a:off x="364734" y="867188"/>
            <a:ext cx="8229600" cy="959863"/>
          </a:xfrm>
        </p:spPr>
        <p:txBody>
          <a:bodyPr/>
          <a:lstStyle/>
          <a:p>
            <a:r>
              <a:rPr lang="en-US" sz="1800" dirty="0" smtClean="0"/>
              <a:t>If someone on the tax return was uninsured and is not eligible for an exemption that is claimed directly on the tax return, screen them for eligibility for a hardship exemption from the Marketplace.</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pic>
        <p:nvPicPr>
          <p:cNvPr id="6" name="Picture 5"/>
          <p:cNvPicPr>
            <a:picLocks noChangeAspect="1"/>
          </p:cNvPicPr>
          <p:nvPr/>
        </p:nvPicPr>
        <p:blipFill>
          <a:blip r:embed="rId2"/>
          <a:stretch>
            <a:fillRect/>
          </a:stretch>
        </p:blipFill>
        <p:spPr>
          <a:xfrm>
            <a:off x="942994" y="1827051"/>
            <a:ext cx="7393580" cy="2022999"/>
          </a:xfrm>
          <a:prstGeom prst="rect">
            <a:avLst/>
          </a:prstGeom>
        </p:spPr>
      </p:pic>
      <p:pic>
        <p:nvPicPr>
          <p:cNvPr id="7" name="Picture 6"/>
          <p:cNvPicPr>
            <a:picLocks noChangeAspect="1"/>
          </p:cNvPicPr>
          <p:nvPr/>
        </p:nvPicPr>
        <p:blipFill>
          <a:blip r:embed="rId3"/>
          <a:stretch>
            <a:fillRect/>
          </a:stretch>
        </p:blipFill>
        <p:spPr>
          <a:xfrm>
            <a:off x="1156501" y="5097497"/>
            <a:ext cx="6966567" cy="1244810"/>
          </a:xfrm>
          <a:prstGeom prst="rect">
            <a:avLst/>
          </a:prstGeom>
          <a:ln>
            <a:solidFill>
              <a:schemeClr val="tx2"/>
            </a:solidFill>
          </a:ln>
        </p:spPr>
      </p:pic>
      <p:sp>
        <p:nvSpPr>
          <p:cNvPr id="8" name="Content Placeholder 2"/>
          <p:cNvSpPr txBox="1">
            <a:spLocks/>
          </p:cNvSpPr>
          <p:nvPr/>
        </p:nvSpPr>
        <p:spPr>
          <a:xfrm>
            <a:off x="364734" y="3944140"/>
            <a:ext cx="8229600" cy="105926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If they are eligible, they need to mail an application (including documentation) to the Marketplace. (Connecticut residents – contact your own Marketplace)</a:t>
            </a:r>
          </a:p>
          <a:p>
            <a:r>
              <a:rPr lang="en-US" sz="1800" dirty="0" smtClean="0"/>
              <a:t>Mark “pending” on Form 8965, where it requests the ECN, and e-file! </a:t>
            </a:r>
          </a:p>
        </p:txBody>
      </p:sp>
      <p:sp>
        <p:nvSpPr>
          <p:cNvPr id="9" name="TextBox 8"/>
          <p:cNvSpPr txBox="1"/>
          <p:nvPr/>
        </p:nvSpPr>
        <p:spPr>
          <a:xfrm>
            <a:off x="6862439" y="5887240"/>
            <a:ext cx="1331651" cy="307777"/>
          </a:xfrm>
          <a:prstGeom prst="rect">
            <a:avLst/>
          </a:prstGeom>
          <a:noFill/>
        </p:spPr>
        <p:txBody>
          <a:bodyPr wrap="square" rtlCol="0">
            <a:spAutoFit/>
          </a:bodyPr>
          <a:lstStyle/>
          <a:p>
            <a:r>
              <a:rPr lang="en-US" sz="1400" b="1" i="1" dirty="0" smtClean="0"/>
              <a:t>pending</a:t>
            </a:r>
            <a:endParaRPr lang="en-US" b="1" i="1" dirty="0"/>
          </a:p>
        </p:txBody>
      </p:sp>
      <p:sp>
        <p:nvSpPr>
          <p:cNvPr id="10" name="TextBox 9"/>
          <p:cNvSpPr txBox="1"/>
          <p:nvPr/>
        </p:nvSpPr>
        <p:spPr>
          <a:xfrm>
            <a:off x="1386396" y="5887239"/>
            <a:ext cx="1331651" cy="307777"/>
          </a:xfrm>
          <a:prstGeom prst="rect">
            <a:avLst/>
          </a:prstGeom>
          <a:noFill/>
        </p:spPr>
        <p:txBody>
          <a:bodyPr wrap="square" rtlCol="0">
            <a:spAutoFit/>
          </a:bodyPr>
          <a:lstStyle/>
          <a:p>
            <a:r>
              <a:rPr lang="en-US" sz="1400" b="1" i="1" dirty="0" smtClean="0"/>
              <a:t>Billy Joel</a:t>
            </a:r>
            <a:endParaRPr lang="en-US" b="1" i="1" dirty="0"/>
          </a:p>
        </p:txBody>
      </p:sp>
      <p:sp>
        <p:nvSpPr>
          <p:cNvPr id="11" name="TextBox 10"/>
          <p:cNvSpPr txBox="1"/>
          <p:nvPr/>
        </p:nvSpPr>
        <p:spPr>
          <a:xfrm>
            <a:off x="5319205" y="5853073"/>
            <a:ext cx="859654" cy="261610"/>
          </a:xfrm>
          <a:prstGeom prst="rect">
            <a:avLst/>
          </a:prstGeom>
          <a:noFill/>
        </p:spPr>
        <p:txBody>
          <a:bodyPr wrap="square" rtlCol="0">
            <a:spAutoFit/>
          </a:bodyPr>
          <a:lstStyle/>
          <a:p>
            <a:r>
              <a:rPr lang="en-US" sz="1100" b="1" i="1" dirty="0" smtClean="0"/>
              <a:t>xxx-xx-</a:t>
            </a:r>
            <a:r>
              <a:rPr lang="en-US" sz="1100" b="1" i="1" dirty="0" err="1" smtClean="0"/>
              <a:t>xxxx</a:t>
            </a:r>
            <a:endParaRPr lang="en-US" sz="1400" b="1" i="1" dirty="0"/>
          </a:p>
        </p:txBody>
      </p:sp>
    </p:spTree>
    <p:extLst>
      <p:ext uri="{BB962C8B-B14F-4D97-AF65-F5344CB8AC3E}">
        <p14:creationId xmlns:p14="http://schemas.microsoft.com/office/powerpoint/2010/main" val="235062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Exemption</a:t>
            </a:r>
            <a:endParaRPr lang="en-US" dirty="0"/>
          </a:p>
        </p:txBody>
      </p:sp>
      <p:graphicFrame>
        <p:nvGraphicFramePr>
          <p:cNvPr id="5" name="Content Placeholder 4"/>
          <p:cNvGraphicFramePr>
            <a:graphicFrameLocks noGrp="1"/>
          </p:cNvGraphicFramePr>
          <p:nvPr>
            <p:ph idx="1"/>
            <p:extLst/>
          </p:nvPr>
        </p:nvGraphicFramePr>
        <p:xfrm>
          <a:off x="989444" y="828942"/>
          <a:ext cx="7200156" cy="836122"/>
        </p:xfrm>
        <a:graphic>
          <a:graphicData uri="http://schemas.openxmlformats.org/drawingml/2006/table">
            <a:tbl>
              <a:tblPr firstRow="1" firstCol="1" bandRow="1"/>
              <a:tblGrid>
                <a:gridCol w="7200156"/>
              </a:tblGrid>
              <a:tr h="836122">
                <a:tc>
                  <a:txBody>
                    <a:bodyPr/>
                    <a:lstStyle/>
                    <a:p>
                      <a:pPr marL="0" marR="0" algn="ctr">
                        <a:lnSpc>
                          <a:spcPct val="110000"/>
                        </a:lnSpc>
                        <a:spcBef>
                          <a:spcPts val="0"/>
                        </a:spcBef>
                        <a:spcAft>
                          <a:spcPts val="0"/>
                        </a:spcAft>
                      </a:pPr>
                      <a:r>
                        <a:rPr lang="en-US" sz="1800" dirty="0" smtClean="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Which </a:t>
                      </a:r>
                      <a:r>
                        <a:rPr lang="en-US" sz="1800" dirty="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plan cost should be compared to household income when calculating </a:t>
                      </a:r>
                      <a:r>
                        <a:rPr lang="en-US" sz="1800" dirty="0" smtClean="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the</a:t>
                      </a:r>
                      <a:r>
                        <a:rPr lang="en-US" sz="1800" baseline="0" dirty="0" smtClean="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 </a:t>
                      </a:r>
                      <a:r>
                        <a:rPr lang="en-US" sz="1800" dirty="0" smtClean="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affordability of an offer of coverage?</a:t>
                      </a:r>
                      <a:r>
                        <a:rPr lang="en-US" sz="1400" dirty="0" smtClean="0">
                          <a:solidFill>
                            <a:srgbClr val="FFFFFF"/>
                          </a:solidFill>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1400"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3025" marR="73025" marT="27305" marB="27305"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0C61A4"/>
                    </a:solidFill>
                  </a:tcPr>
                </a:tc>
              </a:tr>
            </a:tbl>
          </a:graphicData>
        </a:graphic>
      </p:graphicFrame>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9809" y="2524989"/>
            <a:ext cx="7199791" cy="3177473"/>
          </a:xfrm>
          <a:prstGeom prst="rect">
            <a:avLst/>
          </a:prstGeom>
        </p:spPr>
      </p:pic>
      <p:sp>
        <p:nvSpPr>
          <p:cNvPr id="7" name="TextBox 6"/>
          <p:cNvSpPr txBox="1"/>
          <p:nvPr/>
        </p:nvSpPr>
        <p:spPr>
          <a:xfrm>
            <a:off x="989809" y="1581271"/>
            <a:ext cx="7199791" cy="954107"/>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latin typeface="Franklin Gothic Demi" panose="020B0703020102020204" pitchFamily="34" charset="0"/>
              </a:rPr>
              <a:t>Household Income =	AGI (line 37) + </a:t>
            </a:r>
          </a:p>
          <a:p>
            <a:r>
              <a:rPr lang="en-US" sz="1400" dirty="0">
                <a:latin typeface="Franklin Gothic Demi" panose="020B0703020102020204" pitchFamily="34" charset="0"/>
              </a:rPr>
              <a:t>	</a:t>
            </a:r>
            <a:r>
              <a:rPr lang="en-US" sz="1400" dirty="0" smtClean="0">
                <a:latin typeface="Franklin Gothic Demi" panose="020B0703020102020204" pitchFamily="34" charset="0"/>
              </a:rPr>
              <a:t>	Tax-exempt interest (line 8b) +</a:t>
            </a:r>
          </a:p>
          <a:p>
            <a:r>
              <a:rPr lang="en-US" sz="1400" dirty="0">
                <a:latin typeface="Franklin Gothic Demi" panose="020B0703020102020204" pitchFamily="34" charset="0"/>
              </a:rPr>
              <a:t>	</a:t>
            </a:r>
            <a:r>
              <a:rPr lang="en-US" sz="1400" dirty="0" smtClean="0">
                <a:latin typeface="Franklin Gothic Demi" panose="020B0703020102020204" pitchFamily="34" charset="0"/>
              </a:rPr>
              <a:t>	Foreign income (F2555, lines 45 &amp; 50)  +</a:t>
            </a:r>
          </a:p>
          <a:p>
            <a:r>
              <a:rPr lang="en-US" sz="1400" dirty="0">
                <a:latin typeface="Franklin Gothic Demi" panose="020B0703020102020204" pitchFamily="34" charset="0"/>
              </a:rPr>
              <a:t>	</a:t>
            </a:r>
            <a:r>
              <a:rPr lang="en-US" sz="1400" dirty="0" smtClean="0">
                <a:latin typeface="Franklin Gothic Demi" panose="020B0703020102020204" pitchFamily="34" charset="0"/>
              </a:rPr>
              <a:t>	Any pre-tax deduction for employer-sponsored coverage</a:t>
            </a:r>
            <a:r>
              <a:rPr lang="en-US" sz="1100" dirty="0" smtClean="0">
                <a:latin typeface="Franklin Gothic Demi" panose="020B0703020102020204" pitchFamily="34" charset="0"/>
              </a:rPr>
              <a:t>	</a:t>
            </a:r>
            <a:endParaRPr lang="en-US" sz="1200" dirty="0">
              <a:latin typeface="Myriad Pro Semibold"/>
            </a:endParaRPr>
          </a:p>
        </p:txBody>
      </p:sp>
    </p:spTree>
    <p:extLst>
      <p:ext uri="{BB962C8B-B14F-4D97-AF65-F5344CB8AC3E}">
        <p14:creationId xmlns:p14="http://schemas.microsoft.com/office/powerpoint/2010/main" val="81504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Affordability Exemption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sp>
        <p:nvSpPr>
          <p:cNvPr id="9" name="TextBox 8"/>
          <p:cNvSpPr txBox="1"/>
          <p:nvPr/>
        </p:nvSpPr>
        <p:spPr>
          <a:xfrm>
            <a:off x="144312" y="3593145"/>
            <a:ext cx="2496607" cy="1754327"/>
          </a:xfrm>
          <a:prstGeom prst="rect">
            <a:avLst/>
          </a:prstGeom>
          <a:noFill/>
        </p:spPr>
        <p:txBody>
          <a:bodyPr wrap="square" rtlCol="0">
            <a:spAutoFit/>
          </a:bodyPr>
          <a:lstStyle/>
          <a:p>
            <a:r>
              <a:rPr lang="en-US" b="1" dirty="0" smtClean="0">
                <a:latin typeface="Franklin Gothic Book"/>
                <a:cs typeface="Franklin Gothic Book"/>
              </a:rPr>
              <a:t>Sonia Reyes:</a:t>
            </a:r>
          </a:p>
          <a:p>
            <a:r>
              <a:rPr lang="en-US" dirty="0" smtClean="0">
                <a:latin typeface="Franklin Gothic Book"/>
                <a:cs typeface="Franklin Gothic Book"/>
              </a:rPr>
              <a:t>Wages of $48,500 </a:t>
            </a:r>
          </a:p>
          <a:p>
            <a:endParaRPr lang="en-US" dirty="0">
              <a:latin typeface="Franklin Gothic Book"/>
              <a:cs typeface="Franklin Gothic Book"/>
            </a:endParaRPr>
          </a:p>
          <a:p>
            <a:r>
              <a:rPr lang="en-US" b="1" dirty="0" smtClean="0">
                <a:latin typeface="Franklin Gothic Book"/>
                <a:cs typeface="Franklin Gothic Book"/>
              </a:rPr>
              <a:t>They have no other income.</a:t>
            </a:r>
            <a:endParaRPr lang="en-US" dirty="0">
              <a:latin typeface="Franklin Gothic Book"/>
              <a:cs typeface="Franklin Gothic Book"/>
            </a:endParaRPr>
          </a:p>
          <a:p>
            <a:endParaRPr lang="en-US" dirty="0">
              <a:latin typeface="Franklin Gothic Book"/>
              <a:cs typeface="Franklin Gothic Book"/>
            </a:endParaRPr>
          </a:p>
        </p:txBody>
      </p:sp>
      <p:sp>
        <p:nvSpPr>
          <p:cNvPr id="10" name="TextBox 9"/>
          <p:cNvSpPr txBox="1"/>
          <p:nvPr/>
        </p:nvSpPr>
        <p:spPr>
          <a:xfrm>
            <a:off x="3752125" y="894678"/>
            <a:ext cx="4762312" cy="1200329"/>
          </a:xfrm>
          <a:prstGeom prst="rect">
            <a:avLst/>
          </a:prstGeom>
          <a:noFill/>
        </p:spPr>
        <p:txBody>
          <a:bodyPr wrap="square" rtlCol="0">
            <a:spAutoFit/>
          </a:bodyPr>
          <a:lstStyle/>
          <a:p>
            <a:r>
              <a:rPr lang="en-US" dirty="0" smtClean="0">
                <a:latin typeface="Franklin Gothic Book"/>
                <a:cs typeface="Franklin Gothic Book"/>
              </a:rPr>
              <a:t>Sonia and Gilberto Reyes are Married Filing Jointly. They have two children, Marco and Gaby, who are their dependents and have no income. They live in Pennsylvania.</a:t>
            </a:r>
            <a:endParaRPr lang="en-US" dirty="0">
              <a:latin typeface="Franklin Gothic Book"/>
              <a:cs typeface="Franklin Gothic Book"/>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80" y="2578237"/>
            <a:ext cx="6645216" cy="42797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1" y="656450"/>
            <a:ext cx="3120609" cy="2566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3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Affordability Exemption</a:t>
            </a:r>
            <a:endParaRPr lang="en-US" dirty="0"/>
          </a:p>
        </p:txBody>
      </p:sp>
      <p:sp>
        <p:nvSpPr>
          <p:cNvPr id="3" name="Content Placeholder 2"/>
          <p:cNvSpPr>
            <a:spLocks noGrp="1"/>
          </p:cNvSpPr>
          <p:nvPr>
            <p:ph idx="1"/>
          </p:nvPr>
        </p:nvSpPr>
        <p:spPr>
          <a:xfrm>
            <a:off x="364735" y="955965"/>
            <a:ext cx="5205728" cy="2723762"/>
          </a:xfrm>
        </p:spPr>
        <p:txBody>
          <a:bodyPr/>
          <a:lstStyle/>
          <a:p>
            <a:r>
              <a:rPr lang="en-US" sz="2000" dirty="0" smtClean="0"/>
              <a:t>Sonia and her children enrolled in insurance through Sonia’s employer at a cost to Sonia of $300/mo. </a:t>
            </a:r>
          </a:p>
          <a:p>
            <a:r>
              <a:rPr lang="en-US" sz="2000" dirty="0" smtClean="0"/>
              <a:t>Gilberto was not offered insurance coverage through Sonia’s job.</a:t>
            </a:r>
          </a:p>
          <a:p>
            <a:r>
              <a:rPr lang="en-US" sz="2000" dirty="0" smtClean="0"/>
              <a:t>Sonia and the children were insured all 12 months and Gilberto was uninsured. </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sp>
        <p:nvSpPr>
          <p:cNvPr id="6" name="TextBox 5"/>
          <p:cNvSpPr txBox="1"/>
          <p:nvPr/>
        </p:nvSpPr>
        <p:spPr>
          <a:xfrm>
            <a:off x="1674025" y="4083775"/>
            <a:ext cx="184666"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150" y="916196"/>
            <a:ext cx="3120609" cy="2566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2"/>
          <p:cNvSpPr txBox="1">
            <a:spLocks/>
          </p:cNvSpPr>
          <p:nvPr/>
        </p:nvSpPr>
        <p:spPr>
          <a:xfrm>
            <a:off x="297164" y="4603214"/>
            <a:ext cx="8693863" cy="92359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latin typeface="Franklin Gothic Medium" panose="020B0603020102020204" pitchFamily="34" charset="0"/>
              </a:rPr>
              <a:t>Does Gilberto qualify for an exemption </a:t>
            </a:r>
            <a:r>
              <a:rPr lang="en-US" sz="2200" dirty="0">
                <a:latin typeface="Franklin Gothic Medium" panose="020B0603020102020204" pitchFamily="34" charset="0"/>
              </a:rPr>
              <a:t>based on affordability?</a:t>
            </a:r>
          </a:p>
        </p:txBody>
      </p:sp>
    </p:spTree>
    <p:extLst>
      <p:ext uri="{BB962C8B-B14F-4D97-AF65-F5344CB8AC3E}">
        <p14:creationId xmlns:p14="http://schemas.microsoft.com/office/powerpoint/2010/main" val="18377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Text Placeholder 2"/>
          <p:cNvSpPr>
            <a:spLocks noGrp="1"/>
          </p:cNvSpPr>
          <p:nvPr>
            <p:ph type="body" idx="1"/>
          </p:nvPr>
        </p:nvSpPr>
        <p:spPr/>
        <p:txBody>
          <a:bodyPr/>
          <a:lstStyle/>
          <a:p>
            <a:r>
              <a:rPr lang="en-US" dirty="0"/>
              <a:t>Test for </a:t>
            </a:r>
            <a:r>
              <a:rPr lang="en-US" dirty="0" smtClean="0"/>
              <a:t>Gilberto </a:t>
            </a:r>
            <a:r>
              <a:rPr lang="en-US" i="1" dirty="0"/>
              <a:t>(a person without an offer of ESI) </a:t>
            </a:r>
          </a:p>
        </p:txBody>
      </p:sp>
      <p:sp>
        <p:nvSpPr>
          <p:cNvPr id="4" name="Content Placeholder 3"/>
          <p:cNvSpPr>
            <a:spLocks noGrp="1"/>
          </p:cNvSpPr>
          <p:nvPr>
            <p:ph sz="half" idx="2"/>
          </p:nvPr>
        </p:nvSpPr>
        <p:spPr>
          <a:xfrm>
            <a:off x="2134088" y="2470516"/>
            <a:ext cx="6748055" cy="1279722"/>
          </a:xfrm>
        </p:spPr>
        <p:txBody>
          <a:bodyPr/>
          <a:lstStyle/>
          <a:p>
            <a:pPr marL="0" indent="0">
              <a:buNone/>
            </a:pPr>
            <a:r>
              <a:rPr lang="en-US" sz="2000" dirty="0">
                <a:latin typeface="Franklin Gothic Medium" panose="020B0603020102020204" pitchFamily="34" charset="0"/>
              </a:rPr>
              <a:t>Does the lowest-cost bronze plan covering only </a:t>
            </a:r>
            <a:r>
              <a:rPr lang="en-US" sz="2000" dirty="0" smtClean="0">
                <a:latin typeface="Franklin Gothic Medium" panose="020B0603020102020204" pitchFamily="34" charset="0"/>
              </a:rPr>
              <a:t>Gilberto </a:t>
            </a:r>
            <a:r>
              <a:rPr lang="en-US" sz="2000" dirty="0">
                <a:latin typeface="Franklin Gothic Medium" panose="020B0603020102020204" pitchFamily="34" charset="0"/>
              </a:rPr>
              <a:t>in the Marketplace, after accounting for premium tax credits, cost more than 8% of household income</a:t>
            </a:r>
            <a:r>
              <a:rPr lang="en-US" sz="2000" dirty="0" smtClean="0">
                <a:latin typeface="Franklin Gothic Medium" panose="020B0603020102020204" pitchFamily="34" charset="0"/>
              </a:rPr>
              <a:t>?</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10" name="Rectangle 9"/>
          <p:cNvSpPr/>
          <p:nvPr/>
        </p:nvSpPr>
        <p:spPr>
          <a:xfrm>
            <a:off x="473422" y="1209460"/>
            <a:ext cx="835304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alibri" panose="020F0502020204030204" pitchFamily="34" charset="0"/>
              </a:rPr>
              <a:t>Household Income: </a:t>
            </a:r>
            <a:r>
              <a:rPr lang="en-US" dirty="0" smtClean="0">
                <a:latin typeface="Calibri" panose="020F0502020204030204" pitchFamily="34" charset="0"/>
              </a:rPr>
              <a:t> </a:t>
            </a:r>
            <a:r>
              <a:rPr lang="en-US" b="1" dirty="0" smtClean="0">
                <a:latin typeface="Calibri" panose="020F0502020204030204" pitchFamily="34" charset="0"/>
              </a:rPr>
              <a:t>$48,500</a:t>
            </a:r>
            <a:endParaRPr lang="en-US" b="1" dirty="0">
              <a:latin typeface="Calibri" panose="020F0502020204030204" pitchFamily="34" charset="0"/>
            </a:endParaRPr>
          </a:p>
          <a:p>
            <a:r>
              <a:rPr lang="en-US" b="1" dirty="0" smtClean="0">
                <a:latin typeface="Calibri" panose="020F0502020204030204" pitchFamily="34" charset="0"/>
              </a:rPr>
              <a:t>No offer of employer-sponsored coverage</a:t>
            </a:r>
            <a:endParaRPr lang="en-US" dirty="0">
              <a:latin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8318" y="2164653"/>
            <a:ext cx="1468375" cy="150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68941" y="3869766"/>
            <a:ext cx="8557523" cy="2308324"/>
          </a:xfrm>
          <a:prstGeom prst="rect">
            <a:avLst/>
          </a:prstGeom>
          <a:noFill/>
        </p:spPr>
        <p:txBody>
          <a:bodyPr wrap="square" rtlCol="0">
            <a:spAutoFit/>
          </a:bodyPr>
          <a:lstStyle/>
          <a:p>
            <a:r>
              <a:rPr lang="en-US" dirty="0" smtClean="0">
                <a:latin typeface="Franklin Gothic Book" panose="020B0503020102020204" pitchFamily="34" charset="0"/>
              </a:rPr>
              <a:t>Use the </a:t>
            </a:r>
            <a:r>
              <a:rPr lang="en-US" b="1" dirty="0" smtClean="0">
                <a:latin typeface="Franklin Gothic Book" panose="020B0503020102020204" pitchFamily="34" charset="0"/>
              </a:rPr>
              <a:t>Marketplace Coverage Affordability Worksheet </a:t>
            </a:r>
            <a:r>
              <a:rPr lang="en-US" dirty="0" smtClean="0">
                <a:latin typeface="Franklin Gothic Book" panose="020B0503020102020204" pitchFamily="34" charset="0"/>
              </a:rPr>
              <a:t>in the Form 8965 instructions, page 11. A few pieces of information not already on the tax return are required. </a:t>
            </a:r>
          </a:p>
          <a:p>
            <a:r>
              <a:rPr lang="en-US" dirty="0" smtClean="0">
                <a:latin typeface="Franklin Gothic Medium" panose="020B0603020102020204" pitchFamily="34" charset="0"/>
              </a:rPr>
              <a:t> </a:t>
            </a:r>
            <a:endParaRPr lang="en-US" dirty="0">
              <a:latin typeface="Franklin Gothic Medium" panose="020B0603020102020204" pitchFamily="34" charset="0"/>
            </a:endParaRPr>
          </a:p>
          <a:p>
            <a:pPr marL="742950" lvl="1" indent="-285750">
              <a:buFont typeface="Wingdings" charset="2"/>
              <a:buChar char="§"/>
            </a:pPr>
            <a:r>
              <a:rPr lang="en-US" dirty="0">
                <a:latin typeface="Franklin Gothic Book"/>
                <a:cs typeface="Franklin Gothic Book"/>
              </a:rPr>
              <a:t>What was the lowest-cost bronze plan available to Gilberto in 2014? </a:t>
            </a:r>
            <a:r>
              <a:rPr lang="en-US" dirty="0" smtClean="0">
                <a:latin typeface="Franklin Gothic Book"/>
                <a:cs typeface="Franklin Gothic Book"/>
              </a:rPr>
              <a:t>   </a:t>
            </a:r>
          </a:p>
          <a:p>
            <a:pPr lvl="1" defTabSz="746125"/>
            <a:r>
              <a:rPr lang="en-US" i="1" dirty="0">
                <a:solidFill>
                  <a:srgbClr val="0000FF"/>
                </a:solidFill>
                <a:latin typeface="Franklin Gothic Book"/>
              </a:rPr>
              <a:t>	</a:t>
            </a:r>
            <a:r>
              <a:rPr lang="en-US" i="1" dirty="0" smtClean="0">
                <a:solidFill>
                  <a:srgbClr val="0000FF"/>
                </a:solidFill>
              </a:rPr>
              <a:t>Use </a:t>
            </a:r>
            <a:r>
              <a:rPr lang="en-US" i="1" dirty="0">
                <a:solidFill>
                  <a:srgbClr val="0000FF"/>
                </a:solidFill>
              </a:rPr>
              <a:t>the new Marketplace </a:t>
            </a:r>
            <a:r>
              <a:rPr lang="en-US" i="1" dirty="0" smtClean="0">
                <a:solidFill>
                  <a:srgbClr val="0000FF"/>
                </a:solidFill>
              </a:rPr>
              <a:t>look-up tool (if in a FFM-platform state)</a:t>
            </a:r>
            <a:r>
              <a:rPr lang="en-US" dirty="0" smtClean="0">
                <a:latin typeface="Franklin Gothic Book"/>
                <a:cs typeface="Franklin Gothic Book"/>
              </a:rPr>
              <a:t> </a:t>
            </a:r>
          </a:p>
          <a:p>
            <a:pPr lvl="1"/>
            <a:endParaRPr lang="en-US" dirty="0">
              <a:latin typeface="Franklin Gothic Book"/>
              <a:cs typeface="Franklin Gothic Book"/>
            </a:endParaRPr>
          </a:p>
          <a:p>
            <a:pPr marL="742950" lvl="1" indent="-285750">
              <a:buFont typeface="Wingdings" charset="2"/>
              <a:buChar char="§"/>
            </a:pPr>
            <a:r>
              <a:rPr lang="en-US" dirty="0">
                <a:latin typeface="Franklin Gothic Book"/>
                <a:cs typeface="Franklin Gothic Book"/>
              </a:rPr>
              <a:t>How much in premium tax credits would Gilberto have qualified for</a:t>
            </a:r>
            <a:r>
              <a:rPr lang="en-US" dirty="0" smtClean="0">
                <a:latin typeface="Franklin Gothic Book"/>
                <a:cs typeface="Franklin Gothic Book"/>
              </a:rPr>
              <a:t>?</a:t>
            </a:r>
          </a:p>
          <a:p>
            <a:pPr lvl="1"/>
            <a:r>
              <a:rPr lang="en-US" dirty="0" smtClean="0">
                <a:latin typeface="Franklin Gothic Book"/>
                <a:cs typeface="Franklin Gothic Book"/>
              </a:rPr>
              <a:t>     </a:t>
            </a:r>
            <a:r>
              <a:rPr lang="en-US" i="1" dirty="0" smtClean="0">
                <a:solidFill>
                  <a:srgbClr val="0000FF"/>
                </a:solidFill>
              </a:rPr>
              <a:t>Use the Second Lowest Cost Silver Plan look-up tool</a:t>
            </a:r>
            <a:endParaRPr lang="en-US" dirty="0">
              <a:latin typeface="Franklin Gothic Book"/>
              <a:cs typeface="Franklin Gothic Book"/>
            </a:endParaRPr>
          </a:p>
        </p:txBody>
      </p:sp>
    </p:spTree>
    <p:extLst>
      <p:ext uri="{BB962C8B-B14F-4D97-AF65-F5344CB8AC3E}">
        <p14:creationId xmlns:p14="http://schemas.microsoft.com/office/powerpoint/2010/main" val="8052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Text Placeholder 2"/>
          <p:cNvSpPr>
            <a:spLocks noGrp="1"/>
          </p:cNvSpPr>
          <p:nvPr>
            <p:ph type="body" idx="1"/>
          </p:nvPr>
        </p:nvSpPr>
        <p:spPr/>
        <p:txBody>
          <a:bodyPr/>
          <a:lstStyle/>
          <a:p>
            <a:r>
              <a:rPr lang="en-US" dirty="0"/>
              <a:t>Test for </a:t>
            </a:r>
            <a:r>
              <a:rPr lang="en-US" dirty="0" smtClean="0"/>
              <a:t>Gilberto </a:t>
            </a:r>
            <a:r>
              <a:rPr lang="en-US" i="1" dirty="0"/>
              <a:t>(a person without an offer of ESI) </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10" name="Rectangle 9"/>
          <p:cNvSpPr/>
          <p:nvPr/>
        </p:nvSpPr>
        <p:spPr>
          <a:xfrm>
            <a:off x="473422" y="1209460"/>
            <a:ext cx="633812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latin typeface="Calibri" panose="020F0502020204030204" pitchFamily="34" charset="0"/>
              </a:rPr>
              <a:t>Lowest Cost Bronze Plan</a:t>
            </a:r>
            <a:endParaRPr lang="en-US" b="1" dirty="0">
              <a:latin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66731" y="847156"/>
            <a:ext cx="1468375" cy="150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375008" y="1731636"/>
            <a:ext cx="8229600" cy="1024551"/>
          </a:xfrm>
        </p:spPr>
        <p:txBody>
          <a:bodyPr/>
          <a:lstStyle/>
          <a:p>
            <a:r>
              <a:rPr lang="en-US" dirty="0"/>
              <a:t>Go </a:t>
            </a:r>
            <a:r>
              <a:rPr lang="en-US" dirty="0" smtClean="0"/>
              <a:t>to: </a:t>
            </a:r>
            <a:r>
              <a:rPr lang="en-US" dirty="0" smtClean="0">
                <a:hlinkClick r:id="rId3"/>
              </a:rPr>
              <a:t>healthcare.gov</a:t>
            </a:r>
            <a:r>
              <a:rPr lang="en-US" dirty="0">
                <a:hlinkClick r:id="rId3"/>
              </a:rPr>
              <a:t>/taxes/tools/#</a:t>
            </a:r>
            <a:r>
              <a:rPr lang="en-US" dirty="0" err="1" smtClean="0">
                <a:hlinkClick r:id="rId3"/>
              </a:rPr>
              <a:t>bronzeplan</a:t>
            </a:r>
            <a:endParaRPr lang="en-US" dirty="0" smtClean="0"/>
          </a:p>
          <a:p>
            <a:endParaRPr lang="en-US" dirty="0"/>
          </a:p>
          <a:p>
            <a:endParaRPr lang="en-US" dirty="0" smtClean="0"/>
          </a:p>
          <a:p>
            <a:endParaRPr lang="en-US" dirty="0" smtClean="0"/>
          </a:p>
        </p:txBody>
      </p:sp>
      <p:pic>
        <p:nvPicPr>
          <p:cNvPr id="14" name="Picture 13"/>
          <p:cNvPicPr>
            <a:picLocks noChangeAspect="1"/>
          </p:cNvPicPr>
          <p:nvPr/>
        </p:nvPicPr>
        <p:blipFill>
          <a:blip r:embed="rId4"/>
          <a:stretch>
            <a:fillRect/>
          </a:stretch>
        </p:blipFill>
        <p:spPr>
          <a:xfrm>
            <a:off x="553517" y="2155004"/>
            <a:ext cx="5844656" cy="4216294"/>
          </a:xfrm>
          <a:prstGeom prst="rect">
            <a:avLst/>
          </a:prstGeom>
        </p:spPr>
      </p:pic>
      <p:sp>
        <p:nvSpPr>
          <p:cNvPr id="4" name="TextBox 3"/>
          <p:cNvSpPr txBox="1"/>
          <p:nvPr/>
        </p:nvSpPr>
        <p:spPr>
          <a:xfrm>
            <a:off x="6576682" y="2876365"/>
            <a:ext cx="2481914" cy="1477328"/>
          </a:xfrm>
          <a:prstGeom prst="rect">
            <a:avLst/>
          </a:prstGeom>
          <a:noFill/>
        </p:spPr>
        <p:txBody>
          <a:bodyPr wrap="square" rtlCol="0">
            <a:spAutoFit/>
          </a:bodyPr>
          <a:lstStyle/>
          <a:p>
            <a:r>
              <a:rPr lang="en-US" b="1" u="sng" dirty="0" smtClean="0">
                <a:latin typeface="Franklin Gothic Book" panose="020B0503020102020204" pitchFamily="34" charset="0"/>
              </a:rPr>
              <a:t>Note</a:t>
            </a:r>
            <a:r>
              <a:rPr lang="en-US" dirty="0" smtClean="0">
                <a:latin typeface="Franklin Gothic Book" panose="020B0503020102020204" pitchFamily="34" charset="0"/>
              </a:rPr>
              <a:t>: If your state does not use healthcare.gov, go to your state’s Marketplace for equivalent information. </a:t>
            </a:r>
            <a:endParaRPr lang="en-US" dirty="0">
              <a:latin typeface="Franklin Gothic Book" panose="020B0503020102020204" pitchFamily="34" charset="0"/>
            </a:endParaRPr>
          </a:p>
        </p:txBody>
      </p:sp>
    </p:spTree>
    <p:extLst>
      <p:ext uri="{BB962C8B-B14F-4D97-AF65-F5344CB8AC3E}">
        <p14:creationId xmlns:p14="http://schemas.microsoft.com/office/powerpoint/2010/main" val="21833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Affordability Exemption</a:t>
            </a:r>
          </a:p>
        </p:txBody>
      </p:sp>
      <p:pic>
        <p:nvPicPr>
          <p:cNvPr id="9" name="Content Placeholder 8"/>
          <p:cNvPicPr>
            <a:picLocks noGrp="1" noChangeAspect="1"/>
          </p:cNvPicPr>
          <p:nvPr>
            <p:ph idx="1"/>
          </p:nvPr>
        </p:nvPicPr>
        <p:blipFill rotWithShape="1">
          <a:blip r:embed="rId2"/>
          <a:srcRect t="-8931" b="26002"/>
          <a:stretch/>
        </p:blipFill>
        <p:spPr>
          <a:xfrm>
            <a:off x="162697" y="437243"/>
            <a:ext cx="6129328" cy="2549829"/>
          </a:xfrm>
        </p:spPr>
      </p:pic>
      <p:sp>
        <p:nvSpPr>
          <p:cNvPr id="5" name="Slide Number Placeholder 4"/>
          <p:cNvSpPr>
            <a:spLocks noGrp="1"/>
          </p:cNvSpPr>
          <p:nvPr>
            <p:ph type="sldNum" sz="quarter" idx="12"/>
          </p:nvPr>
        </p:nvSpPr>
        <p:spPr/>
        <p:txBody>
          <a:bodyPr/>
          <a:lstStyle/>
          <a:p>
            <a:pPr algn="r"/>
            <a:fld id="{7FFE15FC-A8B6-4718-BABB-4F5309630F6C}" type="slidenum">
              <a:rPr lang="en-US" smtClean="0"/>
              <a:pPr algn="r"/>
              <a:t>18</a:t>
            </a:fld>
            <a:endParaRPr lang="en-US" dirty="0"/>
          </a:p>
        </p:txBody>
      </p:sp>
      <p:pic>
        <p:nvPicPr>
          <p:cNvPr id="11" name="Picture 10"/>
          <p:cNvPicPr>
            <a:picLocks noChangeAspect="1"/>
          </p:cNvPicPr>
          <p:nvPr/>
        </p:nvPicPr>
        <p:blipFill>
          <a:blip r:embed="rId3"/>
          <a:stretch>
            <a:fillRect/>
          </a:stretch>
        </p:blipFill>
        <p:spPr>
          <a:xfrm>
            <a:off x="4462818" y="3158151"/>
            <a:ext cx="4114800" cy="2590800"/>
          </a:xfrm>
          <a:prstGeom prst="rect">
            <a:avLst/>
          </a:prstGeom>
        </p:spPr>
      </p:pic>
      <p:sp>
        <p:nvSpPr>
          <p:cNvPr id="12" name="TextBox 11"/>
          <p:cNvSpPr txBox="1"/>
          <p:nvPr/>
        </p:nvSpPr>
        <p:spPr>
          <a:xfrm>
            <a:off x="115450" y="3217959"/>
            <a:ext cx="421392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Enter only the family members: </a:t>
            </a:r>
          </a:p>
          <a:p>
            <a:pPr marL="285750" indent="-285750">
              <a:buFont typeface="Wingdings" charset="2"/>
              <a:buChar char="§"/>
            </a:pPr>
            <a:r>
              <a:rPr lang="en-US" dirty="0" smtClean="0"/>
              <a:t>without an offer of employer-sponsored coverage, and</a:t>
            </a:r>
          </a:p>
          <a:p>
            <a:pPr marL="285750" indent="-285750">
              <a:buFont typeface="Wingdings" charset="2"/>
              <a:buChar char="§"/>
            </a:pPr>
            <a:r>
              <a:rPr lang="en-US" dirty="0" smtClean="0"/>
              <a:t>without other insurance or exemption.</a:t>
            </a:r>
            <a:endParaRPr lang="en-US" dirty="0"/>
          </a:p>
        </p:txBody>
      </p:sp>
      <p:sp>
        <p:nvSpPr>
          <p:cNvPr id="13" name="TextBox 12"/>
          <p:cNvSpPr txBox="1"/>
          <p:nvPr/>
        </p:nvSpPr>
        <p:spPr>
          <a:xfrm>
            <a:off x="129881" y="4545550"/>
            <a:ext cx="4213926" cy="175432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What is tobacco use?</a:t>
            </a:r>
            <a:r>
              <a:rPr lang="en-US" dirty="0" smtClean="0"/>
              <a:t>  Use </a:t>
            </a:r>
            <a:r>
              <a:rPr lang="en-US" dirty="0"/>
              <a:t>of a tobacco </a:t>
            </a:r>
            <a:r>
              <a:rPr lang="en-US" dirty="0" smtClean="0"/>
              <a:t>product 4 or more </a:t>
            </a:r>
            <a:r>
              <a:rPr lang="en-US" dirty="0"/>
              <a:t>times per week within no longer than the past 6 months by legal users of tobacco </a:t>
            </a:r>
            <a:r>
              <a:rPr lang="en-US" dirty="0" smtClean="0"/>
              <a:t>products (</a:t>
            </a:r>
            <a:r>
              <a:rPr lang="en-US" dirty="0"/>
              <a:t>generally those 18 years and older</a:t>
            </a:r>
            <a:r>
              <a:rPr lang="en-US" dirty="0" smtClean="0"/>
              <a:t>). Includes </a:t>
            </a:r>
            <a:r>
              <a:rPr lang="en-US" dirty="0"/>
              <a:t>all tobacco products. </a:t>
            </a:r>
          </a:p>
        </p:txBody>
      </p:sp>
      <p:sp>
        <p:nvSpPr>
          <p:cNvPr id="2" name="Rectangle 1"/>
          <p:cNvSpPr/>
          <p:nvPr/>
        </p:nvSpPr>
        <p:spPr>
          <a:xfrm>
            <a:off x="4607511" y="5149049"/>
            <a:ext cx="3736390" cy="479394"/>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pic>
        <p:nvPicPr>
          <p:cNvPr id="5" name="Content Placeholder 4"/>
          <p:cNvPicPr>
            <a:picLocks noGrp="1" noChangeAspect="1"/>
          </p:cNvPicPr>
          <p:nvPr>
            <p:ph idx="1"/>
          </p:nvPr>
        </p:nvPicPr>
        <p:blipFill rotWithShape="1">
          <a:blip r:embed="rId2"/>
          <a:srcRect t="406" b="46706"/>
          <a:stretch/>
        </p:blipFill>
        <p:spPr>
          <a:xfrm>
            <a:off x="465753" y="1038982"/>
            <a:ext cx="8229600" cy="1803788"/>
          </a:xfrm>
        </p:spPr>
      </p:pic>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grpSp>
        <p:nvGrpSpPr>
          <p:cNvPr id="3" name="Group 2"/>
          <p:cNvGrpSpPr/>
          <p:nvPr/>
        </p:nvGrpSpPr>
        <p:grpSpPr>
          <a:xfrm>
            <a:off x="288626" y="2987072"/>
            <a:ext cx="8543299" cy="3411902"/>
            <a:chOff x="288626" y="2987072"/>
            <a:chExt cx="8543299" cy="3411902"/>
          </a:xfrm>
        </p:grpSpPr>
        <p:sp>
          <p:nvSpPr>
            <p:cNvPr id="7" name="TextBox 6"/>
            <p:cNvSpPr txBox="1"/>
            <p:nvPr/>
          </p:nvSpPr>
          <p:spPr>
            <a:xfrm>
              <a:off x="360782" y="2987072"/>
              <a:ext cx="3037836" cy="369332"/>
            </a:xfrm>
            <a:prstGeom prst="rect">
              <a:avLst/>
            </a:prstGeom>
            <a:noFill/>
          </p:spPr>
          <p:txBody>
            <a:bodyPr wrap="none" rtlCol="0">
              <a:spAutoFit/>
            </a:bodyPr>
            <a:lstStyle/>
            <a:p>
              <a:r>
                <a:rPr lang="en-US" b="1" u="sng" dirty="0" smtClean="0">
                  <a:latin typeface="Franklin Gothic Book"/>
                  <a:cs typeface="Franklin Gothic Book"/>
                </a:rPr>
                <a:t>Form 8965 Instructions, p.11</a:t>
              </a:r>
              <a:endParaRPr lang="en-US" b="1" u="sng" dirty="0">
                <a:latin typeface="Franklin Gothic Book"/>
                <a:cs typeface="Franklin Gothic Book"/>
              </a:endParaRPr>
            </a:p>
          </p:txBody>
        </p:sp>
        <p:grpSp>
          <p:nvGrpSpPr>
            <p:cNvPr id="10" name="Group 9"/>
            <p:cNvGrpSpPr/>
            <p:nvPr/>
          </p:nvGrpSpPr>
          <p:grpSpPr>
            <a:xfrm>
              <a:off x="288626" y="3296593"/>
              <a:ext cx="8543299" cy="3102381"/>
              <a:chOff x="288626" y="3296593"/>
              <a:chExt cx="8543299" cy="3102381"/>
            </a:xfrm>
          </p:grpSpPr>
          <p:pic>
            <p:nvPicPr>
              <p:cNvPr id="6" name="Picture 5"/>
              <p:cNvPicPr>
                <a:picLocks noChangeAspect="1"/>
              </p:cNvPicPr>
              <p:nvPr/>
            </p:nvPicPr>
            <p:blipFill>
              <a:blip r:embed="rId3"/>
              <a:stretch>
                <a:fillRect/>
              </a:stretch>
            </p:blipFill>
            <p:spPr>
              <a:xfrm>
                <a:off x="288626" y="3296593"/>
                <a:ext cx="8543299" cy="3102381"/>
              </a:xfrm>
              <a:prstGeom prst="rect">
                <a:avLst/>
              </a:prstGeom>
            </p:spPr>
          </p:pic>
          <p:sp>
            <p:nvSpPr>
              <p:cNvPr id="8" name="Rectangle 7"/>
              <p:cNvSpPr/>
              <p:nvPr/>
            </p:nvSpPr>
            <p:spPr>
              <a:xfrm>
                <a:off x="7677424" y="5295920"/>
                <a:ext cx="995757" cy="49063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20718" y="5396934"/>
                <a:ext cx="938031" cy="369332"/>
              </a:xfrm>
              <a:prstGeom prst="rect">
                <a:avLst/>
              </a:prstGeom>
              <a:noFill/>
            </p:spPr>
            <p:txBody>
              <a:bodyPr wrap="square" rtlCol="0">
                <a:spAutoFit/>
              </a:bodyPr>
              <a:lstStyle/>
              <a:p>
                <a:pPr algn="r"/>
                <a:r>
                  <a:rPr lang="en-US" dirty="0" smtClean="0"/>
                  <a:t>154</a:t>
                </a:r>
                <a:endParaRPr lang="en-US" dirty="0"/>
              </a:p>
            </p:txBody>
          </p:sp>
        </p:grpSp>
      </p:grpSp>
    </p:spTree>
    <p:extLst>
      <p:ext uri="{BB962C8B-B14F-4D97-AF65-F5344CB8AC3E}">
        <p14:creationId xmlns:p14="http://schemas.microsoft.com/office/powerpoint/2010/main" val="37553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b="1" dirty="0"/>
              <a:t>Common Errors </a:t>
            </a:r>
          </a:p>
          <a:p>
            <a:pPr lvl="1"/>
            <a:r>
              <a:rPr lang="en-US" dirty="0"/>
              <a:t>Coverage Requirement </a:t>
            </a:r>
            <a:r>
              <a:rPr lang="en-US"/>
              <a:t>&amp; </a:t>
            </a:r>
            <a:r>
              <a:rPr lang="en-US" dirty="0"/>
              <a:t>Individual</a:t>
            </a:r>
            <a:r>
              <a:rPr lang="en-US"/>
              <a:t> Shared Responsibility Payment ( ISRP</a:t>
            </a:r>
            <a:r>
              <a:rPr lang="en-US" dirty="0"/>
              <a:t>)</a:t>
            </a:r>
          </a:p>
          <a:p>
            <a:pPr lvl="2"/>
            <a:r>
              <a:rPr lang="en-US" dirty="0"/>
              <a:t>The devil is in the details of the ACA Worksheet</a:t>
            </a:r>
          </a:p>
          <a:p>
            <a:pPr lvl="1"/>
            <a:r>
              <a:rPr lang="en-US" dirty="0"/>
              <a:t>Exemptions</a:t>
            </a:r>
          </a:p>
          <a:p>
            <a:pPr lvl="2"/>
            <a:r>
              <a:rPr lang="en-US" dirty="0"/>
              <a:t>New tools for lowest cost bronze plan </a:t>
            </a:r>
            <a:r>
              <a:rPr lang="en-US"/>
              <a:t>and </a:t>
            </a:r>
            <a:r>
              <a:rPr lang="en-US" dirty="0"/>
              <a:t>Second</a:t>
            </a:r>
            <a:r>
              <a:rPr lang="en-US"/>
              <a:t> Lowest Cost Silver Plan ( SLCSP</a:t>
            </a:r>
            <a:r>
              <a:rPr lang="en-US" dirty="0"/>
              <a:t>)</a:t>
            </a:r>
            <a:r>
              <a:rPr lang="en-US"/>
              <a:t> </a:t>
            </a:r>
            <a:r>
              <a:rPr lang="en-US" dirty="0"/>
              <a:t>(affordability exemption, Code A)</a:t>
            </a:r>
          </a:p>
          <a:p>
            <a:pPr lvl="1"/>
            <a:r>
              <a:rPr lang="en-US" dirty="0"/>
              <a:t>Premium Tax Credit</a:t>
            </a:r>
          </a:p>
          <a:p>
            <a:pPr lvl="1"/>
            <a:endParaRPr lang="en-US" dirty="0"/>
          </a:p>
          <a:p>
            <a:r>
              <a:rPr lang="en-US" b="1" dirty="0"/>
              <a:t>Advanced Reconciliation  </a:t>
            </a:r>
          </a:p>
          <a:p>
            <a:pPr lvl="1"/>
            <a:r>
              <a:rPr lang="en-US" dirty="0"/>
              <a:t>Know your limits</a:t>
            </a:r>
          </a:p>
          <a:p>
            <a:endParaRPr lang="en-US" dirty="0"/>
          </a:p>
          <a:p>
            <a:pPr marL="0" indent="0">
              <a:buNone/>
            </a:pPr>
            <a:r>
              <a:rPr lang="en-US" dirty="0"/>
              <a:t> </a:t>
            </a:r>
          </a:p>
          <a:p>
            <a:pPr marL="457200" lvl="1"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160270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pic>
        <p:nvPicPr>
          <p:cNvPr id="9" name="Picture 8"/>
          <p:cNvPicPr>
            <a:picLocks noChangeAspect="1"/>
          </p:cNvPicPr>
          <p:nvPr/>
        </p:nvPicPr>
        <p:blipFill>
          <a:blip r:embed="rId2"/>
          <a:stretch>
            <a:fillRect/>
          </a:stretch>
        </p:blipFill>
        <p:spPr>
          <a:xfrm>
            <a:off x="2227729" y="3759201"/>
            <a:ext cx="2895600" cy="355600"/>
          </a:xfrm>
          <a:prstGeom prst="rect">
            <a:avLst/>
          </a:prstGeom>
        </p:spPr>
      </p:pic>
      <p:grpSp>
        <p:nvGrpSpPr>
          <p:cNvPr id="35" name="Group 34"/>
          <p:cNvGrpSpPr/>
          <p:nvPr/>
        </p:nvGrpSpPr>
        <p:grpSpPr>
          <a:xfrm>
            <a:off x="164353" y="625041"/>
            <a:ext cx="8268016" cy="5652743"/>
            <a:chOff x="0" y="953747"/>
            <a:chExt cx="8268016" cy="5652743"/>
          </a:xfrm>
        </p:grpSpPr>
        <p:grpSp>
          <p:nvGrpSpPr>
            <p:cNvPr id="33" name="Group 32"/>
            <p:cNvGrpSpPr/>
            <p:nvPr/>
          </p:nvGrpSpPr>
          <p:grpSpPr>
            <a:xfrm>
              <a:off x="0" y="953747"/>
              <a:ext cx="8268016" cy="5652743"/>
              <a:chOff x="0" y="953747"/>
              <a:chExt cx="8268016" cy="5652743"/>
            </a:xfrm>
          </p:grpSpPr>
          <p:grpSp>
            <p:nvGrpSpPr>
              <p:cNvPr id="31" name="Group 30"/>
              <p:cNvGrpSpPr/>
              <p:nvPr/>
            </p:nvGrpSpPr>
            <p:grpSpPr>
              <a:xfrm>
                <a:off x="0" y="953747"/>
                <a:ext cx="8268016" cy="5652743"/>
                <a:chOff x="0" y="953747"/>
                <a:chExt cx="8268016" cy="5652743"/>
              </a:xfrm>
            </p:grpSpPr>
            <p:grpSp>
              <p:nvGrpSpPr>
                <p:cNvPr id="28" name="Group 27"/>
                <p:cNvGrpSpPr/>
                <p:nvPr/>
              </p:nvGrpSpPr>
              <p:grpSpPr>
                <a:xfrm>
                  <a:off x="0" y="953747"/>
                  <a:ext cx="8268016" cy="5652743"/>
                  <a:chOff x="-2443352" y="4061511"/>
                  <a:chExt cx="8268016" cy="5652743"/>
                </a:xfrm>
              </p:grpSpPr>
              <p:sp>
                <p:nvSpPr>
                  <p:cNvPr id="12" name="Rounded Rectangle 11"/>
                  <p:cNvSpPr/>
                  <p:nvPr/>
                </p:nvSpPr>
                <p:spPr>
                  <a:xfrm>
                    <a:off x="-2106963" y="6256636"/>
                    <a:ext cx="2106963" cy="15873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2443352" y="4061511"/>
                    <a:ext cx="8268016" cy="5652743"/>
                    <a:chOff x="-2189352" y="29883"/>
                    <a:chExt cx="8268016" cy="5652743"/>
                  </a:xfrm>
                </p:grpSpPr>
                <p:grpSp>
                  <p:nvGrpSpPr>
                    <p:cNvPr id="25" name="Group 24"/>
                    <p:cNvGrpSpPr/>
                    <p:nvPr/>
                  </p:nvGrpSpPr>
                  <p:grpSpPr>
                    <a:xfrm>
                      <a:off x="-2189352" y="29883"/>
                      <a:ext cx="8268016" cy="5652743"/>
                      <a:chOff x="-1121286" y="809117"/>
                      <a:chExt cx="8268016" cy="5652743"/>
                    </a:xfrm>
                  </p:grpSpPr>
                  <p:sp>
                    <p:nvSpPr>
                      <p:cNvPr id="22" name="TextBox 21"/>
                      <p:cNvSpPr txBox="1"/>
                      <p:nvPr/>
                    </p:nvSpPr>
                    <p:spPr>
                      <a:xfrm>
                        <a:off x="6144863" y="3763490"/>
                        <a:ext cx="909169" cy="338554"/>
                      </a:xfrm>
                      <a:prstGeom prst="rect">
                        <a:avLst/>
                      </a:prstGeom>
                      <a:noFill/>
                    </p:spPr>
                    <p:txBody>
                      <a:bodyPr wrap="square" rtlCol="0">
                        <a:spAutoFit/>
                      </a:bodyPr>
                      <a:lstStyle/>
                      <a:p>
                        <a:pPr algn="r"/>
                        <a:r>
                          <a:rPr lang="en-US" sz="1600" dirty="0" smtClean="0"/>
                          <a:t>3,157</a:t>
                        </a:r>
                        <a:endParaRPr lang="en-US" sz="1600" dirty="0"/>
                      </a:p>
                    </p:txBody>
                  </p:sp>
                  <p:grpSp>
                    <p:nvGrpSpPr>
                      <p:cNvPr id="24" name="Group 23"/>
                      <p:cNvGrpSpPr/>
                      <p:nvPr/>
                    </p:nvGrpSpPr>
                    <p:grpSpPr>
                      <a:xfrm>
                        <a:off x="-1121286" y="809117"/>
                        <a:ext cx="8268016" cy="5652743"/>
                        <a:chOff x="163095" y="852408"/>
                        <a:chExt cx="8268016" cy="5652743"/>
                      </a:xfrm>
                    </p:grpSpPr>
                    <p:pic>
                      <p:nvPicPr>
                        <p:cNvPr id="11" name="Picture 10"/>
                        <p:cNvPicPr>
                          <a:picLocks noChangeAspect="1"/>
                        </p:cNvPicPr>
                        <p:nvPr/>
                      </p:nvPicPr>
                      <p:blipFill>
                        <a:blip r:embed="rId3"/>
                        <a:stretch>
                          <a:fillRect/>
                        </a:stretch>
                      </p:blipFill>
                      <p:spPr>
                        <a:xfrm>
                          <a:off x="163095" y="852408"/>
                          <a:ext cx="8268016" cy="5652743"/>
                        </a:xfrm>
                        <a:prstGeom prst="rect">
                          <a:avLst/>
                        </a:prstGeom>
                      </p:spPr>
                    </p:pic>
                    <p:sp>
                      <p:nvSpPr>
                        <p:cNvPr id="15" name="TextBox 14"/>
                        <p:cNvSpPr txBox="1"/>
                        <p:nvPr/>
                      </p:nvSpPr>
                      <p:spPr>
                        <a:xfrm>
                          <a:off x="7402861" y="1877411"/>
                          <a:ext cx="909169" cy="338554"/>
                        </a:xfrm>
                        <a:prstGeom prst="rect">
                          <a:avLst/>
                        </a:prstGeom>
                        <a:noFill/>
                      </p:spPr>
                      <p:txBody>
                        <a:bodyPr wrap="square" rtlCol="0">
                          <a:spAutoFit/>
                        </a:bodyPr>
                        <a:lstStyle/>
                        <a:p>
                          <a:pPr algn="r"/>
                          <a:r>
                            <a:rPr lang="en-US" sz="1600" dirty="0" smtClean="0"/>
                            <a:t>154</a:t>
                          </a:r>
                          <a:endParaRPr lang="en-US" sz="1600" dirty="0"/>
                        </a:p>
                      </p:txBody>
                    </p:sp>
                    <p:sp>
                      <p:nvSpPr>
                        <p:cNvPr id="16" name="TextBox 15"/>
                        <p:cNvSpPr txBox="1"/>
                        <p:nvPr/>
                      </p:nvSpPr>
                      <p:spPr>
                        <a:xfrm>
                          <a:off x="7410178" y="2101197"/>
                          <a:ext cx="909169" cy="338554"/>
                        </a:xfrm>
                        <a:prstGeom prst="rect">
                          <a:avLst/>
                        </a:prstGeom>
                        <a:noFill/>
                      </p:spPr>
                      <p:txBody>
                        <a:bodyPr wrap="square" rtlCol="0">
                          <a:spAutoFit/>
                        </a:bodyPr>
                        <a:lstStyle/>
                        <a:p>
                          <a:pPr algn="r"/>
                          <a:r>
                            <a:rPr lang="en-US" sz="1600" dirty="0" smtClean="0"/>
                            <a:t>48,500</a:t>
                          </a:r>
                          <a:endParaRPr lang="en-US" sz="1600" dirty="0"/>
                        </a:p>
                      </p:txBody>
                    </p:sp>
                    <p:sp>
                      <p:nvSpPr>
                        <p:cNvPr id="17" name="TextBox 16"/>
                        <p:cNvSpPr txBox="1"/>
                        <p:nvPr/>
                      </p:nvSpPr>
                      <p:spPr>
                        <a:xfrm>
                          <a:off x="7426491" y="2424978"/>
                          <a:ext cx="909169" cy="338554"/>
                        </a:xfrm>
                        <a:prstGeom prst="rect">
                          <a:avLst/>
                        </a:prstGeom>
                        <a:noFill/>
                      </p:spPr>
                      <p:txBody>
                        <a:bodyPr wrap="square" rtlCol="0">
                          <a:spAutoFit/>
                        </a:bodyPr>
                        <a:lstStyle/>
                        <a:p>
                          <a:pPr algn="r"/>
                          <a:r>
                            <a:rPr lang="en-US" sz="1600" dirty="0" smtClean="0"/>
                            <a:t>0</a:t>
                          </a:r>
                          <a:endParaRPr lang="en-US" sz="1600" dirty="0"/>
                        </a:p>
                      </p:txBody>
                    </p:sp>
                    <p:sp>
                      <p:nvSpPr>
                        <p:cNvPr id="18" name="TextBox 17"/>
                        <p:cNvSpPr txBox="1"/>
                        <p:nvPr/>
                      </p:nvSpPr>
                      <p:spPr>
                        <a:xfrm>
                          <a:off x="7429808" y="2650996"/>
                          <a:ext cx="909169" cy="338554"/>
                        </a:xfrm>
                        <a:prstGeom prst="rect">
                          <a:avLst/>
                        </a:prstGeom>
                        <a:noFill/>
                      </p:spPr>
                      <p:txBody>
                        <a:bodyPr wrap="square" rtlCol="0">
                          <a:spAutoFit/>
                        </a:bodyPr>
                        <a:lstStyle/>
                        <a:p>
                          <a:pPr algn="r"/>
                          <a:r>
                            <a:rPr lang="en-US" sz="1600" dirty="0" smtClean="0"/>
                            <a:t>48,500</a:t>
                          </a:r>
                          <a:endParaRPr lang="en-US" sz="1600" dirty="0"/>
                        </a:p>
                      </p:txBody>
                    </p:sp>
                    <p:sp>
                      <p:nvSpPr>
                        <p:cNvPr id="19" name="TextBox 18"/>
                        <p:cNvSpPr txBox="1"/>
                        <p:nvPr/>
                      </p:nvSpPr>
                      <p:spPr>
                        <a:xfrm>
                          <a:off x="7439882" y="2948094"/>
                          <a:ext cx="909169" cy="338554"/>
                        </a:xfrm>
                        <a:prstGeom prst="rect">
                          <a:avLst/>
                        </a:prstGeom>
                        <a:noFill/>
                      </p:spPr>
                      <p:txBody>
                        <a:bodyPr wrap="square" rtlCol="0">
                          <a:spAutoFit/>
                        </a:bodyPr>
                        <a:lstStyle/>
                        <a:p>
                          <a:pPr algn="r"/>
                          <a:r>
                            <a:rPr lang="en-US" sz="1600" dirty="0" smtClean="0"/>
                            <a:t>23,550</a:t>
                          </a:r>
                          <a:endParaRPr lang="en-US" sz="1600" dirty="0"/>
                        </a:p>
                      </p:txBody>
                    </p:sp>
                    <p:sp>
                      <p:nvSpPr>
                        <p:cNvPr id="20" name="TextBox 19"/>
                        <p:cNvSpPr txBox="1"/>
                        <p:nvPr/>
                      </p:nvSpPr>
                      <p:spPr>
                        <a:xfrm>
                          <a:off x="7433923" y="3283436"/>
                          <a:ext cx="909169" cy="338554"/>
                        </a:xfrm>
                        <a:prstGeom prst="rect">
                          <a:avLst/>
                        </a:prstGeom>
                        <a:noFill/>
                      </p:spPr>
                      <p:txBody>
                        <a:bodyPr wrap="square" rtlCol="0">
                          <a:spAutoFit/>
                        </a:bodyPr>
                        <a:lstStyle/>
                        <a:p>
                          <a:pPr algn="r"/>
                          <a:r>
                            <a:rPr lang="en-US" sz="1600" dirty="0" smtClean="0"/>
                            <a:t>2.06</a:t>
                          </a:r>
                          <a:endParaRPr lang="en-US" sz="1600" dirty="0"/>
                        </a:p>
                      </p:txBody>
                    </p:sp>
                    <p:sp>
                      <p:nvSpPr>
                        <p:cNvPr id="21" name="TextBox 20"/>
                        <p:cNvSpPr txBox="1"/>
                        <p:nvPr/>
                      </p:nvSpPr>
                      <p:spPr>
                        <a:xfrm>
                          <a:off x="7427964" y="3600635"/>
                          <a:ext cx="909169" cy="338554"/>
                        </a:xfrm>
                        <a:prstGeom prst="rect">
                          <a:avLst/>
                        </a:prstGeom>
                        <a:noFill/>
                      </p:spPr>
                      <p:txBody>
                        <a:bodyPr wrap="square" rtlCol="0">
                          <a:spAutoFit/>
                        </a:bodyPr>
                        <a:lstStyle/>
                        <a:p>
                          <a:pPr algn="r"/>
                          <a:r>
                            <a:rPr lang="en-US" sz="1600" dirty="0" smtClean="0"/>
                            <a:t>0.0651</a:t>
                          </a:r>
                          <a:endParaRPr lang="en-US" sz="1600" dirty="0"/>
                        </a:p>
                      </p:txBody>
                    </p:sp>
                    <p:sp>
                      <p:nvSpPr>
                        <p:cNvPr id="23" name="TextBox 22"/>
                        <p:cNvSpPr txBox="1"/>
                        <p:nvPr/>
                      </p:nvSpPr>
                      <p:spPr>
                        <a:xfrm>
                          <a:off x="7413069" y="4032138"/>
                          <a:ext cx="909169" cy="338554"/>
                        </a:xfrm>
                        <a:prstGeom prst="rect">
                          <a:avLst/>
                        </a:prstGeom>
                        <a:noFill/>
                      </p:spPr>
                      <p:txBody>
                        <a:bodyPr wrap="square" rtlCol="0">
                          <a:spAutoFit/>
                        </a:bodyPr>
                        <a:lstStyle/>
                        <a:p>
                          <a:pPr algn="r"/>
                          <a:r>
                            <a:rPr lang="en-US" sz="1600" dirty="0" smtClean="0"/>
                            <a:t>263</a:t>
                          </a:r>
                          <a:endParaRPr lang="en-US" sz="1600" dirty="0"/>
                        </a:p>
                      </p:txBody>
                    </p:sp>
                  </p:grpSp>
                </p:grpSp>
                <p:sp>
                  <p:nvSpPr>
                    <p:cNvPr id="26" name="TextBox 25"/>
                    <p:cNvSpPr txBox="1"/>
                    <p:nvPr/>
                  </p:nvSpPr>
                  <p:spPr>
                    <a:xfrm>
                      <a:off x="5060622" y="3006143"/>
                      <a:ext cx="909169" cy="338554"/>
                    </a:xfrm>
                    <a:prstGeom prst="rect">
                      <a:avLst/>
                    </a:prstGeom>
                    <a:noFill/>
                  </p:spPr>
                  <p:txBody>
                    <a:bodyPr wrap="square" rtlCol="0">
                      <a:spAutoFit/>
                    </a:bodyPr>
                    <a:lstStyle/>
                    <a:p>
                      <a:pPr algn="r"/>
                      <a:r>
                        <a:rPr lang="en-US" sz="1600" dirty="0" smtClean="0"/>
                        <a:t>3,157</a:t>
                      </a:r>
                      <a:endParaRPr lang="en-US" sz="1600" dirty="0"/>
                    </a:p>
                  </p:txBody>
                </p:sp>
              </p:grpSp>
            </p:grpSp>
            <p:sp>
              <p:nvSpPr>
                <p:cNvPr id="30" name="TextBox 29"/>
                <p:cNvSpPr txBox="1"/>
                <p:nvPr/>
              </p:nvSpPr>
              <p:spPr>
                <a:xfrm>
                  <a:off x="7269648" y="4681918"/>
                  <a:ext cx="909169" cy="338554"/>
                </a:xfrm>
                <a:prstGeom prst="rect">
                  <a:avLst/>
                </a:prstGeom>
                <a:noFill/>
              </p:spPr>
              <p:txBody>
                <a:bodyPr wrap="square" rtlCol="0">
                  <a:spAutoFit/>
                </a:bodyPr>
                <a:lstStyle/>
                <a:p>
                  <a:pPr algn="r"/>
                  <a:r>
                    <a:rPr lang="en-US" sz="1600" dirty="0" smtClean="0"/>
                    <a:t>180</a:t>
                  </a:r>
                  <a:endParaRPr lang="en-US" sz="1600" dirty="0"/>
                </a:p>
              </p:txBody>
            </p:sp>
          </p:grpSp>
          <p:sp>
            <p:nvSpPr>
              <p:cNvPr id="32" name="TextBox 31"/>
              <p:cNvSpPr txBox="1"/>
              <p:nvPr/>
            </p:nvSpPr>
            <p:spPr>
              <a:xfrm>
                <a:off x="7263396" y="5002105"/>
                <a:ext cx="909169" cy="338554"/>
              </a:xfrm>
              <a:prstGeom prst="rect">
                <a:avLst/>
              </a:prstGeom>
              <a:noFill/>
            </p:spPr>
            <p:txBody>
              <a:bodyPr wrap="square" rtlCol="0">
                <a:spAutoFit/>
              </a:bodyPr>
              <a:lstStyle/>
              <a:p>
                <a:pPr algn="r"/>
                <a:r>
                  <a:rPr lang="en-US" sz="1600" dirty="0" smtClean="0"/>
                  <a:t>0</a:t>
                </a:r>
                <a:endParaRPr lang="en-US" sz="1600" dirty="0"/>
              </a:p>
            </p:txBody>
          </p:sp>
        </p:grpSp>
        <p:sp>
          <p:nvSpPr>
            <p:cNvPr id="34" name="TextBox 33"/>
            <p:cNvSpPr txBox="1"/>
            <p:nvPr/>
          </p:nvSpPr>
          <p:spPr>
            <a:xfrm>
              <a:off x="7264869" y="5206736"/>
              <a:ext cx="909169" cy="338554"/>
            </a:xfrm>
            <a:prstGeom prst="rect">
              <a:avLst/>
            </a:prstGeom>
            <a:noFill/>
          </p:spPr>
          <p:txBody>
            <a:bodyPr wrap="square" rtlCol="0">
              <a:spAutoFit/>
            </a:bodyPr>
            <a:lstStyle/>
            <a:p>
              <a:pPr algn="r"/>
              <a:r>
                <a:rPr lang="en-US" sz="1600" dirty="0" smtClean="0"/>
                <a:t>154</a:t>
              </a:r>
              <a:endParaRPr lang="en-US" sz="1600" dirty="0"/>
            </a:p>
          </p:txBody>
        </p:sp>
      </p:grpSp>
      <p:sp>
        <p:nvSpPr>
          <p:cNvPr id="37" name="TextBox 36"/>
          <p:cNvSpPr txBox="1"/>
          <p:nvPr/>
        </p:nvSpPr>
        <p:spPr>
          <a:xfrm>
            <a:off x="7441140" y="5448605"/>
            <a:ext cx="909169" cy="338554"/>
          </a:xfrm>
          <a:prstGeom prst="rect">
            <a:avLst/>
          </a:prstGeom>
          <a:noFill/>
        </p:spPr>
        <p:txBody>
          <a:bodyPr wrap="square" rtlCol="0">
            <a:spAutoFit/>
          </a:bodyPr>
          <a:lstStyle/>
          <a:p>
            <a:pPr algn="r"/>
            <a:r>
              <a:rPr lang="en-US" sz="1600" dirty="0" smtClean="0"/>
              <a:t>1848</a:t>
            </a:r>
            <a:endParaRPr lang="en-US" sz="1600" dirty="0"/>
          </a:p>
        </p:txBody>
      </p:sp>
      <p:sp>
        <p:nvSpPr>
          <p:cNvPr id="36" name="Multiply 35"/>
          <p:cNvSpPr/>
          <p:nvPr/>
        </p:nvSpPr>
        <p:spPr>
          <a:xfrm>
            <a:off x="522942" y="5319059"/>
            <a:ext cx="343647" cy="298823"/>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2049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pic>
        <p:nvPicPr>
          <p:cNvPr id="9" name="Picture 8"/>
          <p:cNvPicPr>
            <a:picLocks noChangeAspect="1"/>
          </p:cNvPicPr>
          <p:nvPr/>
        </p:nvPicPr>
        <p:blipFill>
          <a:blip r:embed="rId2"/>
          <a:stretch>
            <a:fillRect/>
          </a:stretch>
        </p:blipFill>
        <p:spPr>
          <a:xfrm>
            <a:off x="2227729" y="3759201"/>
            <a:ext cx="2895600" cy="355600"/>
          </a:xfrm>
          <a:prstGeom prst="rect">
            <a:avLst/>
          </a:prstGeom>
        </p:spPr>
      </p:pic>
      <p:grpSp>
        <p:nvGrpSpPr>
          <p:cNvPr id="31" name="Group 30"/>
          <p:cNvGrpSpPr/>
          <p:nvPr/>
        </p:nvGrpSpPr>
        <p:grpSpPr>
          <a:xfrm>
            <a:off x="164353" y="625041"/>
            <a:ext cx="8268016" cy="5652743"/>
            <a:chOff x="0" y="953747"/>
            <a:chExt cx="8268016" cy="5652743"/>
          </a:xfrm>
        </p:grpSpPr>
        <p:grpSp>
          <p:nvGrpSpPr>
            <p:cNvPr id="28" name="Group 27"/>
            <p:cNvGrpSpPr/>
            <p:nvPr/>
          </p:nvGrpSpPr>
          <p:grpSpPr>
            <a:xfrm>
              <a:off x="0" y="953747"/>
              <a:ext cx="8268016" cy="5652743"/>
              <a:chOff x="-2443352" y="4061511"/>
              <a:chExt cx="8268016" cy="5652743"/>
            </a:xfrm>
          </p:grpSpPr>
          <p:sp>
            <p:nvSpPr>
              <p:cNvPr id="12" name="Rounded Rectangle 11"/>
              <p:cNvSpPr/>
              <p:nvPr/>
            </p:nvSpPr>
            <p:spPr>
              <a:xfrm>
                <a:off x="-2106963" y="6256636"/>
                <a:ext cx="2106963" cy="15873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2443352" y="4061511"/>
                <a:ext cx="8268016" cy="5652743"/>
                <a:chOff x="-2189352" y="29883"/>
                <a:chExt cx="8268016" cy="5652743"/>
              </a:xfrm>
            </p:grpSpPr>
            <p:grpSp>
              <p:nvGrpSpPr>
                <p:cNvPr id="25" name="Group 24"/>
                <p:cNvGrpSpPr/>
                <p:nvPr/>
              </p:nvGrpSpPr>
              <p:grpSpPr>
                <a:xfrm>
                  <a:off x="-2189352" y="29883"/>
                  <a:ext cx="8268016" cy="5652743"/>
                  <a:chOff x="-1121286" y="809117"/>
                  <a:chExt cx="8268016" cy="5652743"/>
                </a:xfrm>
              </p:grpSpPr>
              <p:sp>
                <p:nvSpPr>
                  <p:cNvPr id="22" name="TextBox 21"/>
                  <p:cNvSpPr txBox="1"/>
                  <p:nvPr/>
                </p:nvSpPr>
                <p:spPr>
                  <a:xfrm>
                    <a:off x="6144863" y="3763490"/>
                    <a:ext cx="909169" cy="338554"/>
                  </a:xfrm>
                  <a:prstGeom prst="rect">
                    <a:avLst/>
                  </a:prstGeom>
                  <a:noFill/>
                </p:spPr>
                <p:txBody>
                  <a:bodyPr wrap="square" rtlCol="0">
                    <a:spAutoFit/>
                  </a:bodyPr>
                  <a:lstStyle/>
                  <a:p>
                    <a:pPr algn="r"/>
                    <a:r>
                      <a:rPr lang="en-US" sz="1600" dirty="0" smtClean="0"/>
                      <a:t>3,157</a:t>
                    </a:r>
                    <a:endParaRPr lang="en-US" sz="1600" dirty="0"/>
                  </a:p>
                </p:txBody>
              </p:sp>
              <p:grpSp>
                <p:nvGrpSpPr>
                  <p:cNvPr id="24" name="Group 23"/>
                  <p:cNvGrpSpPr/>
                  <p:nvPr/>
                </p:nvGrpSpPr>
                <p:grpSpPr>
                  <a:xfrm>
                    <a:off x="-1121286" y="809117"/>
                    <a:ext cx="8268016" cy="5652743"/>
                    <a:chOff x="163095" y="852408"/>
                    <a:chExt cx="8268016" cy="5652743"/>
                  </a:xfrm>
                </p:grpSpPr>
                <p:pic>
                  <p:nvPicPr>
                    <p:cNvPr id="11" name="Picture 10"/>
                    <p:cNvPicPr>
                      <a:picLocks noChangeAspect="1"/>
                    </p:cNvPicPr>
                    <p:nvPr/>
                  </p:nvPicPr>
                  <p:blipFill>
                    <a:blip r:embed="rId3"/>
                    <a:stretch>
                      <a:fillRect/>
                    </a:stretch>
                  </p:blipFill>
                  <p:spPr>
                    <a:xfrm>
                      <a:off x="163095" y="852408"/>
                      <a:ext cx="8268016" cy="5652743"/>
                    </a:xfrm>
                    <a:prstGeom prst="rect">
                      <a:avLst/>
                    </a:prstGeom>
                  </p:spPr>
                </p:pic>
                <p:sp>
                  <p:nvSpPr>
                    <p:cNvPr id="15" name="TextBox 14"/>
                    <p:cNvSpPr txBox="1"/>
                    <p:nvPr/>
                  </p:nvSpPr>
                  <p:spPr>
                    <a:xfrm>
                      <a:off x="7359937" y="1774927"/>
                      <a:ext cx="909169" cy="369332"/>
                    </a:xfrm>
                    <a:prstGeom prst="rect">
                      <a:avLst/>
                    </a:prstGeom>
                    <a:noFill/>
                  </p:spPr>
                  <p:txBody>
                    <a:bodyPr wrap="square" rtlCol="0">
                      <a:spAutoFit/>
                    </a:bodyPr>
                    <a:lstStyle/>
                    <a:p>
                      <a:pPr algn="r"/>
                      <a:r>
                        <a:rPr lang="en-US" dirty="0" smtClean="0"/>
                        <a:t>154</a:t>
                      </a:r>
                      <a:endParaRPr lang="en-US" dirty="0"/>
                    </a:p>
                  </p:txBody>
                </p:sp>
                <p:sp>
                  <p:nvSpPr>
                    <p:cNvPr id="16" name="TextBox 15"/>
                    <p:cNvSpPr txBox="1"/>
                    <p:nvPr/>
                  </p:nvSpPr>
                  <p:spPr>
                    <a:xfrm>
                      <a:off x="7382458" y="2057197"/>
                      <a:ext cx="909169" cy="338554"/>
                    </a:xfrm>
                    <a:prstGeom prst="rect">
                      <a:avLst/>
                    </a:prstGeom>
                    <a:noFill/>
                  </p:spPr>
                  <p:txBody>
                    <a:bodyPr wrap="square" rtlCol="0">
                      <a:spAutoFit/>
                    </a:bodyPr>
                    <a:lstStyle/>
                    <a:p>
                      <a:pPr algn="r"/>
                      <a:r>
                        <a:rPr lang="en-US" sz="1600" dirty="0" smtClean="0"/>
                        <a:t>48,500</a:t>
                      </a:r>
                      <a:endParaRPr lang="en-US" sz="1600" dirty="0"/>
                    </a:p>
                  </p:txBody>
                </p:sp>
                <p:sp>
                  <p:nvSpPr>
                    <p:cNvPr id="17" name="TextBox 16"/>
                    <p:cNvSpPr txBox="1"/>
                    <p:nvPr/>
                  </p:nvSpPr>
                  <p:spPr>
                    <a:xfrm>
                      <a:off x="7390548" y="2353897"/>
                      <a:ext cx="909169" cy="338554"/>
                    </a:xfrm>
                    <a:prstGeom prst="rect">
                      <a:avLst/>
                    </a:prstGeom>
                    <a:noFill/>
                  </p:spPr>
                  <p:txBody>
                    <a:bodyPr wrap="square" rtlCol="0">
                      <a:spAutoFit/>
                    </a:bodyPr>
                    <a:lstStyle/>
                    <a:p>
                      <a:pPr algn="r"/>
                      <a:r>
                        <a:rPr lang="en-US" sz="1600" dirty="0" smtClean="0"/>
                        <a:t>0</a:t>
                      </a:r>
                      <a:endParaRPr lang="en-US" sz="1600" dirty="0"/>
                    </a:p>
                  </p:txBody>
                </p:sp>
                <p:sp>
                  <p:nvSpPr>
                    <p:cNvPr id="18" name="TextBox 17"/>
                    <p:cNvSpPr txBox="1"/>
                    <p:nvPr/>
                  </p:nvSpPr>
                  <p:spPr>
                    <a:xfrm>
                      <a:off x="7404979" y="2599217"/>
                      <a:ext cx="909169" cy="338554"/>
                    </a:xfrm>
                    <a:prstGeom prst="rect">
                      <a:avLst/>
                    </a:prstGeom>
                    <a:noFill/>
                  </p:spPr>
                  <p:txBody>
                    <a:bodyPr wrap="square" rtlCol="0">
                      <a:spAutoFit/>
                    </a:bodyPr>
                    <a:lstStyle/>
                    <a:p>
                      <a:pPr algn="r"/>
                      <a:r>
                        <a:rPr lang="en-US" sz="1600" dirty="0" smtClean="0"/>
                        <a:t>48,500</a:t>
                      </a:r>
                      <a:endParaRPr lang="en-US" sz="1600" dirty="0"/>
                    </a:p>
                  </p:txBody>
                </p:sp>
                <p:sp>
                  <p:nvSpPr>
                    <p:cNvPr id="19" name="TextBox 18"/>
                    <p:cNvSpPr txBox="1"/>
                    <p:nvPr/>
                  </p:nvSpPr>
                  <p:spPr>
                    <a:xfrm>
                      <a:off x="7413069" y="2895907"/>
                      <a:ext cx="909169" cy="338554"/>
                    </a:xfrm>
                    <a:prstGeom prst="rect">
                      <a:avLst/>
                    </a:prstGeom>
                    <a:noFill/>
                  </p:spPr>
                  <p:txBody>
                    <a:bodyPr wrap="square" rtlCol="0">
                      <a:spAutoFit/>
                    </a:bodyPr>
                    <a:lstStyle/>
                    <a:p>
                      <a:pPr algn="r"/>
                      <a:r>
                        <a:rPr lang="en-US" sz="1600" dirty="0" smtClean="0"/>
                        <a:t>23,550</a:t>
                      </a:r>
                      <a:endParaRPr lang="en-US" sz="1600" dirty="0"/>
                    </a:p>
                  </p:txBody>
                </p:sp>
                <p:sp>
                  <p:nvSpPr>
                    <p:cNvPr id="20" name="TextBox 19"/>
                    <p:cNvSpPr txBox="1"/>
                    <p:nvPr/>
                  </p:nvSpPr>
                  <p:spPr>
                    <a:xfrm>
                      <a:off x="7392294" y="3221471"/>
                      <a:ext cx="909169" cy="338554"/>
                    </a:xfrm>
                    <a:prstGeom prst="rect">
                      <a:avLst/>
                    </a:prstGeom>
                    <a:noFill/>
                  </p:spPr>
                  <p:txBody>
                    <a:bodyPr wrap="square" rtlCol="0">
                      <a:spAutoFit/>
                    </a:bodyPr>
                    <a:lstStyle/>
                    <a:p>
                      <a:pPr algn="r"/>
                      <a:r>
                        <a:rPr lang="en-US" sz="1600" dirty="0" smtClean="0"/>
                        <a:t>2.06</a:t>
                      </a:r>
                      <a:endParaRPr lang="en-US" sz="1600" dirty="0"/>
                    </a:p>
                  </p:txBody>
                </p:sp>
                <p:sp>
                  <p:nvSpPr>
                    <p:cNvPr id="21" name="TextBox 20"/>
                    <p:cNvSpPr txBox="1"/>
                    <p:nvPr/>
                  </p:nvSpPr>
                  <p:spPr>
                    <a:xfrm>
                      <a:off x="7357088" y="3547035"/>
                      <a:ext cx="909169" cy="338554"/>
                    </a:xfrm>
                    <a:prstGeom prst="rect">
                      <a:avLst/>
                    </a:prstGeom>
                    <a:noFill/>
                  </p:spPr>
                  <p:txBody>
                    <a:bodyPr wrap="square" rtlCol="0">
                      <a:spAutoFit/>
                    </a:bodyPr>
                    <a:lstStyle/>
                    <a:p>
                      <a:pPr algn="r"/>
                      <a:r>
                        <a:rPr lang="en-US" sz="1600" dirty="0" smtClean="0"/>
                        <a:t>0.0651</a:t>
                      </a:r>
                      <a:endParaRPr lang="en-US" sz="1600" dirty="0"/>
                    </a:p>
                  </p:txBody>
                </p:sp>
                <p:sp>
                  <p:nvSpPr>
                    <p:cNvPr id="23" name="TextBox 22"/>
                    <p:cNvSpPr txBox="1"/>
                    <p:nvPr/>
                  </p:nvSpPr>
                  <p:spPr>
                    <a:xfrm>
                      <a:off x="7414814" y="3979943"/>
                      <a:ext cx="909169" cy="338554"/>
                    </a:xfrm>
                    <a:prstGeom prst="rect">
                      <a:avLst/>
                    </a:prstGeom>
                    <a:noFill/>
                  </p:spPr>
                  <p:txBody>
                    <a:bodyPr wrap="square" rtlCol="0">
                      <a:spAutoFit/>
                    </a:bodyPr>
                    <a:lstStyle/>
                    <a:p>
                      <a:pPr algn="r"/>
                      <a:r>
                        <a:rPr lang="en-US" sz="1600" dirty="0" smtClean="0"/>
                        <a:t>263</a:t>
                      </a:r>
                      <a:endParaRPr lang="en-US" sz="1600" dirty="0"/>
                    </a:p>
                  </p:txBody>
                </p:sp>
              </p:grpSp>
            </p:grpSp>
            <p:sp>
              <p:nvSpPr>
                <p:cNvPr id="26" name="TextBox 25"/>
                <p:cNvSpPr txBox="1"/>
                <p:nvPr/>
              </p:nvSpPr>
              <p:spPr>
                <a:xfrm>
                  <a:off x="5042835" y="2969701"/>
                  <a:ext cx="909169" cy="338554"/>
                </a:xfrm>
                <a:prstGeom prst="rect">
                  <a:avLst/>
                </a:prstGeom>
                <a:noFill/>
              </p:spPr>
              <p:txBody>
                <a:bodyPr wrap="square" rtlCol="0">
                  <a:spAutoFit/>
                </a:bodyPr>
                <a:lstStyle/>
                <a:p>
                  <a:pPr algn="r"/>
                  <a:r>
                    <a:rPr lang="en-US" sz="1600" dirty="0" smtClean="0"/>
                    <a:t>3,157</a:t>
                  </a:r>
                  <a:endParaRPr lang="en-US" sz="1600" dirty="0"/>
                </a:p>
              </p:txBody>
            </p:sp>
          </p:grpSp>
        </p:grpSp>
        <p:sp>
          <p:nvSpPr>
            <p:cNvPr id="30" name="TextBox 29"/>
            <p:cNvSpPr txBox="1"/>
            <p:nvPr/>
          </p:nvSpPr>
          <p:spPr>
            <a:xfrm>
              <a:off x="7269648" y="4681918"/>
              <a:ext cx="909169" cy="338554"/>
            </a:xfrm>
            <a:prstGeom prst="rect">
              <a:avLst/>
            </a:prstGeom>
            <a:noFill/>
          </p:spPr>
          <p:txBody>
            <a:bodyPr wrap="square" rtlCol="0">
              <a:spAutoFit/>
            </a:bodyPr>
            <a:lstStyle/>
            <a:p>
              <a:pPr algn="r"/>
              <a:r>
                <a:rPr lang="en-US" sz="1600" dirty="0" smtClean="0"/>
                <a:t>180</a:t>
              </a:r>
              <a:endParaRPr lang="en-US" sz="1600" dirty="0"/>
            </a:p>
          </p:txBody>
        </p:sp>
      </p:grpSp>
      <p:sp>
        <p:nvSpPr>
          <p:cNvPr id="36" name="Multiply 35"/>
          <p:cNvSpPr/>
          <p:nvPr/>
        </p:nvSpPr>
        <p:spPr>
          <a:xfrm>
            <a:off x="522942" y="5319059"/>
            <a:ext cx="343647" cy="298823"/>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4"/>
          <a:stretch>
            <a:fillRect/>
          </a:stretch>
        </p:blipFill>
        <p:spPr>
          <a:xfrm>
            <a:off x="0" y="1923082"/>
            <a:ext cx="9144000" cy="2060953"/>
          </a:xfrm>
          <a:prstGeom prst="rect">
            <a:avLst/>
          </a:prstGeom>
        </p:spPr>
      </p:pic>
      <p:sp>
        <p:nvSpPr>
          <p:cNvPr id="40" name="Rounded Rectangle 39"/>
          <p:cNvSpPr/>
          <p:nvPr/>
        </p:nvSpPr>
        <p:spPr>
          <a:xfrm>
            <a:off x="500742" y="4037474"/>
            <a:ext cx="6846756" cy="684557"/>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427749" y="4673399"/>
            <a:ext cx="909169" cy="338554"/>
          </a:xfrm>
          <a:prstGeom prst="rect">
            <a:avLst/>
          </a:prstGeom>
          <a:noFill/>
        </p:spPr>
        <p:txBody>
          <a:bodyPr wrap="square" rtlCol="0">
            <a:spAutoFit/>
          </a:bodyPr>
          <a:lstStyle/>
          <a:p>
            <a:pPr algn="r"/>
            <a:r>
              <a:rPr lang="en-US" sz="1600" dirty="0" smtClean="0"/>
              <a:t>0</a:t>
            </a:r>
            <a:endParaRPr lang="en-US" sz="1600" dirty="0"/>
          </a:p>
        </p:txBody>
      </p:sp>
      <p:sp>
        <p:nvSpPr>
          <p:cNvPr id="39" name="TextBox 38"/>
          <p:cNvSpPr txBox="1"/>
          <p:nvPr/>
        </p:nvSpPr>
        <p:spPr>
          <a:xfrm>
            <a:off x="7463883" y="4885531"/>
            <a:ext cx="909169" cy="338554"/>
          </a:xfrm>
          <a:prstGeom prst="rect">
            <a:avLst/>
          </a:prstGeom>
          <a:noFill/>
        </p:spPr>
        <p:txBody>
          <a:bodyPr wrap="square" rtlCol="0">
            <a:spAutoFit/>
          </a:bodyPr>
          <a:lstStyle/>
          <a:p>
            <a:pPr algn="r"/>
            <a:r>
              <a:rPr lang="en-US" sz="1600" dirty="0" smtClean="0"/>
              <a:t>154</a:t>
            </a:r>
            <a:endParaRPr lang="en-US" sz="1600" dirty="0"/>
          </a:p>
        </p:txBody>
      </p:sp>
      <p:sp>
        <p:nvSpPr>
          <p:cNvPr id="41" name="TextBox 40"/>
          <p:cNvSpPr txBox="1"/>
          <p:nvPr/>
        </p:nvSpPr>
        <p:spPr>
          <a:xfrm>
            <a:off x="7463883" y="5448605"/>
            <a:ext cx="909169" cy="338554"/>
          </a:xfrm>
          <a:prstGeom prst="rect">
            <a:avLst/>
          </a:prstGeom>
          <a:noFill/>
        </p:spPr>
        <p:txBody>
          <a:bodyPr wrap="square" rtlCol="0">
            <a:spAutoFit/>
          </a:bodyPr>
          <a:lstStyle/>
          <a:p>
            <a:pPr algn="r"/>
            <a:r>
              <a:rPr lang="en-US" sz="1600" dirty="0" smtClean="0"/>
              <a:t>1848</a:t>
            </a:r>
            <a:endParaRPr lang="en-US" sz="1600" dirty="0"/>
          </a:p>
        </p:txBody>
      </p:sp>
    </p:spTree>
    <p:extLst>
      <p:ext uri="{BB962C8B-B14F-4D97-AF65-F5344CB8AC3E}">
        <p14:creationId xmlns:p14="http://schemas.microsoft.com/office/powerpoint/2010/main" val="23608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Content Placeholder 2"/>
          <p:cNvSpPr>
            <a:spLocks noGrp="1"/>
          </p:cNvSpPr>
          <p:nvPr>
            <p:ph idx="1"/>
          </p:nvPr>
        </p:nvSpPr>
        <p:spPr>
          <a:xfrm>
            <a:off x="2734234" y="738811"/>
            <a:ext cx="6110941" cy="1506465"/>
          </a:xfrm>
        </p:spPr>
        <p:txBody>
          <a:bodyPr/>
          <a:lstStyle/>
          <a:p>
            <a:pPr marL="0" indent="0">
              <a:buNone/>
            </a:pPr>
            <a:r>
              <a:rPr lang="en-US" sz="2000" b="1" dirty="0"/>
              <a:t>Is there a shortcut?</a:t>
            </a:r>
            <a:endParaRPr lang="en-US" sz="2000" dirty="0"/>
          </a:p>
          <a:p>
            <a:pPr marL="0" indent="0">
              <a:buNone/>
            </a:pPr>
            <a:r>
              <a:rPr lang="en-US" sz="1800" dirty="0"/>
              <a:t>Lowest cost bronze plan </a:t>
            </a:r>
            <a:r>
              <a:rPr lang="en-US" sz="1800"/>
              <a:t>= $</a:t>
            </a:r>
            <a:r>
              <a:rPr lang="en-US" sz="1800" smtClean="0"/>
              <a:t>154/month($1,848/year)</a:t>
            </a:r>
            <a:endParaRPr lang="en-US" sz="1800" dirty="0"/>
          </a:p>
          <a:p>
            <a:pPr marL="0" indent="0">
              <a:buNone/>
            </a:pPr>
            <a:r>
              <a:rPr lang="en-US" sz="1800" dirty="0"/>
              <a:t>Household income = $48,500</a:t>
            </a:r>
          </a:p>
          <a:p>
            <a:pPr marL="0" indent="0">
              <a:buNone/>
            </a:pPr>
            <a:r>
              <a:rPr lang="en-US" sz="1800" dirty="0"/>
              <a:t>$1,848 / $48,500 = 0.038, or 3.8% of household income.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pic>
        <p:nvPicPr>
          <p:cNvPr id="5" name="Picture 4"/>
          <p:cNvPicPr>
            <a:picLocks noChangeAspect="1"/>
          </p:cNvPicPr>
          <p:nvPr/>
        </p:nvPicPr>
        <p:blipFill>
          <a:blip r:embed="rId2"/>
          <a:stretch>
            <a:fillRect/>
          </a:stretch>
        </p:blipFill>
        <p:spPr>
          <a:xfrm>
            <a:off x="631086" y="862718"/>
            <a:ext cx="1845786" cy="1382558"/>
          </a:xfrm>
          <a:prstGeom prst="rect">
            <a:avLst/>
          </a:prstGeom>
        </p:spPr>
      </p:pic>
      <p:sp>
        <p:nvSpPr>
          <p:cNvPr id="6" name="TextBox 5"/>
          <p:cNvSpPr txBox="1"/>
          <p:nvPr/>
        </p:nvSpPr>
        <p:spPr>
          <a:xfrm>
            <a:off x="481275" y="2649080"/>
            <a:ext cx="8113059" cy="1323439"/>
          </a:xfrm>
          <a:prstGeom prst="rect">
            <a:avLst/>
          </a:prstGeom>
          <a:noFill/>
        </p:spPr>
        <p:txBody>
          <a:bodyPr wrap="square" rtlCol="0">
            <a:spAutoFit/>
          </a:bodyPr>
          <a:lstStyle/>
          <a:p>
            <a:r>
              <a:rPr lang="en-US" sz="2000" dirty="0">
                <a:latin typeface="Franklin Gothic Book"/>
                <a:cs typeface="Franklin Gothic Book"/>
              </a:rPr>
              <a:t>The rest of the affordability worksheet is for determining PTC, which could further lower the family contribution for coverage . But even without extra help from PTC, in this case Gilberto is not eligible for an exemption based on affordability. </a:t>
            </a:r>
          </a:p>
        </p:txBody>
      </p:sp>
      <p:sp>
        <p:nvSpPr>
          <p:cNvPr id="7" name="TextBox 6"/>
          <p:cNvSpPr txBox="1"/>
          <p:nvPr/>
        </p:nvSpPr>
        <p:spPr>
          <a:xfrm>
            <a:off x="1789409" y="4706471"/>
            <a:ext cx="7055766" cy="1631216"/>
          </a:xfrm>
          <a:prstGeom prst="rect">
            <a:avLst/>
          </a:prstGeom>
          <a:solidFill>
            <a:schemeClr val="accent1">
              <a:lumMod val="60000"/>
              <a:lumOff val="40000"/>
            </a:schemeClr>
          </a:solidFill>
        </p:spPr>
        <p:txBody>
          <a:bodyPr wrap="square" rtlCol="0">
            <a:spAutoFit/>
          </a:bodyPr>
          <a:lstStyle/>
          <a:p>
            <a:r>
              <a:rPr lang="en-US" sz="2000" b="1" u="sng" dirty="0"/>
              <a:t>Note</a:t>
            </a:r>
            <a:r>
              <a:rPr lang="en-US" sz="2000" b="1" dirty="0"/>
              <a:t>:  </a:t>
            </a:r>
            <a:r>
              <a:rPr lang="en-US" sz="2000" dirty="0"/>
              <a:t>This shortcut can only </a:t>
            </a:r>
            <a:r>
              <a:rPr lang="en-US" sz="2000" i="1" dirty="0"/>
              <a:t>rule out </a:t>
            </a:r>
            <a:r>
              <a:rPr lang="en-US" sz="2000" dirty="0"/>
              <a:t>the affordability exemption, not show that someone is </a:t>
            </a:r>
            <a:r>
              <a:rPr lang="en-US" sz="2000" dirty="0" smtClean="0"/>
              <a:t>eligible</a:t>
            </a:r>
            <a:r>
              <a:rPr lang="en-US" sz="2000" dirty="0"/>
              <a:t> </a:t>
            </a:r>
            <a:r>
              <a:rPr lang="en-US" sz="2000" dirty="0" smtClean="0"/>
              <a:t>for it. If the LCBP costs more than 8% of income, complete the full worksheet to calculate the amount of PTC a person would have been eligible for to determine affordability.</a:t>
            </a:r>
            <a:endParaRPr lang="en-US" sz="2000" dirty="0"/>
          </a:p>
        </p:txBody>
      </p:sp>
      <p:pic>
        <p:nvPicPr>
          <p:cNvPr id="8" name="Picture 7"/>
          <p:cNvPicPr>
            <a:picLocks noChangeAspect="1"/>
          </p:cNvPicPr>
          <p:nvPr/>
        </p:nvPicPr>
        <p:blipFill>
          <a:blip r:embed="rId3"/>
          <a:stretch>
            <a:fillRect/>
          </a:stretch>
        </p:blipFill>
        <p:spPr>
          <a:xfrm>
            <a:off x="119528" y="4676587"/>
            <a:ext cx="1669881" cy="1337235"/>
          </a:xfrm>
          <a:prstGeom prst="rect">
            <a:avLst/>
          </a:prstGeom>
        </p:spPr>
      </p:pic>
    </p:spTree>
    <p:extLst>
      <p:ext uri="{BB962C8B-B14F-4D97-AF65-F5344CB8AC3E}">
        <p14:creationId xmlns:p14="http://schemas.microsoft.com/office/powerpoint/2010/main" val="381308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Premium Tax Credits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7" name="TextBox 6"/>
          <p:cNvSpPr txBox="1"/>
          <p:nvPr/>
        </p:nvSpPr>
        <p:spPr>
          <a:xfrm>
            <a:off x="202037" y="828276"/>
            <a:ext cx="8644318" cy="51077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pPr>
            <a:r>
              <a:rPr lang="en-US" sz="2400" dirty="0" smtClean="0">
                <a:latin typeface="Franklin Gothic Book"/>
                <a:cs typeface="Franklin Gothic Book"/>
              </a:rPr>
              <a:t>I haven’t received my 1095-A.</a:t>
            </a:r>
          </a:p>
        </p:txBody>
      </p:sp>
      <p:sp>
        <p:nvSpPr>
          <p:cNvPr id="10" name="Rounded Rectangle 9"/>
          <p:cNvSpPr/>
          <p:nvPr/>
        </p:nvSpPr>
        <p:spPr>
          <a:xfrm>
            <a:off x="214938" y="1571052"/>
            <a:ext cx="8586593" cy="4509237"/>
          </a:xfrm>
          <a:prstGeom prst="roundRect">
            <a:avLst>
              <a:gd name="adj" fmla="val 541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07649" y="1612486"/>
            <a:ext cx="8422588" cy="3477875"/>
          </a:xfrm>
          <a:prstGeom prst="rect">
            <a:avLst/>
          </a:prstGeom>
          <a:noFill/>
        </p:spPr>
        <p:txBody>
          <a:bodyPr wrap="square" rtlCol="0">
            <a:spAutoFit/>
          </a:bodyPr>
          <a:lstStyle/>
          <a:p>
            <a:r>
              <a:rPr lang="en-US" sz="2000" dirty="0">
                <a:solidFill>
                  <a:schemeClr val="dk1"/>
                </a:solidFill>
                <a:latin typeface="Franklin Gothic Book"/>
                <a:cs typeface="Franklin Gothic Book"/>
              </a:rPr>
              <a:t>If someone received premium tax credits in advance, </a:t>
            </a:r>
            <a:r>
              <a:rPr lang="en-US" sz="2000">
                <a:solidFill>
                  <a:schemeClr val="dk1"/>
                </a:solidFill>
                <a:latin typeface="Franklin Gothic Book"/>
                <a:cs typeface="Franklin Gothic Book"/>
              </a:rPr>
              <a:t>you can’t </a:t>
            </a:r>
            <a:r>
              <a:rPr lang="en-US" sz="2000" smtClean="0">
                <a:solidFill>
                  <a:schemeClr val="dk1"/>
                </a:solidFill>
                <a:latin typeface="Franklin Gothic Book"/>
                <a:cs typeface="Franklin Gothic Book"/>
              </a:rPr>
              <a:t>prepare </a:t>
            </a:r>
            <a:r>
              <a:rPr lang="en-US" sz="2000" dirty="0">
                <a:solidFill>
                  <a:schemeClr val="dk1"/>
                </a:solidFill>
                <a:latin typeface="Franklin Gothic Book"/>
                <a:cs typeface="Franklin Gothic Book"/>
              </a:rPr>
              <a:t>the return without the 1095-A. </a:t>
            </a:r>
          </a:p>
          <a:p>
            <a:endParaRPr lang="en-US" sz="2000" dirty="0">
              <a:solidFill>
                <a:schemeClr val="dk1"/>
              </a:solidFill>
              <a:latin typeface="Franklin Gothic Book"/>
              <a:cs typeface="Franklin Gothic Book"/>
            </a:endParaRPr>
          </a:p>
          <a:p>
            <a:r>
              <a:rPr lang="en-US" sz="2000" b="1" dirty="0">
                <a:solidFill>
                  <a:schemeClr val="dk1"/>
                </a:solidFill>
                <a:latin typeface="Franklin Gothic Book"/>
                <a:cs typeface="Franklin Gothic Book"/>
              </a:rPr>
              <a:t>For FFM (</a:t>
            </a:r>
            <a:r>
              <a:rPr lang="en-US" sz="2000" b="1" dirty="0" err="1">
                <a:solidFill>
                  <a:schemeClr val="dk1"/>
                </a:solidFill>
                <a:latin typeface="Franklin Gothic Book"/>
                <a:cs typeface="Franklin Gothic Book"/>
              </a:rPr>
              <a:t>healthcare.gov</a:t>
            </a:r>
            <a:r>
              <a:rPr lang="en-US" sz="2000" b="1" dirty="0">
                <a:solidFill>
                  <a:schemeClr val="dk1"/>
                </a:solidFill>
                <a:latin typeface="Franklin Gothic Book"/>
                <a:cs typeface="Franklin Gothic Book"/>
              </a:rPr>
              <a:t>) states:  </a:t>
            </a:r>
          </a:p>
          <a:p>
            <a:pPr marL="342900" indent="-342900">
              <a:buFont typeface="Wingdings" charset="2"/>
              <a:buChar char="§"/>
            </a:pPr>
            <a:r>
              <a:rPr lang="en-US" sz="2000" dirty="0">
                <a:solidFill>
                  <a:schemeClr val="dk1"/>
                </a:solidFill>
                <a:latin typeface="Franklin Gothic Book"/>
                <a:cs typeface="Franklin Gothic Book"/>
              </a:rPr>
              <a:t>Forms available online</a:t>
            </a:r>
          </a:p>
          <a:p>
            <a:pPr marL="342900" indent="-342900">
              <a:buFont typeface="Wingdings" charset="2"/>
              <a:buChar char="§"/>
            </a:pPr>
            <a:r>
              <a:rPr lang="en-US" sz="2000" dirty="0">
                <a:solidFill>
                  <a:schemeClr val="dk1"/>
                </a:solidFill>
                <a:latin typeface="Franklin Gothic Book"/>
                <a:cs typeface="Franklin Gothic Book"/>
              </a:rPr>
              <a:t>Mailed by Feb. 2</a:t>
            </a:r>
          </a:p>
          <a:p>
            <a:endParaRPr lang="en-US" sz="2000" dirty="0">
              <a:solidFill>
                <a:schemeClr val="dk1"/>
              </a:solidFill>
              <a:latin typeface="Franklin Gothic Book"/>
              <a:cs typeface="Franklin Gothic Book"/>
            </a:endParaRPr>
          </a:p>
          <a:p>
            <a:r>
              <a:rPr lang="en-US" sz="2000" b="1" dirty="0">
                <a:solidFill>
                  <a:schemeClr val="dk1"/>
                </a:solidFill>
                <a:latin typeface="Franklin Gothic Book"/>
                <a:cs typeface="Franklin Gothic Book"/>
              </a:rPr>
              <a:t>If the form is incorrect, </a:t>
            </a:r>
            <a:r>
              <a:rPr lang="en-US" sz="2000" dirty="0">
                <a:solidFill>
                  <a:schemeClr val="dk1"/>
                </a:solidFill>
                <a:latin typeface="Franklin Gothic Book"/>
                <a:cs typeface="Franklin Gothic Book"/>
              </a:rPr>
              <a:t>call the Marketplace</a:t>
            </a:r>
          </a:p>
          <a:p>
            <a:pPr marL="342900" indent="-342900">
              <a:buFont typeface="Wingdings" charset="2"/>
              <a:buChar char="§"/>
            </a:pPr>
            <a:r>
              <a:rPr lang="en-US" sz="2000" dirty="0">
                <a:solidFill>
                  <a:schemeClr val="dk1"/>
                </a:solidFill>
                <a:latin typeface="Franklin Gothic Book"/>
                <a:cs typeface="Franklin Gothic Book"/>
              </a:rPr>
              <a:t>The Call Center will investigate</a:t>
            </a:r>
          </a:p>
          <a:p>
            <a:pPr marL="342900" indent="-342900">
              <a:buFont typeface="Wingdings" charset="2"/>
              <a:buChar char="§"/>
            </a:pPr>
            <a:r>
              <a:rPr lang="en-US" sz="2000" dirty="0">
                <a:solidFill>
                  <a:schemeClr val="dk1"/>
                </a:solidFill>
                <a:latin typeface="Franklin Gothic Book"/>
                <a:cs typeface="Franklin Gothic Book"/>
              </a:rPr>
              <a:t>Corrected </a:t>
            </a:r>
            <a:r>
              <a:rPr lang="en-US" sz="2000">
                <a:solidFill>
                  <a:schemeClr val="dk1"/>
                </a:solidFill>
                <a:latin typeface="Franklin Gothic Book"/>
                <a:cs typeface="Franklin Gothic Book"/>
              </a:rPr>
              <a:t>forms </a:t>
            </a:r>
            <a:r>
              <a:rPr lang="en-US" sz="2000" dirty="0">
                <a:solidFill>
                  <a:schemeClr val="dk1"/>
                </a:solidFill>
                <a:latin typeface="Franklin Gothic Book"/>
                <a:cs typeface="Franklin Gothic Book"/>
              </a:rPr>
              <a:t>will</a:t>
            </a:r>
            <a:r>
              <a:rPr lang="en-US" sz="2000">
                <a:solidFill>
                  <a:schemeClr val="dk1"/>
                </a:solidFill>
                <a:latin typeface="Franklin Gothic Book"/>
                <a:cs typeface="Franklin Gothic Book"/>
              </a:rPr>
              <a:t> be mailed </a:t>
            </a:r>
            <a:r>
              <a:rPr lang="en-US" sz="2000" dirty="0">
                <a:solidFill>
                  <a:schemeClr val="dk1"/>
                </a:solidFill>
                <a:latin typeface="Franklin Gothic Book"/>
                <a:cs typeface="Franklin Gothic Book"/>
              </a:rPr>
              <a:t>in March</a:t>
            </a:r>
          </a:p>
          <a:p>
            <a:pPr marL="342900" indent="-342900">
              <a:buFont typeface="Wingdings" charset="2"/>
              <a:buChar char="§"/>
            </a:pPr>
            <a:endParaRPr lang="en-US" sz="2000" dirty="0">
              <a:solidFill>
                <a:schemeClr val="dk1"/>
              </a:solidFill>
              <a:latin typeface="Franklin Gothic Book"/>
              <a:cs typeface="Franklin Gothic Book"/>
            </a:endParaRPr>
          </a:p>
        </p:txBody>
      </p:sp>
    </p:spTree>
    <p:extLst>
      <p:ext uri="{BB962C8B-B14F-4D97-AF65-F5344CB8AC3E}">
        <p14:creationId xmlns:p14="http://schemas.microsoft.com/office/powerpoint/2010/main" val="28564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37" y="1614039"/>
            <a:ext cx="8713178" cy="1963082"/>
          </a:xfrm>
          <a:prstGeom prst="rect">
            <a:avLst/>
          </a:prstGeom>
        </p:spPr>
      </p:pic>
      <p:sp>
        <p:nvSpPr>
          <p:cNvPr id="5" name="Title 4"/>
          <p:cNvSpPr>
            <a:spLocks noGrp="1"/>
          </p:cNvSpPr>
          <p:nvPr>
            <p:ph type="title"/>
          </p:nvPr>
        </p:nvSpPr>
        <p:spPr/>
        <p:txBody>
          <a:bodyPr/>
          <a:lstStyle/>
          <a:p>
            <a:r>
              <a:rPr lang="en-US" dirty="0" smtClean="0"/>
              <a:t>Premium Tax Credits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sp>
        <p:nvSpPr>
          <p:cNvPr id="7" name="TextBox 6"/>
          <p:cNvSpPr txBox="1"/>
          <p:nvPr/>
        </p:nvSpPr>
        <p:spPr>
          <a:xfrm>
            <a:off x="202037" y="828276"/>
            <a:ext cx="8644318" cy="51077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pPr>
            <a:r>
              <a:rPr lang="en-US" sz="2400" dirty="0" smtClean="0">
                <a:latin typeface="Franklin Gothic Book"/>
                <a:cs typeface="Franklin Gothic Book"/>
              </a:rPr>
              <a:t>How do I know if Form 1095-A is wrong?</a:t>
            </a:r>
          </a:p>
        </p:txBody>
      </p:sp>
      <p:sp>
        <p:nvSpPr>
          <p:cNvPr id="2" name="TextBox 1"/>
          <p:cNvSpPr txBox="1"/>
          <p:nvPr/>
        </p:nvSpPr>
        <p:spPr>
          <a:xfrm>
            <a:off x="319596" y="3742312"/>
            <a:ext cx="3852909" cy="2308324"/>
          </a:xfrm>
          <a:prstGeom prst="rect">
            <a:avLst/>
          </a:prstGeom>
          <a:noFill/>
          <a:ln w="28575" cmpd="sng">
            <a:solidFill>
              <a:srgbClr val="0000FF"/>
            </a:solidFill>
          </a:ln>
        </p:spPr>
        <p:txBody>
          <a:bodyPr wrap="square" rtlCol="0">
            <a:spAutoFit/>
          </a:bodyPr>
          <a:lstStyle/>
          <a:p>
            <a:r>
              <a:rPr lang="en-US" b="1" dirty="0">
                <a:latin typeface="Franklin Gothic Book"/>
                <a:cs typeface="Franklin Gothic Book"/>
              </a:rPr>
              <a:t>Monthly Premium: </a:t>
            </a:r>
            <a:r>
              <a:rPr lang="en-US" dirty="0" smtClean="0">
                <a:latin typeface="Franklin Gothic Book"/>
                <a:cs typeface="Franklin Gothic Book"/>
              </a:rPr>
              <a:t>The taxpayer may not recognize this number. Note that: </a:t>
            </a:r>
          </a:p>
          <a:p>
            <a:pPr marL="285750" indent="-285750">
              <a:buFont typeface="Wingdings" panose="05000000000000000000" pitchFamily="2" charset="2"/>
              <a:buChar char="§"/>
            </a:pPr>
            <a:r>
              <a:rPr lang="en-US" dirty="0" smtClean="0">
                <a:latin typeface="Franklin Gothic Book"/>
                <a:cs typeface="Franklin Gothic Book"/>
              </a:rPr>
              <a:t>This is the unsubsidized cost of coverage (before PTC) </a:t>
            </a:r>
            <a:endParaRPr lang="en-US" dirty="0">
              <a:latin typeface="Franklin Gothic Book"/>
              <a:cs typeface="Franklin Gothic Book"/>
            </a:endParaRPr>
          </a:p>
          <a:p>
            <a:pPr marL="285750" indent="-285750">
              <a:buFont typeface="Wingdings" charset="2"/>
              <a:buChar char="§"/>
            </a:pPr>
            <a:r>
              <a:rPr lang="en-US" dirty="0" smtClean="0">
                <a:latin typeface="Franklin Gothic Book"/>
                <a:cs typeface="Franklin Gothic Book"/>
              </a:rPr>
              <a:t>The cost of “extra</a:t>
            </a:r>
            <a:r>
              <a:rPr lang="en-US" dirty="0">
                <a:latin typeface="Franklin Gothic Book"/>
                <a:cs typeface="Franklin Gothic Book"/>
              </a:rPr>
              <a:t>” benefits (like adult dental) </a:t>
            </a:r>
            <a:r>
              <a:rPr lang="en-US" dirty="0" smtClean="0">
                <a:latin typeface="Franklin Gothic Book"/>
                <a:cs typeface="Franklin Gothic Book"/>
              </a:rPr>
              <a:t>is </a:t>
            </a:r>
            <a:r>
              <a:rPr lang="en-US" dirty="0">
                <a:latin typeface="Franklin Gothic Book"/>
                <a:cs typeface="Franklin Gothic Book"/>
              </a:rPr>
              <a:t>subtracted</a:t>
            </a:r>
          </a:p>
          <a:p>
            <a:pPr marL="285750" indent="-285750">
              <a:buFont typeface="Wingdings" charset="2"/>
              <a:buChar char="§"/>
            </a:pPr>
            <a:r>
              <a:rPr lang="en-US" dirty="0">
                <a:latin typeface="Franklin Gothic Book"/>
                <a:cs typeface="Franklin Gothic Book"/>
              </a:rPr>
              <a:t>Actual premium will be higher than column A if any adult uses </a:t>
            </a:r>
            <a:r>
              <a:rPr lang="en-US" dirty="0" smtClean="0">
                <a:latin typeface="Franklin Gothic Book"/>
                <a:cs typeface="Franklin Gothic Book"/>
              </a:rPr>
              <a:t>tobacco</a:t>
            </a:r>
            <a:endParaRPr lang="en-US" dirty="0">
              <a:latin typeface="Franklin Gothic Book"/>
              <a:cs typeface="Franklin Gothic Book"/>
            </a:endParaRPr>
          </a:p>
        </p:txBody>
      </p:sp>
      <p:sp>
        <p:nvSpPr>
          <p:cNvPr id="9" name="TextBox 8"/>
          <p:cNvSpPr txBox="1"/>
          <p:nvPr/>
        </p:nvSpPr>
        <p:spPr>
          <a:xfrm>
            <a:off x="4332941" y="3754691"/>
            <a:ext cx="4377425" cy="2031325"/>
          </a:xfrm>
          <a:prstGeom prst="rect">
            <a:avLst/>
          </a:prstGeom>
          <a:noFill/>
          <a:ln w="28575" cmpd="sng">
            <a:solidFill>
              <a:srgbClr val="0000FF"/>
            </a:solidFill>
          </a:ln>
        </p:spPr>
        <p:txBody>
          <a:bodyPr wrap="square" rtlCol="0">
            <a:spAutoFit/>
          </a:bodyPr>
          <a:lstStyle/>
          <a:p>
            <a:r>
              <a:rPr lang="en-US" b="1" dirty="0" smtClean="0">
                <a:latin typeface="Franklin Gothic Book"/>
                <a:cs typeface="Franklin Gothic Book"/>
              </a:rPr>
              <a:t>SLCSP:</a:t>
            </a:r>
          </a:p>
          <a:p>
            <a:r>
              <a:rPr lang="en-US" dirty="0" smtClean="0">
                <a:latin typeface="Franklin Gothic Book"/>
                <a:cs typeface="Franklin Gothic Book"/>
              </a:rPr>
              <a:t>This column might be blank. </a:t>
            </a:r>
            <a:r>
              <a:rPr lang="en-US" dirty="0">
                <a:latin typeface="Franklin Gothic Book"/>
                <a:cs typeface="Franklin Gothic Book"/>
              </a:rPr>
              <a:t>If so, use the SLCSP tool to find the SLCSP that covers all members of the family in the plan. In </a:t>
            </a:r>
            <a:r>
              <a:rPr lang="en-US" dirty="0" smtClean="0">
                <a:latin typeface="Franklin Gothic Book"/>
                <a:cs typeface="Franklin Gothic Book"/>
              </a:rPr>
              <a:t>some cases, the state will send a table with the information. </a:t>
            </a:r>
            <a:endParaRPr lang="en-US" b="1" dirty="0" smtClean="0">
              <a:latin typeface="Franklin Gothic Book"/>
              <a:cs typeface="Franklin Gothic Book"/>
            </a:endParaRPr>
          </a:p>
          <a:p>
            <a:r>
              <a:rPr lang="en-US" b="1" dirty="0" smtClean="0">
                <a:latin typeface="Franklin Gothic Book"/>
                <a:cs typeface="Franklin Gothic Book"/>
              </a:rPr>
              <a:t>FFM:  </a:t>
            </a:r>
            <a:r>
              <a:rPr lang="en-US" sz="1400" dirty="0" smtClean="0">
                <a:latin typeface="Franklin Gothic Book"/>
                <a:cs typeface="Franklin Gothic Book"/>
                <a:hlinkClick r:id="rId3"/>
              </a:rPr>
              <a:t>https</a:t>
            </a:r>
            <a:r>
              <a:rPr lang="en-US" sz="1400" dirty="0">
                <a:latin typeface="Franklin Gothic Book"/>
                <a:cs typeface="Franklin Gothic Book"/>
                <a:hlinkClick r:id="rId3"/>
              </a:rPr>
              <a:t>://www.healthcare.gov/taxes/tools/silver</a:t>
            </a:r>
            <a:r>
              <a:rPr lang="en-US" sz="1400" dirty="0" smtClean="0">
                <a:latin typeface="Franklin Gothic Book"/>
                <a:cs typeface="Franklin Gothic Book"/>
                <a:hlinkClick r:id="rId3"/>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3" name="Oval 2"/>
          <p:cNvSpPr/>
          <p:nvPr/>
        </p:nvSpPr>
        <p:spPr>
          <a:xfrm>
            <a:off x="2091765" y="1778000"/>
            <a:ext cx="2241176" cy="732118"/>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3" idx="4"/>
          </p:cNvCxnSpPr>
          <p:nvPr/>
        </p:nvCxnSpPr>
        <p:spPr>
          <a:xfrm flipH="1">
            <a:off x="2450237" y="2510118"/>
            <a:ext cx="762116" cy="120962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46283" y="1766047"/>
            <a:ext cx="2241176" cy="732118"/>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5" idx="4"/>
          </p:cNvCxnSpPr>
          <p:nvPr/>
        </p:nvCxnSpPr>
        <p:spPr>
          <a:xfrm>
            <a:off x="5366871" y="2498165"/>
            <a:ext cx="907674" cy="115943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9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Advanced Reconciliation</a:t>
            </a:r>
            <a:endParaRPr lang="en-US" dirty="0"/>
          </a:p>
        </p:txBody>
      </p:sp>
    </p:spTree>
    <p:extLst>
      <p:ext uri="{BB962C8B-B14F-4D97-AF65-F5344CB8AC3E}">
        <p14:creationId xmlns:p14="http://schemas.microsoft.com/office/powerpoint/2010/main" val="375251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Reconciliation</a:t>
            </a:r>
            <a:endParaRPr lang="en-US" dirty="0"/>
          </a:p>
        </p:txBody>
      </p:sp>
      <p:sp>
        <p:nvSpPr>
          <p:cNvPr id="5" name="Content Placeholder 4"/>
          <p:cNvSpPr>
            <a:spLocks noGrp="1"/>
          </p:cNvSpPr>
          <p:nvPr>
            <p:ph idx="1"/>
          </p:nvPr>
        </p:nvSpPr>
        <p:spPr>
          <a:xfrm>
            <a:off x="1867646" y="1075764"/>
            <a:ext cx="6917765" cy="1135530"/>
          </a:xfrm>
        </p:spPr>
        <p:txBody>
          <a:bodyPr/>
          <a:lstStyle/>
          <a:p>
            <a:r>
              <a:rPr lang="en-US" dirty="0" smtClean="0"/>
              <a:t>Additional information yet to come in IRS Pub. 974</a:t>
            </a:r>
          </a:p>
          <a:p>
            <a:r>
              <a:rPr lang="en-US" dirty="0" smtClean="0"/>
              <a:t>Right now, VITA is advised to hold these returns</a:t>
            </a:r>
            <a:endParaRPr lang="en-US" dirty="0"/>
          </a:p>
        </p:txBody>
      </p:sp>
      <p:pic>
        <p:nvPicPr>
          <p:cNvPr id="6" name="Picture 5"/>
          <p:cNvPicPr>
            <a:picLocks noChangeAspect="1"/>
          </p:cNvPicPr>
          <p:nvPr/>
        </p:nvPicPr>
        <p:blipFill>
          <a:blip r:embed="rId2"/>
          <a:stretch>
            <a:fillRect/>
          </a:stretch>
        </p:blipFill>
        <p:spPr>
          <a:xfrm>
            <a:off x="224116" y="851645"/>
            <a:ext cx="1669881" cy="1337235"/>
          </a:xfrm>
          <a:prstGeom prst="rect">
            <a:avLst/>
          </a:prstGeom>
        </p:spPr>
      </p:pic>
      <p:sp>
        <p:nvSpPr>
          <p:cNvPr id="7" name="TextBox 6"/>
          <p:cNvSpPr txBox="1"/>
          <p:nvPr/>
        </p:nvSpPr>
        <p:spPr>
          <a:xfrm>
            <a:off x="522941" y="2315882"/>
            <a:ext cx="8128000" cy="2031325"/>
          </a:xfrm>
          <a:prstGeom prst="rect">
            <a:avLst/>
          </a:prstGeom>
          <a:noFill/>
        </p:spPr>
        <p:txBody>
          <a:bodyPr wrap="square" rtlCol="0">
            <a:spAutoFit/>
          </a:bodyPr>
          <a:lstStyle/>
          <a:p>
            <a:pPr>
              <a:spcBef>
                <a:spcPts val="1200"/>
              </a:spcBef>
            </a:pPr>
            <a:r>
              <a:rPr lang="en-US" sz="2400" dirty="0">
                <a:latin typeface="Franklin Gothic Book"/>
                <a:cs typeface="Franklin Gothic Book"/>
              </a:rPr>
              <a:t>We’ll briefly address:</a:t>
            </a:r>
          </a:p>
          <a:p>
            <a:pPr marL="285750" indent="-285750">
              <a:spcBef>
                <a:spcPts val="1200"/>
              </a:spcBef>
              <a:buFont typeface="Wingdings" charset="2"/>
              <a:buChar char="§"/>
            </a:pPr>
            <a:r>
              <a:rPr lang="en-US" sz="2400" dirty="0">
                <a:latin typeface="Franklin Gothic Book"/>
                <a:cs typeface="Franklin Gothic Book"/>
              </a:rPr>
              <a:t>How to identify these scenarios</a:t>
            </a:r>
          </a:p>
          <a:p>
            <a:pPr marL="285750" indent="-285750">
              <a:spcBef>
                <a:spcPts val="1200"/>
              </a:spcBef>
              <a:buFont typeface="Wingdings" charset="2"/>
              <a:buChar char="§"/>
            </a:pPr>
            <a:r>
              <a:rPr lang="en-US" sz="2400" dirty="0">
                <a:latin typeface="Franklin Gothic Book"/>
                <a:cs typeface="Franklin Gothic Book"/>
              </a:rPr>
              <a:t>Preview </a:t>
            </a:r>
            <a:r>
              <a:rPr lang="en-US" sz="2400" dirty="0" smtClean="0">
                <a:latin typeface="Franklin Gothic Book"/>
                <a:cs typeface="Franklin Gothic Book"/>
              </a:rPr>
              <a:t>how </a:t>
            </a:r>
            <a:r>
              <a:rPr lang="en-US" sz="2400" dirty="0">
                <a:latin typeface="Franklin Gothic Book"/>
                <a:cs typeface="Franklin Gothic Book"/>
              </a:rPr>
              <a:t>to handle them</a:t>
            </a:r>
          </a:p>
          <a:p>
            <a:pPr>
              <a:spcBef>
                <a:spcPts val="1200"/>
              </a:spcBef>
            </a:pPr>
            <a:endParaRPr lang="en-US" sz="2400" dirty="0">
              <a:latin typeface="Franklin Gothic Book"/>
              <a:cs typeface="Franklin Gothic Book"/>
            </a:endParaRPr>
          </a:p>
        </p:txBody>
      </p:sp>
      <p:sp>
        <p:nvSpPr>
          <p:cNvPr id="10" name="TextBox 9"/>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1517320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Marriage Matter?</a:t>
            </a:r>
            <a:endParaRPr lang="en-US" dirty="0"/>
          </a:p>
        </p:txBody>
      </p:sp>
      <p:sp>
        <p:nvSpPr>
          <p:cNvPr id="8" name="Content Placeholder 7"/>
          <p:cNvSpPr>
            <a:spLocks noGrp="1"/>
          </p:cNvSpPr>
          <p:nvPr>
            <p:ph idx="1"/>
          </p:nvPr>
        </p:nvSpPr>
        <p:spPr>
          <a:xfrm>
            <a:off x="364734" y="1942351"/>
            <a:ext cx="8420678" cy="4019178"/>
          </a:xfrm>
        </p:spPr>
        <p:txBody>
          <a:bodyPr/>
          <a:lstStyle/>
          <a:p>
            <a:pPr marL="0" indent="0">
              <a:spcBef>
                <a:spcPts val="400"/>
              </a:spcBef>
              <a:buNone/>
            </a:pPr>
            <a:r>
              <a:rPr lang="en-US" sz="2000" b="1" dirty="0" smtClean="0"/>
              <a:t>In general:  </a:t>
            </a:r>
            <a:r>
              <a:rPr lang="en-US" sz="2000" dirty="0" smtClean="0"/>
              <a:t>There is a special rule for people who have married during the tax year if:  </a:t>
            </a:r>
          </a:p>
          <a:p>
            <a:pPr>
              <a:spcBef>
                <a:spcPts val="400"/>
              </a:spcBef>
            </a:pPr>
            <a:r>
              <a:rPr lang="en-US" sz="2000" dirty="0" smtClean="0"/>
              <a:t>Both spouses were single on January 1, married during the year and are filing jointly for the year.</a:t>
            </a:r>
          </a:p>
          <a:p>
            <a:pPr marL="0" indent="0" algn="ctr">
              <a:spcBef>
                <a:spcPts val="400"/>
              </a:spcBef>
              <a:buNone/>
            </a:pPr>
            <a:r>
              <a:rPr lang="en-US" sz="2000" dirty="0" smtClean="0"/>
              <a:t>AND</a:t>
            </a:r>
          </a:p>
          <a:p>
            <a:pPr>
              <a:spcBef>
                <a:spcPts val="400"/>
              </a:spcBef>
            </a:pPr>
            <a:r>
              <a:rPr lang="en-US" sz="2000" dirty="0" smtClean="0"/>
              <a:t>Someone in the tax family was enrolled in a Marketplace plan before the marriage.</a:t>
            </a:r>
          </a:p>
          <a:p>
            <a:pPr marL="0" indent="0" algn="ctr">
              <a:spcBef>
                <a:spcPts val="400"/>
              </a:spcBef>
              <a:buNone/>
            </a:pPr>
            <a:r>
              <a:rPr lang="en-US" sz="2000" dirty="0" smtClean="0"/>
              <a:t>AND</a:t>
            </a:r>
            <a:endParaRPr lang="en-US" sz="2000" dirty="0"/>
          </a:p>
          <a:p>
            <a:pPr>
              <a:spcBef>
                <a:spcPts val="400"/>
              </a:spcBef>
            </a:pPr>
            <a:r>
              <a:rPr lang="en-US" sz="2000" dirty="0" smtClean="0"/>
              <a:t>Someone collected advance payment of PTC in a month prior to marriage.</a:t>
            </a:r>
          </a:p>
          <a:p>
            <a:pPr marL="0" indent="0" algn="ctr">
              <a:spcBef>
                <a:spcPts val="400"/>
              </a:spcBef>
              <a:buNone/>
            </a:pPr>
            <a:r>
              <a:rPr lang="en-US" sz="2000" dirty="0" smtClean="0"/>
              <a:t>AND </a:t>
            </a:r>
          </a:p>
          <a:p>
            <a:pPr>
              <a:spcBef>
                <a:spcPts val="400"/>
              </a:spcBef>
            </a:pPr>
            <a:r>
              <a:rPr lang="en-US" sz="2000" dirty="0" smtClean="0"/>
              <a:t>Excess APTC was paid (Form 8962 Instructions, p.8, Worksheet 2)</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237" y="965815"/>
            <a:ext cx="8657902" cy="632892"/>
          </a:xfrm>
          <a:prstGeom prst="rect">
            <a:avLst/>
          </a:prstGeom>
          <a:effectLst>
            <a:outerShdw blurRad="50800" dist="38100" dir="5400000" algn="t" rotWithShape="0">
              <a:prstClr val="black">
                <a:alpha val="40000"/>
              </a:prstClr>
            </a:outerShdw>
          </a:effectLst>
        </p:spPr>
      </p:pic>
      <p:sp>
        <p:nvSpPr>
          <p:cNvPr id="16" name="Rounded Rectangle 15"/>
          <p:cNvSpPr/>
          <p:nvPr/>
        </p:nvSpPr>
        <p:spPr>
          <a:xfrm>
            <a:off x="313765" y="1897530"/>
            <a:ext cx="8486588" cy="4034118"/>
          </a:xfrm>
          <a:prstGeom prst="roundRect">
            <a:avLst>
              <a:gd name="adj" fmla="val 7389"/>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34397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Alternative Marriage Calculation?</a:t>
            </a:r>
            <a:endParaRPr lang="en-US" dirty="0"/>
          </a:p>
        </p:txBody>
      </p:sp>
      <p:pic>
        <p:nvPicPr>
          <p:cNvPr id="6" name="Content Placeholder 5"/>
          <p:cNvPicPr>
            <a:picLocks noGrp="1" noChangeAspect="1"/>
          </p:cNvPicPr>
          <p:nvPr>
            <p:ph idx="1"/>
          </p:nvPr>
        </p:nvPicPr>
        <p:blipFill rotWithShape="1">
          <a:blip r:embed="rId2"/>
          <a:srcRect l="-596" r="862"/>
          <a:stretch/>
        </p:blipFill>
        <p:spPr>
          <a:xfrm>
            <a:off x="7242319" y="0"/>
            <a:ext cx="1901681" cy="1906775"/>
          </a:xfrm>
        </p:spPr>
      </p:pic>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8" name="TextBox 7"/>
          <p:cNvSpPr txBox="1"/>
          <p:nvPr/>
        </p:nvSpPr>
        <p:spPr>
          <a:xfrm>
            <a:off x="308155" y="793804"/>
            <a:ext cx="7033572" cy="4801314"/>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pPr>
            <a:r>
              <a:rPr lang="en-US" sz="2000" u="sng" dirty="0">
                <a:latin typeface="Franklin Gothic Medium" panose="020B0603020102020204" pitchFamily="34" charset="0"/>
              </a:rPr>
              <a:t>Example  </a:t>
            </a:r>
          </a:p>
          <a:p>
            <a:pPr>
              <a:spcBef>
                <a:spcPts val="1200"/>
              </a:spcBef>
            </a:pPr>
            <a:r>
              <a:rPr lang="en-US" dirty="0" smtClean="0">
                <a:latin typeface="Franklin Gothic Book"/>
                <a:cs typeface="Franklin Gothic Book"/>
              </a:rPr>
              <a:t>Carrie had income of $24,000 (209% FPL); Larry had income of $24,000 (209% FPL). Carrie and Larry marry!  Their income MFJ is $48,000 (309% FPL). </a:t>
            </a:r>
          </a:p>
          <a:p>
            <a:pPr>
              <a:spcBef>
                <a:spcPts val="1200"/>
              </a:spcBef>
            </a:pPr>
            <a:r>
              <a:rPr lang="en-US" dirty="0" smtClean="0">
                <a:latin typeface="Franklin Gothic Book"/>
                <a:cs typeface="Franklin Gothic Book"/>
              </a:rPr>
              <a:t>If each enrolled in PTC as a single person, Carrie and Larry would each have an expected contribution of 6.61% of household income. In their zip code, each could receive up to $1,321 in PTC if unmarried ($2,642 total). </a:t>
            </a:r>
          </a:p>
          <a:p>
            <a:pPr>
              <a:spcBef>
                <a:spcPts val="1200"/>
              </a:spcBef>
            </a:pPr>
            <a:r>
              <a:rPr lang="en-US" dirty="0" smtClean="0">
                <a:latin typeface="Franklin Gothic Book"/>
                <a:cs typeface="Franklin Gothic Book"/>
              </a:rPr>
              <a:t>As married people at 309% FPL, their expected contribution is 9.5% of household income</a:t>
            </a:r>
            <a:r>
              <a:rPr lang="en-US" dirty="0">
                <a:latin typeface="Franklin Gothic Book"/>
                <a:cs typeface="Franklin Gothic Book"/>
              </a:rPr>
              <a:t>. In their zip code, </a:t>
            </a:r>
            <a:r>
              <a:rPr lang="en-US" dirty="0" smtClean="0">
                <a:latin typeface="Franklin Gothic Book"/>
                <a:cs typeface="Franklin Gothic Book"/>
              </a:rPr>
              <a:t>their combined PTC could be up to $1,255 as a married couple. </a:t>
            </a:r>
          </a:p>
          <a:p>
            <a:pPr>
              <a:spcBef>
                <a:spcPts val="1200"/>
              </a:spcBef>
            </a:pPr>
            <a:r>
              <a:rPr lang="en-US" dirty="0" smtClean="0">
                <a:latin typeface="Franklin Gothic Book"/>
                <a:cs typeface="Franklin Gothic Book"/>
              </a:rPr>
              <a:t>Under the standard reconciliation method, they would have a </a:t>
            </a:r>
            <a:r>
              <a:rPr lang="en-US" b="1" dirty="0" smtClean="0">
                <a:latin typeface="Franklin Gothic Book"/>
                <a:cs typeface="Franklin Gothic Book"/>
              </a:rPr>
              <a:t>PTC overpayment of $1,387</a:t>
            </a:r>
            <a:r>
              <a:rPr lang="en-US" dirty="0" smtClean="0">
                <a:latin typeface="Franklin Gothic Book"/>
                <a:cs typeface="Franklin Gothic Book"/>
              </a:rPr>
              <a:t>. </a:t>
            </a:r>
            <a:endParaRPr lang="en-US" dirty="0">
              <a:latin typeface="Franklin Gothic Book"/>
              <a:cs typeface="Franklin Gothic Book"/>
            </a:endParaRPr>
          </a:p>
        </p:txBody>
      </p:sp>
      <p:sp>
        <p:nvSpPr>
          <p:cNvPr id="9" name="TextBox 8"/>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2745023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rotWithShape="1">
          <a:blip r:embed="rId2"/>
          <a:srcRect l="-596" r="862"/>
          <a:stretch/>
        </p:blipFill>
        <p:spPr>
          <a:xfrm>
            <a:off x="7242319" y="0"/>
            <a:ext cx="1901681" cy="1906775"/>
          </a:xfrm>
          <a:prstGeom prst="rect">
            <a:avLst/>
          </a:prstGeom>
        </p:spPr>
      </p:pic>
      <p:sp>
        <p:nvSpPr>
          <p:cNvPr id="2" name="Title 1"/>
          <p:cNvSpPr>
            <a:spLocks noGrp="1"/>
          </p:cNvSpPr>
          <p:nvPr>
            <p:ph type="title"/>
          </p:nvPr>
        </p:nvSpPr>
        <p:spPr/>
        <p:txBody>
          <a:bodyPr/>
          <a:lstStyle/>
          <a:p>
            <a:r>
              <a:rPr lang="en-US" dirty="0" smtClean="0"/>
              <a:t>Alternative Marriage Calculation</a:t>
            </a:r>
            <a:endParaRPr lang="en-US" dirty="0"/>
          </a:p>
        </p:txBody>
      </p:sp>
      <p:sp>
        <p:nvSpPr>
          <p:cNvPr id="3" name="Content Placeholder 2"/>
          <p:cNvSpPr>
            <a:spLocks noGrp="1"/>
          </p:cNvSpPr>
          <p:nvPr>
            <p:ph idx="1"/>
          </p:nvPr>
        </p:nvSpPr>
        <p:spPr>
          <a:xfrm>
            <a:off x="364734" y="955964"/>
            <a:ext cx="6896678" cy="1046154"/>
          </a:xfrm>
        </p:spPr>
        <p:txBody>
          <a:bodyPr/>
          <a:lstStyle/>
          <a:p>
            <a:pPr marL="0" indent="0">
              <a:buNone/>
            </a:pPr>
            <a:r>
              <a:rPr lang="en-US" sz="2000" b="1" dirty="0" smtClean="0"/>
              <a:t>Solution?  </a:t>
            </a:r>
            <a:r>
              <a:rPr lang="en-US" sz="2000" dirty="0" smtClean="0"/>
              <a:t>Calculate pre-marriage months in one way and their married months in another to lower the amount of PTC they must repay (see Pub 974)</a:t>
            </a:r>
          </a:p>
          <a:p>
            <a:endParaRPr lang="en-US" sz="2000" b="1" dirty="0" smtClean="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sp>
        <p:nvSpPr>
          <p:cNvPr id="7" name="TextBox 6"/>
          <p:cNvSpPr txBox="1"/>
          <p:nvPr/>
        </p:nvSpPr>
        <p:spPr>
          <a:xfrm>
            <a:off x="364734" y="2274168"/>
            <a:ext cx="8450560" cy="2431435"/>
          </a:xfrm>
          <a:prstGeom prst="rect">
            <a:avLst/>
          </a:prstGeom>
          <a:noFill/>
        </p:spPr>
        <p:txBody>
          <a:bodyPr wrap="square" rtlCol="0">
            <a:spAutoFit/>
          </a:bodyPr>
          <a:lstStyle/>
          <a:p>
            <a:r>
              <a:rPr lang="en-US" sz="2000" b="1" dirty="0" smtClean="0">
                <a:latin typeface="Franklin Gothic Book"/>
                <a:cs typeface="Franklin Gothic Book"/>
              </a:rPr>
              <a:t>Calculate PTC for pre</a:t>
            </a:r>
            <a:r>
              <a:rPr lang="en-US" sz="2000" b="1" dirty="0">
                <a:latin typeface="Franklin Gothic Book"/>
                <a:cs typeface="Franklin Gothic Book"/>
              </a:rPr>
              <a:t>-marriage months:</a:t>
            </a:r>
          </a:p>
          <a:p>
            <a:pPr marL="342900" indent="-342900">
              <a:buClr>
                <a:schemeClr val="accent1"/>
              </a:buClr>
              <a:buFont typeface="Wingdings" charset="2"/>
              <a:buChar char="§"/>
            </a:pPr>
            <a:r>
              <a:rPr lang="en-US" b="1" i="1" dirty="0" smtClean="0">
                <a:latin typeface="Franklin Gothic Book"/>
                <a:cs typeface="Franklin Gothic Book"/>
              </a:rPr>
              <a:t>Income</a:t>
            </a:r>
            <a:r>
              <a:rPr lang="en-US" dirty="0" smtClean="0">
                <a:latin typeface="Franklin Gothic Book"/>
                <a:cs typeface="Franklin Gothic Book"/>
              </a:rPr>
              <a:t>:  Each taxpayer claims one-half </a:t>
            </a:r>
            <a:r>
              <a:rPr lang="en-US" dirty="0">
                <a:latin typeface="Franklin Gothic Book"/>
                <a:cs typeface="Franklin Gothic Book"/>
              </a:rPr>
              <a:t>of year-end MFJ </a:t>
            </a:r>
            <a:r>
              <a:rPr lang="en-US" dirty="0" smtClean="0">
                <a:latin typeface="Franklin Gothic Book"/>
                <a:cs typeface="Franklin Gothic Book"/>
              </a:rPr>
              <a:t>income </a:t>
            </a:r>
          </a:p>
          <a:p>
            <a:pPr marL="342900" indent="-342900">
              <a:buClr>
                <a:schemeClr val="accent1"/>
              </a:buClr>
              <a:buFont typeface="Wingdings" charset="2"/>
              <a:buChar char="§"/>
            </a:pPr>
            <a:r>
              <a:rPr lang="en-US" b="1" i="1" dirty="0" smtClean="0">
                <a:latin typeface="Franklin Gothic Book"/>
                <a:cs typeface="Franklin Gothic Book"/>
              </a:rPr>
              <a:t>Family size</a:t>
            </a:r>
            <a:r>
              <a:rPr lang="en-US" dirty="0" smtClean="0">
                <a:latin typeface="Franklin Gothic Book"/>
                <a:cs typeface="Franklin Gothic Book"/>
              </a:rPr>
              <a:t>:  Pre-marriage family size, except if a dependent could qualify as a dependent of both spouses, they can allocate the dependent in any way agreed upon.</a:t>
            </a:r>
          </a:p>
          <a:p>
            <a:pPr>
              <a:buClr>
                <a:schemeClr val="accent1"/>
              </a:buClr>
            </a:pPr>
            <a:endParaRPr lang="en-US" dirty="0">
              <a:latin typeface="Franklin Gothic Book"/>
              <a:cs typeface="Franklin Gothic Book"/>
            </a:endParaRPr>
          </a:p>
          <a:p>
            <a:pPr>
              <a:buClr>
                <a:schemeClr val="accent1"/>
              </a:buClr>
            </a:pPr>
            <a:r>
              <a:rPr lang="en-US" sz="2000" b="1" dirty="0">
                <a:latin typeface="Franklin Gothic Book"/>
                <a:cs typeface="Franklin Gothic Book"/>
              </a:rPr>
              <a:t>Calculate PTC for married months:</a:t>
            </a:r>
          </a:p>
          <a:p>
            <a:pPr marL="342900" indent="-342900">
              <a:buClr>
                <a:schemeClr val="accent1"/>
              </a:buClr>
              <a:buFont typeface="Wingdings" charset="2"/>
              <a:buChar char="§"/>
            </a:pPr>
            <a:r>
              <a:rPr lang="en-US" dirty="0" smtClean="0">
                <a:latin typeface="Franklin Gothic Book"/>
                <a:cs typeface="Franklin Gothic Book"/>
              </a:rPr>
              <a:t>Use standard calculation </a:t>
            </a:r>
            <a:endParaRPr lang="en-US" dirty="0">
              <a:latin typeface="Franklin Gothic Book"/>
              <a:cs typeface="Franklin Gothic Book"/>
            </a:endParaRPr>
          </a:p>
        </p:txBody>
      </p:sp>
      <p:sp>
        <p:nvSpPr>
          <p:cNvPr id="8" name="TextBox 7"/>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206939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Errors</a:t>
            </a:r>
            <a:endParaRPr lang="en-US" dirty="0"/>
          </a:p>
        </p:txBody>
      </p:sp>
    </p:spTree>
    <p:extLst>
      <p:ext uri="{BB962C8B-B14F-4D97-AF65-F5344CB8AC3E}">
        <p14:creationId xmlns:p14="http://schemas.microsoft.com/office/powerpoint/2010/main" val="2458954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shared policies happen?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11" y="1477240"/>
            <a:ext cx="2412698" cy="3238095"/>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2875175" y="980386"/>
            <a:ext cx="5863472" cy="4062651"/>
          </a:xfrm>
          <a:prstGeom prst="rect">
            <a:avLst/>
          </a:prstGeom>
          <a:noFill/>
        </p:spPr>
        <p:txBody>
          <a:bodyPr wrap="square" rtlCol="0">
            <a:spAutoFit/>
          </a:bodyPr>
          <a:lstStyle/>
          <a:p>
            <a:pPr>
              <a:spcBef>
                <a:spcPts val="1200"/>
              </a:spcBef>
            </a:pPr>
            <a:r>
              <a:rPr lang="en-US" b="1" dirty="0" smtClean="0">
                <a:latin typeface="Franklin Gothic Book" panose="020B0503020102020204" pitchFamily="34" charset="0"/>
              </a:rPr>
              <a:t>Advance payments of PTC were determined based on </a:t>
            </a:r>
            <a:r>
              <a:rPr lang="en-US" b="1" i="1" dirty="0" smtClean="0">
                <a:latin typeface="Franklin Gothic Book" panose="020B0503020102020204" pitchFamily="34" charset="0"/>
              </a:rPr>
              <a:t>projections </a:t>
            </a:r>
            <a:r>
              <a:rPr lang="en-US" b="1" dirty="0" smtClean="0">
                <a:latin typeface="Franklin Gothic Book" panose="020B0503020102020204" pitchFamily="34" charset="0"/>
              </a:rPr>
              <a:t>about key tax considerations.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If married, will you file jointly with a spouse?</a:t>
            </a:r>
            <a:endParaRPr lang="en-US" dirty="0">
              <a:latin typeface="Franklin Gothic Book" panose="020B0503020102020204" pitchFamily="34" charset="0"/>
            </a:endParaRP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Who will be your dependents in 2014?</a:t>
            </a:r>
            <a:endParaRPr lang="en-US" dirty="0">
              <a:latin typeface="Franklin Gothic Book" panose="020B0503020102020204" pitchFamily="34" charset="0"/>
            </a:endParaRP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What is your 2014 income?</a:t>
            </a:r>
          </a:p>
          <a:p>
            <a:pPr>
              <a:spcBef>
                <a:spcPts val="1200"/>
              </a:spcBef>
              <a:buClr>
                <a:schemeClr val="accent1"/>
              </a:buClr>
            </a:pPr>
            <a:r>
              <a:rPr lang="en-US" b="1" dirty="0" smtClean="0">
                <a:latin typeface="Franklin Gothic Book" panose="020B0503020102020204" pitchFamily="34" charset="0"/>
              </a:rPr>
              <a:t>Throughout the year, things happen.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Taxpayers should report changes, but not all changes are reported in a timely way (or at all)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The change may not be obvious until tax filing (ex. divorced parents may change their plans about who would claim a child)</a:t>
            </a:r>
            <a:endParaRPr lang="en-US" dirty="0">
              <a:latin typeface="Franklin Gothic Book" panose="020B0503020102020204" pitchFamily="34" charset="0"/>
            </a:endParaRPr>
          </a:p>
        </p:txBody>
      </p:sp>
    </p:spTree>
    <p:extLst>
      <p:ext uri="{BB962C8B-B14F-4D97-AF65-F5344CB8AC3E}">
        <p14:creationId xmlns:p14="http://schemas.microsoft.com/office/powerpoint/2010/main" val="13980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Shared Policy?</a:t>
            </a:r>
            <a:endParaRPr lang="en-US" dirty="0"/>
          </a:p>
        </p:txBody>
      </p:sp>
      <p:sp>
        <p:nvSpPr>
          <p:cNvPr id="8" name="Content Placeholder 7"/>
          <p:cNvSpPr>
            <a:spLocks noGrp="1"/>
          </p:cNvSpPr>
          <p:nvPr>
            <p:ph idx="1"/>
          </p:nvPr>
        </p:nvSpPr>
        <p:spPr>
          <a:xfrm>
            <a:off x="364734" y="1942351"/>
            <a:ext cx="8420678" cy="4273178"/>
          </a:xfrm>
        </p:spPr>
        <p:txBody>
          <a:bodyPr/>
          <a:lstStyle/>
          <a:p>
            <a:pPr marL="0" indent="0">
              <a:buNone/>
            </a:pPr>
            <a:r>
              <a:rPr lang="en-US" sz="2000" b="1" dirty="0" smtClean="0"/>
              <a:t>In general:  </a:t>
            </a:r>
            <a:r>
              <a:rPr lang="en-US" sz="2000" dirty="0" smtClean="0"/>
              <a:t>A shared policy allocation occurs when a Marketplace policy covers someone in the taxpayer’s family and someone not in the taxpayer’s family who is being claimed on someone else’s tax return. </a:t>
            </a:r>
            <a:r>
              <a:rPr lang="en-US" sz="2000" i="1" dirty="0" smtClean="0"/>
              <a:t>See Form 8962 Instructions, p. 7</a:t>
            </a:r>
          </a:p>
          <a:p>
            <a:pPr marL="0" indent="0">
              <a:buNone/>
            </a:pPr>
            <a:endParaRPr lang="en-US" sz="2000" dirty="0" smtClean="0"/>
          </a:p>
          <a:p>
            <a:r>
              <a:rPr lang="en-US" sz="2000" dirty="0"/>
              <a:t>T</a:t>
            </a:r>
            <a:r>
              <a:rPr lang="en-US" sz="2000" dirty="0" smtClean="0"/>
              <a:t>he 1095-A includes someone who is not on the client’s tax return (e.g., an ex-spouse or a child who becomes a non-dependent)</a:t>
            </a:r>
          </a:p>
          <a:p>
            <a:pPr marL="0" indent="0" algn="ctr">
              <a:buNone/>
            </a:pPr>
            <a:r>
              <a:rPr lang="en-US" sz="2000" dirty="0" smtClean="0"/>
              <a:t>OR </a:t>
            </a:r>
          </a:p>
          <a:p>
            <a:r>
              <a:rPr lang="en-US" sz="2000" dirty="0" smtClean="0"/>
              <a:t>A person who is on the tax return but was enrolled in </a:t>
            </a:r>
            <a:r>
              <a:rPr lang="en-US" sz="2000" dirty="0"/>
              <a:t>M</a:t>
            </a:r>
            <a:r>
              <a:rPr lang="en-US" sz="2000" dirty="0" smtClean="0"/>
              <a:t>arketplace coverage with another taxpayer (e.g., a non-custodial father enrolls himself and his son in Marketplace coverage but custodial mother claims the child)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237" y="965815"/>
            <a:ext cx="8657902" cy="632892"/>
          </a:xfrm>
          <a:prstGeom prst="rect">
            <a:avLst/>
          </a:prstGeom>
          <a:effectLst>
            <a:outerShdw blurRad="50800" dist="38100" dir="5400000" algn="t" rotWithShape="0">
              <a:prstClr val="black">
                <a:alpha val="40000"/>
              </a:prstClr>
            </a:outerShdw>
          </a:effectLst>
        </p:spPr>
      </p:pic>
      <p:sp>
        <p:nvSpPr>
          <p:cNvPr id="16" name="Rounded Rectangle 15"/>
          <p:cNvSpPr/>
          <p:nvPr/>
        </p:nvSpPr>
        <p:spPr>
          <a:xfrm>
            <a:off x="313765" y="1897529"/>
            <a:ext cx="8486588" cy="4347883"/>
          </a:xfrm>
          <a:prstGeom prst="roundRect">
            <a:avLst>
              <a:gd name="adj" fmla="val 7389"/>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40697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Shared Policy?</a:t>
            </a:r>
            <a:endParaRPr lang="en-US" dirty="0"/>
          </a:p>
        </p:txBody>
      </p:sp>
      <p:sp>
        <p:nvSpPr>
          <p:cNvPr id="8" name="Content Placeholder 7"/>
          <p:cNvSpPr>
            <a:spLocks noGrp="1"/>
          </p:cNvSpPr>
          <p:nvPr>
            <p:ph idx="1"/>
          </p:nvPr>
        </p:nvSpPr>
        <p:spPr>
          <a:xfrm>
            <a:off x="364734" y="1972236"/>
            <a:ext cx="8229600" cy="3466352"/>
          </a:xfrm>
        </p:spPr>
        <p:txBody>
          <a:bodyPr/>
          <a:lstStyle/>
          <a:p>
            <a:pPr marL="0" indent="0">
              <a:buNone/>
            </a:pPr>
            <a:r>
              <a:rPr lang="en-US" sz="2000" b="1" dirty="0" smtClean="0"/>
              <a:t>No shared policy allocation when:</a:t>
            </a:r>
          </a:p>
          <a:p>
            <a:pPr marL="0" indent="0">
              <a:buNone/>
            </a:pPr>
            <a:endParaRPr lang="en-US" sz="2000" dirty="0" smtClean="0"/>
          </a:p>
          <a:p>
            <a:r>
              <a:rPr lang="en-US" sz="2000" dirty="0" smtClean="0"/>
              <a:t>No Marketplace coverage!</a:t>
            </a:r>
          </a:p>
          <a:p>
            <a:pPr marL="0" indent="0" algn="ctr">
              <a:buNone/>
            </a:pPr>
            <a:r>
              <a:rPr lang="en-US" sz="2000" dirty="0" smtClean="0"/>
              <a:t>OR</a:t>
            </a:r>
            <a:endParaRPr lang="en-US" sz="2000" dirty="0"/>
          </a:p>
          <a:p>
            <a:r>
              <a:rPr lang="en-US" sz="2000" dirty="0" smtClean="0"/>
              <a:t>Divorce or separation but everyone on the policy is on one taxpayer’s return and no one on the policy is on the other taxpayer’s return.</a:t>
            </a:r>
          </a:p>
          <a:p>
            <a:pPr marL="0" indent="0" algn="ctr">
              <a:buNone/>
            </a:pPr>
            <a:r>
              <a:rPr lang="en-US" sz="2000" dirty="0" smtClean="0"/>
              <a:t>OR</a:t>
            </a:r>
            <a:endParaRPr lang="en-US" sz="2000" dirty="0"/>
          </a:p>
          <a:p>
            <a:r>
              <a:rPr lang="en-US" sz="2000" dirty="0" smtClean="0"/>
              <a:t>“Shifting enrollee” (enrolled by one taxpayer but claimed by another) if that dependent is the only person on the policy.</a:t>
            </a:r>
          </a:p>
          <a:p>
            <a:pPr marL="0" indent="0">
              <a:buNone/>
            </a:pP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1060" y="965815"/>
            <a:ext cx="8657902" cy="632892"/>
          </a:xfrm>
          <a:prstGeom prst="rect">
            <a:avLst/>
          </a:prstGeom>
          <a:effectLst>
            <a:outerShdw blurRad="50800" dist="38100" dir="5400000" algn="t" rotWithShape="0">
              <a:prstClr val="black">
                <a:alpha val="40000"/>
              </a:prstClr>
            </a:outerShdw>
          </a:effectLst>
        </p:spPr>
      </p:pic>
      <p:sp>
        <p:nvSpPr>
          <p:cNvPr id="3" name="Rounded Rectangle 2"/>
          <p:cNvSpPr/>
          <p:nvPr/>
        </p:nvSpPr>
        <p:spPr>
          <a:xfrm>
            <a:off x="343647" y="1912471"/>
            <a:ext cx="8456706" cy="3541058"/>
          </a:xfrm>
          <a:prstGeom prst="roundRect">
            <a:avLst>
              <a:gd name="adj" fmla="val 8625"/>
            </a:avLst>
          </a:prstGeom>
          <a:no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88949" y="6326638"/>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25554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Divorce</a:t>
            </a:r>
            <a:endParaRPr lang="en-US" dirty="0"/>
          </a:p>
        </p:txBody>
      </p:sp>
      <p:pic>
        <p:nvPicPr>
          <p:cNvPr id="3" name="Content Placeholder 2"/>
          <p:cNvPicPr>
            <a:picLocks noGrp="1" noChangeAspect="1"/>
          </p:cNvPicPr>
          <p:nvPr>
            <p:ph idx="1"/>
          </p:nvPr>
        </p:nvPicPr>
        <p:blipFill>
          <a:blip r:embed="rId2"/>
          <a:srcRect l="-19481" r="-19481"/>
          <a:stretch>
            <a:fillRect/>
          </a:stretch>
        </p:blipFill>
        <p:spPr>
          <a:xfrm>
            <a:off x="6869766" y="-14940"/>
            <a:ext cx="2165885" cy="1298856"/>
          </a:xfrm>
        </p:spPr>
      </p:pic>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7" name="TextBox 6"/>
          <p:cNvSpPr txBox="1"/>
          <p:nvPr/>
        </p:nvSpPr>
        <p:spPr>
          <a:xfrm>
            <a:off x="313765" y="776941"/>
            <a:ext cx="8695764" cy="2000548"/>
          </a:xfrm>
          <a:prstGeom prst="rect">
            <a:avLst/>
          </a:prstGeom>
          <a:noFill/>
        </p:spPr>
        <p:txBody>
          <a:bodyPr wrap="square" rtlCol="0">
            <a:spAutoFit/>
          </a:bodyPr>
          <a:lstStyle/>
          <a:p>
            <a:r>
              <a:rPr lang="en-US" sz="2400" b="1" dirty="0">
                <a:latin typeface="Franklin Gothic Book"/>
                <a:cs typeface="Franklin Gothic Book"/>
              </a:rPr>
              <a:t>When does divorce create a Shared Allocation?</a:t>
            </a:r>
          </a:p>
          <a:p>
            <a:pPr marL="342900" indent="-342900">
              <a:buFont typeface="Wingdings" charset="2"/>
              <a:buChar char="§"/>
            </a:pPr>
            <a:r>
              <a:rPr lang="en-US" sz="2000" dirty="0">
                <a:latin typeface="Franklin Gothic Book"/>
                <a:cs typeface="Franklin Gothic Book"/>
              </a:rPr>
              <a:t>When a person (TP or </a:t>
            </a:r>
            <a:r>
              <a:rPr lang="en-US" sz="2000" dirty="0" smtClean="0">
                <a:latin typeface="Franklin Gothic Book"/>
                <a:cs typeface="Franklin Gothic Book"/>
              </a:rPr>
              <a:t>dependent) </a:t>
            </a:r>
            <a:r>
              <a:rPr lang="en-US" sz="2000" dirty="0">
                <a:latin typeface="Franklin Gothic Book"/>
                <a:cs typeface="Franklin Gothic Book"/>
              </a:rPr>
              <a:t>on the taxpayer’s return shares a Marketplace policy with a person (TP or </a:t>
            </a:r>
            <a:r>
              <a:rPr lang="en-US" sz="2000" dirty="0" smtClean="0">
                <a:latin typeface="Franklin Gothic Book"/>
                <a:cs typeface="Franklin Gothic Book"/>
              </a:rPr>
              <a:t>dependent) </a:t>
            </a:r>
            <a:r>
              <a:rPr lang="en-US" sz="2000" dirty="0">
                <a:latin typeface="Franklin Gothic Book"/>
                <a:cs typeface="Franklin Gothic Book"/>
              </a:rPr>
              <a:t>on the former spouse’s </a:t>
            </a:r>
            <a:r>
              <a:rPr lang="en-US" sz="2000" dirty="0" smtClean="0">
                <a:latin typeface="Franklin Gothic Book"/>
                <a:cs typeface="Franklin Gothic Book"/>
              </a:rPr>
              <a:t>tax return</a:t>
            </a:r>
            <a:endParaRPr lang="en-US" sz="2000" dirty="0">
              <a:latin typeface="Franklin Gothic Book"/>
              <a:cs typeface="Franklin Gothic Book"/>
            </a:endParaRPr>
          </a:p>
          <a:p>
            <a:pPr marL="342900" indent="-342900">
              <a:buFont typeface="Wingdings" charset="2"/>
              <a:buChar char="§"/>
            </a:pPr>
            <a:r>
              <a:rPr lang="en-US" sz="2000" dirty="0">
                <a:latin typeface="Franklin Gothic Book"/>
                <a:cs typeface="Franklin Gothic Book"/>
              </a:rPr>
              <a:t>If the policy isn’t shared across tax returns, there’s no need for a special allocation.</a:t>
            </a:r>
          </a:p>
        </p:txBody>
      </p:sp>
      <p:sp>
        <p:nvSpPr>
          <p:cNvPr id="17" name="TextBox 16"/>
          <p:cNvSpPr txBox="1"/>
          <p:nvPr/>
        </p:nvSpPr>
        <p:spPr>
          <a:xfrm>
            <a:off x="6947647" y="3003176"/>
            <a:ext cx="2091764"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Franklin Gothic Book"/>
                <a:cs typeface="Franklin Gothic Book"/>
              </a:rPr>
              <a:t>Now divorced, Carrie and Larry need to allocate (divide) their premiums paid, SLCSP, and APTC.  </a:t>
            </a:r>
          </a:p>
          <a:p>
            <a:endParaRPr lang="en-US" sz="2000" dirty="0">
              <a:latin typeface="Franklin Gothic Book"/>
              <a:cs typeface="Franklin Gothic Book"/>
            </a:endParaRPr>
          </a:p>
          <a:p>
            <a:r>
              <a:rPr lang="en-US" sz="2000" dirty="0" smtClean="0">
                <a:latin typeface="Franklin Gothic Book"/>
                <a:cs typeface="Franklin Gothic Book"/>
              </a:rPr>
              <a:t>Can choose any allocation (default is 50%). </a:t>
            </a:r>
            <a:endParaRPr lang="en-US" sz="2000" dirty="0">
              <a:latin typeface="Franklin Gothic Book"/>
              <a:cs typeface="Franklin Gothic Book"/>
            </a:endParaRPr>
          </a:p>
        </p:txBody>
      </p:sp>
      <p:sp>
        <p:nvSpPr>
          <p:cNvPr id="18" name="TextBox 17"/>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7" y="3023515"/>
            <a:ext cx="6797629" cy="3139712"/>
          </a:xfrm>
          <a:prstGeom prst="rect">
            <a:avLst/>
          </a:prstGeom>
        </p:spPr>
      </p:pic>
    </p:spTree>
    <p:extLst>
      <p:ext uri="{BB962C8B-B14F-4D97-AF65-F5344CB8AC3E}">
        <p14:creationId xmlns:p14="http://schemas.microsoft.com/office/powerpoint/2010/main" val="945929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1" y="2391046"/>
            <a:ext cx="6797629" cy="3139712"/>
          </a:xfrm>
          <a:prstGeom prst="rect">
            <a:avLst/>
          </a:prstGeom>
        </p:spPr>
      </p:pic>
      <p:sp>
        <p:nvSpPr>
          <p:cNvPr id="5" name="Title 4"/>
          <p:cNvSpPr>
            <a:spLocks noGrp="1"/>
          </p:cNvSpPr>
          <p:nvPr>
            <p:ph type="title"/>
          </p:nvPr>
        </p:nvSpPr>
        <p:spPr/>
        <p:txBody>
          <a:bodyPr/>
          <a:lstStyle/>
          <a:p>
            <a:r>
              <a:rPr lang="en-US" dirty="0" smtClean="0"/>
              <a:t>Separation</a:t>
            </a:r>
            <a:endParaRPr lang="en-US" dirty="0"/>
          </a:p>
        </p:txBody>
      </p:sp>
      <p:pic>
        <p:nvPicPr>
          <p:cNvPr id="3" name="Content Placeholder 2"/>
          <p:cNvPicPr>
            <a:picLocks noGrp="1" noChangeAspect="1"/>
          </p:cNvPicPr>
          <p:nvPr>
            <p:ph idx="1"/>
          </p:nvPr>
        </p:nvPicPr>
        <p:blipFill>
          <a:blip r:embed="rId3"/>
          <a:srcRect l="-19481" r="-19481"/>
          <a:stretch>
            <a:fillRect/>
          </a:stretch>
        </p:blipFill>
        <p:spPr>
          <a:xfrm>
            <a:off x="6869766" y="-44822"/>
            <a:ext cx="2165885" cy="1298856"/>
          </a:xfrm>
        </p:spPr>
      </p:pic>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7" name="TextBox 6"/>
          <p:cNvSpPr txBox="1"/>
          <p:nvPr/>
        </p:nvSpPr>
        <p:spPr>
          <a:xfrm>
            <a:off x="313765" y="702235"/>
            <a:ext cx="8546353" cy="1323439"/>
          </a:xfrm>
          <a:prstGeom prst="rect">
            <a:avLst/>
          </a:prstGeom>
          <a:noFill/>
        </p:spPr>
        <p:txBody>
          <a:bodyPr wrap="square" rtlCol="0">
            <a:spAutoFit/>
          </a:bodyPr>
          <a:lstStyle/>
          <a:p>
            <a:r>
              <a:rPr lang="en-US" sz="2400" b="1" dirty="0">
                <a:latin typeface="Franklin Gothic Book"/>
                <a:cs typeface="Franklin Gothic Book"/>
              </a:rPr>
              <a:t>When does separation create a Shared Allocation?</a:t>
            </a:r>
          </a:p>
          <a:p>
            <a:pPr marL="342900" indent="-342900">
              <a:buFont typeface="Wingdings" charset="2"/>
              <a:buChar char="§"/>
            </a:pPr>
            <a:r>
              <a:rPr lang="en-US" dirty="0">
                <a:latin typeface="Franklin Gothic Book"/>
                <a:cs typeface="Franklin Gothic Book"/>
              </a:rPr>
              <a:t>When a person (TP or </a:t>
            </a:r>
            <a:r>
              <a:rPr lang="en-US" dirty="0" smtClean="0">
                <a:latin typeface="Franklin Gothic Book"/>
                <a:cs typeface="Franklin Gothic Book"/>
              </a:rPr>
              <a:t>dependent) </a:t>
            </a:r>
            <a:r>
              <a:rPr lang="en-US" dirty="0">
                <a:latin typeface="Franklin Gothic Book"/>
                <a:cs typeface="Franklin Gothic Book"/>
              </a:rPr>
              <a:t>on the taxpayer’s return shares a Marketplace policy with a person (TP or </a:t>
            </a:r>
            <a:r>
              <a:rPr lang="en-US" dirty="0" smtClean="0">
                <a:latin typeface="Franklin Gothic Book"/>
                <a:cs typeface="Franklin Gothic Book"/>
              </a:rPr>
              <a:t>dependent) </a:t>
            </a:r>
            <a:r>
              <a:rPr lang="en-US" dirty="0">
                <a:latin typeface="Franklin Gothic Book"/>
                <a:cs typeface="Franklin Gothic Book"/>
              </a:rPr>
              <a:t>on the separated spouse’s </a:t>
            </a:r>
            <a:r>
              <a:rPr lang="en-US" dirty="0" smtClean="0">
                <a:latin typeface="Franklin Gothic Book"/>
                <a:cs typeface="Franklin Gothic Book"/>
              </a:rPr>
              <a:t>tax return </a:t>
            </a:r>
            <a:endParaRPr lang="en-US" sz="2000" dirty="0">
              <a:latin typeface="Franklin Gothic Book"/>
              <a:cs typeface="Franklin Gothic Book"/>
            </a:endParaRPr>
          </a:p>
          <a:p>
            <a:pPr marL="342900" indent="-342900">
              <a:buFont typeface="Wingdings" charset="2"/>
              <a:buChar char="§"/>
            </a:pPr>
            <a:r>
              <a:rPr lang="en-US" dirty="0">
                <a:latin typeface="Franklin Gothic Book"/>
                <a:cs typeface="Franklin Gothic Book"/>
              </a:rPr>
              <a:t>If the policy isn’t shared across tax returns, there’s no need for a special allocation.</a:t>
            </a:r>
            <a:endParaRPr lang="en-US" sz="2000" dirty="0">
              <a:latin typeface="Franklin Gothic Book"/>
              <a:cs typeface="Franklin Gothic Book"/>
            </a:endParaRPr>
          </a:p>
        </p:txBody>
      </p:sp>
      <p:sp>
        <p:nvSpPr>
          <p:cNvPr id="17" name="TextBox 16"/>
          <p:cNvSpPr txBox="1"/>
          <p:nvPr/>
        </p:nvSpPr>
        <p:spPr>
          <a:xfrm>
            <a:off x="6947647" y="2360706"/>
            <a:ext cx="209176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Franklin Gothic Book"/>
                <a:cs typeface="Franklin Gothic Book"/>
              </a:rPr>
              <a:t>Now separated, Carrie and Larry need to allocate (divide) </a:t>
            </a:r>
            <a:r>
              <a:rPr lang="en-US" sz="2000" b="1" u="sng" dirty="0" smtClean="0">
                <a:latin typeface="Franklin Gothic Book"/>
                <a:cs typeface="Franklin Gothic Book"/>
              </a:rPr>
              <a:t>in half</a:t>
            </a:r>
            <a:r>
              <a:rPr lang="en-US" sz="2000" dirty="0" smtClean="0">
                <a:latin typeface="Franklin Gothic Book"/>
                <a:cs typeface="Franklin Gothic Book"/>
              </a:rPr>
              <a:t> their premiums paid and APTC. </a:t>
            </a:r>
            <a:r>
              <a:rPr lang="en-US" sz="2000" b="1" dirty="0" smtClean="0">
                <a:latin typeface="Franklin Gothic Book"/>
                <a:cs typeface="Franklin Gothic Book"/>
              </a:rPr>
              <a:t>But they will need to figure out a new SLCSP. </a:t>
            </a:r>
          </a:p>
        </p:txBody>
      </p:sp>
      <p:sp>
        <p:nvSpPr>
          <p:cNvPr id="2" name="TextBox 1"/>
          <p:cNvSpPr txBox="1"/>
          <p:nvPr/>
        </p:nvSpPr>
        <p:spPr>
          <a:xfrm>
            <a:off x="114301" y="5530758"/>
            <a:ext cx="8845176" cy="646331"/>
          </a:xfrm>
          <a:prstGeom prst="rect">
            <a:avLst/>
          </a:prstGeom>
          <a:ln w="57150" cmpd="sng">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latin typeface="Franklin Gothic Book"/>
                <a:cs typeface="Franklin Gothic Book"/>
              </a:rPr>
              <a:t>Note:  </a:t>
            </a:r>
            <a:r>
              <a:rPr lang="en-US" dirty="0" smtClean="0">
                <a:latin typeface="Franklin Gothic Book"/>
                <a:cs typeface="Franklin Gothic Book"/>
              </a:rPr>
              <a:t>In separation, at least one spouse who received PTC may now be ineligible as MFS. Their advance credit must still be reconciled.  </a:t>
            </a:r>
            <a:endParaRPr lang="en-US" dirty="0">
              <a:latin typeface="Franklin Gothic Book"/>
              <a:cs typeface="Franklin Gothic Book"/>
            </a:endParaRPr>
          </a:p>
        </p:txBody>
      </p:sp>
      <p:sp>
        <p:nvSpPr>
          <p:cNvPr id="16" name="TextBox 15"/>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spTree>
    <p:extLst>
      <p:ext uri="{BB962C8B-B14F-4D97-AF65-F5344CB8AC3E}">
        <p14:creationId xmlns:p14="http://schemas.microsoft.com/office/powerpoint/2010/main" val="2866087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“Shifting” Enrollee</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pic>
        <p:nvPicPr>
          <p:cNvPr id="16" name="Content Placeholder 15"/>
          <p:cNvPicPr>
            <a:picLocks noGrp="1" noChangeAspect="1"/>
          </p:cNvPicPr>
          <p:nvPr>
            <p:ph idx="1"/>
          </p:nvPr>
        </p:nvPicPr>
        <p:blipFill rotWithShape="1">
          <a:blip r:embed="rId2"/>
          <a:srcRect l="-126" r="-754"/>
          <a:stretch/>
        </p:blipFill>
        <p:spPr>
          <a:xfrm>
            <a:off x="7283560" y="58754"/>
            <a:ext cx="1419937" cy="1210508"/>
          </a:xfrm>
        </p:spPr>
      </p:pic>
      <p:sp>
        <p:nvSpPr>
          <p:cNvPr id="7" name="TextBox 6"/>
          <p:cNvSpPr txBox="1"/>
          <p:nvPr/>
        </p:nvSpPr>
        <p:spPr>
          <a:xfrm>
            <a:off x="333666" y="804953"/>
            <a:ext cx="7937499" cy="1661993"/>
          </a:xfrm>
          <a:prstGeom prst="rect">
            <a:avLst/>
          </a:prstGeom>
          <a:noFill/>
        </p:spPr>
        <p:txBody>
          <a:bodyPr wrap="square" rtlCol="0">
            <a:spAutoFit/>
          </a:bodyPr>
          <a:lstStyle/>
          <a:p>
            <a:r>
              <a:rPr lang="en-US" sz="2200" b="1" dirty="0" smtClean="0">
                <a:latin typeface="Franklin Gothic Book"/>
                <a:cs typeface="Franklin Gothic Book"/>
              </a:rPr>
              <a:t>When does a “shifting enrollee” create a Shared Allocation?</a:t>
            </a:r>
          </a:p>
          <a:p>
            <a:pPr marL="342900" indent="-342900">
              <a:buFont typeface="Wingdings" charset="2"/>
              <a:buChar char="§"/>
            </a:pPr>
            <a:r>
              <a:rPr lang="en-US" sz="2000" dirty="0" smtClean="0">
                <a:latin typeface="Franklin Gothic Book"/>
                <a:cs typeface="Franklin Gothic Book"/>
              </a:rPr>
              <a:t>When a person enrolls someone in coverage but another person claims them on their tax return. </a:t>
            </a:r>
          </a:p>
          <a:p>
            <a:pPr marL="342900" indent="-342900">
              <a:buFont typeface="Wingdings" charset="2"/>
              <a:buChar char="§"/>
            </a:pPr>
            <a:r>
              <a:rPr lang="en-US" sz="2000" dirty="0" smtClean="0">
                <a:latin typeface="Franklin Gothic Book"/>
                <a:cs typeface="Franklin Gothic Book"/>
              </a:rPr>
              <a:t>If the policy isn’t shared across tax returns, there’s no need for a special allocation.</a:t>
            </a:r>
            <a:endParaRPr lang="en-US" sz="2000" dirty="0">
              <a:latin typeface="Franklin Gothic Book"/>
              <a:cs typeface="Franklin Gothic Book"/>
            </a:endParaRPr>
          </a:p>
        </p:txBody>
      </p:sp>
      <p:sp>
        <p:nvSpPr>
          <p:cNvPr id="18" name="TextBox 17"/>
          <p:cNvSpPr txBox="1"/>
          <p:nvPr/>
        </p:nvSpPr>
        <p:spPr>
          <a:xfrm>
            <a:off x="6947647" y="2599763"/>
            <a:ext cx="2091764"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Franklin Gothic Book"/>
                <a:cs typeface="Franklin Gothic Book"/>
              </a:rPr>
              <a:t>Carrie and Larry need to allocate (divide) their premiums paid, SLCSP, and APTC.  </a:t>
            </a:r>
          </a:p>
          <a:p>
            <a:endParaRPr lang="en-US" sz="2000" dirty="0">
              <a:latin typeface="Franklin Gothic Book"/>
              <a:cs typeface="Franklin Gothic Book"/>
            </a:endParaRPr>
          </a:p>
          <a:p>
            <a:r>
              <a:rPr lang="en-US" sz="2000" dirty="0" smtClean="0">
                <a:latin typeface="Franklin Gothic Book"/>
                <a:cs typeface="Franklin Gothic Book"/>
              </a:rPr>
              <a:t>Can choose any allocation (default is proportional division). </a:t>
            </a:r>
            <a:endParaRPr lang="en-US" sz="2000" dirty="0">
              <a:latin typeface="Franklin Gothic Book"/>
              <a:cs typeface="Franklin Gothic Book"/>
            </a:endParaRPr>
          </a:p>
        </p:txBody>
      </p:sp>
      <p:sp>
        <p:nvSpPr>
          <p:cNvPr id="19" name="TextBox 18"/>
          <p:cNvSpPr txBox="1"/>
          <p:nvPr/>
        </p:nvSpPr>
        <p:spPr>
          <a:xfrm>
            <a:off x="3824941" y="6409765"/>
            <a:ext cx="5169647" cy="369332"/>
          </a:xfrm>
          <a:prstGeom prst="rect">
            <a:avLst/>
          </a:prstGeom>
          <a:noFill/>
        </p:spPr>
        <p:txBody>
          <a:bodyPr wrap="square" rtlCol="0">
            <a:spAutoFit/>
          </a:bodyPr>
          <a:lstStyle/>
          <a:p>
            <a:r>
              <a:rPr lang="en-US" dirty="0" smtClean="0">
                <a:latin typeface="Franklin Gothic Book"/>
                <a:cs typeface="Franklin Gothic Book"/>
              </a:rPr>
              <a:t>Draft – awaiting publication of Pub 974</a:t>
            </a:r>
            <a:endParaRPr lang="en-US" dirty="0">
              <a:latin typeface="Franklin Gothic Book"/>
              <a:cs typeface="Franklin Gothic Book"/>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2657462"/>
            <a:ext cx="6797629" cy="3139712"/>
          </a:xfrm>
          <a:prstGeom prst="rect">
            <a:avLst/>
          </a:prstGeom>
        </p:spPr>
      </p:pic>
    </p:spTree>
    <p:extLst>
      <p:ext uri="{BB962C8B-B14F-4D97-AF65-F5344CB8AC3E}">
        <p14:creationId xmlns:p14="http://schemas.microsoft.com/office/powerpoint/2010/main" val="3223220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Awaiting Publication 974</a:t>
            </a:r>
            <a:endParaRPr lang="en-US" dirty="0"/>
          </a:p>
        </p:txBody>
      </p:sp>
      <p:sp>
        <p:nvSpPr>
          <p:cNvPr id="3" name="Content Placeholder 2"/>
          <p:cNvSpPr>
            <a:spLocks noGrp="1"/>
          </p:cNvSpPr>
          <p:nvPr>
            <p:ph idx="1"/>
          </p:nvPr>
        </p:nvSpPr>
        <p:spPr/>
        <p:txBody>
          <a:bodyPr/>
          <a:lstStyle/>
          <a:p>
            <a:r>
              <a:rPr lang="en-US" dirty="0" smtClean="0"/>
              <a:t>Examples after release of Publication 974!</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spTree>
    <p:extLst>
      <p:ext uri="{BB962C8B-B14F-4D97-AF65-F5344CB8AC3E}">
        <p14:creationId xmlns:p14="http://schemas.microsoft.com/office/powerpoint/2010/main" val="79780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Definitions </a:t>
            </a:r>
            <a:r>
              <a:rPr lang="en-US" dirty="0"/>
              <a:t>of </a:t>
            </a:r>
            <a:r>
              <a:rPr lang="en-US" dirty="0" smtClean="0"/>
              <a:t>Income (PTC – Form 8962)</a:t>
            </a:r>
            <a:endParaRPr lang="en-US" dirty="0"/>
          </a:p>
        </p:txBody>
      </p:sp>
      <p:sp>
        <p:nvSpPr>
          <p:cNvPr id="3" name="Content Placeholder 2"/>
          <p:cNvSpPr>
            <a:spLocks noGrp="1"/>
          </p:cNvSpPr>
          <p:nvPr>
            <p:ph idx="1"/>
          </p:nvPr>
        </p:nvSpPr>
        <p:spPr>
          <a:xfrm>
            <a:off x="373612" y="1799755"/>
            <a:ext cx="8621950" cy="499210"/>
          </a:xfrm>
        </p:spPr>
        <p:txBody>
          <a:bodyPr/>
          <a:lstStyle/>
          <a:p>
            <a:pPr marL="0" indent="0">
              <a:buNone/>
            </a:pPr>
            <a:r>
              <a:rPr lang="en-US" sz="1800" dirty="0" smtClean="0">
                <a:latin typeface="Franklin Gothic Medium" panose="020B0603020102020204" pitchFamily="34" charset="0"/>
              </a:rPr>
              <a:t>Modified Adjusted Gross Income (MAGI) for Determining Eligibility for PTCs</a:t>
            </a:r>
            <a:endParaRPr lang="en-US" sz="1600" dirty="0" smtClean="0">
              <a:latin typeface="Franklin Gothic Book" panose="020B0503020102020204" pitchFamily="34" charset="0"/>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a:t>
            </a:fld>
            <a:endParaRPr lang="en-US" dirty="0"/>
          </a:p>
        </p:txBody>
      </p:sp>
      <p:grpSp>
        <p:nvGrpSpPr>
          <p:cNvPr id="5" name="Group 4"/>
          <p:cNvGrpSpPr/>
          <p:nvPr/>
        </p:nvGrpSpPr>
        <p:grpSpPr>
          <a:xfrm>
            <a:off x="442165" y="2318985"/>
            <a:ext cx="7444839" cy="782268"/>
            <a:chOff x="530942" y="1173766"/>
            <a:chExt cx="7444839" cy="782268"/>
          </a:xfrm>
        </p:grpSpPr>
        <p:sp>
          <p:nvSpPr>
            <p:cNvPr id="6" name="Rounded Rectangle 5"/>
            <p:cNvSpPr/>
            <p:nvPr/>
          </p:nvSpPr>
          <p:spPr>
            <a:xfrm>
              <a:off x="530942"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7" name="Rounded Rectangle 6"/>
            <p:cNvSpPr/>
            <p:nvPr/>
          </p:nvSpPr>
          <p:spPr>
            <a:xfrm>
              <a:off x="2448675"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Non-Taxable Social Security Benefits</a:t>
              </a:r>
              <a:endParaRPr lang="en-US" sz="1400" b="1" dirty="0">
                <a:latin typeface="Calibri" panose="020F0502020204030204" pitchFamily="34" charset="0"/>
              </a:endParaRPr>
            </a:p>
          </p:txBody>
        </p:sp>
        <p:sp>
          <p:nvSpPr>
            <p:cNvPr id="8" name="Rounded Rectangle 7"/>
            <p:cNvSpPr/>
            <p:nvPr/>
          </p:nvSpPr>
          <p:spPr>
            <a:xfrm>
              <a:off x="4366408"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9" name="Rounded Rectangle 8"/>
            <p:cNvSpPr/>
            <p:nvPr/>
          </p:nvSpPr>
          <p:spPr>
            <a:xfrm>
              <a:off x="6284141" y="118359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15" name="Rounded Rectangle 14"/>
            <p:cNvSpPr/>
            <p:nvPr/>
          </p:nvSpPr>
          <p:spPr>
            <a:xfrm>
              <a:off x="530942" y="1623105"/>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16" name="Rounded Rectangle 15"/>
            <p:cNvSpPr/>
            <p:nvPr/>
          </p:nvSpPr>
          <p:spPr>
            <a:xfrm>
              <a:off x="2448675" y="1628626"/>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20a minus 20b</a:t>
              </a:r>
              <a:endParaRPr lang="en-US" sz="1100" i="1" dirty="0">
                <a:solidFill>
                  <a:schemeClr val="tx1"/>
                </a:solidFill>
                <a:latin typeface="Calibri" panose="020F0502020204030204" pitchFamily="34" charset="0"/>
              </a:endParaRPr>
            </a:p>
          </p:txBody>
        </p:sp>
        <p:sp>
          <p:nvSpPr>
            <p:cNvPr id="17" name="Rounded Rectangle 16"/>
            <p:cNvSpPr/>
            <p:nvPr/>
          </p:nvSpPr>
          <p:spPr>
            <a:xfrm>
              <a:off x="4366408" y="1627159"/>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18" name="Rounded Rectangle 17"/>
            <p:cNvSpPr/>
            <p:nvPr/>
          </p:nvSpPr>
          <p:spPr>
            <a:xfrm>
              <a:off x="6284141" y="1623105"/>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39" name="Plus 38"/>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Plus 39"/>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Plus 40"/>
            <p:cNvSpPr/>
            <p:nvPr/>
          </p:nvSpPr>
          <p:spPr>
            <a:xfrm>
              <a:off x="6048167" y="1263928"/>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7" name="Rectangle 46"/>
          <p:cNvSpPr/>
          <p:nvPr/>
        </p:nvSpPr>
        <p:spPr>
          <a:xfrm>
            <a:off x="423301" y="3388244"/>
            <a:ext cx="7920600" cy="2249953"/>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Calibri" panose="020F0502020204030204" pitchFamily="34" charset="0"/>
              </a:rPr>
              <a:t>Notes: </a:t>
            </a:r>
          </a:p>
          <a:p>
            <a:pPr marL="285750" indent="-285750">
              <a:buFont typeface="Wingdings" panose="05000000000000000000" pitchFamily="2" charset="2"/>
              <a:buChar char="§"/>
            </a:pPr>
            <a:r>
              <a:rPr lang="en-US" dirty="0" smtClean="0">
                <a:solidFill>
                  <a:schemeClr val="tx1"/>
                </a:solidFill>
                <a:latin typeface="Calibri" panose="020F0502020204030204" pitchFamily="34" charset="0"/>
              </a:rPr>
              <a:t>Calculated by TaxWise on Form 8962, line 2a. </a:t>
            </a:r>
          </a:p>
          <a:p>
            <a:pPr marL="285750" indent="-285750">
              <a:buFont typeface="Wingdings" panose="05000000000000000000" pitchFamily="2" charset="2"/>
              <a:buChar char="§"/>
            </a:pPr>
            <a:r>
              <a:rPr lang="en-US" dirty="0" smtClean="0">
                <a:solidFill>
                  <a:schemeClr val="tx1"/>
                </a:solidFill>
                <a:latin typeface="Calibri" panose="020F0502020204030204" pitchFamily="34" charset="0"/>
              </a:rPr>
              <a:t>When asked for dependent income on line 2b</a:t>
            </a:r>
            <a:r>
              <a:rPr lang="en-US" dirty="0">
                <a:solidFill>
                  <a:schemeClr val="tx1"/>
                </a:solidFill>
                <a:latin typeface="Calibri" panose="020F0502020204030204" pitchFamily="34" charset="0"/>
              </a:rPr>
              <a:t>, </a:t>
            </a:r>
            <a:r>
              <a:rPr lang="en-US" dirty="0" smtClean="0">
                <a:solidFill>
                  <a:schemeClr val="tx1"/>
                </a:solidFill>
                <a:latin typeface="Calibri" panose="020F0502020204030204" pitchFamily="34" charset="0"/>
              </a:rPr>
              <a:t>only </a:t>
            </a:r>
            <a:r>
              <a:rPr lang="en-US" dirty="0">
                <a:solidFill>
                  <a:schemeClr val="tx1"/>
                </a:solidFill>
                <a:latin typeface="Calibri" panose="020F0502020204030204" pitchFamily="34" charset="0"/>
              </a:rPr>
              <a:t>enter dependent income if that dependent has a tax-filing requirement, according to Pub. 4012, A-2</a:t>
            </a:r>
            <a:r>
              <a:rPr lang="en-US" dirty="0" smtClean="0">
                <a:solidFill>
                  <a:schemeClr val="tx1"/>
                </a:solidFill>
                <a:latin typeface="Calibri" panose="020F0502020204030204" pitchFamily="34" charset="0"/>
              </a:rPr>
              <a:t>. (Use these filing threshold levels, even if a special rule creates a requirement to file at a different income level, e.g., self-employment income of more than $400.)</a:t>
            </a:r>
          </a:p>
          <a:p>
            <a:pPr marL="285750" indent="-285750">
              <a:buFont typeface="Wingdings" panose="05000000000000000000" pitchFamily="2" charset="2"/>
              <a:buChar char="§"/>
            </a:pPr>
            <a:r>
              <a:rPr lang="en-US" dirty="0">
                <a:solidFill>
                  <a:schemeClr val="tx1"/>
                </a:solidFill>
                <a:latin typeface="Calibri" panose="020F0502020204030204" pitchFamily="34" charset="0"/>
              </a:rPr>
              <a:t>I</a:t>
            </a:r>
            <a:r>
              <a:rPr lang="en-US" dirty="0" smtClean="0">
                <a:solidFill>
                  <a:schemeClr val="tx1"/>
                </a:solidFill>
                <a:latin typeface="Calibri" panose="020F0502020204030204" pitchFamily="34" charset="0"/>
              </a:rPr>
              <a:t>f no dependent has a tax-filing requirement, clear the “red” with F3.</a:t>
            </a:r>
            <a:endParaRPr lang="en-US" dirty="0">
              <a:solidFill>
                <a:schemeClr val="tx1"/>
              </a:solidFill>
              <a:latin typeface="Calibri" panose="020F0502020204030204" pitchFamily="34" charset="0"/>
            </a:endParaRPr>
          </a:p>
        </p:txBody>
      </p:sp>
      <p:sp>
        <p:nvSpPr>
          <p:cNvPr id="24" name="TextBox 23"/>
          <p:cNvSpPr txBox="1"/>
          <p:nvPr/>
        </p:nvSpPr>
        <p:spPr>
          <a:xfrm>
            <a:off x="442165" y="807868"/>
            <a:ext cx="8358428" cy="646331"/>
          </a:xfrm>
          <a:prstGeom prst="rect">
            <a:avLst/>
          </a:prstGeom>
          <a:noFill/>
        </p:spPr>
        <p:txBody>
          <a:bodyPr wrap="square" rtlCol="0">
            <a:spAutoFit/>
          </a:bodyPr>
          <a:lstStyle/>
          <a:p>
            <a:r>
              <a:rPr lang="en-US" dirty="0" smtClean="0">
                <a:latin typeface="Franklin Gothic Book" panose="020B0503020102020204" pitchFamily="34" charset="0"/>
              </a:rPr>
              <a:t>Several different definitions of income are used on Forms 8962 and 8965. Some are calculated by TaxWise and some are not!</a:t>
            </a:r>
            <a:endParaRPr lang="en-US" dirty="0">
              <a:latin typeface="Franklin Gothic Book" panose="020B0503020102020204" pitchFamily="34" charset="0"/>
            </a:endParaRPr>
          </a:p>
        </p:txBody>
      </p:sp>
    </p:spTree>
    <p:extLst>
      <p:ext uri="{BB962C8B-B14F-4D97-AF65-F5344CB8AC3E}">
        <p14:creationId xmlns:p14="http://schemas.microsoft.com/office/powerpoint/2010/main" val="36930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Definitions </a:t>
            </a:r>
            <a:r>
              <a:rPr lang="en-US" dirty="0"/>
              <a:t>of </a:t>
            </a:r>
            <a:r>
              <a:rPr lang="en-US" dirty="0" smtClean="0"/>
              <a:t>Income (Exemptions – Form 8965)</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sp>
        <p:nvSpPr>
          <p:cNvPr id="10" name="Content Placeholder 2"/>
          <p:cNvSpPr txBox="1">
            <a:spLocks/>
          </p:cNvSpPr>
          <p:nvPr/>
        </p:nvSpPr>
        <p:spPr>
          <a:xfrm>
            <a:off x="251608" y="938045"/>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Franklin Gothic Medium" panose="020B0603020102020204" pitchFamily="34" charset="0"/>
              </a:rPr>
              <a:t>Household income for Line 7a </a:t>
            </a:r>
            <a:r>
              <a:rPr lang="en-US" sz="1600" dirty="0"/>
              <a:t>(household income below filing threshold) </a:t>
            </a:r>
            <a:r>
              <a:rPr lang="en-US" sz="1800" dirty="0" smtClean="0">
                <a:latin typeface="Franklin Gothic Medium" panose="020B0603020102020204" pitchFamily="34" charset="0"/>
              </a:rPr>
              <a:t>and ISRP</a:t>
            </a:r>
            <a:endParaRPr lang="en-US" sz="1600" dirty="0">
              <a:latin typeface="Franklin Gothic Book" panose="020B0503020102020204" pitchFamily="34" charset="0"/>
            </a:endParaRPr>
          </a:p>
        </p:txBody>
      </p:sp>
      <p:sp>
        <p:nvSpPr>
          <p:cNvPr id="22" name="Content Placeholder 2"/>
          <p:cNvSpPr txBox="1">
            <a:spLocks/>
          </p:cNvSpPr>
          <p:nvPr/>
        </p:nvSpPr>
        <p:spPr>
          <a:xfrm>
            <a:off x="251608" y="2585496"/>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latin typeface="Franklin Gothic Medium" panose="020B0603020102020204" pitchFamily="34" charset="0"/>
              </a:rPr>
              <a:t>Gross </a:t>
            </a:r>
            <a:r>
              <a:rPr lang="en-US" sz="1800" dirty="0">
                <a:latin typeface="Franklin Gothic Medium" panose="020B0603020102020204" pitchFamily="34" charset="0"/>
              </a:rPr>
              <a:t>i</a:t>
            </a:r>
            <a:r>
              <a:rPr lang="en-US" sz="1800" dirty="0" smtClean="0">
                <a:latin typeface="Franklin Gothic Medium" panose="020B0603020102020204" pitchFamily="34" charset="0"/>
              </a:rPr>
              <a:t>ncome for Line 7b </a:t>
            </a:r>
            <a:r>
              <a:rPr lang="en-US" sz="1600" dirty="0" smtClean="0"/>
              <a:t>(gross income below the filing threshold)</a:t>
            </a:r>
          </a:p>
        </p:txBody>
      </p:sp>
      <p:sp>
        <p:nvSpPr>
          <p:cNvPr id="29" name="Rounded Rectangle 28"/>
          <p:cNvSpPr/>
          <p:nvPr/>
        </p:nvSpPr>
        <p:spPr>
          <a:xfrm>
            <a:off x="364734" y="3007324"/>
            <a:ext cx="8583957" cy="1111535"/>
          </a:xfrm>
          <a:prstGeom prst="roundRect">
            <a:avLst/>
          </a:prstGeom>
          <a:solidFill>
            <a:schemeClr val="bg1"/>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smtClean="0">
                <a:solidFill>
                  <a:schemeClr val="tx1"/>
                </a:solidFill>
                <a:latin typeface="Calibri" panose="020F0502020204030204" pitchFamily="34" charset="0"/>
              </a:rPr>
              <a:t>Include only the </a:t>
            </a:r>
            <a:r>
              <a:rPr lang="en-US" sz="1400" dirty="0">
                <a:solidFill>
                  <a:schemeClr val="tx1"/>
                </a:solidFill>
                <a:latin typeface="Calibri" panose="020F0502020204030204" pitchFamily="34" charset="0"/>
              </a:rPr>
              <a:t>taxable portion of Social Security </a:t>
            </a:r>
            <a:r>
              <a:rPr lang="en-US" sz="1400" dirty="0" smtClean="0">
                <a:solidFill>
                  <a:schemeClr val="tx1"/>
                </a:solidFill>
                <a:latin typeface="Calibri" panose="020F0502020204030204" pitchFamily="34" charset="0"/>
              </a:rPr>
              <a:t>benefits</a:t>
            </a:r>
          </a:p>
          <a:p>
            <a:pPr marL="171450" indent="-171450">
              <a:buFont typeface="Arial" panose="020B0604020202020204" pitchFamily="34" charset="0"/>
              <a:buChar char="•"/>
            </a:pPr>
            <a:r>
              <a:rPr lang="en-US" sz="1400" dirty="0" smtClean="0">
                <a:solidFill>
                  <a:schemeClr val="tx1"/>
                </a:solidFill>
                <a:latin typeface="Calibri" panose="020F0502020204030204" pitchFamily="34" charset="0"/>
              </a:rPr>
              <a:t>Include income or gains </a:t>
            </a:r>
            <a:r>
              <a:rPr lang="en-US" sz="1400" dirty="0">
                <a:solidFill>
                  <a:schemeClr val="tx1"/>
                </a:solidFill>
                <a:latin typeface="Calibri" panose="020F0502020204030204" pitchFamily="34" charset="0"/>
              </a:rPr>
              <a:t>but not </a:t>
            </a:r>
            <a:r>
              <a:rPr lang="en-US" sz="1400" dirty="0" smtClean="0">
                <a:solidFill>
                  <a:schemeClr val="tx1"/>
                </a:solidFill>
                <a:latin typeface="Calibri" panose="020F0502020204030204" pitchFamily="34" charset="0"/>
              </a:rPr>
              <a:t>expenses or losses from </a:t>
            </a:r>
            <a:r>
              <a:rPr lang="en-US" sz="1400" dirty="0">
                <a:solidFill>
                  <a:schemeClr val="tx1"/>
                </a:solidFill>
                <a:latin typeface="Calibri" panose="020F0502020204030204" pitchFamily="34" charset="0"/>
              </a:rPr>
              <a:t>Schedules C, D and F</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Do </a:t>
            </a:r>
            <a:r>
              <a:rPr lang="en-US" sz="1400" b="1" u="sng" dirty="0">
                <a:solidFill>
                  <a:schemeClr val="tx1"/>
                </a:solidFill>
                <a:latin typeface="Calibri" panose="020F0502020204030204" pitchFamily="34" charset="0"/>
              </a:rPr>
              <a:t>not</a:t>
            </a:r>
            <a:r>
              <a:rPr lang="en-US" sz="1400" dirty="0">
                <a:solidFill>
                  <a:schemeClr val="tx1"/>
                </a:solidFill>
                <a:latin typeface="Calibri" panose="020F0502020204030204" pitchFamily="34" charset="0"/>
              </a:rPr>
              <a:t> include income of any dependents</a:t>
            </a:r>
          </a:p>
        </p:txBody>
      </p:sp>
      <p:sp>
        <p:nvSpPr>
          <p:cNvPr id="30" name="Content Placeholder 2"/>
          <p:cNvSpPr txBox="1">
            <a:spLocks/>
          </p:cNvSpPr>
          <p:nvPr/>
        </p:nvSpPr>
        <p:spPr>
          <a:xfrm>
            <a:off x="251607" y="4550065"/>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latin typeface="Franklin Gothic Medium" panose="020B0603020102020204" pitchFamily="34" charset="0"/>
              </a:rPr>
              <a:t>Household Income for Determining Unaffordability Exemption</a:t>
            </a:r>
          </a:p>
        </p:txBody>
      </p:sp>
      <p:grpSp>
        <p:nvGrpSpPr>
          <p:cNvPr id="12" name="Group 11"/>
          <p:cNvGrpSpPr/>
          <p:nvPr/>
        </p:nvGrpSpPr>
        <p:grpSpPr>
          <a:xfrm>
            <a:off x="364734" y="1508330"/>
            <a:ext cx="5527106" cy="801589"/>
            <a:chOff x="530942" y="2486261"/>
            <a:chExt cx="5527106" cy="801589"/>
          </a:xfrm>
        </p:grpSpPr>
        <p:sp>
          <p:nvSpPr>
            <p:cNvPr id="11" name="Rounded Rectangle 10"/>
            <p:cNvSpPr/>
            <p:nvPr/>
          </p:nvSpPr>
          <p:spPr>
            <a:xfrm>
              <a:off x="530942" y="2486261"/>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13" name="Rounded Rectangle 12"/>
            <p:cNvSpPr/>
            <p:nvPr/>
          </p:nvSpPr>
          <p:spPr>
            <a:xfrm>
              <a:off x="2448675" y="2486261"/>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14" name="Rounded Rectangle 13"/>
            <p:cNvSpPr/>
            <p:nvPr/>
          </p:nvSpPr>
          <p:spPr>
            <a:xfrm>
              <a:off x="4366408" y="2496091"/>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19" name="Rounded Rectangle 18"/>
            <p:cNvSpPr/>
            <p:nvPr/>
          </p:nvSpPr>
          <p:spPr>
            <a:xfrm>
              <a:off x="530942" y="2960442"/>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20" name="Rounded Rectangle 19"/>
            <p:cNvSpPr/>
            <p:nvPr/>
          </p:nvSpPr>
          <p:spPr>
            <a:xfrm>
              <a:off x="2448675" y="2950612"/>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21" name="Rounded Rectangle 20"/>
            <p:cNvSpPr/>
            <p:nvPr/>
          </p:nvSpPr>
          <p:spPr>
            <a:xfrm>
              <a:off x="4366408" y="2960438"/>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42" name="Plus 41"/>
            <p:cNvSpPr/>
            <p:nvPr/>
          </p:nvSpPr>
          <p:spPr>
            <a:xfrm>
              <a:off x="2212701" y="2610432"/>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Plus 42"/>
            <p:cNvSpPr/>
            <p:nvPr/>
          </p:nvSpPr>
          <p:spPr>
            <a:xfrm>
              <a:off x="4130434" y="2612184"/>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 name="Group 22"/>
          <p:cNvGrpSpPr/>
          <p:nvPr/>
        </p:nvGrpSpPr>
        <p:grpSpPr>
          <a:xfrm>
            <a:off x="364734" y="5068618"/>
            <a:ext cx="8180439" cy="811417"/>
            <a:chOff x="530942" y="3770487"/>
            <a:chExt cx="8180439" cy="811417"/>
          </a:xfrm>
        </p:grpSpPr>
        <p:sp>
          <p:nvSpPr>
            <p:cNvPr id="31" name="Rounded Rectangle 30"/>
            <p:cNvSpPr/>
            <p:nvPr/>
          </p:nvSpPr>
          <p:spPr>
            <a:xfrm>
              <a:off x="530942" y="3770487"/>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32" name="Rounded Rectangle 31"/>
            <p:cNvSpPr/>
            <p:nvPr/>
          </p:nvSpPr>
          <p:spPr>
            <a:xfrm>
              <a:off x="2448675" y="3770487"/>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33" name="Rounded Rectangle 32"/>
            <p:cNvSpPr/>
            <p:nvPr/>
          </p:nvSpPr>
          <p:spPr>
            <a:xfrm>
              <a:off x="4366408" y="3780317"/>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34" name="Rounded Rectangle 33"/>
            <p:cNvSpPr/>
            <p:nvPr/>
          </p:nvSpPr>
          <p:spPr>
            <a:xfrm>
              <a:off x="530942" y="4244668"/>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35" name="Rounded Rectangle 34"/>
            <p:cNvSpPr/>
            <p:nvPr/>
          </p:nvSpPr>
          <p:spPr>
            <a:xfrm>
              <a:off x="2448675" y="4234838"/>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36" name="Rounded Rectangle 35"/>
            <p:cNvSpPr/>
            <p:nvPr/>
          </p:nvSpPr>
          <p:spPr>
            <a:xfrm>
              <a:off x="4366408" y="4254496"/>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37" name="Rounded Rectangle 36"/>
            <p:cNvSpPr/>
            <p:nvPr/>
          </p:nvSpPr>
          <p:spPr>
            <a:xfrm>
              <a:off x="6284141" y="3777638"/>
              <a:ext cx="2427240" cy="784608"/>
            </a:xfrm>
            <a:prstGeom prst="roundRect">
              <a:avLst/>
            </a:prstGeom>
            <a:solidFill>
              <a:srgbClr val="00B050"/>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rPr>
                <a:t>Any pre-tax deduction for employer-sponsored coverage</a:t>
              </a:r>
            </a:p>
          </p:txBody>
        </p:sp>
        <p:sp>
          <p:nvSpPr>
            <p:cNvPr id="44" name="Plus 43"/>
            <p:cNvSpPr/>
            <p:nvPr/>
          </p:nvSpPr>
          <p:spPr>
            <a:xfrm>
              <a:off x="2212701" y="3890930"/>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Plus 44"/>
            <p:cNvSpPr/>
            <p:nvPr/>
          </p:nvSpPr>
          <p:spPr>
            <a:xfrm>
              <a:off x="4130434" y="3903881"/>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Plus 45"/>
            <p:cNvSpPr/>
            <p:nvPr/>
          </p:nvSpPr>
          <p:spPr>
            <a:xfrm>
              <a:off x="6048167" y="3903881"/>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8" name="Rectangle 37"/>
          <p:cNvSpPr/>
          <p:nvPr/>
        </p:nvSpPr>
        <p:spPr>
          <a:xfrm>
            <a:off x="6249127" y="5983941"/>
            <a:ext cx="2232080" cy="787591"/>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latin typeface="Calibri" panose="020F0502020204030204" pitchFamily="34" charset="0"/>
              </a:rPr>
              <a:t>Include dependent income </a:t>
            </a:r>
            <a:r>
              <a:rPr lang="en-US" sz="1400" b="1" u="sng" dirty="0" smtClean="0">
                <a:solidFill>
                  <a:schemeClr val="tx1"/>
                </a:solidFill>
                <a:latin typeface="Calibri" panose="020F0502020204030204" pitchFamily="34" charset="0"/>
              </a:rPr>
              <a:t>only</a:t>
            </a:r>
            <a:r>
              <a:rPr lang="en-US" sz="1400" dirty="0" smtClean="0">
                <a:solidFill>
                  <a:schemeClr val="tx1"/>
                </a:solidFill>
                <a:latin typeface="Calibri" panose="020F0502020204030204" pitchFamily="34" charset="0"/>
              </a:rPr>
              <a:t> if </a:t>
            </a:r>
            <a:r>
              <a:rPr lang="en-US" sz="1400" dirty="0">
                <a:solidFill>
                  <a:schemeClr val="tx1"/>
                </a:solidFill>
                <a:latin typeface="Calibri" panose="020F0502020204030204" pitchFamily="34" charset="0"/>
              </a:rPr>
              <a:t>that dependent has a tax-filing </a:t>
            </a:r>
            <a:r>
              <a:rPr lang="en-US" sz="1400" dirty="0" smtClean="0">
                <a:solidFill>
                  <a:schemeClr val="tx1"/>
                </a:solidFill>
                <a:latin typeface="Calibri" panose="020F0502020204030204" pitchFamily="34" charset="0"/>
              </a:rPr>
              <a:t>requirement.</a:t>
            </a:r>
            <a:endParaRPr lang="en-US" sz="1400" dirty="0">
              <a:solidFill>
                <a:schemeClr val="tx1"/>
              </a:solidFill>
              <a:latin typeface="Calibri" panose="020F0502020204030204" pitchFamily="34" charset="0"/>
            </a:endParaRPr>
          </a:p>
        </p:txBody>
      </p:sp>
      <p:sp>
        <p:nvSpPr>
          <p:cNvPr id="9" name="Bent-Up Arrow 8"/>
          <p:cNvSpPr/>
          <p:nvPr/>
        </p:nvSpPr>
        <p:spPr>
          <a:xfrm rot="10800000" flipV="1">
            <a:off x="5693539" y="6071997"/>
            <a:ext cx="540786" cy="370214"/>
          </a:xfrm>
          <a:prstGeom prst="bentUpArrow">
            <a:avLst>
              <a:gd name="adj1" fmla="val 25000"/>
              <a:gd name="adj2" fmla="val 34429"/>
              <a:gd name="adj3" fmla="val 3188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6424433" y="1525267"/>
            <a:ext cx="2402032" cy="914479"/>
          </a:xfrm>
          <a:prstGeom prst="rect">
            <a:avLst/>
          </a:prstGeom>
        </p:spPr>
      </p:pic>
      <p:sp>
        <p:nvSpPr>
          <p:cNvPr id="16" name="Right Arrow 15"/>
          <p:cNvSpPr/>
          <p:nvPr/>
        </p:nvSpPr>
        <p:spPr>
          <a:xfrm rot="10800000">
            <a:off x="6117933" y="1843433"/>
            <a:ext cx="344080" cy="20235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1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Definitions </a:t>
            </a:r>
            <a:r>
              <a:rPr lang="en-US" dirty="0"/>
              <a:t>of </a:t>
            </a:r>
            <a:r>
              <a:rPr lang="en-US" dirty="0" smtClean="0"/>
              <a:t>Income (Exemptions – Form 8965)</a:t>
            </a:r>
            <a:endParaRPr lang="en-US" dirty="0"/>
          </a:p>
        </p:txBody>
      </p:sp>
      <p:sp>
        <p:nvSpPr>
          <p:cNvPr id="3" name="Content Placeholder 2"/>
          <p:cNvSpPr>
            <a:spLocks noGrp="1"/>
          </p:cNvSpPr>
          <p:nvPr>
            <p:ph idx="1"/>
          </p:nvPr>
        </p:nvSpPr>
        <p:spPr>
          <a:xfrm>
            <a:off x="373612" y="1071748"/>
            <a:ext cx="8621950" cy="499210"/>
          </a:xfrm>
        </p:spPr>
        <p:txBody>
          <a:bodyPr/>
          <a:lstStyle/>
          <a:p>
            <a:pPr marL="0" indent="0">
              <a:buNone/>
            </a:pPr>
            <a:r>
              <a:rPr lang="en-US" sz="1800" dirty="0" smtClean="0">
                <a:latin typeface="Franklin Gothic Medium" panose="020B0603020102020204" pitchFamily="34" charset="0"/>
              </a:rPr>
              <a:t>Modified Adjusted Gross Income (MAGI) for Determining Eligibility for Medicaid Coverage Gap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grpSp>
        <p:nvGrpSpPr>
          <p:cNvPr id="5" name="Group 4"/>
          <p:cNvGrpSpPr/>
          <p:nvPr/>
        </p:nvGrpSpPr>
        <p:grpSpPr>
          <a:xfrm>
            <a:off x="473141" y="1993700"/>
            <a:ext cx="7444839" cy="782268"/>
            <a:chOff x="530942" y="1173766"/>
            <a:chExt cx="7444839" cy="782268"/>
          </a:xfrm>
        </p:grpSpPr>
        <p:sp>
          <p:nvSpPr>
            <p:cNvPr id="6" name="Rounded Rectangle 5"/>
            <p:cNvSpPr/>
            <p:nvPr/>
          </p:nvSpPr>
          <p:spPr>
            <a:xfrm>
              <a:off x="530942"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Adjusted Gross Income (AGI)</a:t>
              </a:r>
              <a:endParaRPr lang="en-US" sz="1400" b="1" dirty="0">
                <a:latin typeface="Calibri" panose="020F0502020204030204" pitchFamily="34" charset="0"/>
              </a:endParaRPr>
            </a:p>
          </p:txBody>
        </p:sp>
        <p:sp>
          <p:nvSpPr>
            <p:cNvPr id="7" name="Rounded Rectangle 6"/>
            <p:cNvSpPr/>
            <p:nvPr/>
          </p:nvSpPr>
          <p:spPr>
            <a:xfrm>
              <a:off x="2448675"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Non-Taxable Social Security Benefits</a:t>
              </a:r>
              <a:endParaRPr lang="en-US" sz="1400" b="1" dirty="0">
                <a:latin typeface="Calibri" panose="020F0502020204030204" pitchFamily="34" charset="0"/>
              </a:endParaRPr>
            </a:p>
          </p:txBody>
        </p:sp>
        <p:sp>
          <p:nvSpPr>
            <p:cNvPr id="8" name="Rounded Rectangle 7"/>
            <p:cNvSpPr/>
            <p:nvPr/>
          </p:nvSpPr>
          <p:spPr>
            <a:xfrm>
              <a:off x="4366408" y="117376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Tax-Exempt </a:t>
              </a:r>
            </a:p>
            <a:p>
              <a:pPr algn="ctr"/>
              <a:r>
                <a:rPr lang="en-US" sz="1400" b="1" dirty="0" smtClean="0">
                  <a:latin typeface="Calibri" panose="020F0502020204030204" pitchFamily="34" charset="0"/>
                </a:rPr>
                <a:t>Interest</a:t>
              </a:r>
              <a:endParaRPr lang="en-US" sz="1400" b="1" dirty="0">
                <a:latin typeface="Calibri" panose="020F0502020204030204" pitchFamily="34" charset="0"/>
              </a:endParaRPr>
            </a:p>
          </p:txBody>
        </p:sp>
        <p:sp>
          <p:nvSpPr>
            <p:cNvPr id="9" name="Rounded Rectangle 8"/>
            <p:cNvSpPr/>
            <p:nvPr/>
          </p:nvSpPr>
          <p:spPr>
            <a:xfrm>
              <a:off x="6284141" y="1183596"/>
              <a:ext cx="1691640" cy="457200"/>
            </a:xfrm>
            <a:prstGeom prst="roundRect">
              <a:avLst/>
            </a:prstGeom>
            <a:solidFill>
              <a:srgbClr val="00A249"/>
            </a:solidFill>
            <a:ln w="19050">
              <a:solidFill>
                <a:srgbClr val="00A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Excluded Foreign Income</a:t>
              </a:r>
              <a:endParaRPr lang="en-US" sz="1400" b="1" dirty="0">
                <a:latin typeface="Calibri" panose="020F0502020204030204" pitchFamily="34" charset="0"/>
              </a:endParaRPr>
            </a:p>
          </p:txBody>
        </p:sp>
        <p:sp>
          <p:nvSpPr>
            <p:cNvPr id="15" name="Rounded Rectangle 14"/>
            <p:cNvSpPr/>
            <p:nvPr/>
          </p:nvSpPr>
          <p:spPr>
            <a:xfrm>
              <a:off x="530942" y="1623105"/>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37</a:t>
              </a:r>
              <a:endParaRPr lang="en-US" sz="1100" i="1" dirty="0">
                <a:solidFill>
                  <a:schemeClr val="tx1"/>
                </a:solidFill>
                <a:latin typeface="Calibri" panose="020F0502020204030204" pitchFamily="34" charset="0"/>
              </a:endParaRPr>
            </a:p>
          </p:txBody>
        </p:sp>
        <p:sp>
          <p:nvSpPr>
            <p:cNvPr id="16" name="Rounded Rectangle 15"/>
            <p:cNvSpPr/>
            <p:nvPr/>
          </p:nvSpPr>
          <p:spPr>
            <a:xfrm>
              <a:off x="2448675" y="1628626"/>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20a minus 20b</a:t>
              </a:r>
              <a:endParaRPr lang="en-US" sz="1100" i="1" dirty="0">
                <a:solidFill>
                  <a:schemeClr val="tx1"/>
                </a:solidFill>
                <a:latin typeface="Calibri" panose="020F0502020204030204" pitchFamily="34" charset="0"/>
              </a:endParaRPr>
            </a:p>
          </p:txBody>
        </p:sp>
        <p:sp>
          <p:nvSpPr>
            <p:cNvPr id="17" name="Rounded Rectangle 16"/>
            <p:cNvSpPr/>
            <p:nvPr/>
          </p:nvSpPr>
          <p:spPr>
            <a:xfrm>
              <a:off x="4366408" y="1627159"/>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1040, Line 8b</a:t>
              </a:r>
              <a:endParaRPr lang="en-US" sz="1100" i="1" dirty="0">
                <a:solidFill>
                  <a:schemeClr val="tx1"/>
                </a:solidFill>
                <a:latin typeface="Calibri" panose="020F0502020204030204" pitchFamily="34" charset="0"/>
              </a:endParaRPr>
            </a:p>
          </p:txBody>
        </p:sp>
        <p:sp>
          <p:nvSpPr>
            <p:cNvPr id="18" name="Rounded Rectangle 17"/>
            <p:cNvSpPr/>
            <p:nvPr/>
          </p:nvSpPr>
          <p:spPr>
            <a:xfrm>
              <a:off x="6284141" y="1623105"/>
              <a:ext cx="1691640" cy="327408"/>
            </a:xfrm>
            <a:prstGeom prst="roundRect">
              <a:avLst/>
            </a:prstGeom>
            <a:solidFill>
              <a:schemeClr val="bg1"/>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chemeClr val="tx1"/>
                  </a:solidFill>
                  <a:latin typeface="Calibri" panose="020F0502020204030204" pitchFamily="34" charset="0"/>
                </a:rPr>
                <a:t>Form 2555, Lines 45, 50</a:t>
              </a:r>
              <a:endParaRPr lang="en-US" sz="1100" i="1" dirty="0">
                <a:solidFill>
                  <a:schemeClr val="tx1"/>
                </a:solidFill>
                <a:latin typeface="Calibri" panose="020F0502020204030204" pitchFamily="34" charset="0"/>
              </a:endParaRPr>
            </a:p>
          </p:txBody>
        </p:sp>
        <p:sp>
          <p:nvSpPr>
            <p:cNvPr id="39" name="Plus 38"/>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Plus 39"/>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Plus 40"/>
            <p:cNvSpPr/>
            <p:nvPr/>
          </p:nvSpPr>
          <p:spPr>
            <a:xfrm>
              <a:off x="6048167" y="1263928"/>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0" name="Rectangle 19"/>
          <p:cNvSpPr/>
          <p:nvPr/>
        </p:nvSpPr>
        <p:spPr>
          <a:xfrm>
            <a:off x="438790" y="3244966"/>
            <a:ext cx="7920600" cy="1913055"/>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latin typeface="Calibri" panose="020F0502020204030204" pitchFamily="34" charset="0"/>
              </a:rPr>
              <a:t>Notes: </a:t>
            </a:r>
          </a:p>
          <a:p>
            <a:pPr marL="285750" indent="-285750">
              <a:buFont typeface="Wingdings" panose="05000000000000000000" pitchFamily="2" charset="2"/>
              <a:buChar char="§"/>
            </a:pPr>
            <a:r>
              <a:rPr lang="en-US" dirty="0" smtClean="0">
                <a:solidFill>
                  <a:schemeClr val="tx1"/>
                </a:solidFill>
                <a:latin typeface="Calibri" panose="020F0502020204030204" pitchFamily="34" charset="0"/>
              </a:rPr>
              <a:t>This is the same definition that is used for premium tax credit eligibility. </a:t>
            </a:r>
          </a:p>
          <a:p>
            <a:pPr marL="285750" indent="-285750">
              <a:buFont typeface="Wingdings" panose="05000000000000000000" pitchFamily="2" charset="2"/>
              <a:buChar char="§"/>
            </a:pPr>
            <a:r>
              <a:rPr lang="en-US" b="1" dirty="0" smtClean="0">
                <a:solidFill>
                  <a:schemeClr val="tx1"/>
                </a:solidFill>
                <a:latin typeface="Calibri" panose="020F0502020204030204" pitchFamily="34" charset="0"/>
              </a:rPr>
              <a:t>Tip:  </a:t>
            </a:r>
            <a:r>
              <a:rPr lang="en-US" dirty="0" smtClean="0">
                <a:solidFill>
                  <a:schemeClr val="tx1"/>
                </a:solidFill>
                <a:latin typeface="Calibri" panose="020F0502020204030204" pitchFamily="34" charset="0"/>
              </a:rPr>
              <a:t>To confirm your calculation of income for this exemption, you can open Form 8962 (PTC) and check the amount calculated by TaxWise on line 2a. (Remember to add dependent income only if that dependent had a tax-filing requirement.)</a:t>
            </a:r>
          </a:p>
        </p:txBody>
      </p:sp>
    </p:spTree>
    <p:extLst>
      <p:ext uri="{BB962C8B-B14F-4D97-AF65-F5344CB8AC3E}">
        <p14:creationId xmlns:p14="http://schemas.microsoft.com/office/powerpoint/2010/main" val="5039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Why is TaxWise Calculating a Penalty?</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7</a:t>
            </a:fld>
            <a:endParaRPr lang="en-US" dirty="0"/>
          </a:p>
        </p:txBody>
      </p:sp>
      <p:sp>
        <p:nvSpPr>
          <p:cNvPr id="7" name="TextBox 6"/>
          <p:cNvSpPr txBox="1"/>
          <p:nvPr/>
        </p:nvSpPr>
        <p:spPr>
          <a:xfrm>
            <a:off x="317486" y="1082276"/>
            <a:ext cx="8528868" cy="78319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pPr>
            <a:r>
              <a:rPr lang="en-US" sz="2000" dirty="0" smtClean="0">
                <a:latin typeface="Franklin Gothic Book"/>
                <a:cs typeface="Franklin Gothic Book"/>
              </a:rPr>
              <a:t>TaxWise is calculating a shared responsibility payment, even though the taxpayer had an exemption all year. Make it stop!</a:t>
            </a:r>
          </a:p>
        </p:txBody>
      </p:sp>
      <p:sp>
        <p:nvSpPr>
          <p:cNvPr id="10" name="Rounded Rectangle 9"/>
          <p:cNvSpPr/>
          <p:nvPr/>
        </p:nvSpPr>
        <p:spPr>
          <a:xfrm>
            <a:off x="297596" y="2466135"/>
            <a:ext cx="8528869" cy="82252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7486" y="2564054"/>
            <a:ext cx="8452985" cy="707886"/>
          </a:xfrm>
          <a:prstGeom prst="rect">
            <a:avLst/>
          </a:prstGeom>
          <a:noFill/>
        </p:spPr>
        <p:txBody>
          <a:bodyPr wrap="square" rtlCol="0">
            <a:spAutoFit/>
          </a:bodyPr>
          <a:lstStyle/>
          <a:p>
            <a:r>
              <a:rPr lang="en-US" sz="2000" dirty="0">
                <a:solidFill>
                  <a:schemeClr val="dk1"/>
                </a:solidFill>
                <a:latin typeface="Franklin Gothic Book"/>
                <a:cs typeface="Franklin Gothic Book"/>
              </a:rPr>
              <a:t>TaxWise does not default to a penalty. </a:t>
            </a:r>
            <a:r>
              <a:rPr lang="en-US" sz="2000" dirty="0" smtClean="0">
                <a:solidFill>
                  <a:schemeClr val="dk1"/>
                </a:solidFill>
                <a:latin typeface="Franklin Gothic Book"/>
                <a:cs typeface="Franklin Gothic Book"/>
              </a:rPr>
              <a:t>Check </a:t>
            </a:r>
            <a:r>
              <a:rPr lang="en-US" sz="2000" dirty="0">
                <a:solidFill>
                  <a:schemeClr val="dk1"/>
                </a:solidFill>
                <a:latin typeface="Franklin Gothic Book"/>
                <a:cs typeface="Franklin Gothic Book"/>
              </a:rPr>
              <a:t>the ACA </a:t>
            </a:r>
            <a:r>
              <a:rPr lang="en-US" sz="2000" dirty="0" smtClean="0">
                <a:solidFill>
                  <a:schemeClr val="dk1"/>
                </a:solidFill>
                <a:latin typeface="Franklin Gothic Book"/>
                <a:cs typeface="Franklin Gothic Book"/>
              </a:rPr>
              <a:t>Worksheet – a box is checked in error.</a:t>
            </a:r>
            <a:endParaRPr lang="en-US" sz="2000" dirty="0">
              <a:solidFill>
                <a:schemeClr val="dk1"/>
              </a:solidFill>
              <a:latin typeface="Franklin Gothic Book"/>
              <a:cs typeface="Franklin Gothic Book"/>
            </a:endParaRPr>
          </a:p>
        </p:txBody>
      </p:sp>
      <p:sp>
        <p:nvSpPr>
          <p:cNvPr id="13" name="Rounded Rectangle 12"/>
          <p:cNvSpPr/>
          <p:nvPr/>
        </p:nvSpPr>
        <p:spPr>
          <a:xfrm>
            <a:off x="317487" y="4040484"/>
            <a:ext cx="8557730" cy="2207836"/>
          </a:xfrm>
          <a:prstGeom prst="roundRect">
            <a:avLst/>
          </a:prstGeom>
          <a:solidFill>
            <a:srgbClr val="CCFFCC"/>
          </a:solidFill>
          <a:ln>
            <a:solidFill>
              <a:srgbClr val="00A249"/>
            </a:solidFill>
          </a:ln>
        </p:spPr>
        <p:style>
          <a:lnRef idx="1">
            <a:schemeClr val="accent6"/>
          </a:lnRef>
          <a:fillRef idx="3">
            <a:schemeClr val="accent6"/>
          </a:fillRef>
          <a:effectRef idx="2">
            <a:schemeClr val="accent6"/>
          </a:effectRef>
          <a:fontRef idx="minor">
            <a:schemeClr val="lt1"/>
          </a:fontRef>
        </p:style>
        <p:txBody>
          <a:bodyPr rtlCol="0" anchor="ctr"/>
          <a:lstStyle/>
          <a:p>
            <a:r>
              <a:rPr lang="en-US" b="1" dirty="0" smtClean="0">
                <a:solidFill>
                  <a:schemeClr val="tx1"/>
                </a:solidFill>
                <a:latin typeface="Franklin Gothic Book"/>
                <a:cs typeface="Franklin Gothic Book"/>
              </a:rPr>
              <a:t>Reviewer Tip:</a:t>
            </a:r>
          </a:p>
          <a:p>
            <a:r>
              <a:rPr lang="en-US" dirty="0" smtClean="0">
                <a:solidFill>
                  <a:schemeClr val="tx1"/>
                </a:solidFill>
                <a:latin typeface="Franklin Gothic Book"/>
                <a:cs typeface="Franklin Gothic Book"/>
              </a:rPr>
              <a:t>On every return, look at Line 61. </a:t>
            </a:r>
          </a:p>
          <a:p>
            <a:pPr marL="285750" indent="-285750">
              <a:buFont typeface="Wingdings" panose="05000000000000000000" pitchFamily="2" charset="2"/>
              <a:buChar char="§"/>
            </a:pPr>
            <a:r>
              <a:rPr lang="en-US" dirty="0" smtClean="0">
                <a:solidFill>
                  <a:schemeClr val="tx1"/>
                </a:solidFill>
                <a:latin typeface="Franklin Gothic Book"/>
                <a:cs typeface="Franklin Gothic Book"/>
              </a:rPr>
              <a:t>Did everyone have coverage all year?  If so, make sure </a:t>
            </a:r>
            <a:r>
              <a:rPr lang="en-US" dirty="0">
                <a:solidFill>
                  <a:schemeClr val="tx1"/>
                </a:solidFill>
                <a:latin typeface="Franklin Gothic Book"/>
                <a:cs typeface="Franklin Gothic Book"/>
              </a:rPr>
              <a:t>t</a:t>
            </a:r>
            <a:r>
              <a:rPr lang="en-US" dirty="0" smtClean="0">
                <a:solidFill>
                  <a:schemeClr val="tx1"/>
                </a:solidFill>
                <a:latin typeface="Franklin Gothic Book"/>
                <a:cs typeface="Franklin Gothic Book"/>
              </a:rPr>
              <a:t>he box is checked.</a:t>
            </a:r>
          </a:p>
          <a:p>
            <a:pPr marL="285750" indent="-285750">
              <a:buFont typeface="Wingdings" panose="05000000000000000000" pitchFamily="2" charset="2"/>
              <a:buChar char="§"/>
            </a:pPr>
            <a:r>
              <a:rPr lang="en-US" dirty="0" smtClean="0">
                <a:solidFill>
                  <a:schemeClr val="tx1"/>
                </a:solidFill>
                <a:latin typeface="Franklin Gothic Book"/>
                <a:cs typeface="Franklin Gothic Book"/>
              </a:rPr>
              <a:t>Does anyone have no coverage </a:t>
            </a:r>
            <a:r>
              <a:rPr lang="en-US" u="sng" dirty="0" smtClean="0">
                <a:solidFill>
                  <a:schemeClr val="tx1"/>
                </a:solidFill>
                <a:latin typeface="Franklin Gothic Book"/>
                <a:cs typeface="Franklin Gothic Book"/>
              </a:rPr>
              <a:t>and</a:t>
            </a:r>
            <a:r>
              <a:rPr lang="en-US" dirty="0" smtClean="0">
                <a:solidFill>
                  <a:schemeClr val="tx1"/>
                </a:solidFill>
                <a:latin typeface="Franklin Gothic Book"/>
                <a:cs typeface="Franklin Gothic Book"/>
              </a:rPr>
              <a:t> no exemption?  Make sure there is an amount on Line 61. </a:t>
            </a:r>
          </a:p>
          <a:p>
            <a:pPr marL="285750" indent="-285750">
              <a:buFont typeface="Wingdings" panose="05000000000000000000" pitchFamily="2" charset="2"/>
              <a:buChar char="§"/>
            </a:pPr>
            <a:r>
              <a:rPr lang="en-US" dirty="0" smtClean="0">
                <a:solidFill>
                  <a:schemeClr val="tx1"/>
                </a:solidFill>
                <a:latin typeface="Franklin Gothic Book"/>
                <a:cs typeface="Franklin Gothic Book"/>
              </a:rPr>
              <a:t>Is a penalty appearing on Line 61 for a covered or exempt person? Check the ACA Worksheet</a:t>
            </a:r>
          </a:p>
        </p:txBody>
      </p:sp>
    </p:spTree>
    <p:extLst>
      <p:ext uri="{BB962C8B-B14F-4D97-AF65-F5344CB8AC3E}">
        <p14:creationId xmlns:p14="http://schemas.microsoft.com/office/powerpoint/2010/main" val="14099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TaxWise ACA Worksheet</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5" name="Picture 4"/>
          <p:cNvPicPr>
            <a:picLocks noChangeAspect="1"/>
          </p:cNvPicPr>
          <p:nvPr/>
        </p:nvPicPr>
        <p:blipFill>
          <a:blip r:embed="rId2"/>
          <a:stretch>
            <a:fillRect/>
          </a:stretch>
        </p:blipFill>
        <p:spPr>
          <a:xfrm>
            <a:off x="295573" y="1075970"/>
            <a:ext cx="8671434" cy="2068014"/>
          </a:xfrm>
          <a:prstGeom prst="rect">
            <a:avLst/>
          </a:prstGeom>
          <a:ln>
            <a:solidFill>
              <a:schemeClr val="bg1">
                <a:lumMod val="50000"/>
              </a:schemeClr>
            </a:solidFill>
          </a:ln>
        </p:spPr>
      </p:pic>
      <p:sp>
        <p:nvSpPr>
          <p:cNvPr id="6" name="Rectangle 5"/>
          <p:cNvSpPr/>
          <p:nvPr/>
        </p:nvSpPr>
        <p:spPr>
          <a:xfrm>
            <a:off x="3080235" y="1132083"/>
            <a:ext cx="318408" cy="6749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3229651" y="1803602"/>
            <a:ext cx="5424" cy="15294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785" y="3101672"/>
            <a:ext cx="2392815" cy="462827"/>
          </a:xfrm>
          <a:prstGeom prst="rect">
            <a:avLst/>
          </a:prstGeom>
          <a:solidFill>
            <a:schemeClr val="bg1">
              <a:lumMod val="85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solidFill>
                <a:latin typeface="Arial" panose="020B0604020202020204" pitchFamily="34" charset="0"/>
                <a:cs typeface="Arial" panose="020B0604020202020204" pitchFamily="34" charset="0"/>
              </a:rPr>
              <a:t>Check to indicate that the individual had MEC all year.</a:t>
            </a:r>
            <a:endParaRPr lang="en-US" sz="1300" dirty="0">
              <a:solidFill>
                <a:schemeClr val="tx1"/>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2521125" y="3325997"/>
            <a:ext cx="718314"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959064" y="1143467"/>
            <a:ext cx="312964" cy="674914"/>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4121023" y="1841176"/>
            <a:ext cx="6670" cy="333516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039953" y="5176343"/>
            <a:ext cx="3231698" cy="709703"/>
          </a:xfrm>
          <a:prstGeom prst="rect">
            <a:avLst/>
          </a:prstGeom>
          <a:solidFill>
            <a:schemeClr val="bg1">
              <a:lumMod val="85000"/>
            </a:schemeClr>
          </a:solid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solidFill>
                <a:latin typeface="Arial" panose="020B0604020202020204" pitchFamily="34" charset="0"/>
                <a:cs typeface="Arial" panose="020B0604020202020204" pitchFamily="34" charset="0"/>
              </a:rPr>
              <a:t>Check to indicate that the individual had coverage in the Marketplace for at least one month. </a:t>
            </a:r>
            <a:r>
              <a:rPr lang="en-US" sz="1300" b="1" dirty="0" smtClean="0">
                <a:solidFill>
                  <a:schemeClr val="tx1"/>
                </a:solidFill>
                <a:latin typeface="Arial" panose="020B0604020202020204" pitchFamily="34" charset="0"/>
                <a:cs typeface="Arial" panose="020B0604020202020204" pitchFamily="34" charset="0"/>
              </a:rPr>
              <a:t>Also complete Form 8962.</a:t>
            </a:r>
            <a:endParaRPr lang="en-US" sz="13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3460435" y="1132083"/>
            <a:ext cx="470691" cy="674914"/>
          </a:xfrm>
          <a:prstGeom prst="rect">
            <a:avLst/>
          </a:prstGeom>
          <a:noFill/>
          <a:ln w="28575">
            <a:solidFill>
              <a:srgbClr val="F98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14301" y="3658802"/>
            <a:ext cx="3749302" cy="1423236"/>
          </a:xfrm>
          <a:prstGeom prst="rect">
            <a:avLst/>
          </a:prstGeom>
          <a:solidFill>
            <a:schemeClr val="bg1">
              <a:lumMod val="85000"/>
            </a:schemeClr>
          </a:solidFill>
          <a:ln w="28575">
            <a:solidFill>
              <a:srgbClr val="F98A0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solidFill>
                <a:latin typeface="Arial" panose="020B0604020202020204" pitchFamily="34" charset="0"/>
                <a:cs typeface="Arial" panose="020B0604020202020204" pitchFamily="34" charset="0"/>
              </a:rPr>
              <a:t>Check to indicate the person had no coverage </a:t>
            </a:r>
            <a:r>
              <a:rPr lang="en-US" sz="1300" b="1" u="sng" dirty="0" smtClean="0">
                <a:solidFill>
                  <a:schemeClr val="tx1"/>
                </a:solidFill>
                <a:latin typeface="Arial" panose="020B0604020202020204" pitchFamily="34" charset="0"/>
                <a:cs typeface="Arial" panose="020B0604020202020204" pitchFamily="34" charset="0"/>
              </a:rPr>
              <a:t>and</a:t>
            </a:r>
            <a:r>
              <a:rPr lang="en-US" sz="1300" dirty="0" smtClean="0">
                <a:solidFill>
                  <a:schemeClr val="tx1"/>
                </a:solidFill>
                <a:latin typeface="Arial" panose="020B0604020202020204" pitchFamily="34" charset="0"/>
                <a:cs typeface="Arial" panose="020B0604020202020204" pitchFamily="34" charset="0"/>
              </a:rPr>
              <a:t> no exemption </a:t>
            </a:r>
            <a:r>
              <a:rPr lang="en-US" sz="1300" i="1" dirty="0" smtClean="0">
                <a:solidFill>
                  <a:schemeClr val="tx1"/>
                </a:solidFill>
                <a:latin typeface="Arial" panose="020B0604020202020204" pitchFamily="34" charset="0"/>
                <a:cs typeface="Arial" panose="020B0604020202020204" pitchFamily="34" charset="0"/>
              </a:rPr>
              <a:t>for all 12 months</a:t>
            </a:r>
            <a:r>
              <a:rPr lang="en-US" sz="1300" dirty="0" smtClean="0">
                <a:solidFill>
                  <a:schemeClr val="tx1"/>
                </a:solidFill>
                <a:latin typeface="Arial" panose="020B0604020202020204" pitchFamily="34" charset="0"/>
                <a:cs typeface="Arial" panose="020B0604020202020204" pitchFamily="34" charset="0"/>
              </a:rPr>
              <a:t>. </a:t>
            </a:r>
          </a:p>
          <a:p>
            <a:pPr marL="115888" indent="-115888">
              <a:buFont typeface="Wingdings" panose="05000000000000000000" pitchFamily="2" charset="2"/>
              <a:buChar char="§"/>
            </a:pPr>
            <a:r>
              <a:rPr lang="en-US" sz="1050" i="1" dirty="0" smtClean="0">
                <a:solidFill>
                  <a:schemeClr val="tx1"/>
                </a:solidFill>
                <a:latin typeface="Arial" panose="020B0604020202020204" pitchFamily="34" charset="0"/>
                <a:cs typeface="Arial" panose="020B0604020202020204" pitchFamily="34" charset="0"/>
              </a:rPr>
              <a:t>Do not select “None” for a person who was born or died during the year; coverage requirement applies only in FULL months alive. </a:t>
            </a:r>
          </a:p>
          <a:p>
            <a:pPr marL="115888" indent="-115888">
              <a:buFont typeface="Wingdings" panose="05000000000000000000" pitchFamily="2" charset="2"/>
              <a:buChar char="§"/>
            </a:pPr>
            <a:r>
              <a:rPr lang="en-US" sz="1050" i="1" dirty="0" smtClean="0">
                <a:solidFill>
                  <a:schemeClr val="tx1"/>
                </a:solidFill>
                <a:latin typeface="Arial" panose="020B0604020202020204" pitchFamily="34" charset="0"/>
                <a:cs typeface="Arial" panose="020B0604020202020204" pitchFamily="34" charset="0"/>
              </a:rPr>
              <a:t>Do not select “None” if a person had coverage or an exemption for any month. </a:t>
            </a:r>
          </a:p>
        </p:txBody>
      </p:sp>
      <p:cxnSp>
        <p:nvCxnSpPr>
          <p:cNvPr id="40" name="Straight Arrow Connector 39"/>
          <p:cNvCxnSpPr/>
          <p:nvPr/>
        </p:nvCxnSpPr>
        <p:spPr>
          <a:xfrm flipV="1">
            <a:off x="3695780" y="1823615"/>
            <a:ext cx="0" cy="1835189"/>
          </a:xfrm>
          <a:prstGeom prst="straightConnector1">
            <a:avLst/>
          </a:prstGeom>
          <a:ln>
            <a:solidFill>
              <a:srgbClr val="F98A0F"/>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318326" y="1153619"/>
            <a:ext cx="312964" cy="674914"/>
          </a:xfrm>
          <a:prstGeom prst="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4474808" y="1828533"/>
            <a:ext cx="148" cy="229070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397260" y="4142806"/>
            <a:ext cx="2803081" cy="840828"/>
          </a:xfrm>
          <a:prstGeom prst="rect">
            <a:avLst/>
          </a:prstGeom>
          <a:solidFill>
            <a:schemeClr val="bg1">
              <a:lumMod val="85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solidFill>
                <a:latin typeface="Arial" panose="020B0604020202020204" pitchFamily="34" charset="0"/>
                <a:cs typeface="Arial" panose="020B0604020202020204" pitchFamily="34" charset="0"/>
              </a:rPr>
              <a:t>Check to indicate that the individual qualifies for an exemption for at least one month. </a:t>
            </a:r>
          </a:p>
          <a:p>
            <a:r>
              <a:rPr lang="en-US" sz="1300" b="1" dirty="0" smtClean="0">
                <a:solidFill>
                  <a:schemeClr val="tx1"/>
                </a:solidFill>
                <a:latin typeface="Arial" panose="020B0604020202020204" pitchFamily="34" charset="0"/>
                <a:cs typeface="Arial" panose="020B0604020202020204" pitchFamily="34" charset="0"/>
              </a:rPr>
              <a:t>Also complete Form 8965.</a:t>
            </a:r>
            <a:endParaRPr lang="en-US" sz="1300" b="1" dirty="0">
              <a:solidFill>
                <a:schemeClr val="tx1"/>
              </a:solidFill>
              <a:latin typeface="Arial" panose="020B0604020202020204" pitchFamily="34" charset="0"/>
              <a:cs typeface="Arial" panose="020B0604020202020204" pitchFamily="34" charset="0"/>
            </a:endParaRPr>
          </a:p>
        </p:txBody>
      </p:sp>
      <p:sp>
        <p:nvSpPr>
          <p:cNvPr id="50" name="Rectangle 49"/>
          <p:cNvSpPr/>
          <p:nvPr/>
        </p:nvSpPr>
        <p:spPr>
          <a:xfrm>
            <a:off x="4681521" y="1153619"/>
            <a:ext cx="4190770" cy="55780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5657855" y="1752568"/>
            <a:ext cx="424" cy="1438512"/>
          </a:xfrm>
          <a:prstGeom prst="straightConnector1">
            <a:avLst/>
          </a:prstGeom>
          <a:ln>
            <a:solidFill>
              <a:srgbClr val="00A249"/>
            </a:solidFill>
            <a:tailEnd type="triangle"/>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560495" y="3213342"/>
            <a:ext cx="3500887" cy="702313"/>
          </a:xfrm>
          <a:prstGeom prst="rect">
            <a:avLst/>
          </a:prstGeom>
          <a:solidFill>
            <a:schemeClr val="bg1">
              <a:lumMod val="85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b="1" dirty="0" smtClean="0">
                <a:solidFill>
                  <a:schemeClr val="tx1"/>
                </a:solidFill>
                <a:latin typeface="Arial" panose="020B0604020202020204" pitchFamily="34" charset="0"/>
                <a:cs typeface="Arial" panose="020B0604020202020204" pitchFamily="34" charset="0"/>
              </a:rPr>
              <a:t>Tricky! </a:t>
            </a:r>
            <a:r>
              <a:rPr lang="en-US" sz="1300" dirty="0" smtClean="0">
                <a:solidFill>
                  <a:schemeClr val="tx1"/>
                </a:solidFill>
                <a:latin typeface="Arial" panose="020B0604020202020204" pitchFamily="34" charset="0"/>
                <a:cs typeface="Arial" panose="020B0604020202020204" pitchFamily="34" charset="0"/>
              </a:rPr>
              <a:t>Check only the months where the person had no coverage </a:t>
            </a:r>
            <a:r>
              <a:rPr lang="en-US" sz="1300" b="1" u="sng" dirty="0" smtClean="0">
                <a:solidFill>
                  <a:schemeClr val="tx1"/>
                </a:solidFill>
                <a:latin typeface="Arial" panose="020B0604020202020204" pitchFamily="34" charset="0"/>
                <a:cs typeface="Arial" panose="020B0604020202020204" pitchFamily="34" charset="0"/>
              </a:rPr>
              <a:t>and</a:t>
            </a:r>
            <a:r>
              <a:rPr lang="en-US" sz="1300" dirty="0" smtClean="0">
                <a:solidFill>
                  <a:schemeClr val="tx1"/>
                </a:solidFill>
                <a:latin typeface="Arial" panose="020B0604020202020204" pitchFamily="34" charset="0"/>
                <a:cs typeface="Arial" panose="020B0604020202020204" pitchFamily="34" charset="0"/>
              </a:rPr>
              <a:t> no exemption, i.e., the penalty months. </a:t>
            </a:r>
            <a:endParaRPr lang="en-US" sz="13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681521" y="2773410"/>
            <a:ext cx="4190770" cy="195309"/>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flipV="1">
            <a:off x="8509491" y="2968719"/>
            <a:ext cx="26149" cy="235788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023384" y="5325016"/>
            <a:ext cx="2803081" cy="657440"/>
          </a:xfrm>
          <a:prstGeom prst="rect">
            <a:avLst/>
          </a:prstGeom>
          <a:solidFill>
            <a:schemeClr val="bg1">
              <a:lumMod val="85000"/>
            </a:schemeClr>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dirty="0" smtClean="0">
                <a:solidFill>
                  <a:schemeClr val="tx1"/>
                </a:solidFill>
                <a:latin typeface="Arial" panose="020B0604020202020204" pitchFamily="34" charset="0"/>
                <a:cs typeface="Arial" panose="020B0604020202020204" pitchFamily="34" charset="0"/>
              </a:rPr>
              <a:t>TaxWise will check these boxes (based on DOB) to indicate people under age 18.</a:t>
            </a:r>
          </a:p>
        </p:txBody>
      </p:sp>
    </p:spTree>
    <p:extLst>
      <p:ext uri="{BB962C8B-B14F-4D97-AF65-F5344CB8AC3E}">
        <p14:creationId xmlns:p14="http://schemas.microsoft.com/office/powerpoint/2010/main" val="5841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7" grpId="0" animBg="1"/>
      <p:bldP spid="19" grpId="0" animBg="1"/>
      <p:bldP spid="24" grpId="0" animBg="1"/>
      <p:bldP spid="25" grpId="0" animBg="1"/>
      <p:bldP spid="44" grpId="0" animBg="1"/>
      <p:bldP spid="47" grpId="0" animBg="1"/>
      <p:bldP spid="50" grpId="0" animBg="1"/>
      <p:bldP spid="52" grpId="0" animBg="1"/>
      <p:bldP spid="22"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789779" cy="516966"/>
          </a:xfrm>
        </p:spPr>
        <p:txBody>
          <a:bodyPr/>
          <a:lstStyle/>
          <a:p>
            <a:r>
              <a:rPr lang="en-US" dirty="0" smtClean="0"/>
              <a:t>Problem:  Does this employer-sponsored plan qualify as MEC?</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9</a:t>
            </a:fld>
            <a:endParaRPr lang="en-US" dirty="0"/>
          </a:p>
        </p:txBody>
      </p:sp>
      <p:sp>
        <p:nvSpPr>
          <p:cNvPr id="7" name="TextBox 6"/>
          <p:cNvSpPr txBox="1"/>
          <p:nvPr/>
        </p:nvSpPr>
        <p:spPr>
          <a:xfrm>
            <a:off x="317487" y="1067842"/>
            <a:ext cx="8586592" cy="21452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pPr>
            <a:r>
              <a:rPr lang="en-US" sz="2000" u="sng" dirty="0">
                <a:latin typeface="Franklin Gothic Medium" panose="020B0603020102020204" pitchFamily="34" charset="0"/>
              </a:rPr>
              <a:t>Example  </a:t>
            </a:r>
          </a:p>
          <a:p>
            <a:pPr>
              <a:spcBef>
                <a:spcPts val="1200"/>
              </a:spcBef>
            </a:pPr>
            <a:r>
              <a:rPr lang="en-US" sz="2000" dirty="0">
                <a:latin typeface="Franklin Gothic Book"/>
                <a:cs typeface="Franklin Gothic Book"/>
              </a:rPr>
              <a:t>My client had coverage at work. A</a:t>
            </a:r>
            <a:r>
              <a:rPr lang="en-US" sz="2000" dirty="0" smtClean="0">
                <a:latin typeface="Franklin Gothic Book"/>
                <a:cs typeface="Franklin Gothic Book"/>
              </a:rPr>
              <a:t> premium amount is listed </a:t>
            </a:r>
            <a:r>
              <a:rPr lang="en-US" sz="2000" dirty="0">
                <a:latin typeface="Franklin Gothic Book"/>
                <a:cs typeface="Franklin Gothic Book"/>
              </a:rPr>
              <a:t>on his W-2, Box 12, DD. But he got a letter from his employer saying his coverage did not meet some minimum standard. </a:t>
            </a:r>
            <a:endParaRPr lang="en-US" sz="2000" dirty="0" smtClean="0">
              <a:latin typeface="Franklin Gothic Book"/>
              <a:cs typeface="Franklin Gothic Book"/>
            </a:endParaRPr>
          </a:p>
          <a:p>
            <a:pPr>
              <a:spcBef>
                <a:spcPts val="1200"/>
              </a:spcBef>
            </a:pPr>
            <a:r>
              <a:rPr lang="en-US" sz="2000" b="1" dirty="0" smtClean="0">
                <a:latin typeface="Franklin Gothic Book"/>
                <a:cs typeface="Franklin Gothic Book"/>
              </a:rPr>
              <a:t>Does </a:t>
            </a:r>
            <a:r>
              <a:rPr lang="en-US" sz="2000" b="1" dirty="0">
                <a:latin typeface="Franklin Gothic Book"/>
                <a:cs typeface="Franklin Gothic Book"/>
              </a:rPr>
              <a:t>the client still have MEC</a:t>
            </a:r>
            <a:r>
              <a:rPr lang="en-US" sz="2000" b="1" dirty="0" smtClean="0">
                <a:latin typeface="Franklin Gothic Book"/>
                <a:cs typeface="Franklin Gothic Book"/>
              </a:rPr>
              <a:t>?</a:t>
            </a:r>
            <a:endParaRPr lang="en-US" sz="2000" b="1" dirty="0">
              <a:latin typeface="Franklin Gothic Book"/>
              <a:cs typeface="Franklin Gothic Book"/>
            </a:endParaRPr>
          </a:p>
        </p:txBody>
      </p:sp>
      <p:sp>
        <p:nvSpPr>
          <p:cNvPr id="8" name="Rounded Rectangle 7"/>
          <p:cNvSpPr/>
          <p:nvPr/>
        </p:nvSpPr>
        <p:spPr>
          <a:xfrm>
            <a:off x="317487" y="3405551"/>
            <a:ext cx="8586593" cy="277061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62819" y="3408498"/>
            <a:ext cx="8139223" cy="2800767"/>
          </a:xfrm>
          <a:prstGeom prst="rect">
            <a:avLst/>
          </a:prstGeom>
        </p:spPr>
        <p:txBody>
          <a:bodyPr wrap="square">
            <a:spAutoFit/>
          </a:bodyPr>
          <a:lstStyle/>
          <a:p>
            <a:pPr>
              <a:spcBef>
                <a:spcPts val="1200"/>
              </a:spcBef>
            </a:pPr>
            <a:r>
              <a:rPr lang="en-US" sz="2000" b="1" dirty="0">
                <a:solidFill>
                  <a:schemeClr val="dk1"/>
                </a:solidFill>
                <a:latin typeface="Franklin Gothic Book"/>
                <a:cs typeface="Franklin Gothic Book"/>
              </a:rPr>
              <a:t>YES. </a:t>
            </a:r>
            <a:r>
              <a:rPr lang="en-US" sz="2000" dirty="0">
                <a:solidFill>
                  <a:schemeClr val="dk1"/>
                </a:solidFill>
                <a:latin typeface="Franklin Gothic Book"/>
                <a:cs typeface="Franklin Gothic Book"/>
              </a:rPr>
              <a:t>If a person enrolls in coverage offered by an </a:t>
            </a:r>
            <a:r>
              <a:rPr lang="en-US" sz="2000" dirty="0" smtClean="0">
                <a:solidFill>
                  <a:schemeClr val="dk1"/>
                </a:solidFill>
                <a:latin typeface="Franklin Gothic Book"/>
                <a:cs typeface="Franklin Gothic Book"/>
              </a:rPr>
              <a:t>employer, it </a:t>
            </a:r>
            <a:r>
              <a:rPr lang="en-US" sz="2000" dirty="0">
                <a:solidFill>
                  <a:schemeClr val="dk1"/>
                </a:solidFill>
                <a:latin typeface="Franklin Gothic Book"/>
                <a:cs typeface="Franklin Gothic Book"/>
              </a:rPr>
              <a:t>is MEC</a:t>
            </a:r>
            <a:r>
              <a:rPr lang="en-US" sz="2000" dirty="0" smtClean="0">
                <a:solidFill>
                  <a:schemeClr val="dk1"/>
                </a:solidFill>
                <a:latin typeface="Franklin Gothic Book"/>
                <a:cs typeface="Franklin Gothic Book"/>
              </a:rPr>
              <a:t>.         </a:t>
            </a:r>
            <a:r>
              <a:rPr lang="en-US" sz="1600" dirty="0" smtClean="0">
                <a:solidFill>
                  <a:schemeClr val="dk1"/>
                </a:solidFill>
                <a:latin typeface="Franklin Gothic Book"/>
                <a:cs typeface="Franklin Gothic Book"/>
              </a:rPr>
              <a:t>(Rare exception: dental or vision insurance only) </a:t>
            </a:r>
            <a:endParaRPr lang="en-US" sz="1600" dirty="0">
              <a:solidFill>
                <a:schemeClr val="dk1"/>
              </a:solidFill>
              <a:latin typeface="Franklin Gothic Book"/>
              <a:cs typeface="Franklin Gothic Book"/>
            </a:endParaRPr>
          </a:p>
          <a:p>
            <a:pPr>
              <a:spcBef>
                <a:spcPts val="1200"/>
              </a:spcBef>
            </a:pPr>
            <a:r>
              <a:rPr lang="en-US" sz="2000" dirty="0">
                <a:solidFill>
                  <a:schemeClr val="dk1"/>
                </a:solidFill>
                <a:latin typeface="Franklin Gothic Book"/>
                <a:cs typeface="Franklin Gothic Book"/>
              </a:rPr>
              <a:t>The letter probably </a:t>
            </a:r>
            <a:r>
              <a:rPr lang="en-US" sz="2000" dirty="0" smtClean="0">
                <a:solidFill>
                  <a:schemeClr val="dk1"/>
                </a:solidFill>
                <a:latin typeface="Franklin Gothic Book"/>
                <a:cs typeface="Franklin Gothic Book"/>
              </a:rPr>
              <a:t>said that </a:t>
            </a:r>
            <a:r>
              <a:rPr lang="en-US" sz="2000" dirty="0">
                <a:solidFill>
                  <a:schemeClr val="dk1"/>
                </a:solidFill>
                <a:latin typeface="Franklin Gothic Book"/>
                <a:cs typeface="Franklin Gothic Book"/>
              </a:rPr>
              <a:t>the insurance was not minimum </a:t>
            </a:r>
            <a:r>
              <a:rPr lang="en-US" sz="2000" dirty="0" smtClean="0">
                <a:solidFill>
                  <a:schemeClr val="dk1"/>
                </a:solidFill>
                <a:latin typeface="Franklin Gothic Book"/>
                <a:cs typeface="Franklin Gothic Book"/>
              </a:rPr>
              <a:t>value (MV).  </a:t>
            </a:r>
            <a:r>
              <a:rPr lang="en-US" sz="2000" dirty="0">
                <a:solidFill>
                  <a:schemeClr val="dk1"/>
                </a:solidFill>
                <a:latin typeface="Franklin Gothic Book"/>
                <a:cs typeface="Franklin Gothic Book"/>
              </a:rPr>
              <a:t>This means that the plan is below the standard for employer coverage that would keep an employee from qualifying for </a:t>
            </a:r>
            <a:r>
              <a:rPr lang="en-US" sz="2000" dirty="0" smtClean="0">
                <a:solidFill>
                  <a:schemeClr val="dk1"/>
                </a:solidFill>
                <a:latin typeface="Franklin Gothic Book"/>
                <a:cs typeface="Franklin Gothic Book"/>
              </a:rPr>
              <a:t>PTC. </a:t>
            </a:r>
            <a:endParaRPr lang="en-US" sz="2000" dirty="0">
              <a:solidFill>
                <a:schemeClr val="dk1"/>
              </a:solidFill>
              <a:latin typeface="Franklin Gothic Book"/>
              <a:cs typeface="Franklin Gothic Book"/>
            </a:endParaRPr>
          </a:p>
          <a:p>
            <a:pPr>
              <a:spcBef>
                <a:spcPts val="1200"/>
              </a:spcBef>
            </a:pPr>
            <a:r>
              <a:rPr lang="en-US" sz="2000" dirty="0">
                <a:solidFill>
                  <a:schemeClr val="dk1"/>
                </a:solidFill>
                <a:latin typeface="Franklin Gothic Book"/>
                <a:cs typeface="Franklin Gothic Book"/>
              </a:rPr>
              <a:t>The employee has the option to turn down </a:t>
            </a:r>
            <a:r>
              <a:rPr lang="en-US" sz="2000" dirty="0" smtClean="0">
                <a:solidFill>
                  <a:schemeClr val="dk1"/>
                </a:solidFill>
                <a:latin typeface="Franklin Gothic Book"/>
                <a:cs typeface="Franklin Gothic Book"/>
              </a:rPr>
              <a:t>a sub-MV plan </a:t>
            </a:r>
            <a:r>
              <a:rPr lang="en-US" sz="2000" dirty="0">
                <a:solidFill>
                  <a:schemeClr val="dk1"/>
                </a:solidFill>
                <a:latin typeface="Franklin Gothic Book"/>
                <a:cs typeface="Franklin Gothic Book"/>
              </a:rPr>
              <a:t>and get PTC in the Marketplace. But if he takes </a:t>
            </a:r>
            <a:r>
              <a:rPr lang="en-US" sz="2000" dirty="0" smtClean="0">
                <a:solidFill>
                  <a:schemeClr val="dk1"/>
                </a:solidFill>
                <a:latin typeface="Franklin Gothic Book"/>
                <a:cs typeface="Franklin Gothic Book"/>
              </a:rPr>
              <a:t>the sub-MV plan, </a:t>
            </a:r>
            <a:r>
              <a:rPr lang="en-US" sz="2000" dirty="0">
                <a:solidFill>
                  <a:schemeClr val="dk1"/>
                </a:solidFill>
                <a:latin typeface="Franklin Gothic Book"/>
                <a:cs typeface="Franklin Gothic Book"/>
              </a:rPr>
              <a:t>it still counts as </a:t>
            </a:r>
            <a:r>
              <a:rPr lang="en-US" sz="2000" dirty="0" smtClean="0">
                <a:solidFill>
                  <a:schemeClr val="dk1"/>
                </a:solidFill>
                <a:latin typeface="Franklin Gothic Book"/>
                <a:cs typeface="Franklin Gothic Book"/>
              </a:rPr>
              <a:t>insurance.</a:t>
            </a:r>
            <a:endParaRPr lang="en-US" sz="2000" dirty="0">
              <a:solidFill>
                <a:schemeClr val="dk1"/>
              </a:solidFill>
              <a:latin typeface="Franklin Gothic Book"/>
              <a:cs typeface="Franklin Gothic Book"/>
            </a:endParaRPr>
          </a:p>
        </p:txBody>
      </p:sp>
    </p:spTree>
    <p:extLst>
      <p:ext uri="{BB962C8B-B14F-4D97-AF65-F5344CB8AC3E}">
        <p14:creationId xmlns:p14="http://schemas.microsoft.com/office/powerpoint/2010/main" val="40216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2971</Words>
  <Application>Microsoft Office PowerPoint</Application>
  <PresentationFormat>On-screen Show (4:3)</PresentationFormat>
  <Paragraphs>333</Paragraphs>
  <Slides>36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Courier New</vt:lpstr>
      <vt:lpstr>Franklin Gothic Book</vt:lpstr>
      <vt:lpstr>Franklin Gothic Demi</vt:lpstr>
      <vt:lpstr>Franklin Gothic Medium</vt:lpstr>
      <vt:lpstr>Myriad Pro Semibold</vt:lpstr>
      <vt:lpstr>Times New Roman</vt:lpstr>
      <vt:lpstr>Wingdings</vt:lpstr>
      <vt:lpstr>12_Office Theme</vt:lpstr>
      <vt:lpstr>PowerPoint Presentation</vt:lpstr>
      <vt:lpstr>Agenda </vt:lpstr>
      <vt:lpstr>Common Errors</vt:lpstr>
      <vt:lpstr>Review: Definitions of Income (PTC – Form 8962)</vt:lpstr>
      <vt:lpstr>Review: Definitions of Income (Exemptions – Form 8965)</vt:lpstr>
      <vt:lpstr>Review: Definitions of Income (Exemptions – Form 8965)</vt:lpstr>
      <vt:lpstr>Problem:  Why is TaxWise Calculating a Penalty?</vt:lpstr>
      <vt:lpstr>TaxWise ACA Worksheet</vt:lpstr>
      <vt:lpstr>Problem:  Does this employer-sponsored plan qualify as MEC?</vt:lpstr>
      <vt:lpstr>FAQs on Exemptions (Part I – Marketplace)</vt:lpstr>
      <vt:lpstr>What does an ECN look like?</vt:lpstr>
      <vt:lpstr>Pending exemptions</vt:lpstr>
      <vt:lpstr>Affordability Exemption</vt:lpstr>
      <vt:lpstr>Example: Affordability Exemption</vt:lpstr>
      <vt:lpstr>Example:  Affordability Exemption</vt:lpstr>
      <vt:lpstr>Example: Affordability Exemption</vt:lpstr>
      <vt:lpstr>Example: Affordability Exemption</vt:lpstr>
      <vt:lpstr>Example: Affordability Exemption</vt:lpstr>
      <vt:lpstr>Example: Affordability Exemption</vt:lpstr>
      <vt:lpstr>Example: Affordability Exemption</vt:lpstr>
      <vt:lpstr>Example: Affordability Exemption</vt:lpstr>
      <vt:lpstr>Example: Affordability Exemption</vt:lpstr>
      <vt:lpstr>Premium Tax Credits</vt:lpstr>
      <vt:lpstr>Premium Tax Credits</vt:lpstr>
      <vt:lpstr>Advanced Reconciliation</vt:lpstr>
      <vt:lpstr>Advanced Reconciliation</vt:lpstr>
      <vt:lpstr>When Does Marriage Matter?</vt:lpstr>
      <vt:lpstr>Why Use the Alternative Marriage Calculation?</vt:lpstr>
      <vt:lpstr>Alternative Marriage Calculation</vt:lpstr>
      <vt:lpstr>How do shared policies happen?</vt:lpstr>
      <vt:lpstr>What is a Shared Policy?</vt:lpstr>
      <vt:lpstr>What is a Shared Policy?</vt:lpstr>
      <vt:lpstr>Divorce</vt:lpstr>
      <vt:lpstr>Separation</vt:lpstr>
      <vt:lpstr>“Shifting” Enrollee</vt:lpstr>
      <vt:lpstr>Awaiting Publication 974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2015-02-18T15:52:00Z</dcterms:created>
  <dcterms:modified xsi:type="dcterms:W3CDTF">2015-02-18T21:53:35Z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