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51"/>
  </p:notesMasterIdLst>
  <p:sldIdLst>
    <p:sldId id="264" r:id="rId2"/>
    <p:sldId id="357" r:id="rId3"/>
    <p:sldId id="401" r:id="rId4"/>
    <p:sldId id="383" r:id="rId5"/>
    <p:sldId id="358" r:id="rId6"/>
    <p:sldId id="396" r:id="rId7"/>
    <p:sldId id="360" r:id="rId8"/>
    <p:sldId id="398" r:id="rId9"/>
    <p:sldId id="361" r:id="rId10"/>
    <p:sldId id="402" r:id="rId11"/>
    <p:sldId id="362" r:id="rId12"/>
    <p:sldId id="438" r:id="rId13"/>
    <p:sldId id="363" r:id="rId14"/>
    <p:sldId id="439" r:id="rId15"/>
    <p:sldId id="366" r:id="rId16"/>
    <p:sldId id="403" r:id="rId17"/>
    <p:sldId id="404" r:id="rId18"/>
    <p:sldId id="437" r:id="rId19"/>
    <p:sldId id="430" r:id="rId20"/>
    <p:sldId id="441" r:id="rId21"/>
    <p:sldId id="442" r:id="rId22"/>
    <p:sldId id="443" r:id="rId23"/>
    <p:sldId id="435" r:id="rId24"/>
    <p:sldId id="436" r:id="rId25"/>
    <p:sldId id="261" r:id="rId26"/>
    <p:sldId id="384" r:id="rId27"/>
    <p:sldId id="385" r:id="rId28"/>
    <p:sldId id="386" r:id="rId29"/>
    <p:sldId id="387" r:id="rId30"/>
    <p:sldId id="388" r:id="rId31"/>
    <p:sldId id="389" r:id="rId32"/>
    <p:sldId id="407" r:id="rId33"/>
    <p:sldId id="409" r:id="rId34"/>
    <p:sldId id="415" r:id="rId35"/>
    <p:sldId id="410" r:id="rId36"/>
    <p:sldId id="416" r:id="rId37"/>
    <p:sldId id="411" r:id="rId38"/>
    <p:sldId id="417" r:id="rId39"/>
    <p:sldId id="412" r:id="rId40"/>
    <p:sldId id="418" r:id="rId41"/>
    <p:sldId id="408" r:id="rId42"/>
    <p:sldId id="414" r:id="rId43"/>
    <p:sldId id="390" r:id="rId44"/>
    <p:sldId id="341" r:id="rId45"/>
    <p:sldId id="391" r:id="rId46"/>
    <p:sldId id="392" r:id="rId47"/>
    <p:sldId id="393" r:id="rId48"/>
    <p:sldId id="394" r:id="rId49"/>
    <p:sldId id="42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5A64F"/>
    <a:srgbClr val="521C7E"/>
    <a:srgbClr val="BC351E"/>
    <a:srgbClr val="00B050"/>
    <a:srgbClr val="00A249"/>
    <a:srgbClr val="70AD47"/>
    <a:srgbClr val="71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0" d="100"/>
          <a:sy n="120" d="100"/>
        </p:scale>
        <p:origin x="138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FCFF0-7EFB-4B28-A6DD-4ECFE16CCF21}" type="datetimeFigureOut">
              <a:rPr lang="en-US" smtClean="0"/>
              <a:t>12/1/2016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2803C-4123-463E-B191-8C883DC0456F}" type="slidenum">
              <a:rPr lang="en-US" smtClean="0"/>
              <a:t>‹#›</a:t>
            </a:fld>
            <a:endParaRPr lang="en-US"/>
          </a:p>
        </p:txBody>
      </p:sp>
    </p:spTree>
    <p:extLst>
      <p:ext uri="{BB962C8B-B14F-4D97-AF65-F5344CB8AC3E}">
        <p14:creationId xmlns:p14="http://schemas.microsoft.com/office/powerpoint/2010/main" val="163705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43884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13</a:t>
            </a:fld>
            <a:endParaRPr lang="en-US"/>
          </a:p>
        </p:txBody>
      </p:sp>
    </p:spTree>
    <p:extLst>
      <p:ext uri="{BB962C8B-B14F-4D97-AF65-F5344CB8AC3E}">
        <p14:creationId xmlns:p14="http://schemas.microsoft.com/office/powerpoint/2010/main" val="36410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14</a:t>
            </a:fld>
            <a:endParaRPr lang="en-US"/>
          </a:p>
        </p:txBody>
      </p:sp>
    </p:spTree>
    <p:extLst>
      <p:ext uri="{BB962C8B-B14F-4D97-AF65-F5344CB8AC3E}">
        <p14:creationId xmlns:p14="http://schemas.microsoft.com/office/powerpoint/2010/main" val="45505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chemeClr val="accent4"/>
            </a:gs>
            <a:gs pos="71000">
              <a:srgbClr val="FFFFFF"/>
            </a:gs>
          </a:gsLst>
          <a:lin ang="16200000" scaled="0"/>
          <a:tileRect/>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p:nvPr>
        </p:nvSpPr>
        <p:spPr>
          <a:xfrm>
            <a:off x="793120" y="2430868"/>
            <a:ext cx="7701598" cy="721360"/>
          </a:xfrm>
        </p:spPr>
        <p:txBody>
          <a:bodyPr>
            <a:noAutofit/>
          </a:bodyPr>
          <a:lstStyle>
            <a:lvl1pPr marL="0" indent="0" algn="ctr">
              <a:buFontTx/>
              <a:buNone/>
              <a:defRPr sz="4000" b="1" i="0" baseline="0">
                <a:solidFill>
                  <a:srgbClr val="175475"/>
                </a:solidFill>
                <a:latin typeface="Myriad Pro Semibold"/>
              </a:defRPr>
            </a:lvl1pPr>
          </a:lstStyle>
          <a:p>
            <a:pPr lvl="0"/>
            <a:endParaRPr lang="en-US" dirty="0"/>
          </a:p>
        </p:txBody>
      </p:sp>
      <p:sp>
        <p:nvSpPr>
          <p:cNvPr id="20" name="Text Placeholder 17"/>
          <p:cNvSpPr>
            <a:spLocks noGrp="1"/>
          </p:cNvSpPr>
          <p:nvPr>
            <p:ph type="body" sz="quarter" idx="11"/>
          </p:nvPr>
        </p:nvSpPr>
        <p:spPr>
          <a:xfrm>
            <a:off x="793120" y="3152228"/>
            <a:ext cx="7701598" cy="549274"/>
          </a:xfrm>
        </p:spPr>
        <p:txBody>
          <a:bodyPr lIns="0" tIns="0" rIns="0" bIns="0">
            <a:noAutofit/>
          </a:bodyPr>
          <a:lstStyle>
            <a:lvl1pPr marL="0" indent="0" algn="ctr">
              <a:spcBef>
                <a:spcPts val="0"/>
              </a:spcBef>
              <a:buFontTx/>
              <a:buNone/>
              <a:defRPr sz="3600" b="0" i="0" baseline="0">
                <a:solidFill>
                  <a:srgbClr val="175475"/>
                </a:solidFill>
                <a:latin typeface="Franklin Gothic Book"/>
                <a:cs typeface="Franklin Gothic Book"/>
              </a:defRPr>
            </a:lvl1pPr>
          </a:lstStyle>
          <a:p>
            <a:pPr lvl="0"/>
            <a:endParaRPr lang="en-US" dirty="0"/>
          </a:p>
        </p:txBody>
      </p:sp>
      <p:sp>
        <p:nvSpPr>
          <p:cNvPr id="22" name="Text Placeholder 17"/>
          <p:cNvSpPr>
            <a:spLocks noGrp="1"/>
          </p:cNvSpPr>
          <p:nvPr>
            <p:ph type="body" sz="quarter" idx="12"/>
          </p:nvPr>
        </p:nvSpPr>
        <p:spPr>
          <a:xfrm>
            <a:off x="793120" y="4556016"/>
            <a:ext cx="7701598" cy="469900"/>
          </a:xfrm>
        </p:spPr>
        <p:txBody>
          <a:bodyPr lIns="0" tIns="0" rIns="0" bIns="0">
            <a:noAutofit/>
          </a:bodyPr>
          <a:lstStyle>
            <a:lvl1pPr marL="0" indent="0" algn="ctr">
              <a:spcBef>
                <a:spcPts val="0"/>
              </a:spcBef>
              <a:buFontTx/>
              <a:buNone/>
              <a:defRPr sz="2800" b="0" i="1">
                <a:solidFill>
                  <a:srgbClr val="175475"/>
                </a:solidFill>
                <a:latin typeface="Franklin Gothic Book"/>
                <a:cs typeface="Franklin Gothic Book"/>
              </a:defRPr>
            </a:lvl1pPr>
          </a:lstStyle>
          <a:p>
            <a:pPr lvl="0"/>
            <a:endParaRPr lang="en-US" dirty="0"/>
          </a:p>
        </p:txBody>
      </p:sp>
      <p:sp>
        <p:nvSpPr>
          <p:cNvPr id="23" name="Text Placeholder 17"/>
          <p:cNvSpPr>
            <a:spLocks noGrp="1"/>
          </p:cNvSpPr>
          <p:nvPr>
            <p:ph type="body" sz="quarter" idx="13" hasCustomPrompt="1"/>
          </p:nvPr>
        </p:nvSpPr>
        <p:spPr>
          <a:xfrm>
            <a:off x="793120" y="5025916"/>
            <a:ext cx="7701598" cy="469900"/>
          </a:xfrm>
        </p:spPr>
        <p:txBody>
          <a:bodyPr lIns="0" tIns="0" rIns="0" bIns="0">
            <a:noAutofit/>
          </a:bodyPr>
          <a:lstStyle>
            <a:lvl1pPr marL="0" indent="0" algn="ctr">
              <a:spcBef>
                <a:spcPts val="0"/>
              </a:spcBef>
              <a:buFontTx/>
              <a:buNone/>
              <a:defRPr sz="2400" b="0" i="0" baseline="0">
                <a:solidFill>
                  <a:srgbClr val="175475"/>
                </a:solidFill>
                <a:latin typeface="Franklin Gothic Book"/>
                <a:cs typeface="Franklin Gothic Book"/>
              </a:defRPr>
            </a:lvl1pPr>
          </a:lstStyle>
          <a:p>
            <a:pPr lvl="0"/>
            <a:r>
              <a:rPr lang="en-US" dirty="0"/>
              <a:t>Month XX, 20XX</a:t>
            </a:r>
          </a:p>
        </p:txBody>
      </p:sp>
    </p:spTree>
    <p:extLst>
      <p:ext uri="{BB962C8B-B14F-4D97-AF65-F5344CB8AC3E}">
        <p14:creationId xmlns:p14="http://schemas.microsoft.com/office/powerpoint/2010/main" val="356345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5475"/>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754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367736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87388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175475"/>
                </a:solidFill>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175475"/>
                </a:solidFill>
              </a:defRPr>
            </a:lvl1pPr>
            <a:lvl2pPr>
              <a:defRPr>
                <a:solidFill>
                  <a:srgbClr val="175475"/>
                </a:solidFill>
              </a:defRPr>
            </a:lvl2pPr>
            <a:lvl3pPr>
              <a:defRPr>
                <a:solidFill>
                  <a:srgbClr val="175475"/>
                </a:solidFill>
              </a:defRPr>
            </a:lvl3pPr>
            <a:lvl4pPr>
              <a:defRPr>
                <a:solidFill>
                  <a:srgbClr val="175475"/>
                </a:solidFill>
              </a:defRPr>
            </a:lvl4pPr>
            <a:lvl5pPr>
              <a:defRPr>
                <a:solidFill>
                  <a:srgbClr val="1754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110685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1" y="94003"/>
            <a:ext cx="8229600" cy="516966"/>
          </a:xfrm>
          <a:ln>
            <a:noFill/>
          </a:ln>
        </p:spPr>
        <p:txBody>
          <a:bodyPr/>
          <a:lstStyle>
            <a:lvl1pPr>
              <a:defRPr sz="2200" b="1">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p:nvPr>
        </p:nvSpPr>
        <p:spPr>
          <a:xfrm>
            <a:off x="364734" y="955964"/>
            <a:ext cx="8229600" cy="48657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667875" y="6389925"/>
            <a:ext cx="5018925"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0099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114301" y="97668"/>
            <a:ext cx="7765978" cy="516966"/>
          </a:xfrm>
        </p:spPr>
        <p:txBody>
          <a:bodyPr/>
          <a:lstStyle>
            <a:lvl1pPr>
              <a:defRPr>
                <a:solidFill>
                  <a:schemeClr val="accent4">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114301" y="588292"/>
            <a:ext cx="8490307" cy="478823"/>
          </a:xfrm>
        </p:spPr>
        <p:txBody>
          <a:bodyPr anchor="b"/>
          <a:lstStyle>
            <a:lvl1pPr marL="0" indent="0">
              <a:buNone/>
              <a:defRPr sz="2000" b="1">
                <a:solidFill>
                  <a:schemeClr val="accent4">
                    <a:lumMod val="75000"/>
                  </a:schemeClr>
                </a:solidFill>
                <a:latin typeface="Myriad Pro Semibold"/>
                <a:cs typeface="Myriad Pro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75008" y="1131600"/>
            <a:ext cx="8229600" cy="4659601"/>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10" name="Straight Connector 9"/>
          <p:cNvCxnSpPr/>
          <p:nvPr userDrawn="1"/>
        </p:nvCxnSpPr>
        <p:spPr>
          <a:xfrm flipV="1">
            <a:off x="114301" y="594036"/>
            <a:ext cx="8869680" cy="0"/>
          </a:xfrm>
          <a:prstGeom prst="line">
            <a:avLst/>
          </a:prstGeom>
          <a:ln w="60325" cmpd="tri">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093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3264" y="3194406"/>
            <a:ext cx="8596347" cy="751061"/>
          </a:xfrm>
        </p:spPr>
        <p:txBody>
          <a:bodyPr anchor="t"/>
          <a:lstStyle>
            <a:lvl1pPr algn="l">
              <a:defRPr sz="38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83265" y="4080648"/>
            <a:ext cx="8596346" cy="15001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4" name="Straight Connector 3"/>
          <p:cNvCxnSpPr/>
          <p:nvPr userDrawn="1"/>
        </p:nvCxnSpPr>
        <p:spPr>
          <a:xfrm>
            <a:off x="383264" y="3934792"/>
            <a:ext cx="8421843" cy="33781"/>
          </a:xfrm>
          <a:prstGeom prst="line">
            <a:avLst/>
          </a:prstGeom>
          <a:ln w="60325" cmpd="tri">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3561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6952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879067"/>
            <a:ext cx="4040188"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539377"/>
            <a:ext cx="4040188"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874803"/>
            <a:ext cx="4041775"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539377"/>
            <a:ext cx="4041775"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7FFE15FC-A8B6-4718-BABB-4F5309630F6C}"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cxnSp>
        <p:nvCxnSpPr>
          <p:cNvPr id="11" name="Straight Connector 10"/>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706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0053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71861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702" y="87394"/>
            <a:ext cx="8229600" cy="479603"/>
          </a:xfrm>
        </p:spPr>
        <p:txBody>
          <a:bodyPr anchor="b"/>
          <a:lstStyle>
            <a:lvl1pPr algn="l">
              <a:defRPr sz="2200" b="1">
                <a:solidFill>
                  <a:srgbClr val="175475"/>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924674"/>
            <a:ext cx="5111750" cy="5201489"/>
          </a:xfrm>
        </p:spPr>
        <p:txBody>
          <a:bodyPr/>
          <a:lstStyle>
            <a:lvl1pPr>
              <a:defRPr sz="2400">
                <a:solidFill>
                  <a:schemeClr val="tx1"/>
                </a:solidFill>
              </a:defRPr>
            </a:lvl1pPr>
            <a:lvl2pPr>
              <a:defRPr sz="22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924674"/>
            <a:ext cx="3008313" cy="5201489"/>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2193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1" y="97668"/>
            <a:ext cx="8229600" cy="51696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64734" y="955964"/>
            <a:ext cx="8378574" cy="494676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8594334" y="57664"/>
            <a:ext cx="464262" cy="365125"/>
          </a:xfrm>
          <a:prstGeom prst="rect">
            <a:avLst/>
          </a:prstGeom>
        </p:spPr>
        <p:txBody>
          <a:bodyPr vert="horz" lIns="91440" tIns="45720" rIns="91440" bIns="45720" rtlCol="0" anchor="ctr"/>
          <a:lstStyle>
            <a:lvl1pPr algn="ctr">
              <a:defRPr sz="1400" b="0">
                <a:solidFill>
                  <a:srgbClr val="175475"/>
                </a:solidFill>
                <a:latin typeface="Franklin Gothic Book" panose="020B0503020102020204" pitchFamily="34" charset="0"/>
              </a:defRPr>
            </a:lvl1pPr>
          </a:lstStyle>
          <a:p>
            <a:pPr algn="r" defTabSz="457200"/>
            <a:fld id="{7FFE15FC-A8B6-4718-BABB-4F5309630F6C}" type="slidenum">
              <a:rPr lang="en-US" smtClean="0"/>
              <a:pPr algn="r" defTabSz="457200"/>
              <a:t>‹#›</a:t>
            </a:fld>
            <a:endParaRPr lang="en-US" dirty="0"/>
          </a:p>
        </p:txBody>
      </p:sp>
      <p:sp>
        <p:nvSpPr>
          <p:cNvPr id="5" name="Footer Placeholder 4"/>
          <p:cNvSpPr>
            <a:spLocks noGrp="1"/>
          </p:cNvSpPr>
          <p:nvPr>
            <p:ph type="ftr" sz="quarter" idx="3"/>
          </p:nvPr>
        </p:nvSpPr>
        <p:spPr>
          <a:xfrm>
            <a:off x="3607905" y="6374814"/>
            <a:ext cx="5361434" cy="365125"/>
          </a:xfrm>
          <a:prstGeom prst="rect">
            <a:avLst/>
          </a:prstGeom>
        </p:spPr>
        <p:txBody>
          <a:bodyPr vert="horz" lIns="91440" tIns="45720" rIns="91440" bIns="45720" rtlCol="0" anchor="ctr"/>
          <a:lstStyle>
            <a:lvl1pPr algn="l">
              <a:defRPr sz="1200" i="1">
                <a:solidFill>
                  <a:schemeClr val="tx1">
                    <a:tint val="75000"/>
                  </a:schemeClr>
                </a:solidFill>
              </a:defRPr>
            </a:lvl1pPr>
          </a:lstStyle>
          <a:p>
            <a:pPr defTabSz="457200"/>
            <a:endParaRPr lang="en-US" dirty="0">
              <a:solidFill>
                <a:prstClr val="black">
                  <a:tint val="75000"/>
                </a:prstClr>
              </a:solidFill>
            </a:endParaRPr>
          </a:p>
        </p:txBody>
      </p:sp>
      <p:sp>
        <p:nvSpPr>
          <p:cNvPr id="6" name="TextBox 5"/>
          <p:cNvSpPr txBox="1"/>
          <p:nvPr userDrawn="1"/>
        </p:nvSpPr>
        <p:spPr>
          <a:xfrm>
            <a:off x="5462185" y="6632730"/>
            <a:ext cx="3665913" cy="246221"/>
          </a:xfrm>
          <a:prstGeom prst="rect">
            <a:avLst/>
          </a:prstGeom>
          <a:noFill/>
        </p:spPr>
        <p:txBody>
          <a:bodyPr wrap="square" rtlCol="0">
            <a:spAutoFit/>
          </a:bodyPr>
          <a:lstStyle/>
          <a:p>
            <a:pPr algn="r"/>
            <a:r>
              <a:rPr lang="en-US" sz="1000" b="0" i="1" dirty="0">
                <a:solidFill>
                  <a:schemeClr val="bg1">
                    <a:lumMod val="50000"/>
                  </a:schemeClr>
                </a:solidFill>
                <a:latin typeface="Calibri" panose="020F0502020204030204" pitchFamily="34" charset="0"/>
              </a:rPr>
              <a:t>Current as of 11-16-2016</a:t>
            </a:r>
          </a:p>
        </p:txBody>
      </p:sp>
    </p:spTree>
    <p:extLst>
      <p:ext uri="{BB962C8B-B14F-4D97-AF65-F5344CB8AC3E}">
        <p14:creationId xmlns:p14="http://schemas.microsoft.com/office/powerpoint/2010/main" val="25714527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457200" rtl="0" eaLnBrk="1" latinLnBrk="0" hangingPunct="1">
        <a:spcBef>
          <a:spcPct val="0"/>
        </a:spcBef>
        <a:buNone/>
        <a:defRPr sz="2200" b="1" i="0" kern="1200">
          <a:solidFill>
            <a:srgbClr val="175475"/>
          </a:solidFill>
          <a:latin typeface="Myriad Pro Semibold"/>
          <a:ea typeface="+mj-ea"/>
          <a:cs typeface="Myriad Pro Semibold"/>
        </a:defRPr>
      </a:lvl1pPr>
    </p:titleStyle>
    <p:body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irs.gov/PUP/taxpros/best-_practices_resolving_1095_conflict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irs.gov/PUP/taxpros/best-_practices_resolving_1095_conflicts.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irs.gov/PUP/taxpros/best-_practices_resolving_1095_conflicts.pdf"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hyperlink" Target="http://www.irs.gov/PUP/taxpros/best-_practices_resolving_1095_conflicts.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gs>
            <a:gs pos="62000">
              <a:srgbClr val="FFFFFF"/>
            </a:gs>
          </a:gsLst>
          <a:lin ang="16200000" scaled="0"/>
          <a:tileRect/>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solidFill>
                  <a:schemeClr val="accent4">
                    <a:lumMod val="75000"/>
                  </a:schemeClr>
                </a:solidFill>
              </a:rPr>
              <a:t>VITA/TCE Advanced Topic:</a:t>
            </a:r>
          </a:p>
          <a:p>
            <a:r>
              <a:rPr lang="en-US" dirty="0">
                <a:solidFill>
                  <a:schemeClr val="accent4">
                    <a:lumMod val="75000"/>
                  </a:schemeClr>
                </a:solidFill>
              </a:rPr>
              <a:t>Premium Tax Credits</a:t>
            </a:r>
          </a:p>
        </p:txBody>
      </p:sp>
      <p:sp>
        <p:nvSpPr>
          <p:cNvPr id="5" name="Text Placeholder 4"/>
          <p:cNvSpPr>
            <a:spLocks noGrp="1"/>
          </p:cNvSpPr>
          <p:nvPr>
            <p:ph type="body" sz="quarter" idx="13"/>
          </p:nvPr>
        </p:nvSpPr>
        <p:spPr>
          <a:xfrm>
            <a:off x="793120" y="5410530"/>
            <a:ext cx="7701598" cy="469900"/>
          </a:xfrm>
        </p:spPr>
        <p:txBody>
          <a:bodyPr/>
          <a:lstStyle/>
          <a:p>
            <a:r>
              <a:rPr lang="en-US" dirty="0">
                <a:solidFill>
                  <a:schemeClr val="bg1"/>
                </a:solidFill>
              </a:rPr>
              <a:t>Current as of November 9, 2016</a:t>
            </a:r>
          </a:p>
        </p:txBody>
      </p:sp>
    </p:spTree>
    <p:extLst>
      <p:ext uri="{BB962C8B-B14F-4D97-AF65-F5344CB8AC3E}">
        <p14:creationId xmlns:p14="http://schemas.microsoft.com/office/powerpoint/2010/main" val="344983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PTC Refresher</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561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Criteria for the Premium Tax Credit (PTC)</a:t>
            </a:r>
          </a:p>
        </p:txBody>
      </p:sp>
      <p:sp>
        <p:nvSpPr>
          <p:cNvPr id="3" name="Content Placeholder 2"/>
          <p:cNvSpPr>
            <a:spLocks noGrp="1"/>
          </p:cNvSpPr>
          <p:nvPr>
            <p:ph idx="1"/>
          </p:nvPr>
        </p:nvSpPr>
        <p:spPr>
          <a:xfrm>
            <a:off x="263569" y="955963"/>
            <a:ext cx="8470104" cy="5250533"/>
          </a:xfrm>
        </p:spPr>
        <p:txBody>
          <a:bodyPr/>
          <a:lstStyle/>
          <a:p>
            <a:pPr marL="0" indent="0">
              <a:buNone/>
            </a:pPr>
            <a:r>
              <a:rPr lang="en-US" sz="2000" dirty="0"/>
              <a:t>To receive a premium tax credit, a person must:</a:t>
            </a:r>
          </a:p>
          <a:p>
            <a:pPr marL="914400" lvl="1" indent="-457200">
              <a:spcBef>
                <a:spcPts val="1032"/>
              </a:spcBef>
              <a:buFont typeface="+mj-lt"/>
              <a:buAutoNum type="arabicPeriod"/>
            </a:pPr>
            <a:r>
              <a:rPr lang="en-US" sz="1800" b="1" dirty="0"/>
              <a:t>Enroll in a Marketplace plan</a:t>
            </a:r>
          </a:p>
          <a:p>
            <a:pPr marL="914400" lvl="1" indent="-457200">
              <a:spcBef>
                <a:spcPts val="1032"/>
              </a:spcBef>
              <a:buFont typeface="+mj-lt"/>
              <a:buAutoNum type="arabicPeriod"/>
            </a:pPr>
            <a:r>
              <a:rPr lang="en-US" sz="1800" b="1" dirty="0"/>
              <a:t>Have income between 100 and 400 percent of the federal poverty line (FPL)</a:t>
            </a:r>
          </a:p>
          <a:p>
            <a:pPr marL="1371600" lvl="2" indent="-228600">
              <a:spcBef>
                <a:spcPts val="1032"/>
              </a:spcBef>
              <a:buFont typeface="Arial" panose="020B0604020202020204" pitchFamily="34" charset="0"/>
              <a:buChar char="•"/>
            </a:pPr>
            <a:r>
              <a:rPr lang="en-US" sz="1600" dirty="0"/>
              <a:t>Individual: $11,770 - $47,080          Family of four: $24,250 - $97,000</a:t>
            </a:r>
          </a:p>
          <a:p>
            <a:pPr marL="1376363" lvl="2" indent="0">
              <a:spcBef>
                <a:spcPts val="1032"/>
              </a:spcBef>
              <a:buNone/>
            </a:pPr>
            <a:r>
              <a:rPr lang="en-US" sz="1600" dirty="0"/>
              <a:t>*Exception for people with income below 100% FPL can claim PTC if they received APTC under the belief that they would be income-eligible for the credit. </a:t>
            </a:r>
            <a:endParaRPr lang="en-US" sz="1600" i="1" dirty="0"/>
          </a:p>
          <a:p>
            <a:pPr marL="914400" lvl="1" indent="-457200">
              <a:spcBef>
                <a:spcPts val="1032"/>
              </a:spcBef>
              <a:buFont typeface="+mj-lt"/>
              <a:buAutoNum type="arabicPeriod"/>
            </a:pPr>
            <a:r>
              <a:rPr lang="en-US" sz="1800" b="1" dirty="0"/>
              <a:t>Have an eligible filing status</a:t>
            </a:r>
          </a:p>
          <a:p>
            <a:pPr marL="1371600" lvl="2" indent="-228600">
              <a:spcBef>
                <a:spcPts val="1032"/>
              </a:spcBef>
              <a:buFont typeface="Arial" panose="020B0604020202020204" pitchFamily="34" charset="0"/>
              <a:buChar char="•"/>
            </a:pPr>
            <a:r>
              <a:rPr lang="en-US" sz="1600" dirty="0"/>
              <a:t>PTC cannot be claimed by a person who is Married Filing Separately   *Exceptions for abused or abandoned spouses</a:t>
            </a:r>
          </a:p>
          <a:p>
            <a:pPr marL="1371600" lvl="2" indent="-228600">
              <a:spcBef>
                <a:spcPts val="1032"/>
              </a:spcBef>
              <a:buFont typeface="Arial" panose="020B0604020202020204" pitchFamily="34" charset="0"/>
              <a:buChar char="•"/>
            </a:pPr>
            <a:r>
              <a:rPr lang="en-US" sz="1600" dirty="0"/>
              <a:t>PTC cannot be claimed on a dependent return (whoever claims an individual’s personal exemption can claim their PTC)</a:t>
            </a:r>
          </a:p>
          <a:p>
            <a:pPr marL="914400" lvl="1" indent="-457200">
              <a:spcBef>
                <a:spcPts val="1032"/>
              </a:spcBef>
              <a:buFont typeface="+mj-lt"/>
              <a:buAutoNum type="arabicPeriod"/>
            </a:pPr>
            <a:r>
              <a:rPr lang="en-US" sz="1800" b="1" dirty="0"/>
              <a:t>Not eligible for (or enrolled in) other minimum essential coverage (MEC)</a:t>
            </a:r>
            <a:endParaRPr lang="en-US" sz="1800" dirty="0"/>
          </a:p>
          <a:p>
            <a:pPr marL="1371600" lvl="2" indent="-228600">
              <a:spcBef>
                <a:spcPts val="1032"/>
              </a:spcBef>
              <a:buFont typeface="Arial" panose="020B0604020202020204" pitchFamily="34" charset="0"/>
              <a:buChar char="•"/>
            </a:pPr>
            <a:r>
              <a:rPr lang="en-US" sz="1600" dirty="0"/>
              <a:t>Not eligible for Medicare or most Medicaid/CHIP or affordable employer-sponsored coverage (regardless of whether the person is actually enrolled)  *Many exceptions allow a person who received APTC to claim the credit despite eligibility for other coverage</a:t>
            </a:r>
          </a:p>
          <a:p>
            <a:pPr marL="1371600" lvl="2" indent="-228600">
              <a:spcBef>
                <a:spcPts val="1032"/>
              </a:spcBef>
              <a:buFont typeface="Arial" panose="020B0604020202020204" pitchFamily="34" charset="0"/>
              <a:buChar char="•"/>
            </a:pPr>
            <a:endParaRPr lang="en-US" sz="1600" dirty="0"/>
          </a:p>
          <a:p>
            <a:pPr lvl="1"/>
            <a:endParaRPr lang="en-US" sz="2400" dirty="0"/>
          </a:p>
          <a:p>
            <a:pPr marL="0" indent="0">
              <a:buNone/>
            </a:pPr>
            <a:endParaRPr lang="en-US" dirty="0"/>
          </a:p>
          <a:p>
            <a:pPr marL="0" indent="0">
              <a:buNone/>
            </a:pPr>
            <a:endParaRPr lang="en-US" dirty="0"/>
          </a:p>
        </p:txBody>
      </p:sp>
      <p:sp>
        <p:nvSpPr>
          <p:cNvPr id="9" name="Slide Number Placeholder 8"/>
          <p:cNvSpPr>
            <a:spLocks noGrp="1"/>
          </p:cNvSpPr>
          <p:nvPr>
            <p:ph type="sldNum" sz="quarter" idx="12"/>
          </p:nvPr>
        </p:nvSpPr>
        <p:spPr/>
        <p:txBody>
          <a:bodyPr/>
          <a:lstStyle/>
          <a:p>
            <a:pPr algn="r"/>
            <a:fld id="{7FFE15FC-A8B6-4718-BABB-4F5309630F6C}" type="slidenum">
              <a:rPr lang="en-US" smtClean="0"/>
              <a:pPr algn="r"/>
              <a:t>11</a:t>
            </a:fld>
            <a:endParaRPr lang="en-US" dirty="0"/>
          </a:p>
        </p:txBody>
      </p:sp>
      <p:sp>
        <p:nvSpPr>
          <p:cNvPr id="4" name="Rectangle 3"/>
          <p:cNvSpPr/>
          <p:nvPr/>
        </p:nvSpPr>
        <p:spPr>
          <a:xfrm>
            <a:off x="4479667" y="3244334"/>
            <a:ext cx="1846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291145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Must File Form 8962	</a:t>
            </a:r>
          </a:p>
        </p:txBody>
      </p:sp>
      <p:sp>
        <p:nvSpPr>
          <p:cNvPr id="3" name="Content Placeholder 2"/>
          <p:cNvSpPr>
            <a:spLocks noGrp="1"/>
          </p:cNvSpPr>
          <p:nvPr>
            <p:ph idx="1"/>
          </p:nvPr>
        </p:nvSpPr>
        <p:spPr>
          <a:xfrm>
            <a:off x="364734" y="914400"/>
            <a:ext cx="8229600" cy="4907280"/>
          </a:xfrm>
        </p:spPr>
        <p:txBody>
          <a:bodyPr/>
          <a:lstStyle/>
          <a:p>
            <a:pPr marL="0" indent="0">
              <a:buNone/>
            </a:pPr>
            <a:r>
              <a:rPr lang="en-US" sz="2000" b="1" dirty="0"/>
              <a:t>File Form 8962 if:</a:t>
            </a:r>
          </a:p>
          <a:p>
            <a:r>
              <a:rPr lang="en-US" sz="2000" dirty="0"/>
              <a:t>Any member of the tax family received PTC in advance (indicated on a 1095-A), or</a:t>
            </a:r>
          </a:p>
          <a:p>
            <a:r>
              <a:rPr lang="en-US" sz="2000" dirty="0"/>
              <a:t>A member of the tax family purchased insurance in the Marketplace and did not receive PTC in advance but wishes to claim it now, or </a:t>
            </a:r>
          </a:p>
          <a:p>
            <a:r>
              <a:rPr lang="en-US" sz="2000" dirty="0"/>
              <a:t>The taxpayer received advanced payment of PTC for someone they </a:t>
            </a:r>
            <a:r>
              <a:rPr lang="en-US" sz="2000" i="1" dirty="0"/>
              <a:t>thought</a:t>
            </a:r>
            <a:r>
              <a:rPr lang="en-US" sz="2000" dirty="0"/>
              <a:t> would be claimed as a dependent but </a:t>
            </a:r>
            <a:r>
              <a:rPr lang="en-US" sz="2000" i="1" dirty="0"/>
              <a:t>is not </a:t>
            </a:r>
            <a:r>
              <a:rPr lang="en-US" sz="2000" dirty="0"/>
              <a:t>claimed and no one else claims that individual’s personal exemption. </a:t>
            </a:r>
          </a:p>
          <a:p>
            <a:pPr lvl="1"/>
            <a:r>
              <a:rPr lang="en-US" sz="1800" u="sng" dirty="0"/>
              <a:t>Example</a:t>
            </a:r>
            <a:r>
              <a:rPr lang="en-US" sz="1800" dirty="0"/>
              <a:t>:  In December 2015, Diane enrolls her 18 year old son, Danny, in 2016 coverage, assuming she will claim him as a dependent. At the end of the year, Danny cannot be claimed as a dependent. Danny can file taxes, including Form 8962. But if he doesn’t file and no one claims his personal exemption, Diane must reconcile the PTC. </a:t>
            </a:r>
          </a:p>
          <a:p>
            <a:endParaRPr lang="en-US" sz="2000" dirty="0"/>
          </a:p>
          <a:p>
            <a:pPr marL="0" indent="0">
              <a:buNone/>
            </a:pPr>
            <a:r>
              <a:rPr lang="en-US" sz="2000" dirty="0"/>
              <a:t>If a person received any advance payments of PTC, they </a:t>
            </a:r>
            <a:r>
              <a:rPr lang="en-US" sz="2000" u="sng" dirty="0"/>
              <a:t>must</a:t>
            </a:r>
            <a:r>
              <a:rPr lang="en-US" sz="2000" dirty="0"/>
              <a:t> file a tax return!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12</a:t>
            </a:fld>
            <a:endParaRPr lang="en-US" dirty="0"/>
          </a:p>
        </p:txBody>
      </p:sp>
    </p:spTree>
    <p:extLst>
      <p:ext uri="{BB962C8B-B14F-4D97-AF65-F5344CB8AC3E}">
        <p14:creationId xmlns:p14="http://schemas.microsoft.com/office/powerpoint/2010/main" val="3053499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4003"/>
            <a:ext cx="8629649" cy="516966"/>
          </a:xfrm>
        </p:spPr>
        <p:txBody>
          <a:bodyPr/>
          <a:lstStyle/>
          <a:p>
            <a:r>
              <a:rPr lang="en-US" dirty="0"/>
              <a:t>Reconciliation</a:t>
            </a:r>
          </a:p>
        </p:txBody>
      </p:sp>
      <p:sp>
        <p:nvSpPr>
          <p:cNvPr id="3" name="Content Placeholder 2"/>
          <p:cNvSpPr>
            <a:spLocks noGrp="1"/>
          </p:cNvSpPr>
          <p:nvPr>
            <p:ph idx="1"/>
          </p:nvPr>
        </p:nvSpPr>
        <p:spPr/>
        <p:txBody>
          <a:bodyPr/>
          <a:lstStyle/>
          <a:p>
            <a:r>
              <a:rPr lang="en-US" sz="2000" dirty="0"/>
              <a:t>If no PTC is taken in advance, or if only a portion of the PTC is claimed in advance, the remainder is refundable and may be claimed on the tax return. </a:t>
            </a:r>
          </a:p>
          <a:p>
            <a:r>
              <a:rPr lang="en-US" sz="2000" dirty="0"/>
              <a:t>If a taxpayer receives excess advance payments of the PTC, some or all of it must be paid back.  </a:t>
            </a:r>
          </a:p>
          <a:p>
            <a:pPr marL="0" indent="0">
              <a:buNone/>
            </a:pP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37238659"/>
              </p:ext>
            </p:extLst>
          </p:nvPr>
        </p:nvGraphicFramePr>
        <p:xfrm>
          <a:off x="1134636" y="3083726"/>
          <a:ext cx="6792279" cy="2356676"/>
        </p:xfrm>
        <a:graphic>
          <a:graphicData uri="http://schemas.openxmlformats.org/drawingml/2006/table">
            <a:tbl>
              <a:tblPr firstRow="1" bandRow="1">
                <a:tableStyleId>{5C22544A-7EE6-4342-B048-85BDC9FD1C3A}</a:tableStyleId>
              </a:tblPr>
              <a:tblGrid>
                <a:gridCol w="2264093">
                  <a:extLst>
                    <a:ext uri="{9D8B030D-6E8A-4147-A177-3AD203B41FA5}">
                      <a16:colId xmlns:a16="http://schemas.microsoft.com/office/drawing/2014/main" val="20000"/>
                    </a:ext>
                  </a:extLst>
                </a:gridCol>
                <a:gridCol w="2264093">
                  <a:extLst>
                    <a:ext uri="{9D8B030D-6E8A-4147-A177-3AD203B41FA5}">
                      <a16:colId xmlns:a16="http://schemas.microsoft.com/office/drawing/2014/main" val="20002"/>
                    </a:ext>
                  </a:extLst>
                </a:gridCol>
                <a:gridCol w="2264093">
                  <a:extLst>
                    <a:ext uri="{9D8B030D-6E8A-4147-A177-3AD203B41FA5}">
                      <a16:colId xmlns:a16="http://schemas.microsoft.com/office/drawing/2014/main" val="20004"/>
                    </a:ext>
                  </a:extLst>
                </a:gridCol>
              </a:tblGrid>
              <a:tr h="317558">
                <a:tc gridSpan="3">
                  <a:txBody>
                    <a:bodyPr/>
                    <a:lstStyle/>
                    <a:p>
                      <a:pPr marL="0" marR="0" algn="ctr">
                        <a:spcBef>
                          <a:spcPts val="0"/>
                        </a:spcBef>
                        <a:spcAft>
                          <a:spcPts val="0"/>
                        </a:spcAft>
                      </a:pPr>
                      <a:r>
                        <a:rPr lang="en-US" sz="18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rPr>
                        <a:t>REPAYMENT</a:t>
                      </a:r>
                      <a:r>
                        <a:rPr lang="en-US" sz="1800" b="0" baseline="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rPr>
                        <a:t> LIMITS ON APTC (2016)</a:t>
                      </a:r>
                      <a:endParaRPr lang="en-US" sz="18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0" marR="0" marT="0" marB="0" anchor="ctr">
                    <a:lnL w="12700" cap="flat" cmpd="sng" algn="ctr">
                      <a:solidFill>
                        <a:srgbClr val="0C61A4"/>
                      </a:solidFill>
                      <a:prstDash val="solid"/>
                      <a:round/>
                      <a:headEnd type="none" w="med" len="med"/>
                      <a:tailEnd type="none" w="med" len="med"/>
                    </a:lnL>
                    <a:lnR w="12700" cap="flat" cmpd="sng" algn="ctr">
                      <a:solidFill>
                        <a:srgbClr val="0C61A4"/>
                      </a:solidFill>
                      <a:prstDash val="solid"/>
                      <a:round/>
                      <a:headEnd type="none" w="med" len="med"/>
                      <a:tailEnd type="none" w="med" len="med"/>
                    </a:lnR>
                    <a:lnT w="1270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hMerge="1">
                  <a:txBody>
                    <a:bodyPr/>
                    <a:lstStyle/>
                    <a:p>
                      <a:pPr marL="0" marR="0" algn="ctr">
                        <a:spcBef>
                          <a:spcPts val="0"/>
                        </a:spcBef>
                        <a:spcAft>
                          <a:spcPts val="0"/>
                        </a:spcAft>
                      </a:pPr>
                      <a:endParaRPr lang="en-US" sz="1600" b="0" dirty="0">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tc hMerge="1">
                  <a:txBody>
                    <a:bodyPr/>
                    <a:lstStyle/>
                    <a:p>
                      <a:pPr marL="0" marR="0" algn="ctr">
                        <a:spcBef>
                          <a:spcPts val="0"/>
                        </a:spcBef>
                        <a:spcAft>
                          <a:spcPts val="0"/>
                        </a:spcAft>
                      </a:pPr>
                      <a:endParaRPr lang="en-US" sz="1600" b="0" dirty="0">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1270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extLst>
                  <a:ext uri="{0D108BD9-81ED-4DB2-BD59-A6C34878D82A}">
                    <a16:rowId xmlns:a16="http://schemas.microsoft.com/office/drawing/2014/main" val="10000"/>
                  </a:ext>
                </a:extLst>
              </a:tr>
              <a:tr h="440996">
                <a:tc>
                  <a:txBody>
                    <a:bodyPr/>
                    <a:lstStyle/>
                    <a:p>
                      <a:pPr marL="0" marR="0" algn="ctr">
                        <a:spcBef>
                          <a:spcPts val="0"/>
                        </a:spcBef>
                        <a:spcAft>
                          <a:spcPts val="0"/>
                        </a:spcAft>
                      </a:pPr>
                      <a:r>
                        <a:rPr lang="en-US" sz="1600" b="0" dirty="0">
                          <a:solidFill>
                            <a:schemeClr val="bg1"/>
                          </a:solidFill>
                          <a:effectLst/>
                          <a:latin typeface="Franklin Gothic Medium" panose="020B0603020102020204" pitchFamily="34" charset="0"/>
                        </a:rPr>
                        <a:t>Income </a:t>
                      </a:r>
                    </a:p>
                    <a:p>
                      <a:pPr marL="0" marR="0" algn="ctr">
                        <a:spcBef>
                          <a:spcPts val="0"/>
                        </a:spcBef>
                        <a:spcAft>
                          <a:spcPts val="0"/>
                        </a:spcAft>
                      </a:pPr>
                      <a:r>
                        <a:rPr lang="en-US" sz="1600" b="0" dirty="0">
                          <a:solidFill>
                            <a:schemeClr val="bg1"/>
                          </a:solidFill>
                          <a:effectLst/>
                          <a:latin typeface="Franklin Gothic Medium" panose="020B0603020102020204" pitchFamily="34" charset="0"/>
                        </a:rPr>
                        <a:t>(as % of FPL)</a:t>
                      </a:r>
                      <a:endParaRPr lang="en-US" sz="16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600" b="0" dirty="0">
                          <a:solidFill>
                            <a:schemeClr val="bg1"/>
                          </a:solidFill>
                          <a:effectLst/>
                          <a:latin typeface="Franklin Gothic Medium" panose="020B0603020102020204" pitchFamily="34" charset="0"/>
                        </a:rPr>
                        <a:t>SINGLE</a:t>
                      </a:r>
                      <a:r>
                        <a:rPr lang="en-US" sz="1600" b="0" baseline="0" dirty="0">
                          <a:solidFill>
                            <a:schemeClr val="bg1"/>
                          </a:solidFill>
                          <a:effectLst/>
                          <a:latin typeface="Franklin Gothic Medium" panose="020B0603020102020204" pitchFamily="34" charset="0"/>
                        </a:rPr>
                        <a:t> </a:t>
                      </a:r>
                      <a:r>
                        <a:rPr lang="en-US" sz="1600" b="0" dirty="0">
                          <a:solidFill>
                            <a:schemeClr val="bg1"/>
                          </a:solidFill>
                          <a:effectLst/>
                          <a:latin typeface="Franklin Gothic Medium" panose="020B0603020102020204" pitchFamily="34" charset="0"/>
                        </a:rPr>
                        <a:t>taxpayers will pay back no more than</a:t>
                      </a:r>
                      <a:r>
                        <a:rPr lang="en-US" sz="1600" b="0" baseline="0" dirty="0">
                          <a:solidFill>
                            <a:schemeClr val="bg1"/>
                          </a:solidFill>
                          <a:effectLst/>
                          <a:latin typeface="Franklin Gothic Medium" panose="020B0603020102020204" pitchFamily="34" charset="0"/>
                        </a:rPr>
                        <a:t> …</a:t>
                      </a:r>
                      <a:endParaRPr lang="en-US" sz="16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600" b="0" dirty="0">
                          <a:solidFill>
                            <a:schemeClr val="bg1"/>
                          </a:solidFill>
                          <a:effectLst/>
                          <a:latin typeface="Franklin Gothic Medium" panose="020B0603020102020204" pitchFamily="34" charset="0"/>
                        </a:rPr>
                        <a:t>OTHER taxpayers will pay back no more than….</a:t>
                      </a:r>
                      <a:endParaRPr lang="en-US" sz="16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322329">
                <a:tc>
                  <a:txBody>
                    <a:bodyPr/>
                    <a:lstStyle/>
                    <a:p>
                      <a:pPr marL="0" marR="0" algn="ctr">
                        <a:spcBef>
                          <a:spcPts val="0"/>
                        </a:spcBef>
                        <a:spcAft>
                          <a:spcPts val="0"/>
                        </a:spcAft>
                      </a:pPr>
                      <a:r>
                        <a:rPr lang="en-US" sz="1400" dirty="0">
                          <a:effectLst/>
                          <a:latin typeface="Franklin Gothic Book" panose="020B0503020102020204" pitchFamily="34" charset="0"/>
                        </a:rPr>
                        <a:t>Under 200%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$300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$600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2329">
                <a:tc>
                  <a:txBody>
                    <a:bodyPr/>
                    <a:lstStyle/>
                    <a:p>
                      <a:pPr marL="0" marR="0" algn="ctr">
                        <a:spcBef>
                          <a:spcPts val="0"/>
                        </a:spcBef>
                        <a:spcAft>
                          <a:spcPts val="0"/>
                        </a:spcAft>
                      </a:pPr>
                      <a:r>
                        <a:rPr lang="en-US" sz="1400" dirty="0">
                          <a:effectLst/>
                          <a:latin typeface="Franklin Gothic Book" panose="020B0503020102020204" pitchFamily="34" charset="0"/>
                        </a:rPr>
                        <a:t>At least 200% but less than 300%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rPr>
                        <a:t>$750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rPr>
                        <a:t>$1,500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CF2F8"/>
                    </a:solidFill>
                  </a:tcPr>
                </a:tc>
                <a:extLst>
                  <a:ext uri="{0D108BD9-81ED-4DB2-BD59-A6C34878D82A}">
                    <a16:rowId xmlns:a16="http://schemas.microsoft.com/office/drawing/2014/main" val="10003"/>
                  </a:ext>
                </a:extLst>
              </a:tr>
              <a:tr h="322329">
                <a:tc>
                  <a:txBody>
                    <a:bodyPr/>
                    <a:lstStyle/>
                    <a:p>
                      <a:pPr marL="0" marR="0" algn="ctr">
                        <a:spcBef>
                          <a:spcPts val="0"/>
                        </a:spcBef>
                        <a:spcAft>
                          <a:spcPts val="0"/>
                        </a:spcAft>
                      </a:pPr>
                      <a:r>
                        <a:rPr lang="en-US" sz="1400" dirty="0">
                          <a:effectLst/>
                          <a:latin typeface="Franklin Gothic Book" panose="020B0503020102020204" pitchFamily="34" charset="0"/>
                        </a:rPr>
                        <a:t>At least 300% but less than 400%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$1,275</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$2,550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2329">
                <a:tc>
                  <a:txBody>
                    <a:bodyPr/>
                    <a:lstStyle/>
                    <a:p>
                      <a:pPr marL="0" marR="0" algn="ctr">
                        <a:spcBef>
                          <a:spcPts val="0"/>
                        </a:spcBef>
                        <a:spcAft>
                          <a:spcPts val="0"/>
                        </a:spcAft>
                      </a:pPr>
                      <a:r>
                        <a:rPr lang="en-US" sz="1400" dirty="0">
                          <a:effectLst/>
                          <a:latin typeface="Franklin Gothic Book" panose="020B0503020102020204" pitchFamily="34" charset="0"/>
                          <a:ea typeface="Cambria" panose="02040503050406030204" pitchFamily="18" charset="0"/>
                          <a:cs typeface="Times New Roman" panose="02020603050405020304" pitchFamily="18" charset="0"/>
                        </a:rPr>
                        <a:t>400% and above</a:t>
                      </a: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0C61A4"/>
                      </a:solid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ea typeface="Cambria" panose="02040503050406030204" pitchFamily="18" charset="0"/>
                          <a:cs typeface="Times New Roman" panose="02020603050405020304" pitchFamily="18" charset="0"/>
                        </a:rPr>
                        <a:t>None: Full repayment</a:t>
                      </a: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0C61A4"/>
                      </a:solid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ea typeface="Cambria" panose="02040503050406030204" pitchFamily="18" charset="0"/>
                          <a:cs typeface="Times New Roman" panose="02020603050405020304" pitchFamily="18" charset="0"/>
                        </a:rPr>
                        <a:t>None: Full repayment</a:t>
                      </a: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0C61A4"/>
                      </a:solidFill>
                      <a:prstDash val="solid"/>
                      <a:round/>
                      <a:headEnd type="none" w="med" len="med"/>
                      <a:tailEnd type="none" w="med" len="med"/>
                    </a:lnB>
                    <a:solidFill>
                      <a:srgbClr val="ECF2F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65030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1490" y="955963"/>
            <a:ext cx="8172843" cy="2852171"/>
          </a:xfrm>
          <a:prstGeom prst="rect">
            <a:avLst/>
          </a:prstGeom>
          <a:ln w="19050">
            <a:solidFill>
              <a:schemeClr val="bg1">
                <a:lumMod val="50000"/>
              </a:schemeClr>
            </a:solidFill>
          </a:ln>
          <a:effectLst>
            <a:outerShdw blurRad="50800" dist="38100" dir="16200000" rotWithShape="0">
              <a:prstClr val="black">
                <a:alpha val="40000"/>
              </a:prstClr>
            </a:outerShdw>
          </a:effectLst>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1490" y="2423459"/>
            <a:ext cx="8172843" cy="1745929"/>
          </a:xfrm>
          <a:prstGeom prst="rect">
            <a:avLst/>
          </a:prstGeom>
          <a:ln w="19050">
            <a:solidFill>
              <a:schemeClr val="bg1">
                <a:lumMod val="50000"/>
              </a:schemeClr>
            </a:solidFill>
          </a:ln>
          <a:effectLst>
            <a:outerShdw blurRad="50800" dist="38100" dir="16200000" rotWithShape="0">
              <a:prstClr val="black">
                <a:alpha val="40000"/>
              </a:prstClr>
            </a:outerShdw>
          </a:effec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1490" y="2782407"/>
            <a:ext cx="8172843" cy="1409198"/>
          </a:xfrm>
          <a:prstGeom prst="rect">
            <a:avLst/>
          </a:prstGeom>
          <a:ln w="19050">
            <a:solidFill>
              <a:schemeClr val="bg1">
                <a:lumMod val="50000"/>
              </a:schemeClr>
            </a:solidFill>
          </a:ln>
          <a:effectLst>
            <a:outerShdw blurRad="50800" dist="38100" dir="16200000" rotWithShape="0">
              <a:prstClr val="black">
                <a:alpha val="40000"/>
              </a:prstClr>
            </a:outerShdw>
          </a:effectLst>
        </p:spPr>
      </p:pic>
      <p:sp>
        <p:nvSpPr>
          <p:cNvPr id="2" name="Title 1"/>
          <p:cNvSpPr>
            <a:spLocks noGrp="1"/>
          </p:cNvSpPr>
          <p:nvPr>
            <p:ph type="title"/>
          </p:nvPr>
        </p:nvSpPr>
        <p:spPr/>
        <p:txBody>
          <a:bodyPr/>
          <a:lstStyle/>
          <a:p>
            <a:r>
              <a:rPr lang="en-US" dirty="0"/>
              <a:t>Form 1095-A</a:t>
            </a:r>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14</a:t>
            </a:fld>
            <a:endParaRPr lang="en-US" dirty="0"/>
          </a:p>
        </p:txBody>
      </p:sp>
      <p:sp>
        <p:nvSpPr>
          <p:cNvPr id="17" name="Rounded Rectangle 10"/>
          <p:cNvSpPr/>
          <p:nvPr/>
        </p:nvSpPr>
        <p:spPr>
          <a:xfrm>
            <a:off x="2300700" y="3124149"/>
            <a:ext cx="1785938" cy="340430"/>
          </a:xfrm>
          <a:prstGeom prst="roundRect">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18" name="Rounded Rectangle 11"/>
          <p:cNvSpPr/>
          <p:nvPr/>
        </p:nvSpPr>
        <p:spPr>
          <a:xfrm>
            <a:off x="4131784" y="3124149"/>
            <a:ext cx="2087197" cy="351139"/>
          </a:xfrm>
          <a:prstGeom prst="roundRect">
            <a:avLst/>
          </a:prstGeom>
          <a:noFill/>
          <a:ln w="28575" cmpd="sng">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2"/>
          <p:cNvSpPr/>
          <p:nvPr/>
        </p:nvSpPr>
        <p:spPr>
          <a:xfrm>
            <a:off x="6251548" y="3120853"/>
            <a:ext cx="2342785" cy="351139"/>
          </a:xfrm>
          <a:prstGeom prst="roundRect">
            <a:avLst/>
          </a:prstGeom>
          <a:noFill/>
          <a:ln w="28575"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300700" y="3478128"/>
            <a:ext cx="1777723" cy="1815882"/>
          </a:xfrm>
          <a:prstGeom prst="rect">
            <a:avLst/>
          </a:prstGeom>
          <a:solidFill>
            <a:schemeClr val="accent4">
              <a:lumMod val="20000"/>
              <a:lumOff val="80000"/>
            </a:schemeClr>
          </a:solidFill>
          <a:ln w="28575" cmpd="sng">
            <a:solidFill>
              <a:srgbClr val="000090"/>
            </a:solidFill>
          </a:ln>
        </p:spPr>
        <p:txBody>
          <a:bodyPr wrap="square" rtlCol="0">
            <a:spAutoFit/>
          </a:bodyPr>
          <a:lstStyle/>
          <a:p>
            <a:r>
              <a:rPr lang="en-US" sz="1600" dirty="0">
                <a:latin typeface="Franklin Gothic Book"/>
                <a:cs typeface="Franklin Gothic Book"/>
              </a:rPr>
              <a:t>This includes the actual premium paid plus the APTC (minus certain “extra” benefits, such as adult dental)</a:t>
            </a:r>
          </a:p>
        </p:txBody>
      </p:sp>
      <p:sp>
        <p:nvSpPr>
          <p:cNvPr id="5" name="TextBox 4"/>
          <p:cNvSpPr txBox="1"/>
          <p:nvPr/>
        </p:nvSpPr>
        <p:spPr>
          <a:xfrm>
            <a:off x="4141177" y="3476782"/>
            <a:ext cx="2077804" cy="2308324"/>
          </a:xfrm>
          <a:prstGeom prst="rect">
            <a:avLst/>
          </a:prstGeom>
          <a:solidFill>
            <a:srgbClr val="CCFFCC"/>
          </a:solidFill>
          <a:ln w="28575" cmpd="sng">
            <a:solidFill>
              <a:srgbClr val="00A249"/>
            </a:solidFill>
          </a:ln>
        </p:spPr>
        <p:txBody>
          <a:bodyPr wrap="square" rtlCol="0" anchor="t">
            <a:spAutoFit/>
          </a:bodyPr>
          <a:lstStyle/>
          <a:p>
            <a:r>
              <a:rPr lang="en-US" sz="1600" dirty="0">
                <a:latin typeface="Franklin Gothic Book"/>
                <a:cs typeface="Franklin Gothic Book"/>
              </a:rPr>
              <a:t>This is the benchmark plan that helps establish the PTC amount. It may be incorrect if:</a:t>
            </a:r>
          </a:p>
          <a:p>
            <a:r>
              <a:rPr lang="en-US" sz="1600" dirty="0">
                <a:latin typeface="Franklin Gothic Book"/>
                <a:cs typeface="Franklin Gothic Book"/>
              </a:rPr>
              <a:t>(1) no APTC was paid, or (2) a change in circumstance was not reported. </a:t>
            </a:r>
          </a:p>
        </p:txBody>
      </p:sp>
      <p:sp>
        <p:nvSpPr>
          <p:cNvPr id="6" name="TextBox 5"/>
          <p:cNvSpPr txBox="1"/>
          <p:nvPr/>
        </p:nvSpPr>
        <p:spPr>
          <a:xfrm>
            <a:off x="6251547" y="3482512"/>
            <a:ext cx="2342785" cy="731520"/>
          </a:xfrm>
          <a:prstGeom prst="rect">
            <a:avLst/>
          </a:prstGeom>
          <a:solidFill>
            <a:schemeClr val="accent6">
              <a:lumMod val="20000"/>
              <a:lumOff val="80000"/>
            </a:schemeClr>
          </a:solidFill>
          <a:ln w="28575" cmpd="sng">
            <a:solidFill>
              <a:schemeClr val="accent6">
                <a:lumMod val="75000"/>
              </a:schemeClr>
            </a:solidFill>
          </a:ln>
        </p:spPr>
        <p:txBody>
          <a:bodyPr wrap="square" rtlCol="0">
            <a:spAutoFit/>
          </a:bodyPr>
          <a:lstStyle/>
          <a:p>
            <a:r>
              <a:rPr lang="en-US" sz="1600" dirty="0">
                <a:latin typeface="Franklin Gothic Book"/>
                <a:cs typeface="Franklin Gothic Book"/>
              </a:rPr>
              <a:t>Advance payment of PTC</a:t>
            </a:r>
          </a:p>
        </p:txBody>
      </p:sp>
    </p:spTree>
    <p:extLst>
      <p:ext uri="{BB962C8B-B14F-4D97-AF65-F5344CB8AC3E}">
        <p14:creationId xmlns:p14="http://schemas.microsoft.com/office/powerpoint/2010/main" val="9161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1095-A Corrections</a:t>
            </a:r>
          </a:p>
        </p:txBody>
      </p:sp>
      <p:sp>
        <p:nvSpPr>
          <p:cNvPr id="3" name="Content Placeholder 2"/>
          <p:cNvSpPr>
            <a:spLocks noGrp="1"/>
          </p:cNvSpPr>
          <p:nvPr>
            <p:ph idx="1"/>
          </p:nvPr>
        </p:nvSpPr>
        <p:spPr>
          <a:xfrm>
            <a:off x="364733" y="955964"/>
            <a:ext cx="8229601" cy="3389613"/>
          </a:xfrm>
        </p:spPr>
        <p:txBody>
          <a:bodyPr/>
          <a:lstStyle/>
          <a:p>
            <a:pPr marL="0" indent="0">
              <a:buNone/>
            </a:pPr>
            <a:r>
              <a:rPr lang="en-US" sz="2200" dirty="0">
                <a:latin typeface="Franklin Gothic Medium" panose="020B0603020102020204" pitchFamily="34" charset="0"/>
              </a:rPr>
              <a:t>What if the 1095-A is wrong?</a:t>
            </a:r>
          </a:p>
          <a:p>
            <a:r>
              <a:rPr lang="en-US" sz="2200" dirty="0"/>
              <a:t>The taxpayer should call the Marketplace for an amended form</a:t>
            </a:r>
          </a:p>
          <a:p>
            <a:r>
              <a:rPr lang="en-US" sz="2200" dirty="0"/>
              <a:t>Requests for amended forms don’t always require filing delays </a:t>
            </a:r>
          </a:p>
          <a:p>
            <a:pPr lvl="1"/>
            <a:r>
              <a:rPr lang="en-US" sz="2000" dirty="0"/>
              <a:t>If an error doesn’t affect the PTC calculation (e.g., incorrect address, social security number or birth date), seek a correction, but the consumer should file anyway. Don’t wait.</a:t>
            </a:r>
          </a:p>
          <a:p>
            <a:pPr lvl="1"/>
            <a:r>
              <a:rPr lang="en-US" sz="2000" dirty="0"/>
              <a:t>If an error does affect the PTC calculation, get corrected information before filing. The consumer may be able to get the information over the phone.</a:t>
            </a:r>
          </a:p>
          <a:p>
            <a:endParaRPr lang="en-US" sz="2200" dirty="0"/>
          </a:p>
          <a:p>
            <a:endParaRPr lang="en-US" sz="22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15</a:t>
            </a:fld>
            <a:endParaRPr lang="en-US" dirty="0"/>
          </a:p>
        </p:txBody>
      </p:sp>
      <p:sp>
        <p:nvSpPr>
          <p:cNvPr id="5" name="Content Placeholder 2"/>
          <p:cNvSpPr txBox="1">
            <a:spLocks/>
          </p:cNvSpPr>
          <p:nvPr/>
        </p:nvSpPr>
        <p:spPr>
          <a:xfrm>
            <a:off x="615166" y="4589417"/>
            <a:ext cx="7979168" cy="1559339"/>
          </a:xfrm>
          <a:prstGeom prst="rect">
            <a:avLst/>
          </a:prstGeom>
          <a:ln>
            <a:solidFill>
              <a:srgbClr val="00A249"/>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latin typeface="Franklin Gothic Medium" panose="020B0603020102020204" pitchFamily="34" charset="0"/>
              </a:rPr>
              <a:t>Note:  </a:t>
            </a:r>
            <a:r>
              <a:rPr lang="en-US" sz="2000" dirty="0"/>
              <a:t>An incorrect second lowest cost silver plan (SLCSP) will not be amended. </a:t>
            </a:r>
          </a:p>
          <a:p>
            <a:r>
              <a:rPr lang="en-US" sz="2000" dirty="0"/>
              <a:t>If the SLCSP is wrong, use the look-up tool to find the correct one to use on Form 8962 (FFM tool: </a:t>
            </a:r>
            <a:r>
              <a:rPr lang="en-US" sz="2000" dirty="0" err="1"/>
              <a:t>www.healthcare.gov</a:t>
            </a:r>
            <a:r>
              <a:rPr lang="en-US" sz="2000" dirty="0"/>
              <a:t>/tax-tool/) </a:t>
            </a:r>
          </a:p>
          <a:p>
            <a:endParaRPr lang="en-US" sz="2200" dirty="0"/>
          </a:p>
          <a:p>
            <a:endParaRPr lang="en-US" sz="2200" dirty="0"/>
          </a:p>
        </p:txBody>
      </p:sp>
    </p:spTree>
    <p:extLst>
      <p:ext uri="{BB962C8B-B14F-4D97-AF65-F5344CB8AC3E}">
        <p14:creationId xmlns:p14="http://schemas.microsoft.com/office/powerpoint/2010/main" val="4124475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Filing Season*</a:t>
            </a:r>
          </a:p>
        </p:txBody>
      </p:sp>
      <p:sp>
        <p:nvSpPr>
          <p:cNvPr id="3" name="Content Placeholder 2"/>
          <p:cNvSpPr>
            <a:spLocks noGrp="1"/>
          </p:cNvSpPr>
          <p:nvPr>
            <p:ph idx="1"/>
          </p:nvPr>
        </p:nvSpPr>
        <p:spPr>
          <a:xfrm>
            <a:off x="352754" y="752276"/>
            <a:ext cx="8229600" cy="5370350"/>
          </a:xfrm>
        </p:spPr>
        <p:txBody>
          <a:bodyPr/>
          <a:lstStyle/>
          <a:p>
            <a:pPr marL="0" indent="0">
              <a:buNone/>
            </a:pPr>
            <a:r>
              <a:rPr lang="en-US" sz="2000" b="1" dirty="0"/>
              <a:t>PTC Reconciliation for 2015</a:t>
            </a:r>
          </a:p>
          <a:p>
            <a:r>
              <a:rPr lang="en-US" sz="2000" dirty="0"/>
              <a:t>4.8 million returns included Form 8962</a:t>
            </a:r>
          </a:p>
          <a:p>
            <a:r>
              <a:rPr lang="en-US" sz="2000" dirty="0"/>
              <a:t>Average credit was $2,987</a:t>
            </a:r>
          </a:p>
          <a:p>
            <a:pPr marL="0" indent="0">
              <a:buNone/>
            </a:pPr>
            <a:endParaRPr lang="en-US" sz="2000" b="1" dirty="0"/>
          </a:p>
          <a:p>
            <a:pPr marL="0" indent="0">
              <a:buNone/>
            </a:pPr>
            <a:r>
              <a:rPr lang="en-US" sz="2000" b="1" dirty="0"/>
              <a:t>Delays in Return Processing</a:t>
            </a:r>
          </a:p>
          <a:p>
            <a:r>
              <a:rPr lang="en-US" sz="2000" dirty="0"/>
              <a:t>Many taxpayers received Letter 12C to request more information (1095-A, Form 8962, page 2 of 1040)</a:t>
            </a:r>
          </a:p>
          <a:p>
            <a:r>
              <a:rPr lang="en-US" sz="2000" dirty="0"/>
              <a:t>If someone did not respond, their return may have been sent to exams for review and assessment.</a:t>
            </a:r>
          </a:p>
          <a:p>
            <a:pPr lvl="1"/>
            <a:r>
              <a:rPr lang="en-US" sz="1800" dirty="0"/>
              <a:t>Consider amending the tax return if the result of the exam seems inaccurate</a:t>
            </a:r>
          </a:p>
          <a:p>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16</a:t>
            </a:fld>
            <a:endParaRPr lang="en-US" dirty="0"/>
          </a:p>
        </p:txBody>
      </p:sp>
      <p:sp>
        <p:nvSpPr>
          <p:cNvPr id="5" name="TextBox 4"/>
          <p:cNvSpPr txBox="1"/>
          <p:nvPr/>
        </p:nvSpPr>
        <p:spPr>
          <a:xfrm>
            <a:off x="6001234" y="6494059"/>
            <a:ext cx="2999006" cy="307777"/>
          </a:xfrm>
          <a:prstGeom prst="rect">
            <a:avLst/>
          </a:prstGeom>
          <a:noFill/>
        </p:spPr>
        <p:txBody>
          <a:bodyPr wrap="none" rtlCol="0">
            <a:spAutoFit/>
          </a:bodyPr>
          <a:lstStyle/>
          <a:p>
            <a:r>
              <a:rPr lang="en-US" sz="1400" i="1" dirty="0">
                <a:latin typeface="Franklin Gothic Book"/>
                <a:cs typeface="Franklin Gothic Book"/>
              </a:rPr>
              <a:t>*Return data through April 30, 2016</a:t>
            </a:r>
          </a:p>
        </p:txBody>
      </p:sp>
    </p:spTree>
    <p:extLst>
      <p:ext uri="{BB962C8B-B14F-4D97-AF65-F5344CB8AC3E}">
        <p14:creationId xmlns:p14="http://schemas.microsoft.com/office/powerpoint/2010/main" val="330154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to File in 2015</a:t>
            </a:r>
          </a:p>
        </p:txBody>
      </p:sp>
      <p:sp>
        <p:nvSpPr>
          <p:cNvPr id="3" name="Content Placeholder 2"/>
          <p:cNvSpPr>
            <a:spLocks noGrp="1"/>
          </p:cNvSpPr>
          <p:nvPr>
            <p:ph idx="1"/>
          </p:nvPr>
        </p:nvSpPr>
        <p:spPr>
          <a:xfrm>
            <a:off x="352754" y="752276"/>
            <a:ext cx="8229600" cy="5370350"/>
          </a:xfrm>
        </p:spPr>
        <p:txBody>
          <a:bodyPr/>
          <a:lstStyle/>
          <a:p>
            <a:pPr marL="0" indent="0">
              <a:buNone/>
            </a:pPr>
            <a:r>
              <a:rPr lang="en-US" sz="2000" b="1" dirty="0"/>
              <a:t>Failure to File and Reconcile APTC for 2015</a:t>
            </a:r>
          </a:p>
          <a:p>
            <a:r>
              <a:rPr lang="en-US" sz="2000" dirty="0"/>
              <a:t>People who did not file for 2015 will not have their marketplace coverage auto-renewed with APTC.</a:t>
            </a:r>
          </a:p>
          <a:p>
            <a:r>
              <a:rPr lang="en-US" sz="2000" dirty="0"/>
              <a:t>Instead, the TP should file for TY2015, return to the marketplace, and attest to filing. This will reinstate APTC. </a:t>
            </a:r>
          </a:p>
          <a:p>
            <a:r>
              <a:rPr lang="en-US" sz="2000" dirty="0"/>
              <a:t>Consider preparing the prior-year return early in the season, even if those returns would normally be delayed until a less-busy time. It may affect a person’s ability to get or keep health insurance.</a:t>
            </a:r>
          </a:p>
          <a:p>
            <a:endParaRPr lang="en-US" sz="2000" dirty="0"/>
          </a:p>
          <a:p>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17</a:t>
            </a:fld>
            <a:endParaRPr lang="en-US" dirty="0"/>
          </a:p>
        </p:txBody>
      </p:sp>
    </p:spTree>
    <p:extLst>
      <p:ext uri="{BB962C8B-B14F-4D97-AF65-F5344CB8AC3E}">
        <p14:creationId xmlns:p14="http://schemas.microsoft.com/office/powerpoint/2010/main" val="1519381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1095-A, B, and C</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18</a:t>
            </a:fld>
            <a:endParaRPr lang="en-US" dirty="0"/>
          </a:p>
        </p:txBody>
      </p:sp>
      <p:grpSp>
        <p:nvGrpSpPr>
          <p:cNvPr id="33" name="Group 2"/>
          <p:cNvGrpSpPr/>
          <p:nvPr/>
        </p:nvGrpSpPr>
        <p:grpSpPr>
          <a:xfrm>
            <a:off x="437051" y="2686029"/>
            <a:ext cx="1691900" cy="1323439"/>
            <a:chOff x="487582" y="4348713"/>
            <a:chExt cx="1667890" cy="1323439"/>
          </a:xfrm>
          <a:solidFill>
            <a:srgbClr val="4F81BD">
              <a:lumMod val="20000"/>
              <a:lumOff val="80000"/>
            </a:srgbClr>
          </a:solidFill>
        </p:grpSpPr>
        <p:sp>
          <p:nvSpPr>
            <p:cNvPr id="34" name="TextBox 5"/>
            <p:cNvSpPr txBox="1"/>
            <p:nvPr/>
          </p:nvSpPr>
          <p:spPr>
            <a:xfrm>
              <a:off x="487582" y="4348713"/>
              <a:ext cx="1667890" cy="1323439"/>
            </a:xfrm>
            <a:prstGeom prst="rect">
              <a:avLst/>
            </a:prstGeom>
            <a:grpFill/>
            <a:ln w="1905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rPr>
                <a:t>Form 1095-B</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p:txBody>
        </p:sp>
        <p:cxnSp>
          <p:nvCxnSpPr>
            <p:cNvPr id="35" name="Straight Connector 8"/>
            <p:cNvCxnSpPr/>
            <p:nvPr/>
          </p:nvCxnSpPr>
          <p:spPr>
            <a:xfrm>
              <a:off x="567483" y="4706644"/>
              <a:ext cx="1500326" cy="0"/>
            </a:xfrm>
            <a:prstGeom prst="line">
              <a:avLst/>
            </a:prstGeom>
            <a:grp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36" name="Straight Connector 9"/>
            <p:cNvCxnSpPr/>
            <p:nvPr/>
          </p:nvCxnSpPr>
          <p:spPr>
            <a:xfrm>
              <a:off x="567483" y="4863946"/>
              <a:ext cx="1500326" cy="0"/>
            </a:xfrm>
            <a:prstGeom prst="line">
              <a:avLst/>
            </a:prstGeom>
            <a:grp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37" name="Straight Connector 10"/>
            <p:cNvCxnSpPr/>
            <p:nvPr/>
          </p:nvCxnSpPr>
          <p:spPr>
            <a:xfrm>
              <a:off x="567483" y="5027720"/>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38" name="Straight Connector 13"/>
            <p:cNvCxnSpPr/>
            <p:nvPr/>
          </p:nvCxnSpPr>
          <p:spPr>
            <a:xfrm>
              <a:off x="567483" y="5382827"/>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39" name="Straight Connector 15"/>
            <p:cNvCxnSpPr/>
            <p:nvPr/>
          </p:nvCxnSpPr>
          <p:spPr>
            <a:xfrm>
              <a:off x="567483"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0" name="Straight Connector 19"/>
            <p:cNvCxnSpPr/>
            <p:nvPr/>
          </p:nvCxnSpPr>
          <p:spPr>
            <a:xfrm>
              <a:off x="1466296"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1" name="Straight Connector 23"/>
            <p:cNvCxnSpPr/>
            <p:nvPr/>
          </p:nvCxnSpPr>
          <p:spPr>
            <a:xfrm>
              <a:off x="1760739"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2" name="Straight Connector 24"/>
            <p:cNvCxnSpPr/>
            <p:nvPr/>
          </p:nvCxnSpPr>
          <p:spPr>
            <a:xfrm>
              <a:off x="2050742"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3" name="Straight Connector 25"/>
            <p:cNvCxnSpPr/>
            <p:nvPr/>
          </p:nvCxnSpPr>
          <p:spPr>
            <a:xfrm>
              <a:off x="863405"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4" name="Straight Connector 26"/>
            <p:cNvCxnSpPr/>
            <p:nvPr/>
          </p:nvCxnSpPr>
          <p:spPr>
            <a:xfrm>
              <a:off x="1158537"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5" name="Straight Connector 27"/>
            <p:cNvCxnSpPr/>
            <p:nvPr/>
          </p:nvCxnSpPr>
          <p:spPr>
            <a:xfrm>
              <a:off x="550416" y="5522373"/>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grpSp>
      <p:grpSp>
        <p:nvGrpSpPr>
          <p:cNvPr id="46" name="Group 41"/>
          <p:cNvGrpSpPr/>
          <p:nvPr/>
        </p:nvGrpSpPr>
        <p:grpSpPr>
          <a:xfrm>
            <a:off x="444830" y="4367170"/>
            <a:ext cx="1691900" cy="1323439"/>
            <a:chOff x="487582" y="4348713"/>
            <a:chExt cx="1667890" cy="1323439"/>
          </a:xfrm>
          <a:solidFill>
            <a:srgbClr val="4F81BD">
              <a:lumMod val="40000"/>
              <a:lumOff val="60000"/>
            </a:srgbClr>
          </a:solidFill>
        </p:grpSpPr>
        <p:sp>
          <p:nvSpPr>
            <p:cNvPr id="47" name="TextBox 42"/>
            <p:cNvSpPr txBox="1"/>
            <p:nvPr/>
          </p:nvSpPr>
          <p:spPr>
            <a:xfrm>
              <a:off x="487582" y="4348713"/>
              <a:ext cx="1667890" cy="1323439"/>
            </a:xfrm>
            <a:prstGeom prst="rect">
              <a:avLst/>
            </a:prstGeom>
            <a:grpFill/>
            <a:ln w="1905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rPr>
                <a:t>Form 1095-C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p:txBody>
        </p:sp>
        <p:cxnSp>
          <p:nvCxnSpPr>
            <p:cNvPr id="48" name="Straight Connector 43"/>
            <p:cNvCxnSpPr/>
            <p:nvPr/>
          </p:nvCxnSpPr>
          <p:spPr>
            <a:xfrm>
              <a:off x="567483" y="4706644"/>
              <a:ext cx="1500326" cy="0"/>
            </a:xfrm>
            <a:prstGeom prst="line">
              <a:avLst/>
            </a:prstGeom>
            <a:grp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49" name="Straight Connector 44"/>
            <p:cNvCxnSpPr/>
            <p:nvPr/>
          </p:nvCxnSpPr>
          <p:spPr>
            <a:xfrm>
              <a:off x="567483" y="4863946"/>
              <a:ext cx="1500326" cy="0"/>
            </a:xfrm>
            <a:prstGeom prst="line">
              <a:avLst/>
            </a:prstGeom>
            <a:grp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50" name="Straight Connector 45"/>
            <p:cNvCxnSpPr/>
            <p:nvPr/>
          </p:nvCxnSpPr>
          <p:spPr>
            <a:xfrm>
              <a:off x="567483" y="5027720"/>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1" name="Straight Connector 46"/>
            <p:cNvCxnSpPr/>
            <p:nvPr/>
          </p:nvCxnSpPr>
          <p:spPr>
            <a:xfrm>
              <a:off x="567483" y="5382827"/>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2" name="Straight Connector 48"/>
            <p:cNvCxnSpPr/>
            <p:nvPr/>
          </p:nvCxnSpPr>
          <p:spPr>
            <a:xfrm>
              <a:off x="567483"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3" name="Straight Connector 51"/>
            <p:cNvCxnSpPr/>
            <p:nvPr/>
          </p:nvCxnSpPr>
          <p:spPr>
            <a:xfrm>
              <a:off x="1466296"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4" name="Straight Connector 52"/>
            <p:cNvCxnSpPr/>
            <p:nvPr/>
          </p:nvCxnSpPr>
          <p:spPr>
            <a:xfrm>
              <a:off x="1760739"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5" name="Straight Connector 53"/>
            <p:cNvCxnSpPr/>
            <p:nvPr/>
          </p:nvCxnSpPr>
          <p:spPr>
            <a:xfrm>
              <a:off x="2050742"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6" name="Straight Connector 54"/>
            <p:cNvCxnSpPr/>
            <p:nvPr/>
          </p:nvCxnSpPr>
          <p:spPr>
            <a:xfrm>
              <a:off x="863405"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7" name="Straight Connector 55"/>
            <p:cNvCxnSpPr/>
            <p:nvPr/>
          </p:nvCxnSpPr>
          <p:spPr>
            <a:xfrm>
              <a:off x="1158537"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8" name="Straight Connector 56"/>
            <p:cNvCxnSpPr/>
            <p:nvPr/>
          </p:nvCxnSpPr>
          <p:spPr>
            <a:xfrm>
              <a:off x="550416" y="5522373"/>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grpSp>
      <p:grpSp>
        <p:nvGrpSpPr>
          <p:cNvPr id="72" name="Group 71"/>
          <p:cNvGrpSpPr/>
          <p:nvPr/>
        </p:nvGrpSpPr>
        <p:grpSpPr>
          <a:xfrm>
            <a:off x="444830" y="968377"/>
            <a:ext cx="1683024" cy="1323439"/>
            <a:chOff x="444830" y="968377"/>
            <a:chExt cx="1683024" cy="1323439"/>
          </a:xfrm>
        </p:grpSpPr>
        <p:sp>
          <p:nvSpPr>
            <p:cNvPr id="73" name="TextBox 72"/>
            <p:cNvSpPr txBox="1"/>
            <p:nvPr/>
          </p:nvSpPr>
          <p:spPr>
            <a:xfrm>
              <a:off x="444830" y="968377"/>
              <a:ext cx="1683024" cy="1323439"/>
            </a:xfrm>
            <a:prstGeom prst="rect">
              <a:avLst/>
            </a:prstGeom>
            <a:noFill/>
            <a:ln w="1905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rPr>
                <a:t>Form 1095-A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p:txBody>
        </p:sp>
        <p:cxnSp>
          <p:nvCxnSpPr>
            <p:cNvPr id="74" name="Straight Connector 73"/>
            <p:cNvCxnSpPr/>
            <p:nvPr/>
          </p:nvCxnSpPr>
          <p:spPr>
            <a:xfrm>
              <a:off x="524729" y="1370696"/>
              <a:ext cx="1500326" cy="0"/>
            </a:xfrm>
            <a:prstGeom prst="line">
              <a:avLst/>
            </a:prstGeom>
            <a:no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75" name="Straight Connector 74"/>
            <p:cNvCxnSpPr/>
            <p:nvPr/>
          </p:nvCxnSpPr>
          <p:spPr>
            <a:xfrm>
              <a:off x="524729" y="1527998"/>
              <a:ext cx="1500326" cy="0"/>
            </a:xfrm>
            <a:prstGeom prst="line">
              <a:avLst/>
            </a:prstGeom>
            <a:no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76" name="Straight Connector 75"/>
            <p:cNvCxnSpPr/>
            <p:nvPr/>
          </p:nvCxnSpPr>
          <p:spPr>
            <a:xfrm>
              <a:off x="524729" y="1691772"/>
              <a:ext cx="1500326"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77" name="Straight Connector 76"/>
            <p:cNvCxnSpPr/>
            <p:nvPr/>
          </p:nvCxnSpPr>
          <p:spPr>
            <a:xfrm>
              <a:off x="524729" y="2046879"/>
              <a:ext cx="1500326"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78" name="Straight Connector 77"/>
            <p:cNvCxnSpPr/>
            <p:nvPr/>
          </p:nvCxnSpPr>
          <p:spPr>
            <a:xfrm>
              <a:off x="524729"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79" name="Straight Connector 78"/>
            <p:cNvCxnSpPr/>
            <p:nvPr/>
          </p:nvCxnSpPr>
          <p:spPr>
            <a:xfrm>
              <a:off x="1440609"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80" name="Straight Connector 79"/>
            <p:cNvCxnSpPr/>
            <p:nvPr/>
          </p:nvCxnSpPr>
          <p:spPr>
            <a:xfrm>
              <a:off x="1735052"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81" name="Straight Connector 80"/>
            <p:cNvCxnSpPr/>
            <p:nvPr/>
          </p:nvCxnSpPr>
          <p:spPr>
            <a:xfrm>
              <a:off x="2025055"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82" name="Straight Connector 81"/>
            <p:cNvCxnSpPr/>
            <p:nvPr/>
          </p:nvCxnSpPr>
          <p:spPr>
            <a:xfrm>
              <a:off x="820651"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83" name="Straight Connector 82"/>
            <p:cNvCxnSpPr/>
            <p:nvPr/>
          </p:nvCxnSpPr>
          <p:spPr>
            <a:xfrm>
              <a:off x="1132850"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84" name="Straight Connector 83"/>
            <p:cNvCxnSpPr/>
            <p:nvPr/>
          </p:nvCxnSpPr>
          <p:spPr>
            <a:xfrm>
              <a:off x="524729" y="2186425"/>
              <a:ext cx="1500326"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grpSp>
      <p:sp>
        <p:nvSpPr>
          <p:cNvPr id="85" name="TextBox 84"/>
          <p:cNvSpPr txBox="1"/>
          <p:nvPr/>
        </p:nvSpPr>
        <p:spPr>
          <a:xfrm>
            <a:off x="2340744" y="919031"/>
            <a:ext cx="6501609" cy="1360372"/>
          </a:xfrm>
          <a:prstGeom prst="rect">
            <a:avLst/>
          </a:prstGeom>
          <a:noFill/>
        </p:spPr>
        <p:txBody>
          <a:bodyPr wrap="square" rtlCol="0">
            <a:spAutoFit/>
          </a:bodyPr>
          <a:lstStyle/>
          <a:p>
            <a:r>
              <a:rPr lang="en-US" b="1" dirty="0">
                <a:solidFill>
                  <a:srgbClr val="1F497D"/>
                </a:solidFill>
                <a:latin typeface="Franklin Gothic Book" panose="020B0503020102020204" pitchFamily="34" charset="0"/>
              </a:rPr>
              <a:t>Form 1095-A</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Issued by the Marketplace to people who enrolled in Marketplace coverage.</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Necessary to prepare Form 8962, which is required for people who received Advance Premium Tax Credits</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Corrections?  Call the Marketplace that issued the form </a:t>
            </a:r>
          </a:p>
        </p:txBody>
      </p:sp>
      <p:sp>
        <p:nvSpPr>
          <p:cNvPr id="86" name="TextBox 85"/>
          <p:cNvSpPr txBox="1"/>
          <p:nvPr/>
        </p:nvSpPr>
        <p:spPr>
          <a:xfrm>
            <a:off x="2340744" y="2664908"/>
            <a:ext cx="6501609" cy="1144929"/>
          </a:xfrm>
          <a:prstGeom prst="rect">
            <a:avLst/>
          </a:prstGeom>
          <a:noFill/>
        </p:spPr>
        <p:txBody>
          <a:bodyPr wrap="square" rtlCol="0">
            <a:spAutoFit/>
          </a:bodyPr>
          <a:lstStyle/>
          <a:p>
            <a:r>
              <a:rPr lang="en-US" b="1" dirty="0">
                <a:solidFill>
                  <a:srgbClr val="1F497D"/>
                </a:solidFill>
                <a:latin typeface="Franklin Gothic Book" panose="020B0503020102020204" pitchFamily="34" charset="0"/>
              </a:rPr>
              <a:t>Form 1095-B</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Issued by Medicaid, Medicare, insurers, and others who offer coverage. </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Individuals with coverage should receive this form. </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Useful in determining the months a person had coverage. </a:t>
            </a:r>
          </a:p>
        </p:txBody>
      </p:sp>
      <p:sp>
        <p:nvSpPr>
          <p:cNvPr id="87" name="TextBox 86"/>
          <p:cNvSpPr txBox="1"/>
          <p:nvPr/>
        </p:nvSpPr>
        <p:spPr>
          <a:xfrm>
            <a:off x="2341480" y="4311046"/>
            <a:ext cx="6500873" cy="2006703"/>
          </a:xfrm>
          <a:prstGeom prst="rect">
            <a:avLst/>
          </a:prstGeom>
          <a:noFill/>
        </p:spPr>
        <p:txBody>
          <a:bodyPr wrap="square" rtlCol="0">
            <a:spAutoFit/>
          </a:bodyPr>
          <a:lstStyle/>
          <a:p>
            <a:r>
              <a:rPr lang="en-US" b="1" dirty="0">
                <a:solidFill>
                  <a:srgbClr val="1F497D"/>
                </a:solidFill>
                <a:latin typeface="Franklin Gothic Book" panose="020B0503020102020204" pitchFamily="34" charset="0"/>
              </a:rPr>
              <a:t>Form 1095-C</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Issued only by large employers (employers with 50 or more full-time EEs)</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Useful in determining the months a person had coverage or an offer of coverage and the cost of the offer of coverage. (May be helpful to calculate the affordability exemption.)</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Serves a dual purpose in (1) confirming that a taxpayer had coverage and (2) </a:t>
            </a:r>
            <a:r>
              <a:rPr lang="en-US" sz="1400" dirty="0">
                <a:solidFill>
                  <a:srgbClr val="000000"/>
                </a:solidFill>
                <a:latin typeface="Arial" panose="020B0604020202020204" pitchFamily="34" charset="0"/>
                <a:cs typeface="Arial" panose="020B0604020202020204" pitchFamily="34" charset="0"/>
              </a:rPr>
              <a:t>helping IRS determine </a:t>
            </a:r>
            <a:r>
              <a:rPr lang="en-US" sz="1400" dirty="0">
                <a:latin typeface="Arial" panose="020B0604020202020204" pitchFamily="34" charset="0"/>
                <a:cs typeface="Arial" panose="020B0604020202020204" pitchFamily="34" charset="0"/>
              </a:rPr>
              <a:t>whether an employer owes a shared responsibility payment for failure to offer affordable coverage.</a:t>
            </a:r>
          </a:p>
        </p:txBody>
      </p:sp>
    </p:spTree>
    <p:extLst>
      <p:ext uri="{BB962C8B-B14F-4D97-AF65-F5344CB8AC3E}">
        <p14:creationId xmlns:p14="http://schemas.microsoft.com/office/powerpoint/2010/main" val="2405305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Overlapping Coverage</a:t>
            </a:r>
          </a:p>
        </p:txBody>
      </p:sp>
      <p:sp>
        <p:nvSpPr>
          <p:cNvPr id="3" name="Content Placeholder 2"/>
          <p:cNvSpPr>
            <a:spLocks noGrp="1"/>
          </p:cNvSpPr>
          <p:nvPr>
            <p:ph idx="1"/>
          </p:nvPr>
        </p:nvSpPr>
        <p:spPr>
          <a:xfrm>
            <a:off x="364734" y="955964"/>
            <a:ext cx="8229600" cy="5502148"/>
          </a:xfrm>
        </p:spPr>
        <p:txBody>
          <a:bodyPr/>
          <a:lstStyle/>
          <a:p>
            <a:pPr marL="0" lvl="1" indent="0">
              <a:buNone/>
            </a:pPr>
            <a:r>
              <a:rPr lang="en-US" sz="2000" b="1" dirty="0">
                <a:latin typeface="Franklin Gothic Book"/>
                <a:cs typeface="Franklin Gothic Book"/>
              </a:rPr>
              <a:t>In general, to be eligible for PTC, the taxpayer must not be eligible for (or enrolled in) other minimum essential coverage (MEC).</a:t>
            </a:r>
            <a:endParaRPr lang="en-US" sz="2000" dirty="0">
              <a:latin typeface="Franklin Gothic Book"/>
              <a:cs typeface="Franklin Gothic Book"/>
            </a:endParaRPr>
          </a:p>
          <a:p>
            <a:pPr marL="0" indent="0">
              <a:buNone/>
            </a:pPr>
            <a:endParaRPr lang="en-US" sz="1100" dirty="0">
              <a:latin typeface="Franklin Gothic Medium" panose="020B0603020102020204" pitchFamily="34" charset="0"/>
            </a:endParaRPr>
          </a:p>
          <a:p>
            <a:r>
              <a:rPr lang="en-US" sz="2000" dirty="0">
                <a:latin typeface="Franklin Gothic Medium" panose="020B0603020102020204" pitchFamily="34" charset="0"/>
              </a:rPr>
              <a:t>Many exceptions!</a:t>
            </a:r>
          </a:p>
          <a:p>
            <a:endParaRPr lang="en-US" sz="1400" dirty="0">
              <a:latin typeface="Franklin Gothic Medium" panose="020B0603020102020204" pitchFamily="34" charset="0"/>
              <a:cs typeface="Franklin Gothic Book"/>
            </a:endParaRPr>
          </a:p>
          <a:p>
            <a:pPr lvl="1"/>
            <a:r>
              <a:rPr lang="en-US" sz="1800" dirty="0">
                <a:latin typeface="Franklin Gothic Medium" panose="020B0603020102020204" pitchFamily="34" charset="0"/>
              </a:rPr>
              <a:t>For any coverage conflict:  </a:t>
            </a:r>
          </a:p>
          <a:p>
            <a:pPr lvl="2"/>
            <a:r>
              <a:rPr lang="en-US" sz="1800" dirty="0"/>
              <a:t>People who are eligible for PTC on the first day of the month are considered eligible for the full month (even if they become eligible for other coverage later that month, for instance.)</a:t>
            </a:r>
          </a:p>
          <a:p>
            <a:pPr lvl="1"/>
            <a:endParaRPr lang="en-US" sz="1800" dirty="0">
              <a:latin typeface="Franklin Gothic Medium" panose="020B0603020102020204" pitchFamily="34" charset="0"/>
            </a:endParaRPr>
          </a:p>
          <a:p>
            <a:pPr lvl="1"/>
            <a:r>
              <a:rPr lang="en-US" sz="1800" dirty="0">
                <a:latin typeface="Franklin Gothic Medium" panose="020B0603020102020204" pitchFamily="34" charset="0"/>
              </a:rPr>
              <a:t>If a person is enrolled in APTC but later determined eligible Medicaid:</a:t>
            </a:r>
          </a:p>
          <a:p>
            <a:pPr lvl="2"/>
            <a:r>
              <a:rPr lang="en-US" sz="1800" dirty="0"/>
              <a:t>The person is generally eligible for PTC for the entire calendar year even if also enrolled in Medicaid for some of those months.</a:t>
            </a:r>
          </a:p>
          <a:p>
            <a:pPr lvl="2"/>
            <a:endParaRPr lang="en-US" sz="1800" dirty="0"/>
          </a:p>
          <a:p>
            <a:pPr marL="342900" indent="-342900"/>
            <a:endParaRPr lang="en-US" dirty="0">
              <a:latin typeface="Franklin Gothic Book"/>
              <a:cs typeface="Franklin Gothic Book"/>
            </a:endParaRPr>
          </a:p>
          <a:p>
            <a:pPr marL="0" indent="0">
              <a:buNone/>
            </a:pPr>
            <a:endParaRPr lang="en-US" dirty="0"/>
          </a:p>
          <a:p>
            <a:endParaRPr lang="en-US" dirty="0"/>
          </a:p>
          <a:p>
            <a:pPr lvl="1"/>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19</a:t>
            </a:fld>
            <a:endParaRPr lang="en-US" dirty="0"/>
          </a:p>
        </p:txBody>
      </p:sp>
      <p:sp>
        <p:nvSpPr>
          <p:cNvPr id="4" name="TextBox 3"/>
          <p:cNvSpPr txBox="1"/>
          <p:nvPr/>
        </p:nvSpPr>
        <p:spPr>
          <a:xfrm>
            <a:off x="3645179" y="6458112"/>
            <a:ext cx="4698722" cy="276999"/>
          </a:xfrm>
          <a:prstGeom prst="rect">
            <a:avLst/>
          </a:prstGeom>
          <a:noFill/>
        </p:spPr>
        <p:txBody>
          <a:bodyPr wrap="none" rtlCol="0">
            <a:spAutoFit/>
          </a:bodyPr>
          <a:lstStyle/>
          <a:p>
            <a:r>
              <a:rPr lang="en-US" sz="1200" dirty="0">
                <a:solidFill>
                  <a:schemeClr val="bg2">
                    <a:lumMod val="50000"/>
                  </a:schemeClr>
                </a:solidFill>
                <a:hlinkClick r:id="rId2"/>
              </a:rPr>
              <a:t>www.irs.gov/PUP/taxpros/best-_practices_resolving_1095_conflicts.pdf</a:t>
            </a:r>
            <a:r>
              <a:rPr lang="en-US" sz="1200" dirty="0">
                <a:solidFill>
                  <a:schemeClr val="bg2">
                    <a:lumMod val="50000"/>
                  </a:schemeClr>
                </a:solidFill>
              </a:rPr>
              <a:t> </a:t>
            </a:r>
          </a:p>
        </p:txBody>
      </p:sp>
    </p:spTree>
    <p:extLst>
      <p:ext uri="{BB962C8B-B14F-4D97-AF65-F5344CB8AC3E}">
        <p14:creationId xmlns:p14="http://schemas.microsoft.com/office/powerpoint/2010/main" val="68641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marL="0" indent="0">
              <a:buNone/>
            </a:pPr>
            <a:r>
              <a:rPr lang="en-US" b="1" dirty="0">
                <a:latin typeface="Franklin Gothic Medium"/>
                <a:cs typeface="Franklin Gothic Medium"/>
              </a:rPr>
              <a:t>Webinar #1 -- Health Insurance Coverage, Including PTC</a:t>
            </a:r>
          </a:p>
          <a:p>
            <a:r>
              <a:rPr lang="en-US" dirty="0"/>
              <a:t>Best practices for intake</a:t>
            </a:r>
          </a:p>
          <a:p>
            <a:r>
              <a:rPr lang="en-US" dirty="0"/>
              <a:t>Using </a:t>
            </a:r>
            <a:r>
              <a:rPr lang="en-US" dirty="0" err="1"/>
              <a:t>TaxSlayer</a:t>
            </a:r>
            <a:r>
              <a:rPr lang="en-US" dirty="0"/>
              <a:t> to report coverage and PTC</a:t>
            </a:r>
          </a:p>
          <a:p>
            <a:r>
              <a:rPr lang="en-US" dirty="0"/>
              <a:t>Complex 1095-A issues</a:t>
            </a:r>
          </a:p>
          <a:p>
            <a:r>
              <a:rPr lang="en-US" dirty="0"/>
              <a:t>Review tips for PTC</a:t>
            </a:r>
          </a:p>
          <a:p>
            <a:pPr marL="0" indent="0">
              <a:buNone/>
            </a:pPr>
            <a:endParaRPr lang="en-US" dirty="0"/>
          </a:p>
          <a:p>
            <a:pPr marL="0" indent="0">
              <a:buNone/>
            </a:pPr>
            <a:r>
              <a:rPr lang="en-US" b="1" dirty="0">
                <a:latin typeface="Franklin Gothic Medium"/>
                <a:cs typeface="Franklin Gothic Medium"/>
              </a:rPr>
              <a:t>Webinar #2 – Exemptions &amp; Shared Responsibility Payment</a:t>
            </a:r>
          </a:p>
          <a:p>
            <a:r>
              <a:rPr lang="en-US" dirty="0"/>
              <a:t>Exemption rules </a:t>
            </a:r>
          </a:p>
          <a:p>
            <a:r>
              <a:rPr lang="en-US" dirty="0"/>
              <a:t>Using </a:t>
            </a:r>
            <a:r>
              <a:rPr lang="en-US" dirty="0" err="1"/>
              <a:t>TaxSlayer</a:t>
            </a:r>
            <a:r>
              <a:rPr lang="en-US" dirty="0"/>
              <a:t> to report exemptions</a:t>
            </a:r>
          </a:p>
          <a:p>
            <a:r>
              <a:rPr lang="en-US" dirty="0"/>
              <a:t>Exemption examples (focusing on affordability)</a:t>
            </a:r>
          </a:p>
          <a:p>
            <a:pPr marL="0" indent="0">
              <a:buNone/>
            </a:pPr>
            <a:r>
              <a:rPr lang="en-US" b="1" dirty="0">
                <a:latin typeface="Franklin Gothic Medium"/>
                <a:cs typeface="Franklin Gothic Medium"/>
              </a:rPr>
              <a:t>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a:t>
            </a:fld>
            <a:endParaRPr lang="en-US" dirty="0"/>
          </a:p>
        </p:txBody>
      </p:sp>
    </p:spTree>
    <p:extLst>
      <p:ext uri="{BB962C8B-B14F-4D97-AF65-F5344CB8AC3E}">
        <p14:creationId xmlns:p14="http://schemas.microsoft.com/office/powerpoint/2010/main" val="4276748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Overlapping Coverage</a:t>
            </a:r>
          </a:p>
        </p:txBody>
      </p:sp>
      <p:sp>
        <p:nvSpPr>
          <p:cNvPr id="3" name="Content Placeholder 2"/>
          <p:cNvSpPr>
            <a:spLocks noGrp="1"/>
          </p:cNvSpPr>
          <p:nvPr>
            <p:ph idx="1"/>
          </p:nvPr>
        </p:nvSpPr>
        <p:spPr>
          <a:xfrm>
            <a:off x="364734" y="955964"/>
            <a:ext cx="8229600" cy="5502148"/>
          </a:xfrm>
        </p:spPr>
        <p:txBody>
          <a:bodyPr/>
          <a:lstStyle/>
          <a:p>
            <a:pPr marL="0" indent="0">
              <a:buNone/>
            </a:pPr>
            <a:r>
              <a:rPr lang="en-US" sz="2000" dirty="0">
                <a:latin typeface="Franklin Gothic Medium" panose="020B0603020102020204" pitchFamily="34" charset="0"/>
              </a:rPr>
              <a:t>More exceptions!</a:t>
            </a:r>
          </a:p>
          <a:p>
            <a:pPr marL="0" indent="0">
              <a:buNone/>
            </a:pPr>
            <a:endParaRPr lang="en-US" sz="1200" dirty="0">
              <a:latin typeface="Franklin Gothic Medium" panose="020B0603020102020204" pitchFamily="34" charset="0"/>
              <a:cs typeface="Franklin Gothic Book"/>
            </a:endParaRPr>
          </a:p>
          <a:p>
            <a:pPr lvl="1"/>
            <a:r>
              <a:rPr lang="en-US" sz="1800" dirty="0">
                <a:latin typeface="Franklin Gothic Medium" panose="020B0603020102020204" pitchFamily="34" charset="0"/>
              </a:rPr>
              <a:t>Eligibility for Medicare:  </a:t>
            </a:r>
            <a:r>
              <a:rPr lang="en-US" sz="1800" dirty="0">
                <a:latin typeface="Franklin Gothic Book"/>
                <a:cs typeface="Franklin Gothic Book"/>
              </a:rPr>
              <a:t>A person loses eligibility for PTC when they become Medicare-eligible, even if they fail to enroll in Medicare. But the loss of eligibility doesn’t occur until </a:t>
            </a:r>
            <a:r>
              <a:rPr lang="en-US" sz="1800" i="1" dirty="0">
                <a:latin typeface="Franklin Gothic Book"/>
                <a:cs typeface="Franklin Gothic Book"/>
              </a:rPr>
              <a:t>the first day of the fourth full month </a:t>
            </a:r>
            <a:r>
              <a:rPr lang="en-US" sz="1800" dirty="0">
                <a:latin typeface="Franklin Gothic Book"/>
                <a:cs typeface="Franklin Gothic Book"/>
              </a:rPr>
              <a:t>after the person became eligible for Medicare.</a:t>
            </a:r>
          </a:p>
          <a:p>
            <a:pPr marL="0" indent="0">
              <a:buNone/>
            </a:pPr>
            <a:r>
              <a:rPr lang="en-US" sz="1800" i="1" dirty="0">
                <a:solidFill>
                  <a:schemeClr val="tx2">
                    <a:lumMod val="60000"/>
                    <a:lumOff val="40000"/>
                  </a:schemeClr>
                </a:solidFill>
              </a:rPr>
              <a:t>Example</a:t>
            </a:r>
            <a:r>
              <a:rPr lang="en-US" sz="1800" dirty="0">
                <a:solidFill>
                  <a:schemeClr val="tx2">
                    <a:lumMod val="60000"/>
                    <a:lumOff val="40000"/>
                  </a:schemeClr>
                </a:solidFill>
              </a:rPr>
              <a:t>:  </a:t>
            </a:r>
            <a:r>
              <a:rPr lang="en-US" sz="1800" dirty="0"/>
              <a:t>Freddie is enrolled in Marketplace coverage with APTC. His 65</a:t>
            </a:r>
            <a:r>
              <a:rPr lang="en-US" sz="1800" baseline="30000" dirty="0"/>
              <a:t>th</a:t>
            </a:r>
            <a:r>
              <a:rPr lang="en-US" sz="1800" dirty="0"/>
              <a:t> birthday is May 17 and he is eligible to enroll in Medicare.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600" dirty="0"/>
          </a:p>
          <a:p>
            <a:pPr marL="0" indent="0">
              <a:buNone/>
            </a:pPr>
            <a:endParaRPr lang="en-US" sz="1800" dirty="0"/>
          </a:p>
          <a:p>
            <a:pPr marL="0" indent="0">
              <a:buNone/>
            </a:pPr>
            <a:r>
              <a:rPr lang="en-US" sz="1800" dirty="0"/>
              <a:t>If he continues in the marketplace the APTC all year: </a:t>
            </a:r>
          </a:p>
          <a:p>
            <a:pPr lvl="1">
              <a:buFont typeface="Arial" panose="020B0604020202020204" pitchFamily="34" charset="0"/>
              <a:buChar char="•"/>
            </a:pPr>
            <a:r>
              <a:rPr lang="en-US" sz="1800" dirty="0"/>
              <a:t>He’ll owe back APTC for Sept–Dec. </a:t>
            </a:r>
          </a:p>
          <a:p>
            <a:pPr lvl="1">
              <a:buFont typeface="Arial" panose="020B0604020202020204" pitchFamily="34" charset="0"/>
              <a:buChar char="•"/>
            </a:pPr>
            <a:r>
              <a:rPr lang="en-US" sz="1800" dirty="0"/>
              <a:t>And when he enrolls in Medicare Part B, he’ll pay a higher premium. </a:t>
            </a:r>
          </a:p>
          <a:p>
            <a:pPr lvl="1"/>
            <a:endParaRPr lang="en-US" sz="1600" dirty="0">
              <a:latin typeface="Franklin Gothic Medium" panose="020B0603020102020204" pitchFamily="34" charset="0"/>
            </a:endParaRPr>
          </a:p>
          <a:p>
            <a:pPr marL="342900" indent="-342900"/>
            <a:endParaRPr lang="en-US" sz="2000" dirty="0">
              <a:latin typeface="Franklin Gothic Book"/>
              <a:cs typeface="Franklin Gothic Book"/>
            </a:endParaRPr>
          </a:p>
          <a:p>
            <a:pPr marL="0" indent="0">
              <a:buNone/>
            </a:pPr>
            <a:endParaRPr lang="en-US" sz="2000" dirty="0"/>
          </a:p>
          <a:p>
            <a:endParaRPr lang="en-US" dirty="0"/>
          </a:p>
          <a:p>
            <a:pPr lvl="1"/>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20</a:t>
            </a:fld>
            <a:endParaRPr lang="en-US" dirty="0"/>
          </a:p>
        </p:txBody>
      </p:sp>
      <p:sp>
        <p:nvSpPr>
          <p:cNvPr id="4" name="TextBox 3"/>
          <p:cNvSpPr txBox="1"/>
          <p:nvPr/>
        </p:nvSpPr>
        <p:spPr>
          <a:xfrm>
            <a:off x="4175517" y="6457765"/>
            <a:ext cx="4698722" cy="276999"/>
          </a:xfrm>
          <a:prstGeom prst="rect">
            <a:avLst/>
          </a:prstGeom>
          <a:noFill/>
        </p:spPr>
        <p:txBody>
          <a:bodyPr wrap="none" rtlCol="0">
            <a:spAutoFit/>
          </a:bodyPr>
          <a:lstStyle/>
          <a:p>
            <a:r>
              <a:rPr lang="en-US" sz="1200" dirty="0">
                <a:hlinkClick r:id="rId2"/>
              </a:rPr>
              <a:t>www.irs.gov/PUP/taxpros/best-_practices_resolving_1095_conflicts.pdf</a:t>
            </a:r>
            <a:r>
              <a:rPr lang="en-US" sz="1200" dirty="0"/>
              <a:t> </a:t>
            </a:r>
          </a:p>
        </p:txBody>
      </p:sp>
      <p:sp>
        <p:nvSpPr>
          <p:cNvPr id="6" name="Rectangle 5"/>
          <p:cNvSpPr/>
          <p:nvPr/>
        </p:nvSpPr>
        <p:spPr>
          <a:xfrm>
            <a:off x="2090876" y="4029840"/>
            <a:ext cx="805291" cy="677958"/>
          </a:xfrm>
          <a:prstGeom prst="rect">
            <a:avLst/>
          </a:prstGeom>
          <a:solidFill>
            <a:schemeClr val="bg1">
              <a:lumMod val="85000"/>
            </a:schemeClr>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dirty="0"/>
              <a:t>Eligible for </a:t>
            </a:r>
            <a:r>
              <a:rPr lang="en-US" sz="1200" dirty="0"/>
              <a:t>Medicare</a:t>
            </a:r>
          </a:p>
        </p:txBody>
      </p:sp>
      <p:sp>
        <p:nvSpPr>
          <p:cNvPr id="7" name="Rectangle 6"/>
          <p:cNvSpPr/>
          <p:nvPr/>
        </p:nvSpPr>
        <p:spPr>
          <a:xfrm>
            <a:off x="2931777" y="4017969"/>
            <a:ext cx="2360859" cy="267170"/>
          </a:xfrm>
          <a:prstGeom prst="rect">
            <a:avLst/>
          </a:prstGeom>
          <a:solidFill>
            <a:schemeClr val="bg1">
              <a:lumMod val="85000"/>
            </a:schemeClr>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Three full months</a:t>
            </a:r>
          </a:p>
        </p:txBody>
      </p:sp>
      <p:sp>
        <p:nvSpPr>
          <p:cNvPr id="8" name="Rectangle 7"/>
          <p:cNvSpPr/>
          <p:nvPr/>
        </p:nvSpPr>
        <p:spPr>
          <a:xfrm>
            <a:off x="5346262" y="4017969"/>
            <a:ext cx="1945380" cy="677958"/>
          </a:xfrm>
          <a:prstGeom prst="rect">
            <a:avLst/>
          </a:prstGeom>
          <a:solidFill>
            <a:srgbClr val="FF0000"/>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NOT eligible for PTC</a:t>
            </a:r>
          </a:p>
        </p:txBody>
      </p:sp>
      <p:grpSp>
        <p:nvGrpSpPr>
          <p:cNvPr id="9" name="Group 8"/>
          <p:cNvGrpSpPr/>
          <p:nvPr/>
        </p:nvGrpSpPr>
        <p:grpSpPr>
          <a:xfrm>
            <a:off x="2077170" y="3596055"/>
            <a:ext cx="5213129" cy="411353"/>
            <a:chOff x="460513" y="4230318"/>
            <a:chExt cx="5213129" cy="373957"/>
          </a:xfrm>
        </p:grpSpPr>
        <p:grpSp>
          <p:nvGrpSpPr>
            <p:cNvPr id="10" name="Group 9"/>
            <p:cNvGrpSpPr/>
            <p:nvPr/>
          </p:nvGrpSpPr>
          <p:grpSpPr>
            <a:xfrm>
              <a:off x="460513" y="4234943"/>
              <a:ext cx="5213129" cy="369332"/>
              <a:chOff x="460513" y="4234943"/>
              <a:chExt cx="5213129" cy="369332"/>
            </a:xfrm>
          </p:grpSpPr>
          <p:grpSp>
            <p:nvGrpSpPr>
              <p:cNvPr id="13" name="Group 12"/>
              <p:cNvGrpSpPr/>
              <p:nvPr/>
            </p:nvGrpSpPr>
            <p:grpSpPr>
              <a:xfrm>
                <a:off x="460513" y="4234943"/>
                <a:ext cx="5213129" cy="369332"/>
                <a:chOff x="438679" y="4604275"/>
                <a:chExt cx="5213129" cy="369332"/>
              </a:xfrm>
            </p:grpSpPr>
            <p:sp>
              <p:nvSpPr>
                <p:cNvPr id="15" name="TextBox 14"/>
                <p:cNvSpPr txBox="1"/>
                <p:nvPr/>
              </p:nvSpPr>
              <p:spPr>
                <a:xfrm>
                  <a:off x="438679" y="4604275"/>
                  <a:ext cx="5213129" cy="369332"/>
                </a:xfrm>
                <a:prstGeom prst="rect">
                  <a:avLst/>
                </a:prstGeom>
                <a:solidFill>
                  <a:schemeClr val="tx2">
                    <a:lumMod val="75000"/>
                  </a:schemeClr>
                </a:solidFill>
              </p:spPr>
              <p:txBody>
                <a:bodyPr wrap="square" rtlCol="0">
                  <a:spAutoFit/>
                </a:bodyPr>
                <a:lstStyle/>
                <a:p>
                  <a:endParaRPr lang="en-US" dirty="0"/>
                </a:p>
              </p:txBody>
            </p:sp>
            <p:cxnSp>
              <p:nvCxnSpPr>
                <p:cNvPr id="16" name="Straight Connector 15"/>
                <p:cNvCxnSpPr/>
                <p:nvPr/>
              </p:nvCxnSpPr>
              <p:spPr>
                <a:xfrm>
                  <a:off x="1281921" y="4604275"/>
                  <a:ext cx="0" cy="3693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677665" y="4604275"/>
                  <a:ext cx="0" cy="3693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892371" y="4604275"/>
                  <a:ext cx="0" cy="3693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81607" y="4604275"/>
                  <a:ext cx="593477" cy="369332"/>
                </a:xfrm>
                <a:prstGeom prst="rect">
                  <a:avLst/>
                </a:prstGeom>
                <a:noFill/>
              </p:spPr>
              <p:txBody>
                <a:bodyPr wrap="square" rtlCol="0">
                  <a:spAutoFit/>
                </a:bodyPr>
                <a:lstStyle/>
                <a:p>
                  <a:r>
                    <a:rPr lang="en-US" dirty="0">
                      <a:solidFill>
                        <a:schemeClr val="bg1"/>
                      </a:solidFill>
                    </a:rPr>
                    <a:t>May</a:t>
                  </a:r>
                </a:p>
              </p:txBody>
            </p:sp>
            <p:sp>
              <p:nvSpPr>
                <p:cNvPr id="20" name="TextBox 19"/>
                <p:cNvSpPr txBox="1"/>
                <p:nvPr/>
              </p:nvSpPr>
              <p:spPr>
                <a:xfrm>
                  <a:off x="1363095" y="4604275"/>
                  <a:ext cx="607250" cy="335757"/>
                </a:xfrm>
                <a:prstGeom prst="rect">
                  <a:avLst/>
                </a:prstGeom>
                <a:noFill/>
              </p:spPr>
              <p:txBody>
                <a:bodyPr wrap="square" rtlCol="0">
                  <a:spAutoFit/>
                </a:bodyPr>
                <a:lstStyle/>
                <a:p>
                  <a:r>
                    <a:rPr lang="en-US" dirty="0">
                      <a:solidFill>
                        <a:schemeClr val="bg1"/>
                      </a:solidFill>
                    </a:rPr>
                    <a:t> Jun</a:t>
                  </a:r>
                </a:p>
              </p:txBody>
            </p:sp>
            <p:sp>
              <p:nvSpPr>
                <p:cNvPr id="21" name="TextBox 20"/>
                <p:cNvSpPr txBox="1"/>
                <p:nvPr/>
              </p:nvSpPr>
              <p:spPr>
                <a:xfrm>
                  <a:off x="2193961" y="4604275"/>
                  <a:ext cx="593477" cy="369332"/>
                </a:xfrm>
                <a:prstGeom prst="rect">
                  <a:avLst/>
                </a:prstGeom>
                <a:noFill/>
              </p:spPr>
              <p:txBody>
                <a:bodyPr wrap="square" rtlCol="0">
                  <a:spAutoFit/>
                </a:bodyPr>
                <a:lstStyle/>
                <a:p>
                  <a:r>
                    <a:rPr lang="en-US" dirty="0">
                      <a:solidFill>
                        <a:schemeClr val="bg1"/>
                      </a:solidFill>
                    </a:rPr>
                    <a:t>Jul</a:t>
                  </a:r>
                </a:p>
              </p:txBody>
            </p:sp>
            <p:sp>
              <p:nvSpPr>
                <p:cNvPr id="22" name="TextBox 21"/>
                <p:cNvSpPr txBox="1"/>
                <p:nvPr/>
              </p:nvSpPr>
              <p:spPr>
                <a:xfrm>
                  <a:off x="3001090" y="4604275"/>
                  <a:ext cx="593477" cy="369332"/>
                </a:xfrm>
                <a:prstGeom prst="rect">
                  <a:avLst/>
                </a:prstGeom>
                <a:noFill/>
              </p:spPr>
              <p:txBody>
                <a:bodyPr wrap="square" rtlCol="0">
                  <a:spAutoFit/>
                </a:bodyPr>
                <a:lstStyle/>
                <a:p>
                  <a:r>
                    <a:rPr lang="en-US" dirty="0">
                      <a:solidFill>
                        <a:schemeClr val="bg1"/>
                      </a:solidFill>
                    </a:rPr>
                    <a:t>Aug</a:t>
                  </a:r>
                </a:p>
              </p:txBody>
            </p:sp>
          </p:grpSp>
          <p:cxnSp>
            <p:nvCxnSpPr>
              <p:cNvPr id="14" name="Straight Connector 13"/>
              <p:cNvCxnSpPr/>
              <p:nvPr/>
            </p:nvCxnSpPr>
            <p:spPr>
              <a:xfrm>
                <a:off x="2059599" y="4234943"/>
                <a:ext cx="0" cy="3693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3780671" y="4230318"/>
              <a:ext cx="593477" cy="369332"/>
            </a:xfrm>
            <a:prstGeom prst="rect">
              <a:avLst/>
            </a:prstGeom>
            <a:noFill/>
          </p:spPr>
          <p:txBody>
            <a:bodyPr wrap="square" rtlCol="0">
              <a:spAutoFit/>
            </a:bodyPr>
            <a:lstStyle/>
            <a:p>
              <a:r>
                <a:rPr lang="en-US" dirty="0">
                  <a:solidFill>
                    <a:schemeClr val="bg1"/>
                  </a:solidFill>
                </a:rPr>
                <a:t>Sep</a:t>
              </a:r>
            </a:p>
          </p:txBody>
        </p:sp>
        <p:cxnSp>
          <p:nvCxnSpPr>
            <p:cNvPr id="12" name="Straight Arrow Connector 11"/>
            <p:cNvCxnSpPr/>
            <p:nvPr/>
          </p:nvCxnSpPr>
          <p:spPr>
            <a:xfrm>
              <a:off x="4479081" y="4427579"/>
              <a:ext cx="802866" cy="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62009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Overlapping Coverage</a:t>
            </a:r>
          </a:p>
        </p:txBody>
      </p:sp>
      <p:sp>
        <p:nvSpPr>
          <p:cNvPr id="3" name="Content Placeholder 2"/>
          <p:cNvSpPr>
            <a:spLocks noGrp="1"/>
          </p:cNvSpPr>
          <p:nvPr>
            <p:ph idx="1"/>
          </p:nvPr>
        </p:nvSpPr>
        <p:spPr>
          <a:xfrm>
            <a:off x="364734" y="955964"/>
            <a:ext cx="8229600" cy="5490167"/>
          </a:xfrm>
        </p:spPr>
        <p:txBody>
          <a:bodyPr/>
          <a:lstStyle/>
          <a:p>
            <a:pPr marL="0" indent="0">
              <a:buNone/>
            </a:pPr>
            <a:r>
              <a:rPr lang="en-US" sz="2000" dirty="0">
                <a:latin typeface="Franklin Gothic Medium" panose="020B0603020102020204" pitchFamily="34" charset="0"/>
              </a:rPr>
              <a:t>More exceptions!</a:t>
            </a:r>
          </a:p>
          <a:p>
            <a:pPr marL="0" indent="0">
              <a:buNone/>
            </a:pPr>
            <a:endParaRPr lang="en-US" sz="1200" dirty="0">
              <a:latin typeface="Franklin Gothic Medium" panose="020B0603020102020204" pitchFamily="34" charset="0"/>
              <a:cs typeface="Franklin Gothic Book"/>
            </a:endParaRPr>
          </a:p>
          <a:p>
            <a:pPr lvl="1"/>
            <a:r>
              <a:rPr lang="en-US" sz="1800" dirty="0">
                <a:latin typeface="Franklin Gothic Medium" panose="020B0603020102020204" pitchFamily="34" charset="0"/>
              </a:rPr>
              <a:t>Eligibility for Employer-Sponsored Coverage:  </a:t>
            </a:r>
            <a:r>
              <a:rPr lang="en-US" sz="1800" dirty="0">
                <a:latin typeface="Franklin Gothic Book"/>
                <a:cs typeface="Franklin Gothic Book"/>
              </a:rPr>
              <a:t>In general,</a:t>
            </a:r>
            <a:r>
              <a:rPr lang="en-US" sz="1800" dirty="0">
                <a:latin typeface="Franklin Gothic Medium" panose="020B0603020102020204" pitchFamily="34" charset="0"/>
              </a:rPr>
              <a:t> </a:t>
            </a:r>
            <a:r>
              <a:rPr lang="en-US" sz="1800" dirty="0">
                <a:latin typeface="Franklin Gothic Book"/>
                <a:cs typeface="Franklin Gothic Book"/>
              </a:rPr>
              <a:t>a person is not eligible for PTC if they have an affordable, minimum value offer of coverage from an employer.  If the employer is large, the coverage offer will be indicated on Form 1095-C.  (There is no similar record for small employers.)</a:t>
            </a:r>
          </a:p>
          <a:p>
            <a:pPr marL="457200" lvl="1" indent="0">
              <a:buNone/>
            </a:pPr>
            <a:endParaRPr lang="en-US" sz="1600" dirty="0">
              <a:latin typeface="Franklin Gothic Book"/>
              <a:cs typeface="Franklin Gothic Book"/>
            </a:endParaRPr>
          </a:p>
          <a:p>
            <a:pPr marL="342900" indent="-342900"/>
            <a:endParaRPr lang="en-US" sz="2000" dirty="0">
              <a:latin typeface="Franklin Gothic Book"/>
              <a:cs typeface="Franklin Gothic Book"/>
            </a:endParaRPr>
          </a:p>
          <a:p>
            <a:pPr marL="0" indent="0">
              <a:buNone/>
            </a:pPr>
            <a:endParaRPr lang="en-US" sz="2000" dirty="0"/>
          </a:p>
          <a:p>
            <a:pPr marL="0" indent="0">
              <a:buNone/>
            </a:pPr>
            <a:endParaRPr lang="en-US" dirty="0"/>
          </a:p>
          <a:p>
            <a:pPr lvl="1"/>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21</a:t>
            </a:fld>
            <a:endParaRPr lang="en-US" dirty="0"/>
          </a:p>
        </p:txBody>
      </p:sp>
      <p:sp>
        <p:nvSpPr>
          <p:cNvPr id="4" name="TextBox 3"/>
          <p:cNvSpPr txBox="1"/>
          <p:nvPr/>
        </p:nvSpPr>
        <p:spPr>
          <a:xfrm>
            <a:off x="4175517" y="6457765"/>
            <a:ext cx="4698722" cy="276999"/>
          </a:xfrm>
          <a:prstGeom prst="rect">
            <a:avLst/>
          </a:prstGeom>
          <a:noFill/>
        </p:spPr>
        <p:txBody>
          <a:bodyPr wrap="none" rtlCol="0">
            <a:spAutoFit/>
          </a:bodyPr>
          <a:lstStyle/>
          <a:p>
            <a:r>
              <a:rPr lang="en-US" sz="1200" dirty="0">
                <a:hlinkClick r:id="rId2"/>
              </a:rPr>
              <a:t>www.irs.gov/PUP/taxpros/best-_practices_resolving_1095_conflicts.pdf</a:t>
            </a:r>
            <a:r>
              <a:rPr lang="en-US" sz="1200" dirty="0"/>
              <a:t> </a:t>
            </a:r>
          </a:p>
        </p:txBody>
      </p:sp>
      <p:pic>
        <p:nvPicPr>
          <p:cNvPr id="24" name="Picture 23"/>
          <p:cNvPicPr>
            <a:picLocks noChangeAspect="1"/>
          </p:cNvPicPr>
          <p:nvPr/>
        </p:nvPicPr>
        <p:blipFill>
          <a:blip r:embed="rId3"/>
          <a:stretch>
            <a:fillRect/>
          </a:stretch>
        </p:blipFill>
        <p:spPr>
          <a:xfrm>
            <a:off x="299509" y="2853870"/>
            <a:ext cx="8686800" cy="574334"/>
          </a:xfrm>
          <a:prstGeom prst="rect">
            <a:avLst/>
          </a:prstGeom>
          <a:ln>
            <a:solidFill>
              <a:schemeClr val="bg1">
                <a:lumMod val="50000"/>
              </a:schemeClr>
            </a:solidFill>
          </a:ln>
        </p:spPr>
      </p:pic>
      <p:pic>
        <p:nvPicPr>
          <p:cNvPr id="25" name="Picture 24"/>
          <p:cNvPicPr>
            <a:picLocks noChangeAspect="1"/>
          </p:cNvPicPr>
          <p:nvPr/>
        </p:nvPicPr>
        <p:blipFill>
          <a:blip r:embed="rId4"/>
          <a:stretch>
            <a:fillRect/>
          </a:stretch>
        </p:blipFill>
        <p:spPr>
          <a:xfrm>
            <a:off x="287528" y="3557454"/>
            <a:ext cx="8686800" cy="1486849"/>
          </a:xfrm>
          <a:prstGeom prst="rect">
            <a:avLst/>
          </a:prstGeom>
          <a:ln>
            <a:solidFill>
              <a:srgbClr val="7F7F7F"/>
            </a:solidFill>
          </a:ln>
        </p:spPr>
      </p:pic>
      <p:sp>
        <p:nvSpPr>
          <p:cNvPr id="26" name="TextBox 25"/>
          <p:cNvSpPr txBox="1"/>
          <p:nvPr/>
        </p:nvSpPr>
        <p:spPr>
          <a:xfrm>
            <a:off x="383371" y="5156574"/>
            <a:ext cx="8565948" cy="1200329"/>
          </a:xfrm>
          <a:prstGeom prst="rect">
            <a:avLst/>
          </a:prstGeom>
          <a:noFill/>
        </p:spPr>
        <p:txBody>
          <a:bodyPr wrap="square" rtlCol="0">
            <a:spAutoFit/>
          </a:bodyPr>
          <a:lstStyle/>
          <a:p>
            <a:pPr marL="285750" indent="-285750">
              <a:buClr>
                <a:schemeClr val="bg1">
                  <a:lumMod val="50000"/>
                </a:schemeClr>
              </a:buClr>
              <a:buFont typeface="Arial"/>
              <a:buChar char="•"/>
            </a:pPr>
            <a:r>
              <a:rPr lang="en-US" dirty="0">
                <a:latin typeface="Franklin Gothic Book"/>
                <a:cs typeface="Franklin Gothic Book"/>
              </a:rPr>
              <a:t>It’s an affordable offer if:  Line 14 says 1A</a:t>
            </a:r>
          </a:p>
          <a:p>
            <a:pPr marL="285750" indent="-285750">
              <a:buClr>
                <a:schemeClr val="bg1">
                  <a:lumMod val="50000"/>
                </a:schemeClr>
              </a:buClr>
              <a:buFont typeface="Arial"/>
              <a:buChar char="•"/>
            </a:pPr>
            <a:r>
              <a:rPr lang="en-US" dirty="0">
                <a:latin typeface="Franklin Gothic Book"/>
                <a:cs typeface="Franklin Gothic Book"/>
              </a:rPr>
              <a:t>Or Line 14 says 1B, 1C, 1D, or 1E </a:t>
            </a:r>
            <a:r>
              <a:rPr lang="en-US" u="sng" dirty="0">
                <a:latin typeface="Franklin Gothic Book"/>
                <a:cs typeface="Franklin Gothic Book"/>
              </a:rPr>
              <a:t>and</a:t>
            </a:r>
            <a:r>
              <a:rPr lang="en-US" dirty="0">
                <a:latin typeface="Franklin Gothic Book"/>
                <a:cs typeface="Franklin Gothic Book"/>
              </a:rPr>
              <a:t> the cost on line 15 is less 9.66% of income</a:t>
            </a:r>
          </a:p>
          <a:p>
            <a:pPr marL="285750" indent="-285750">
              <a:buClr>
                <a:schemeClr val="bg1">
                  <a:lumMod val="50000"/>
                </a:schemeClr>
              </a:buClr>
              <a:buFont typeface="Arial"/>
              <a:buChar char="•"/>
            </a:pPr>
            <a:r>
              <a:rPr lang="en-US" dirty="0">
                <a:latin typeface="Franklin Gothic Book"/>
                <a:cs typeface="Franklin Gothic Book"/>
              </a:rPr>
              <a:t>This only tells you the cost of self-only coverage; family coverage may still be unaffordable.</a:t>
            </a:r>
          </a:p>
        </p:txBody>
      </p:sp>
    </p:spTree>
    <p:extLst>
      <p:ext uri="{BB962C8B-B14F-4D97-AF65-F5344CB8AC3E}">
        <p14:creationId xmlns:p14="http://schemas.microsoft.com/office/powerpoint/2010/main" val="801771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Overlapping Coverage</a:t>
            </a:r>
          </a:p>
        </p:txBody>
      </p:sp>
      <p:sp>
        <p:nvSpPr>
          <p:cNvPr id="3" name="Content Placeholder 2"/>
          <p:cNvSpPr>
            <a:spLocks noGrp="1"/>
          </p:cNvSpPr>
          <p:nvPr>
            <p:ph idx="1"/>
          </p:nvPr>
        </p:nvSpPr>
        <p:spPr>
          <a:xfrm>
            <a:off x="364734" y="955964"/>
            <a:ext cx="8229600" cy="5490167"/>
          </a:xfrm>
        </p:spPr>
        <p:txBody>
          <a:bodyPr/>
          <a:lstStyle/>
          <a:p>
            <a:pPr marL="0" indent="0">
              <a:buNone/>
            </a:pPr>
            <a:r>
              <a:rPr lang="en-US" sz="2000" dirty="0">
                <a:latin typeface="Franklin Gothic Medium" panose="020B0603020102020204" pitchFamily="34" charset="0"/>
              </a:rPr>
              <a:t>More exceptions!</a:t>
            </a:r>
          </a:p>
          <a:p>
            <a:pPr marL="0" indent="0">
              <a:buNone/>
            </a:pPr>
            <a:endParaRPr lang="en-US" sz="1200" dirty="0">
              <a:latin typeface="Franklin Gothic Medium" panose="020B0603020102020204" pitchFamily="34" charset="0"/>
              <a:cs typeface="Franklin Gothic Book"/>
            </a:endParaRPr>
          </a:p>
          <a:p>
            <a:pPr lvl="1"/>
            <a:r>
              <a:rPr lang="en-US" sz="1800" dirty="0">
                <a:latin typeface="Franklin Gothic Medium" panose="020B0603020102020204" pitchFamily="34" charset="0"/>
              </a:rPr>
              <a:t>Eligibility for Employer-Sponsored Coverage:  </a:t>
            </a:r>
            <a:r>
              <a:rPr lang="en-US" sz="1800" dirty="0">
                <a:latin typeface="Franklin Gothic Book"/>
                <a:cs typeface="Franklin Gothic Book"/>
              </a:rPr>
              <a:t>A person is not eligible for PTC if they have an affordable, minimum value offer of coverage from an employer.  If the employer is large, the coverage offer will be indicated on Form 1095-C.  (There is no similar record for small employers.)</a:t>
            </a:r>
          </a:p>
          <a:p>
            <a:pPr lvl="1"/>
            <a:endParaRPr lang="en-US" sz="1800" dirty="0">
              <a:latin typeface="Franklin Gothic Medium"/>
              <a:cs typeface="Franklin Gothic Medium"/>
            </a:endParaRPr>
          </a:p>
          <a:p>
            <a:pPr lvl="1"/>
            <a:r>
              <a:rPr lang="en-US" sz="1800" dirty="0">
                <a:solidFill>
                  <a:srgbClr val="FF0000"/>
                </a:solidFill>
                <a:latin typeface="Franklin Gothic Medium"/>
                <a:cs typeface="Franklin Gothic Medium"/>
              </a:rPr>
              <a:t>SAFE HARBOR:  </a:t>
            </a:r>
            <a:r>
              <a:rPr lang="en-US" sz="1800" dirty="0">
                <a:solidFill>
                  <a:srgbClr val="FF0000"/>
                </a:solidFill>
                <a:latin typeface="Franklin Gothic Book"/>
                <a:cs typeface="Franklin Gothic Book"/>
              </a:rPr>
              <a:t>If the taxpayer informed the marketplace of the cost of employer-sponsored coverage and they awarded APTC anyway, the taxpayer can claim PTC.</a:t>
            </a:r>
          </a:p>
          <a:p>
            <a:pPr lvl="1"/>
            <a:endParaRPr lang="en-US" sz="1800" dirty="0">
              <a:latin typeface="Franklin Gothic Book"/>
              <a:cs typeface="Franklin Gothic Book"/>
            </a:endParaRPr>
          </a:p>
          <a:p>
            <a:pPr lvl="1"/>
            <a:r>
              <a:rPr lang="en-US" sz="1800" b="1" dirty="0">
                <a:latin typeface="Franklin Gothic Book"/>
                <a:cs typeface="Franklin Gothic Book"/>
              </a:rPr>
              <a:t>Ask:</a:t>
            </a:r>
            <a:r>
              <a:rPr lang="en-US" sz="1800" dirty="0">
                <a:latin typeface="Franklin Gothic Book"/>
                <a:cs typeface="Franklin Gothic Book"/>
              </a:rPr>
              <a:t> Did you provide accurate information about the cost of employer-sponsored coverage?  If so, and the person received APTC, disregard the offer of coverage – they are eligible for PTC (if all other requirements are met).</a:t>
            </a:r>
          </a:p>
          <a:p>
            <a:pPr lvl="1"/>
            <a:endParaRPr lang="en-US" sz="1800" dirty="0">
              <a:latin typeface="Franklin Gothic Medium"/>
              <a:cs typeface="Franklin Gothic Medium"/>
            </a:endParaRPr>
          </a:p>
          <a:p>
            <a:pPr marL="457200" lvl="1" indent="0">
              <a:buNone/>
            </a:pPr>
            <a:endParaRPr lang="en-US" sz="1600" dirty="0">
              <a:latin typeface="Franklin Gothic Book"/>
              <a:cs typeface="Franklin Gothic Book"/>
            </a:endParaRPr>
          </a:p>
          <a:p>
            <a:pPr marL="342900" indent="-342900"/>
            <a:endParaRPr lang="en-US" sz="2000" dirty="0">
              <a:latin typeface="Franklin Gothic Book"/>
              <a:cs typeface="Franklin Gothic Book"/>
            </a:endParaRPr>
          </a:p>
          <a:p>
            <a:pPr marL="0" indent="0">
              <a:buNone/>
            </a:pPr>
            <a:endParaRPr lang="en-US" sz="2000" dirty="0"/>
          </a:p>
          <a:p>
            <a:pPr marL="0" indent="0">
              <a:buNone/>
            </a:pPr>
            <a:endParaRPr lang="en-US" dirty="0"/>
          </a:p>
          <a:p>
            <a:pPr lvl="1"/>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22</a:t>
            </a:fld>
            <a:endParaRPr lang="en-US" dirty="0"/>
          </a:p>
        </p:txBody>
      </p:sp>
      <p:sp>
        <p:nvSpPr>
          <p:cNvPr id="4" name="TextBox 3"/>
          <p:cNvSpPr txBox="1"/>
          <p:nvPr/>
        </p:nvSpPr>
        <p:spPr>
          <a:xfrm>
            <a:off x="4175517" y="6457765"/>
            <a:ext cx="4698722" cy="276999"/>
          </a:xfrm>
          <a:prstGeom prst="rect">
            <a:avLst/>
          </a:prstGeom>
          <a:noFill/>
        </p:spPr>
        <p:txBody>
          <a:bodyPr wrap="none" rtlCol="0">
            <a:spAutoFit/>
          </a:bodyPr>
          <a:lstStyle/>
          <a:p>
            <a:r>
              <a:rPr lang="en-US" sz="1200" dirty="0">
                <a:hlinkClick r:id="rId2"/>
              </a:rPr>
              <a:t>www.irs.gov/PUP/taxpros/best-_practices_resolving_1095_conflicts.pdf</a:t>
            </a:r>
            <a:r>
              <a:rPr lang="en-US" sz="1200" dirty="0"/>
              <a:t> </a:t>
            </a:r>
          </a:p>
        </p:txBody>
      </p:sp>
    </p:spTree>
    <p:extLst>
      <p:ext uri="{BB962C8B-B14F-4D97-AF65-F5344CB8AC3E}">
        <p14:creationId xmlns:p14="http://schemas.microsoft.com/office/powerpoint/2010/main" val="926084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499390" y="955964"/>
            <a:ext cx="2094944" cy="2633578"/>
          </a:xfrm>
          <a:prstGeom prst="rect">
            <a:avLst/>
          </a:prstGeom>
          <a:ln w="19050">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Example 1: Overlapping Coverage</a:t>
            </a:r>
          </a:p>
        </p:txBody>
      </p:sp>
      <p:sp>
        <p:nvSpPr>
          <p:cNvPr id="3" name="Content Placeholder 2"/>
          <p:cNvSpPr>
            <a:spLocks noGrp="1"/>
          </p:cNvSpPr>
          <p:nvPr>
            <p:ph idx="1"/>
          </p:nvPr>
        </p:nvSpPr>
        <p:spPr>
          <a:xfrm>
            <a:off x="364734" y="955965"/>
            <a:ext cx="6060779" cy="2557702"/>
          </a:xfrm>
        </p:spPr>
        <p:txBody>
          <a:bodyPr/>
          <a:lstStyle/>
          <a:p>
            <a:r>
              <a:rPr lang="en-US" sz="2000" dirty="0"/>
              <a:t>Sammie is offered health insurance at work.</a:t>
            </a:r>
          </a:p>
          <a:p>
            <a:r>
              <a:rPr lang="en-US" sz="2000" dirty="0"/>
              <a:t>She reports the cost of coverage and the marketplace determined it was unaffordable.</a:t>
            </a:r>
          </a:p>
          <a:p>
            <a:r>
              <a:rPr lang="en-US" sz="2000" dirty="0"/>
              <a:t>Sammie enrolls in marketplace coverage and receives APTC.</a:t>
            </a:r>
          </a:p>
          <a:p>
            <a:r>
              <a:rPr lang="en-US" sz="2000" dirty="0"/>
              <a:t>At tax filing, she receives a Form 1095-C indicating she had affordable coverage. </a:t>
            </a:r>
          </a:p>
          <a:p>
            <a:pPr marL="0" indent="0">
              <a:buNone/>
            </a:pPr>
            <a:endParaRPr lang="en-US" sz="2000" dirty="0"/>
          </a:p>
        </p:txBody>
      </p:sp>
      <p:sp>
        <p:nvSpPr>
          <p:cNvPr id="5" name="Content Placeholder 2"/>
          <p:cNvSpPr txBox="1">
            <a:spLocks/>
          </p:cNvSpPr>
          <p:nvPr/>
        </p:nvSpPr>
        <p:spPr>
          <a:xfrm>
            <a:off x="364734" y="4184480"/>
            <a:ext cx="8229600" cy="1925105"/>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No, Sammie is protected by the safe harbor.</a:t>
            </a:r>
          </a:p>
        </p:txBody>
      </p:sp>
      <p:sp>
        <p:nvSpPr>
          <p:cNvPr id="8" name="Slide Number Placeholder 7"/>
          <p:cNvSpPr>
            <a:spLocks noGrp="1"/>
          </p:cNvSpPr>
          <p:nvPr>
            <p:ph type="sldNum" sz="quarter" idx="12"/>
          </p:nvPr>
        </p:nvSpPr>
        <p:spPr/>
        <p:txBody>
          <a:bodyPr/>
          <a:lstStyle/>
          <a:p>
            <a:pPr algn="r"/>
            <a:fld id="{7FFE15FC-A8B6-4718-BABB-4F5309630F6C}" type="slidenum">
              <a:rPr lang="en-US" smtClean="0"/>
              <a:pPr algn="r"/>
              <a:t>23</a:t>
            </a:fld>
            <a:endParaRPr lang="en-US" dirty="0"/>
          </a:p>
        </p:txBody>
      </p:sp>
      <p:graphicFrame>
        <p:nvGraphicFramePr>
          <p:cNvPr id="9" name="Content Placeholder 4"/>
          <p:cNvGraphicFramePr>
            <a:graphicFrameLocks/>
          </p:cNvGraphicFramePr>
          <p:nvPr>
            <p:extLst>
              <p:ext uri="{D42A27DB-BD31-4B8C-83A1-F6EECF244321}">
                <p14:modId xmlns:p14="http://schemas.microsoft.com/office/powerpoint/2010/main" val="3980761219"/>
              </p:ext>
            </p:extLst>
          </p:nvPr>
        </p:nvGraphicFramePr>
        <p:xfrm>
          <a:off x="364734" y="3699898"/>
          <a:ext cx="8134831" cy="365760"/>
        </p:xfrm>
        <a:graphic>
          <a:graphicData uri="http://schemas.openxmlformats.org/drawingml/2006/table">
            <a:tbl>
              <a:tblPr firstRow="1" bandRow="1">
                <a:tableStyleId>{5C22544A-7EE6-4342-B048-85BDC9FD1C3A}</a:tableStyleId>
              </a:tblPr>
              <a:tblGrid>
                <a:gridCol w="8134831">
                  <a:extLst>
                    <a:ext uri="{9D8B030D-6E8A-4147-A177-3AD203B41FA5}">
                      <a16:colId xmlns:a16="http://schemas.microsoft.com/office/drawing/2014/main" val="20000"/>
                    </a:ext>
                  </a:extLst>
                </a:gridCol>
              </a:tblGrid>
              <a:tr h="0">
                <a:tc>
                  <a:txBody>
                    <a:bodyPr/>
                    <a:lstStyle/>
                    <a:p>
                      <a:r>
                        <a:rPr lang="en-US" sz="1800" b="0" dirty="0">
                          <a:solidFill>
                            <a:schemeClr val="tx1"/>
                          </a:solidFill>
                          <a:latin typeface="Franklin Gothic Medium" panose="020B0603020102020204" pitchFamily="34" charset="0"/>
                        </a:rPr>
                        <a:t>Is Sammie required to repay her APTC?</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C61A4"/>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73851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499390" y="955964"/>
            <a:ext cx="2094944" cy="2633578"/>
          </a:xfrm>
          <a:prstGeom prst="rect">
            <a:avLst/>
          </a:prstGeom>
          <a:ln w="19050">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Example 2: Overlapping Coverage</a:t>
            </a:r>
          </a:p>
        </p:txBody>
      </p:sp>
      <p:sp>
        <p:nvSpPr>
          <p:cNvPr id="3" name="Content Placeholder 2"/>
          <p:cNvSpPr>
            <a:spLocks noGrp="1"/>
          </p:cNvSpPr>
          <p:nvPr>
            <p:ph idx="1"/>
          </p:nvPr>
        </p:nvSpPr>
        <p:spPr>
          <a:xfrm>
            <a:off x="364734" y="955965"/>
            <a:ext cx="6060779" cy="2557702"/>
          </a:xfrm>
        </p:spPr>
        <p:txBody>
          <a:bodyPr/>
          <a:lstStyle/>
          <a:p>
            <a:r>
              <a:rPr lang="en-US" sz="2000" dirty="0"/>
              <a:t>Sammie is auto-renewed. She doesn’t report her employer-sponsored coverage at all. </a:t>
            </a:r>
          </a:p>
          <a:p>
            <a:r>
              <a:rPr lang="en-US" sz="2000" dirty="0"/>
              <a:t>Form 1095-C indicates affordable coverage.</a:t>
            </a:r>
          </a:p>
          <a:p>
            <a:pPr marL="0" indent="0">
              <a:buNone/>
            </a:pPr>
            <a:endParaRPr lang="en-US" sz="2000" dirty="0"/>
          </a:p>
        </p:txBody>
      </p:sp>
      <p:sp>
        <p:nvSpPr>
          <p:cNvPr id="5" name="Content Placeholder 2"/>
          <p:cNvSpPr txBox="1">
            <a:spLocks/>
          </p:cNvSpPr>
          <p:nvPr/>
        </p:nvSpPr>
        <p:spPr>
          <a:xfrm>
            <a:off x="364734" y="2745148"/>
            <a:ext cx="5214799" cy="1113515"/>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Yes, the safe harbor does NOT apply because Sammie didn’t accurately report the cost of employer-sponsored coverage. </a:t>
            </a:r>
          </a:p>
        </p:txBody>
      </p:sp>
      <p:sp>
        <p:nvSpPr>
          <p:cNvPr id="8" name="Slide Number Placeholder 7"/>
          <p:cNvSpPr>
            <a:spLocks noGrp="1"/>
          </p:cNvSpPr>
          <p:nvPr>
            <p:ph type="sldNum" sz="quarter" idx="12"/>
          </p:nvPr>
        </p:nvSpPr>
        <p:spPr/>
        <p:txBody>
          <a:bodyPr/>
          <a:lstStyle/>
          <a:p>
            <a:pPr algn="r"/>
            <a:fld id="{7FFE15FC-A8B6-4718-BABB-4F5309630F6C}" type="slidenum">
              <a:rPr lang="en-US" smtClean="0"/>
              <a:pPr algn="r"/>
              <a:t>24</a:t>
            </a:fld>
            <a:endParaRPr lang="en-US" dirty="0"/>
          </a:p>
        </p:txBody>
      </p:sp>
      <p:graphicFrame>
        <p:nvGraphicFramePr>
          <p:cNvPr id="9" name="Content Placeholder 4"/>
          <p:cNvGraphicFramePr>
            <a:graphicFrameLocks/>
          </p:cNvGraphicFramePr>
          <p:nvPr>
            <p:extLst>
              <p:ext uri="{D42A27DB-BD31-4B8C-83A1-F6EECF244321}">
                <p14:modId xmlns:p14="http://schemas.microsoft.com/office/powerpoint/2010/main" val="2104765541"/>
              </p:ext>
            </p:extLst>
          </p:nvPr>
        </p:nvGraphicFramePr>
        <p:xfrm>
          <a:off x="364734" y="2241889"/>
          <a:ext cx="5214799" cy="365760"/>
        </p:xfrm>
        <a:graphic>
          <a:graphicData uri="http://schemas.openxmlformats.org/drawingml/2006/table">
            <a:tbl>
              <a:tblPr firstRow="1" bandRow="1">
                <a:tableStyleId>{5C22544A-7EE6-4342-B048-85BDC9FD1C3A}</a:tableStyleId>
              </a:tblPr>
              <a:tblGrid>
                <a:gridCol w="5214799">
                  <a:extLst>
                    <a:ext uri="{9D8B030D-6E8A-4147-A177-3AD203B41FA5}">
                      <a16:colId xmlns:a16="http://schemas.microsoft.com/office/drawing/2014/main" val="20000"/>
                    </a:ext>
                  </a:extLst>
                </a:gridCol>
              </a:tblGrid>
              <a:tr h="0">
                <a:tc>
                  <a:txBody>
                    <a:bodyPr/>
                    <a:lstStyle/>
                    <a:p>
                      <a:r>
                        <a:rPr lang="en-US" sz="1800" b="0" dirty="0">
                          <a:solidFill>
                            <a:schemeClr val="tx1"/>
                          </a:solidFill>
                          <a:latin typeface="Franklin Gothic Medium" panose="020B0603020102020204" pitchFamily="34" charset="0"/>
                        </a:rPr>
                        <a:t>Is Sammie required to repay her APTC?</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C61A4"/>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94583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3263" y="2942788"/>
            <a:ext cx="8596347" cy="751061"/>
          </a:xfrm>
        </p:spPr>
        <p:txBody>
          <a:bodyPr/>
          <a:lstStyle/>
          <a:p>
            <a:r>
              <a:rPr lang="en-US" sz="5400" cap="small" dirty="0" err="1">
                <a:solidFill>
                  <a:schemeClr val="bg1"/>
                </a:solidFill>
              </a:rPr>
              <a:t>TaxSlayer</a:t>
            </a:r>
            <a:endParaRPr lang="en-US" sz="5400" cap="small" dirty="0">
              <a:solidFill>
                <a:schemeClr val="bg1"/>
              </a:solidFill>
            </a:endParaRPr>
          </a:p>
        </p:txBody>
      </p:sp>
    </p:spTree>
    <p:extLst>
      <p:ext uri="{BB962C8B-B14F-4D97-AF65-F5344CB8AC3E}">
        <p14:creationId xmlns:p14="http://schemas.microsoft.com/office/powerpoint/2010/main" val="361737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Enter Insurance Status</a:t>
            </a:r>
          </a:p>
        </p:txBody>
      </p:sp>
      <p:pic>
        <p:nvPicPr>
          <p:cNvPr id="7" name="Picture 6"/>
          <p:cNvPicPr>
            <a:picLocks noChangeAspect="1"/>
          </p:cNvPicPr>
          <p:nvPr/>
        </p:nvPicPr>
        <p:blipFill rotWithShape="1">
          <a:blip r:embed="rId2"/>
          <a:srcRect l="21618"/>
          <a:stretch/>
        </p:blipFill>
        <p:spPr>
          <a:xfrm>
            <a:off x="167726" y="767691"/>
            <a:ext cx="8685751" cy="2575884"/>
          </a:xfrm>
          <a:prstGeom prst="rect">
            <a:avLst/>
          </a:prstGeom>
          <a:ln>
            <a:solidFill>
              <a:schemeClr val="bg1">
                <a:lumMod val="50000"/>
              </a:schemeClr>
            </a:solidFill>
          </a:ln>
        </p:spPr>
      </p:pic>
      <p:pic>
        <p:nvPicPr>
          <p:cNvPr id="9" name="Picture 8"/>
          <p:cNvPicPr>
            <a:picLocks noChangeAspect="1"/>
          </p:cNvPicPr>
          <p:nvPr/>
        </p:nvPicPr>
        <p:blipFill>
          <a:blip r:embed="rId3"/>
          <a:stretch>
            <a:fillRect/>
          </a:stretch>
        </p:blipFill>
        <p:spPr>
          <a:xfrm>
            <a:off x="167725" y="3644726"/>
            <a:ext cx="8697732" cy="2399702"/>
          </a:xfrm>
          <a:prstGeom prst="rect">
            <a:avLst/>
          </a:prstGeom>
          <a:ln>
            <a:solidFill>
              <a:srgbClr val="7F7F7F"/>
            </a:solidFill>
          </a:ln>
        </p:spPr>
      </p:pic>
      <p:sp>
        <p:nvSpPr>
          <p:cNvPr id="2" name="TextBox 1"/>
          <p:cNvSpPr txBox="1"/>
          <p:nvPr/>
        </p:nvSpPr>
        <p:spPr>
          <a:xfrm>
            <a:off x="4201819" y="6488668"/>
            <a:ext cx="4652861" cy="276999"/>
          </a:xfrm>
          <a:prstGeom prst="rect">
            <a:avLst/>
          </a:prstGeom>
          <a:noFill/>
        </p:spPr>
        <p:txBody>
          <a:bodyPr wrap="square" rtlCol="0">
            <a:spAutoFit/>
          </a:bodyPr>
          <a:lstStyle/>
          <a:p>
            <a:pPr algn="r"/>
            <a:r>
              <a:rPr lang="en-US" sz="1200" i="1" dirty="0" err="1"/>
              <a:t>TaxSlayer</a:t>
            </a:r>
            <a:r>
              <a:rPr lang="en-US" sz="1200" i="1" dirty="0"/>
              <a:t> 2016 in Practice Lab as of 11/9</a:t>
            </a:r>
          </a:p>
        </p:txBody>
      </p:sp>
    </p:spTree>
    <p:extLst>
      <p:ext uri="{BB962C8B-B14F-4D97-AF65-F5344CB8AC3E}">
        <p14:creationId xmlns:p14="http://schemas.microsoft.com/office/powerpoint/2010/main" val="3478756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Household</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27</a:t>
            </a:fld>
            <a:endParaRPr lang="en-US" dirty="0"/>
          </a:p>
        </p:txBody>
      </p:sp>
      <p:pic>
        <p:nvPicPr>
          <p:cNvPr id="5" name="Picture 4"/>
          <p:cNvPicPr>
            <a:picLocks noChangeAspect="1"/>
          </p:cNvPicPr>
          <p:nvPr/>
        </p:nvPicPr>
        <p:blipFill rotWithShape="1">
          <a:blip r:embed="rId2"/>
          <a:srcRect b="20319"/>
          <a:stretch/>
        </p:blipFill>
        <p:spPr>
          <a:xfrm>
            <a:off x="814662" y="719334"/>
            <a:ext cx="7523659" cy="3095204"/>
          </a:xfrm>
          <a:prstGeom prst="rect">
            <a:avLst/>
          </a:prstGeom>
          <a:ln>
            <a:solidFill>
              <a:srgbClr val="7F7F7F"/>
            </a:solidFill>
          </a:ln>
        </p:spPr>
      </p:pic>
      <p:grpSp>
        <p:nvGrpSpPr>
          <p:cNvPr id="13" name="Group 12"/>
          <p:cNvGrpSpPr/>
          <p:nvPr/>
        </p:nvGrpSpPr>
        <p:grpSpPr>
          <a:xfrm>
            <a:off x="383372" y="3941961"/>
            <a:ext cx="8518026" cy="539175"/>
            <a:chOff x="383372" y="3941961"/>
            <a:chExt cx="8518026" cy="539175"/>
          </a:xfrm>
        </p:grpSpPr>
        <p:sp>
          <p:nvSpPr>
            <p:cNvPr id="6" name="TextBox 5"/>
            <p:cNvSpPr txBox="1"/>
            <p:nvPr/>
          </p:nvSpPr>
          <p:spPr>
            <a:xfrm>
              <a:off x="383372" y="4037814"/>
              <a:ext cx="8518026" cy="400110"/>
            </a:xfrm>
            <a:prstGeom prst="rect">
              <a:avLst/>
            </a:prstGeom>
            <a:noFill/>
          </p:spPr>
          <p:txBody>
            <a:bodyPr wrap="square" rtlCol="0">
              <a:spAutoFit/>
            </a:bodyPr>
            <a:lstStyle/>
            <a:p>
              <a:pPr marL="2060575"/>
              <a:r>
                <a:rPr lang="en-US" sz="2000" dirty="0">
                  <a:latin typeface="Franklin Gothic Book"/>
                  <a:cs typeface="Franklin Gothic Book"/>
                </a:rPr>
                <a:t>This box will add a dependent to the tax return. </a:t>
              </a:r>
            </a:p>
          </p:txBody>
        </p:sp>
        <p:pic>
          <p:nvPicPr>
            <p:cNvPr id="7" name="Picture 6"/>
            <p:cNvPicPr>
              <a:picLocks noChangeAspect="1"/>
            </p:cNvPicPr>
            <p:nvPr/>
          </p:nvPicPr>
          <p:blipFill rotWithShape="1">
            <a:blip r:embed="rId2"/>
            <a:srcRect l="51360" t="66484" r="30167" b="22096"/>
            <a:stretch/>
          </p:blipFill>
          <p:spPr>
            <a:xfrm>
              <a:off x="646932" y="3941961"/>
              <a:ext cx="1689229" cy="539175"/>
            </a:xfrm>
            <a:prstGeom prst="rect">
              <a:avLst/>
            </a:prstGeom>
          </p:spPr>
        </p:pic>
      </p:grpSp>
      <p:grpSp>
        <p:nvGrpSpPr>
          <p:cNvPr id="12" name="Group 11"/>
          <p:cNvGrpSpPr/>
          <p:nvPr/>
        </p:nvGrpSpPr>
        <p:grpSpPr>
          <a:xfrm>
            <a:off x="0" y="4513715"/>
            <a:ext cx="8949636" cy="954107"/>
            <a:chOff x="0" y="4513715"/>
            <a:chExt cx="8949636" cy="954107"/>
          </a:xfrm>
        </p:grpSpPr>
        <p:pic>
          <p:nvPicPr>
            <p:cNvPr id="8" name="Picture 7"/>
            <p:cNvPicPr>
              <a:picLocks noChangeAspect="1"/>
            </p:cNvPicPr>
            <p:nvPr/>
          </p:nvPicPr>
          <p:blipFill rotWithShape="1">
            <a:blip r:embed="rId2"/>
            <a:srcRect l="71536" t="66230" r="2653" b="21080"/>
            <a:stretch/>
          </p:blipFill>
          <p:spPr>
            <a:xfrm>
              <a:off x="0" y="4541040"/>
              <a:ext cx="2360128" cy="599083"/>
            </a:xfrm>
            <a:prstGeom prst="rect">
              <a:avLst/>
            </a:prstGeom>
          </p:spPr>
        </p:pic>
        <p:sp>
          <p:nvSpPr>
            <p:cNvPr id="10" name="TextBox 9"/>
            <p:cNvSpPr txBox="1"/>
            <p:nvPr/>
          </p:nvSpPr>
          <p:spPr>
            <a:xfrm>
              <a:off x="486651" y="4513715"/>
              <a:ext cx="8462985" cy="954107"/>
            </a:xfrm>
            <a:prstGeom prst="rect">
              <a:avLst/>
            </a:prstGeom>
            <a:noFill/>
          </p:spPr>
          <p:txBody>
            <a:bodyPr wrap="square" rtlCol="0">
              <a:spAutoFit/>
            </a:bodyPr>
            <a:lstStyle/>
            <a:p>
              <a:pPr marL="1833563"/>
              <a:r>
                <a:rPr lang="en-US" sz="2000" dirty="0">
                  <a:latin typeface="Franklin Gothic Book"/>
                  <a:cs typeface="Franklin Gothic Book"/>
                </a:rPr>
                <a:t>This box will add a person to the tax return for ACA </a:t>
              </a:r>
              <a:r>
                <a:rPr lang="en-US" sz="2000" i="1" dirty="0">
                  <a:latin typeface="Franklin Gothic Book"/>
                  <a:cs typeface="Franklin Gothic Book"/>
                </a:rPr>
                <a:t>coverage and penalty purposes</a:t>
              </a:r>
              <a:r>
                <a:rPr lang="en-US" sz="2000" dirty="0">
                  <a:latin typeface="Franklin Gothic Book"/>
                  <a:cs typeface="Franklin Gothic Book"/>
                </a:rPr>
                <a:t>. </a:t>
              </a:r>
            </a:p>
            <a:p>
              <a:r>
                <a:rPr lang="en-US" sz="1600" u="sng" dirty="0">
                  <a:latin typeface="Franklin Gothic Book"/>
                  <a:cs typeface="Franklin Gothic Book"/>
                </a:rPr>
                <a:t>Rule</a:t>
              </a:r>
              <a:r>
                <a:rPr lang="en-US" sz="1600" dirty="0">
                  <a:latin typeface="Franklin Gothic Book"/>
                  <a:cs typeface="Franklin Gothic Book"/>
                </a:rPr>
                <a:t>: The TP is responsible for coverage for any person they claim or </a:t>
              </a:r>
              <a:r>
                <a:rPr lang="en-US" sz="1600" u="sng" dirty="0">
                  <a:latin typeface="Franklin Gothic Book"/>
                  <a:cs typeface="Franklin Gothic Book"/>
                </a:rPr>
                <a:t>could claim</a:t>
              </a:r>
              <a:r>
                <a:rPr lang="en-US" sz="1600" dirty="0">
                  <a:latin typeface="Franklin Gothic Book"/>
                  <a:cs typeface="Franklin Gothic Book"/>
                </a:rPr>
                <a:t> as a dependent. </a:t>
              </a:r>
              <a:endParaRPr lang="en-US" sz="2000" u="sng" dirty="0">
                <a:latin typeface="Franklin Gothic Book"/>
                <a:cs typeface="Franklin Gothic Book"/>
              </a:endParaRPr>
            </a:p>
          </p:txBody>
        </p:sp>
      </p:grpSp>
      <p:sp>
        <p:nvSpPr>
          <p:cNvPr id="11" name="TextBox 10"/>
          <p:cNvSpPr txBox="1"/>
          <p:nvPr/>
        </p:nvSpPr>
        <p:spPr>
          <a:xfrm>
            <a:off x="275659" y="5611194"/>
            <a:ext cx="8541988" cy="646331"/>
          </a:xfrm>
          <a:prstGeom prst="rect">
            <a:avLst/>
          </a:prstGeom>
          <a:noFill/>
        </p:spPr>
        <p:txBody>
          <a:bodyPr wrap="square" rtlCol="0">
            <a:spAutoFit/>
          </a:bodyPr>
          <a:lstStyle/>
          <a:p>
            <a:r>
              <a:rPr lang="en-US" b="1" dirty="0">
                <a:latin typeface="Franklin Gothic Book"/>
                <a:cs typeface="Franklin Gothic Book"/>
              </a:rPr>
              <a:t>Warning:  </a:t>
            </a:r>
            <a:r>
              <a:rPr lang="en-US" dirty="0">
                <a:latin typeface="Franklin Gothic Book"/>
                <a:cs typeface="Franklin Gothic Book"/>
              </a:rPr>
              <a:t>Do </a:t>
            </a:r>
            <a:r>
              <a:rPr lang="en-US" u="sng" dirty="0">
                <a:latin typeface="Franklin Gothic Book"/>
                <a:cs typeface="Franklin Gothic Book"/>
              </a:rPr>
              <a:t>not</a:t>
            </a:r>
            <a:r>
              <a:rPr lang="en-US" dirty="0">
                <a:latin typeface="Franklin Gothic Book"/>
                <a:cs typeface="Franklin Gothic Book"/>
              </a:rPr>
              <a:t> add a person who is on Form 1095-A but not on the tax return (shared policy). That’s not an accurate way to reconcile APTC.</a:t>
            </a:r>
            <a:endParaRPr lang="en-US" u="sng" dirty="0">
              <a:latin typeface="Franklin Gothic Book"/>
              <a:cs typeface="Franklin Gothic Book"/>
            </a:endParaRPr>
          </a:p>
        </p:txBody>
      </p:sp>
      <p:sp>
        <p:nvSpPr>
          <p:cNvPr id="14" name="TextBox 13"/>
          <p:cNvSpPr txBox="1"/>
          <p:nvPr/>
        </p:nvSpPr>
        <p:spPr>
          <a:xfrm>
            <a:off x="4201819" y="6488668"/>
            <a:ext cx="4652861" cy="276999"/>
          </a:xfrm>
          <a:prstGeom prst="rect">
            <a:avLst/>
          </a:prstGeom>
          <a:noFill/>
        </p:spPr>
        <p:txBody>
          <a:bodyPr wrap="square" rtlCol="0">
            <a:spAutoFit/>
          </a:bodyPr>
          <a:lstStyle/>
          <a:p>
            <a:pPr algn="r"/>
            <a:r>
              <a:rPr lang="en-US" sz="1200" i="1" dirty="0" err="1"/>
              <a:t>TaxSlayer</a:t>
            </a:r>
            <a:r>
              <a:rPr lang="en-US" sz="1200" i="1" dirty="0"/>
              <a:t> 2016 in Practice Lab as of 11/9</a:t>
            </a:r>
          </a:p>
        </p:txBody>
      </p:sp>
    </p:spTree>
    <p:extLst>
      <p:ext uri="{BB962C8B-B14F-4D97-AF65-F5344CB8AC3E}">
        <p14:creationId xmlns:p14="http://schemas.microsoft.com/office/powerpoint/2010/main" val="2109604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Insured Months</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28</a:t>
            </a:fld>
            <a:endParaRPr lang="en-US" dirty="0"/>
          </a:p>
        </p:txBody>
      </p:sp>
      <p:pic>
        <p:nvPicPr>
          <p:cNvPr id="5" name="Picture 4"/>
          <p:cNvPicPr>
            <a:picLocks noChangeAspect="1"/>
          </p:cNvPicPr>
          <p:nvPr/>
        </p:nvPicPr>
        <p:blipFill>
          <a:blip r:embed="rId2"/>
          <a:stretch>
            <a:fillRect/>
          </a:stretch>
        </p:blipFill>
        <p:spPr>
          <a:xfrm>
            <a:off x="251585" y="686493"/>
            <a:ext cx="6858000" cy="3141695"/>
          </a:xfrm>
          <a:prstGeom prst="rect">
            <a:avLst/>
          </a:prstGeom>
          <a:ln>
            <a:solidFill>
              <a:srgbClr val="7F7F7F"/>
            </a:solidFill>
          </a:ln>
        </p:spPr>
      </p:pic>
      <p:pic>
        <p:nvPicPr>
          <p:cNvPr id="6" name="Picture 5"/>
          <p:cNvPicPr>
            <a:picLocks noChangeAspect="1"/>
          </p:cNvPicPr>
          <p:nvPr/>
        </p:nvPicPr>
        <p:blipFill>
          <a:blip r:embed="rId3"/>
          <a:stretch>
            <a:fillRect/>
          </a:stretch>
        </p:blipFill>
        <p:spPr>
          <a:xfrm>
            <a:off x="2118502" y="3623663"/>
            <a:ext cx="6858000" cy="2780472"/>
          </a:xfrm>
          <a:prstGeom prst="rect">
            <a:avLst/>
          </a:prstGeom>
          <a:ln>
            <a:solidFill>
              <a:srgbClr val="7F7F7F"/>
            </a:solidFill>
          </a:ln>
        </p:spPr>
      </p:pic>
      <p:sp>
        <p:nvSpPr>
          <p:cNvPr id="7" name="TextBox 6"/>
          <p:cNvSpPr txBox="1"/>
          <p:nvPr/>
        </p:nvSpPr>
        <p:spPr>
          <a:xfrm>
            <a:off x="4201819" y="6488668"/>
            <a:ext cx="4652861" cy="276999"/>
          </a:xfrm>
          <a:prstGeom prst="rect">
            <a:avLst/>
          </a:prstGeom>
          <a:noFill/>
        </p:spPr>
        <p:txBody>
          <a:bodyPr wrap="square" rtlCol="0">
            <a:spAutoFit/>
          </a:bodyPr>
          <a:lstStyle/>
          <a:p>
            <a:pPr algn="r"/>
            <a:r>
              <a:rPr lang="en-US" sz="1200" i="1" dirty="0" err="1"/>
              <a:t>TaxSlayer</a:t>
            </a:r>
            <a:r>
              <a:rPr lang="en-US" sz="1200" i="1" dirty="0"/>
              <a:t> 2016 in Practice Lab as of 11/9</a:t>
            </a:r>
          </a:p>
        </p:txBody>
      </p:sp>
    </p:spTree>
    <p:extLst>
      <p:ext uri="{BB962C8B-B14F-4D97-AF65-F5344CB8AC3E}">
        <p14:creationId xmlns:p14="http://schemas.microsoft.com/office/powerpoint/2010/main" val="2461589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1095-A</a:t>
            </a:r>
          </a:p>
        </p:txBody>
      </p:sp>
      <p:sp>
        <p:nvSpPr>
          <p:cNvPr id="3" name="Content Placeholder 2"/>
          <p:cNvSpPr>
            <a:spLocks noGrp="1"/>
          </p:cNvSpPr>
          <p:nvPr>
            <p:ph idx="1"/>
          </p:nvPr>
        </p:nvSpPr>
        <p:spPr>
          <a:xfrm>
            <a:off x="340773" y="3270992"/>
            <a:ext cx="8229600" cy="729476"/>
          </a:xfrm>
        </p:spPr>
        <p:txBody>
          <a:bodyPr/>
          <a:lstStyle/>
          <a:p>
            <a:r>
              <a:rPr lang="en-US" sz="2000" dirty="0"/>
              <a:t>If you answer No, you won’t be asked additional questions about marketplace insurance.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29</a:t>
            </a:fld>
            <a:endParaRPr lang="en-US" dirty="0"/>
          </a:p>
        </p:txBody>
      </p:sp>
      <p:pic>
        <p:nvPicPr>
          <p:cNvPr id="5" name="Picture 4"/>
          <p:cNvPicPr>
            <a:picLocks noChangeAspect="1"/>
          </p:cNvPicPr>
          <p:nvPr/>
        </p:nvPicPr>
        <p:blipFill>
          <a:blip r:embed="rId2"/>
          <a:stretch>
            <a:fillRect/>
          </a:stretch>
        </p:blipFill>
        <p:spPr>
          <a:xfrm>
            <a:off x="347430" y="862338"/>
            <a:ext cx="8522825" cy="2049204"/>
          </a:xfrm>
          <a:prstGeom prst="rect">
            <a:avLst/>
          </a:prstGeom>
          <a:ln>
            <a:solidFill>
              <a:srgbClr val="7F7F7F"/>
            </a:solidFill>
          </a:ln>
        </p:spPr>
      </p:pic>
      <p:sp>
        <p:nvSpPr>
          <p:cNvPr id="6" name="TextBox 5"/>
          <p:cNvSpPr txBox="1"/>
          <p:nvPr/>
        </p:nvSpPr>
        <p:spPr>
          <a:xfrm>
            <a:off x="4201819" y="6488668"/>
            <a:ext cx="4652861" cy="276999"/>
          </a:xfrm>
          <a:prstGeom prst="rect">
            <a:avLst/>
          </a:prstGeom>
          <a:noFill/>
        </p:spPr>
        <p:txBody>
          <a:bodyPr wrap="square" rtlCol="0">
            <a:spAutoFit/>
          </a:bodyPr>
          <a:lstStyle/>
          <a:p>
            <a:pPr algn="r"/>
            <a:r>
              <a:rPr lang="en-US" sz="1200" i="1" dirty="0" err="1"/>
              <a:t>TaxSlayer</a:t>
            </a:r>
            <a:r>
              <a:rPr lang="en-US" sz="1200" i="1" dirty="0"/>
              <a:t> 2016 in Practice Lab as of 11/9</a:t>
            </a:r>
          </a:p>
        </p:txBody>
      </p:sp>
    </p:spTree>
    <p:extLst>
      <p:ext uri="{BB962C8B-B14F-4D97-AF65-F5344CB8AC3E}">
        <p14:creationId xmlns:p14="http://schemas.microsoft.com/office/powerpoint/2010/main" val="1761234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a:t>
            </a:r>
          </a:p>
        </p:txBody>
      </p:sp>
      <p:sp>
        <p:nvSpPr>
          <p:cNvPr id="3" name="Content Placeholder 2"/>
          <p:cNvSpPr>
            <a:spLocks noGrp="1"/>
          </p:cNvSpPr>
          <p:nvPr>
            <p:ph idx="1"/>
          </p:nvPr>
        </p:nvSpPr>
        <p:spPr/>
        <p:txBody>
          <a:bodyPr/>
          <a:lstStyle/>
          <a:p>
            <a:r>
              <a:rPr lang="en-US" sz="2000" b="1" dirty="0">
                <a:latin typeface="Franklin Gothic Medium"/>
                <a:cs typeface="Franklin Gothic Medium"/>
              </a:rPr>
              <a:t>2016 Shared Responsibility Payment</a:t>
            </a:r>
          </a:p>
          <a:p>
            <a:pPr lvl="1"/>
            <a:r>
              <a:rPr lang="en-US" sz="2000" dirty="0"/>
              <a:t>The higher of: </a:t>
            </a:r>
          </a:p>
          <a:p>
            <a:pPr lvl="2"/>
            <a:r>
              <a:rPr lang="en-US" dirty="0"/>
              <a:t>$695/adult (capped at $2,085), or</a:t>
            </a:r>
          </a:p>
          <a:p>
            <a:pPr lvl="2"/>
            <a:r>
              <a:rPr lang="en-US" dirty="0"/>
              <a:t>2.5% of income above filing threshold (capped at </a:t>
            </a:r>
            <a:r>
              <a:rPr lang="en-US" dirty="0">
                <a:solidFill>
                  <a:srgbClr val="000000"/>
                </a:solidFill>
              </a:rPr>
              <a:t>national average LCBP, by person) </a:t>
            </a:r>
          </a:p>
          <a:p>
            <a:pPr marL="849694" lvl="2" indent="0">
              <a:buNone/>
            </a:pPr>
            <a:endParaRPr lang="en-US" sz="1800" dirty="0">
              <a:solidFill>
                <a:srgbClr val="000000"/>
              </a:solidFill>
            </a:endParaRPr>
          </a:p>
          <a:p>
            <a:pPr marL="338519" indent="-342900"/>
            <a:r>
              <a:rPr lang="en-US" sz="2000" b="1" dirty="0">
                <a:solidFill>
                  <a:srgbClr val="000000"/>
                </a:solidFill>
                <a:latin typeface="Franklin Gothic Medium"/>
                <a:cs typeface="Franklin Gothic Medium"/>
              </a:rPr>
              <a:t>Exemption Changes</a:t>
            </a:r>
          </a:p>
          <a:p>
            <a:pPr marL="795719" lvl="1" indent="-342900"/>
            <a:r>
              <a:rPr lang="en-US" sz="2000" dirty="0">
                <a:solidFill>
                  <a:srgbClr val="000000"/>
                </a:solidFill>
              </a:rPr>
              <a:t>As of September 1, 2016, certain exemptions can now only be claimed on the tax return, not from the marketplace</a:t>
            </a:r>
          </a:p>
          <a:p>
            <a:pPr marL="1192594" lvl="2" indent="-342900"/>
            <a:r>
              <a:rPr lang="en-US" dirty="0">
                <a:solidFill>
                  <a:srgbClr val="000000"/>
                </a:solidFill>
              </a:rPr>
              <a:t>Incarceration</a:t>
            </a:r>
          </a:p>
          <a:p>
            <a:pPr marL="1192594" lvl="2" indent="-342900"/>
            <a:r>
              <a:rPr lang="en-US" dirty="0">
                <a:solidFill>
                  <a:srgbClr val="000000"/>
                </a:solidFill>
              </a:rPr>
              <a:t>Health care sharing ministry* </a:t>
            </a:r>
          </a:p>
          <a:p>
            <a:pPr marL="1192594" lvl="2" indent="-342900"/>
            <a:r>
              <a:rPr lang="en-US" dirty="0">
                <a:solidFill>
                  <a:srgbClr val="000000"/>
                </a:solidFill>
              </a:rPr>
              <a:t>Member of a federally-recognized Indian tribe* </a:t>
            </a:r>
          </a:p>
          <a:p>
            <a:pPr marL="849694" lvl="2" indent="0">
              <a:buNone/>
            </a:pPr>
            <a:endParaRPr lang="en-US" dirty="0">
              <a:solidFill>
                <a:srgbClr val="000000"/>
              </a:solidFill>
            </a:endParaRPr>
          </a:p>
          <a:p>
            <a:pPr marL="849694" lvl="2" indent="0">
              <a:buNone/>
            </a:pPr>
            <a:r>
              <a:rPr lang="en-US" dirty="0">
                <a:solidFill>
                  <a:srgbClr val="000000"/>
                </a:solidFill>
              </a:rPr>
              <a:t>*May continue to use legacy Exemption Certificate Numbers (ECNs that are valid for multiple years)</a:t>
            </a:r>
          </a:p>
          <a:p>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a:t>
            </a:fld>
            <a:endParaRPr lang="en-US" dirty="0"/>
          </a:p>
        </p:txBody>
      </p:sp>
    </p:spTree>
    <p:extLst>
      <p:ext uri="{BB962C8B-B14F-4D97-AF65-F5344CB8AC3E}">
        <p14:creationId xmlns:p14="http://schemas.microsoft.com/office/powerpoint/2010/main" val="3349473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Form 1095-A Information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30</a:t>
            </a:fld>
            <a:endParaRPr lang="en-US" dirty="0"/>
          </a:p>
        </p:txBody>
      </p:sp>
      <p:pic>
        <p:nvPicPr>
          <p:cNvPr id="5" name="Picture 4"/>
          <p:cNvPicPr>
            <a:picLocks noChangeAspect="1"/>
          </p:cNvPicPr>
          <p:nvPr/>
        </p:nvPicPr>
        <p:blipFill>
          <a:blip r:embed="rId2"/>
          <a:stretch>
            <a:fillRect/>
          </a:stretch>
        </p:blipFill>
        <p:spPr>
          <a:xfrm>
            <a:off x="179705" y="901644"/>
            <a:ext cx="7315200" cy="2005263"/>
          </a:xfrm>
          <a:prstGeom prst="rect">
            <a:avLst/>
          </a:prstGeom>
          <a:ln>
            <a:solidFill>
              <a:srgbClr val="7F7F7F"/>
            </a:solidFill>
          </a:ln>
        </p:spPr>
      </p:pic>
      <p:pic>
        <p:nvPicPr>
          <p:cNvPr id="6" name="Picture 5"/>
          <p:cNvPicPr>
            <a:picLocks noChangeAspect="1"/>
          </p:cNvPicPr>
          <p:nvPr/>
        </p:nvPicPr>
        <p:blipFill>
          <a:blip r:embed="rId3"/>
          <a:stretch>
            <a:fillRect/>
          </a:stretch>
        </p:blipFill>
        <p:spPr>
          <a:xfrm>
            <a:off x="1673060" y="3560392"/>
            <a:ext cx="7315200" cy="2722122"/>
          </a:xfrm>
          <a:prstGeom prst="rect">
            <a:avLst/>
          </a:prstGeom>
          <a:ln>
            <a:solidFill>
              <a:srgbClr val="7F7F7F"/>
            </a:solidFill>
          </a:ln>
        </p:spPr>
      </p:pic>
      <p:sp>
        <p:nvSpPr>
          <p:cNvPr id="7" name="TextBox 6"/>
          <p:cNvSpPr txBox="1"/>
          <p:nvPr/>
        </p:nvSpPr>
        <p:spPr>
          <a:xfrm>
            <a:off x="239607" y="3079285"/>
            <a:ext cx="8577929" cy="369332"/>
          </a:xfrm>
          <a:prstGeom prst="rect">
            <a:avLst/>
          </a:prstGeom>
          <a:noFill/>
        </p:spPr>
        <p:txBody>
          <a:bodyPr wrap="square" rtlCol="0">
            <a:spAutoFit/>
          </a:bodyPr>
          <a:lstStyle/>
          <a:p>
            <a:r>
              <a:rPr lang="en-US" dirty="0">
                <a:latin typeface="Franklin Gothic Book"/>
                <a:cs typeface="Franklin Gothic Book"/>
              </a:rPr>
              <a:t>Enter annual or monthly information from Form 1095-A. </a:t>
            </a:r>
          </a:p>
        </p:txBody>
      </p:sp>
      <p:sp>
        <p:nvSpPr>
          <p:cNvPr id="8" name="TextBox 7"/>
          <p:cNvSpPr txBox="1"/>
          <p:nvPr/>
        </p:nvSpPr>
        <p:spPr>
          <a:xfrm>
            <a:off x="4201819" y="6488668"/>
            <a:ext cx="4652861" cy="276999"/>
          </a:xfrm>
          <a:prstGeom prst="rect">
            <a:avLst/>
          </a:prstGeom>
          <a:noFill/>
        </p:spPr>
        <p:txBody>
          <a:bodyPr wrap="square" rtlCol="0">
            <a:spAutoFit/>
          </a:bodyPr>
          <a:lstStyle/>
          <a:p>
            <a:pPr algn="r"/>
            <a:r>
              <a:rPr lang="en-US" sz="1200" i="1" dirty="0" err="1"/>
              <a:t>TaxSlayer</a:t>
            </a:r>
            <a:r>
              <a:rPr lang="en-US" sz="1200" i="1" dirty="0"/>
              <a:t> 2016 in Practice Lab as of 11/9</a:t>
            </a:r>
          </a:p>
        </p:txBody>
      </p:sp>
    </p:spTree>
    <p:extLst>
      <p:ext uri="{BB962C8B-B14F-4D97-AF65-F5344CB8AC3E}">
        <p14:creationId xmlns:p14="http://schemas.microsoft.com/office/powerpoint/2010/main" val="203826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Dependent MAGI</a:t>
            </a:r>
          </a:p>
        </p:txBody>
      </p:sp>
      <p:sp>
        <p:nvSpPr>
          <p:cNvPr id="3" name="Content Placeholder 2"/>
          <p:cNvSpPr>
            <a:spLocks noGrp="1"/>
          </p:cNvSpPr>
          <p:nvPr>
            <p:ph idx="1"/>
          </p:nvPr>
        </p:nvSpPr>
        <p:spPr>
          <a:xfrm>
            <a:off x="280871" y="3726294"/>
            <a:ext cx="8229600" cy="2731818"/>
          </a:xfrm>
        </p:spPr>
        <p:txBody>
          <a:bodyPr/>
          <a:lstStyle/>
          <a:p>
            <a:r>
              <a:rPr lang="en-US" sz="2000" dirty="0"/>
              <a:t>Dependent income is </a:t>
            </a:r>
            <a:r>
              <a:rPr lang="en-US" sz="2000" u="sng" dirty="0"/>
              <a:t>rarely needed</a:t>
            </a:r>
            <a:r>
              <a:rPr lang="en-US" sz="2000" dirty="0"/>
              <a:t> because few dependents are required to file taxes. </a:t>
            </a:r>
          </a:p>
          <a:p>
            <a:r>
              <a:rPr lang="en-US" sz="2000" dirty="0"/>
              <a:t>The income of a dependent with a tax filing requirement is included in the calculation of HHI (household income) for:  </a:t>
            </a:r>
          </a:p>
          <a:p>
            <a:pPr lvl="1"/>
            <a:r>
              <a:rPr lang="en-US" sz="1800" dirty="0"/>
              <a:t>PTC</a:t>
            </a:r>
          </a:p>
          <a:p>
            <a:pPr lvl="1"/>
            <a:r>
              <a:rPr lang="en-US" sz="1800" dirty="0"/>
              <a:t>Income-based exemptions (income below filing threshold, Medicaid coverage gap) </a:t>
            </a:r>
            <a:r>
              <a:rPr lang="en-US" sz="1800" i="1" dirty="0"/>
              <a:t>except</a:t>
            </a:r>
            <a:r>
              <a:rPr lang="en-US" sz="1800" dirty="0"/>
              <a:t> gross income below filing threshold.</a:t>
            </a:r>
          </a:p>
          <a:p>
            <a:pPr lvl="1"/>
            <a:r>
              <a:rPr lang="en-US" sz="1800" dirty="0"/>
              <a:t>Shared responsibility payment (penalty)</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31</a:t>
            </a:fld>
            <a:endParaRPr lang="en-US" dirty="0"/>
          </a:p>
        </p:txBody>
      </p:sp>
      <p:pic>
        <p:nvPicPr>
          <p:cNvPr id="5" name="Picture 4"/>
          <p:cNvPicPr>
            <a:picLocks noChangeAspect="1"/>
          </p:cNvPicPr>
          <p:nvPr/>
        </p:nvPicPr>
        <p:blipFill rotWithShape="1">
          <a:blip r:embed="rId2"/>
          <a:srcRect b="23816"/>
          <a:stretch/>
        </p:blipFill>
        <p:spPr>
          <a:xfrm>
            <a:off x="299510" y="742320"/>
            <a:ext cx="8613870" cy="2804250"/>
          </a:xfrm>
          <a:prstGeom prst="rect">
            <a:avLst/>
          </a:prstGeom>
          <a:ln>
            <a:solidFill>
              <a:srgbClr val="7F7F7F"/>
            </a:solidFill>
          </a:ln>
        </p:spPr>
      </p:pic>
      <p:sp>
        <p:nvSpPr>
          <p:cNvPr id="6" name="TextBox 5"/>
          <p:cNvSpPr txBox="1"/>
          <p:nvPr/>
        </p:nvSpPr>
        <p:spPr>
          <a:xfrm>
            <a:off x="4201819" y="6488668"/>
            <a:ext cx="4652861" cy="276999"/>
          </a:xfrm>
          <a:prstGeom prst="rect">
            <a:avLst/>
          </a:prstGeom>
          <a:noFill/>
        </p:spPr>
        <p:txBody>
          <a:bodyPr wrap="square" rtlCol="0">
            <a:spAutoFit/>
          </a:bodyPr>
          <a:lstStyle/>
          <a:p>
            <a:pPr algn="r"/>
            <a:r>
              <a:rPr lang="en-US" sz="1200" i="1" dirty="0" err="1"/>
              <a:t>TaxSlayer</a:t>
            </a:r>
            <a:r>
              <a:rPr lang="en-US" sz="1200" i="1" dirty="0"/>
              <a:t> 2016 in Practice Lab as of 11/9</a:t>
            </a:r>
          </a:p>
        </p:txBody>
      </p:sp>
    </p:spTree>
    <p:extLst>
      <p:ext uri="{BB962C8B-B14F-4D97-AF65-F5344CB8AC3E}">
        <p14:creationId xmlns:p14="http://schemas.microsoft.com/office/powerpoint/2010/main" val="731501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1095-A Issues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3350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Franklin Gothic Medium"/>
                <a:cs typeface="Franklin Gothic Medium"/>
              </a:rPr>
              <a:t>Issue: I thought I would file jointly, but I’m MFS</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33</a:t>
            </a:fld>
            <a:endParaRPr lang="en-US" dirty="0"/>
          </a:p>
        </p:txBody>
      </p:sp>
      <p:sp>
        <p:nvSpPr>
          <p:cNvPr id="15" name="TextBox 14"/>
          <p:cNvSpPr txBox="1"/>
          <p:nvPr/>
        </p:nvSpPr>
        <p:spPr>
          <a:xfrm>
            <a:off x="335450" y="822648"/>
            <a:ext cx="8488935" cy="3862596"/>
          </a:xfrm>
          <a:prstGeom prst="rect">
            <a:avLst/>
          </a:prstGeom>
          <a:noFill/>
        </p:spPr>
        <p:txBody>
          <a:bodyPr wrap="square" rtlCol="0">
            <a:spAutoFit/>
          </a:bodyPr>
          <a:lstStyle/>
          <a:p>
            <a:pPr marL="285750" indent="-285750">
              <a:spcBef>
                <a:spcPts val="600"/>
              </a:spcBef>
              <a:buClr>
                <a:schemeClr val="accent1"/>
              </a:buClr>
              <a:buFont typeface="Arial" panose="020B0604020202020204" pitchFamily="34" charset="0"/>
              <a:buChar char="•"/>
            </a:pPr>
            <a:r>
              <a:rPr lang="en-US" sz="2000" dirty="0">
                <a:latin typeface="Franklin Gothic Book" panose="020B0503020102020204" pitchFamily="34" charset="0"/>
              </a:rPr>
              <a:t>In general, a taxpayer cannot claim PTC if Married Filing Separately.</a:t>
            </a:r>
          </a:p>
          <a:p>
            <a:pPr marL="285750" indent="-285750">
              <a:spcBef>
                <a:spcPts val="600"/>
              </a:spcBef>
              <a:buClr>
                <a:schemeClr val="accent1"/>
              </a:buClr>
              <a:buFont typeface="Arial" panose="020B0604020202020204" pitchFamily="34" charset="0"/>
              <a:buChar char="•"/>
            </a:pPr>
            <a:r>
              <a:rPr lang="en-US" sz="2000" dirty="0">
                <a:latin typeface="Franklin Gothic Medium" panose="020B0603020102020204" pitchFamily="34" charset="0"/>
              </a:rPr>
              <a:t>Two exceptions</a:t>
            </a:r>
            <a:r>
              <a:rPr lang="en-US" sz="2000" dirty="0">
                <a:latin typeface="Franklin Gothic Book" panose="020B0503020102020204" pitchFamily="34" charset="0"/>
              </a:rPr>
              <a:t>:</a:t>
            </a:r>
          </a:p>
          <a:p>
            <a:pPr marL="742950" lvl="1" indent="-285750">
              <a:spcBef>
                <a:spcPts val="600"/>
              </a:spcBef>
              <a:buClr>
                <a:schemeClr val="accent1"/>
              </a:buClr>
              <a:buFont typeface="Arial" panose="020B0604020202020204" pitchFamily="34" charset="0"/>
              <a:buChar char="•"/>
            </a:pPr>
            <a:r>
              <a:rPr lang="en-US" sz="2000" u="sng" dirty="0">
                <a:solidFill>
                  <a:prstClr val="black"/>
                </a:solidFill>
                <a:latin typeface="Franklin Gothic Book" panose="020B0503020102020204" pitchFamily="34" charset="0"/>
              </a:rPr>
              <a:t>Domestic abuse</a:t>
            </a:r>
            <a:r>
              <a:rPr lang="en-US" sz="2000" dirty="0">
                <a:solidFill>
                  <a:prstClr val="black"/>
                </a:solidFill>
                <a:latin typeface="Franklin Gothic Book" panose="020B0503020102020204" pitchFamily="34" charset="0"/>
              </a:rPr>
              <a:t>: The taxpayer lives apart from the spouse </a:t>
            </a:r>
            <a:r>
              <a:rPr lang="en-US" sz="2000" i="1" dirty="0">
                <a:solidFill>
                  <a:prstClr val="black"/>
                </a:solidFill>
                <a:latin typeface="Franklin Gothic Book" panose="020B0503020102020204" pitchFamily="34" charset="0"/>
              </a:rPr>
              <a:t>and</a:t>
            </a:r>
            <a:r>
              <a:rPr lang="en-US" sz="2000" dirty="0">
                <a:solidFill>
                  <a:prstClr val="black"/>
                </a:solidFill>
                <a:latin typeface="Franklin Gothic Book" panose="020B0503020102020204" pitchFamily="34" charset="0"/>
              </a:rPr>
              <a:t> is unable to file a joint return because of domestic abuse</a:t>
            </a:r>
          </a:p>
          <a:p>
            <a:pPr marL="742950" lvl="1" indent="-285750">
              <a:spcBef>
                <a:spcPts val="600"/>
              </a:spcBef>
              <a:buClr>
                <a:schemeClr val="accent1"/>
              </a:buClr>
              <a:buFont typeface="Arial" panose="020B0604020202020204" pitchFamily="34" charset="0"/>
              <a:buChar char="•"/>
            </a:pPr>
            <a:r>
              <a:rPr lang="en-US" sz="2000" u="sng" dirty="0">
                <a:solidFill>
                  <a:prstClr val="black"/>
                </a:solidFill>
                <a:latin typeface="Franklin Gothic Book" panose="020B0503020102020204" pitchFamily="34" charset="0"/>
              </a:rPr>
              <a:t>Abandoned spouse</a:t>
            </a:r>
            <a:r>
              <a:rPr lang="en-US" sz="2000" dirty="0">
                <a:solidFill>
                  <a:prstClr val="black"/>
                </a:solidFill>
                <a:latin typeface="Franklin Gothic Book" panose="020B0503020102020204" pitchFamily="34" charset="0"/>
              </a:rPr>
              <a:t>: The taxpayer lives apart from the spouse </a:t>
            </a:r>
            <a:r>
              <a:rPr lang="en-US" sz="2000" i="1" dirty="0">
                <a:solidFill>
                  <a:prstClr val="black"/>
                </a:solidFill>
                <a:latin typeface="Franklin Gothic Book" panose="020B0503020102020204" pitchFamily="34" charset="0"/>
              </a:rPr>
              <a:t>and </a:t>
            </a:r>
            <a:r>
              <a:rPr lang="en-US" sz="2000" dirty="0">
                <a:solidFill>
                  <a:prstClr val="black"/>
                </a:solidFill>
                <a:latin typeface="Franklin Gothic Book" panose="020B0503020102020204" pitchFamily="34" charset="0"/>
              </a:rPr>
              <a:t>is unable to locate spouse after using due diligence. </a:t>
            </a:r>
          </a:p>
          <a:p>
            <a:pPr marL="475488" lvl="1">
              <a:spcBef>
                <a:spcPts val="600"/>
              </a:spcBef>
              <a:buClr>
                <a:srgbClr val="1F497D">
                  <a:lumMod val="60000"/>
                  <a:lumOff val="40000"/>
                </a:srgbClr>
              </a:buClr>
            </a:pPr>
            <a:r>
              <a:rPr lang="en-US" sz="2000" dirty="0">
                <a:solidFill>
                  <a:srgbClr val="C00000"/>
                </a:solidFill>
                <a:latin typeface="Franklin Gothic Book" panose="020B0503020102020204" pitchFamily="34" charset="0"/>
              </a:rPr>
              <a:t>Note: </a:t>
            </a:r>
            <a:r>
              <a:rPr lang="en-US" sz="2000" dirty="0">
                <a:latin typeface="Franklin Gothic Book" panose="020B0503020102020204" pitchFamily="34" charset="0"/>
              </a:rPr>
              <a:t>Each exception can be used for a maximum of three consecutive years</a:t>
            </a:r>
          </a:p>
          <a:p>
            <a:pPr marL="304038" indent="-285750">
              <a:spcBef>
                <a:spcPts val="600"/>
              </a:spcBef>
              <a:buClr>
                <a:srgbClr val="1F497D">
                  <a:lumMod val="60000"/>
                  <a:lumOff val="40000"/>
                </a:srgbClr>
              </a:buClr>
              <a:buFont typeface="Arial" panose="020B0604020202020204" pitchFamily="34" charset="0"/>
              <a:buChar char="•"/>
            </a:pPr>
            <a:r>
              <a:rPr lang="en-US" sz="2000" dirty="0">
                <a:latin typeface="Franklin Gothic Book" panose="020B0503020102020204" pitchFamily="34" charset="0"/>
              </a:rPr>
              <a:t>The taxpayer does not have to produce proof to the tax preparer, but, as with other claims on a tax return, the IRS could ask for verifying documents later. </a:t>
            </a:r>
          </a:p>
        </p:txBody>
      </p:sp>
      <p:pic>
        <p:nvPicPr>
          <p:cNvPr id="5" name="Picture 4"/>
          <p:cNvPicPr>
            <a:picLocks noChangeAspect="1"/>
          </p:cNvPicPr>
          <p:nvPr/>
        </p:nvPicPr>
        <p:blipFill>
          <a:blip r:embed="rId2"/>
          <a:stretch>
            <a:fillRect/>
          </a:stretch>
        </p:blipFill>
        <p:spPr>
          <a:xfrm>
            <a:off x="491195" y="4626953"/>
            <a:ext cx="8122675" cy="1659851"/>
          </a:xfrm>
          <a:prstGeom prst="rect">
            <a:avLst/>
          </a:prstGeom>
          <a:ln>
            <a:solidFill>
              <a:schemeClr val="bg1">
                <a:lumMod val="50000"/>
              </a:schemeClr>
            </a:solidFill>
          </a:ln>
        </p:spPr>
      </p:pic>
    </p:spTree>
    <p:extLst>
      <p:ext uri="{BB962C8B-B14F-4D97-AF65-F5344CB8AC3E}">
        <p14:creationId xmlns:p14="http://schemas.microsoft.com/office/powerpoint/2010/main" val="4089219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MFS with APTC</a:t>
            </a:r>
          </a:p>
        </p:txBody>
      </p:sp>
      <p:sp>
        <p:nvSpPr>
          <p:cNvPr id="3" name="Content Placeholder 2"/>
          <p:cNvSpPr>
            <a:spLocks noGrp="1"/>
          </p:cNvSpPr>
          <p:nvPr>
            <p:ph idx="1"/>
          </p:nvPr>
        </p:nvSpPr>
        <p:spPr>
          <a:xfrm>
            <a:off x="364733" y="872090"/>
            <a:ext cx="8297059" cy="1009027"/>
          </a:xfrm>
          <a:ln>
            <a:noFill/>
          </a:ln>
        </p:spPr>
        <p:style>
          <a:lnRef idx="2">
            <a:schemeClr val="accent4"/>
          </a:lnRef>
          <a:fillRef idx="1">
            <a:schemeClr val="lt1"/>
          </a:fillRef>
          <a:effectRef idx="0">
            <a:schemeClr val="accent4"/>
          </a:effectRef>
          <a:fontRef idx="minor">
            <a:schemeClr val="dk1"/>
          </a:fontRef>
        </p:style>
        <p:txBody>
          <a:bodyPr/>
          <a:lstStyle/>
          <a:p>
            <a:r>
              <a:rPr lang="en-US" sz="1800" dirty="0">
                <a:latin typeface="Franklin Gothic Book"/>
                <a:cs typeface="Franklin Gothic Book"/>
              </a:rPr>
              <a:t>Alma hasn’t seen her husband in over a year. When she applied for health coverage, she said she was single. She was awarded APTC.</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34</a:t>
            </a:fld>
            <a:endParaRPr lang="en-US" dirty="0"/>
          </a:p>
        </p:txBody>
      </p:sp>
      <p:sp>
        <p:nvSpPr>
          <p:cNvPr id="6" name="TextBox 5"/>
          <p:cNvSpPr txBox="1"/>
          <p:nvPr/>
        </p:nvSpPr>
        <p:spPr>
          <a:xfrm>
            <a:off x="347433" y="1977081"/>
            <a:ext cx="8314360" cy="2216492"/>
          </a:xfrm>
          <a:prstGeom prst="rect">
            <a:avLst/>
          </a:prstGeom>
          <a:ln>
            <a:no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oAutofit/>
          </a:bodyPr>
          <a:lstStyle>
            <a:lvl1pPr marL="233363" indent="-233363" defTabSz="457200">
              <a:spcBef>
                <a:spcPct val="20000"/>
              </a:spcBef>
              <a:buClr>
                <a:schemeClr val="tx2">
                  <a:lumMod val="60000"/>
                  <a:lumOff val="40000"/>
                </a:schemeClr>
              </a:buClr>
              <a:buFont typeface="Arial"/>
              <a:buChar char="•"/>
              <a:defRPr>
                <a:latin typeface="Franklin Gothic Book"/>
                <a:cs typeface="Franklin Gothic Book"/>
              </a:defRPr>
            </a:lvl1pPr>
            <a:lvl2pPr marL="690563" indent="-233363" defTabSz="457200">
              <a:spcBef>
                <a:spcPct val="20000"/>
              </a:spcBef>
              <a:buClr>
                <a:schemeClr val="tx2">
                  <a:lumMod val="60000"/>
                  <a:lumOff val="40000"/>
                </a:schemeClr>
              </a:buClr>
              <a:buFont typeface="Arial"/>
              <a:buChar char="–"/>
              <a:defRPr sz="2200"/>
            </a:lvl2pPr>
            <a:lvl3pPr marL="1087438" indent="-237744" defTabSz="457200">
              <a:spcBef>
                <a:spcPct val="20000"/>
              </a:spcBef>
              <a:buClr>
                <a:schemeClr val="tx2">
                  <a:lumMod val="60000"/>
                  <a:lumOff val="40000"/>
                </a:schemeClr>
              </a:buClr>
              <a:buFont typeface="Courier New" panose="02070309020205020404" pitchFamily="49" charset="0"/>
              <a:buChar char="o"/>
              <a:defRPr sz="2000"/>
            </a:lvl3pPr>
            <a:lvl4pPr marL="1544638" indent="-173038" defTabSz="457200">
              <a:spcBef>
                <a:spcPct val="20000"/>
              </a:spcBef>
              <a:buClr>
                <a:schemeClr val="tx2">
                  <a:lumMod val="60000"/>
                  <a:lumOff val="40000"/>
                </a:schemeClr>
              </a:buClr>
              <a:buFont typeface="Arial"/>
              <a:buChar char="–"/>
            </a:lvl4pPr>
            <a:lvl5pPr marL="2001838" indent="-173038" defTabSz="457200">
              <a:spcBef>
                <a:spcPct val="20000"/>
              </a:spcBef>
              <a:buClr>
                <a:schemeClr val="tx2">
                  <a:lumMod val="60000"/>
                  <a:lumOff val="40000"/>
                </a:schemeClr>
              </a:buClr>
              <a:buFont typeface="Arial" panose="020B0604020202020204" pitchFamily="34" charset="0"/>
              <a:buChar char="•"/>
              <a:defRPr sz="1600"/>
            </a:lvl5pPr>
            <a:lvl6pPr marL="2514600" indent="-228600" defTabSz="457200">
              <a:spcBef>
                <a:spcPct val="20000"/>
              </a:spcBef>
              <a:buFont typeface="Arial"/>
              <a:buChar char="•"/>
              <a:defRPr sz="2000">
                <a:solidFill>
                  <a:schemeClr val="dk1"/>
                </a:solidFill>
              </a:defRPr>
            </a:lvl6pPr>
            <a:lvl7pPr marL="2971800" indent="-228600" defTabSz="457200">
              <a:spcBef>
                <a:spcPct val="20000"/>
              </a:spcBef>
              <a:buFont typeface="Arial"/>
              <a:buChar char="•"/>
              <a:defRPr sz="2000">
                <a:solidFill>
                  <a:schemeClr val="dk1"/>
                </a:solidFill>
              </a:defRPr>
            </a:lvl7pPr>
            <a:lvl8pPr marL="3429000" indent="-228600" defTabSz="457200">
              <a:spcBef>
                <a:spcPct val="20000"/>
              </a:spcBef>
              <a:buFont typeface="Arial"/>
              <a:buChar char="•"/>
              <a:defRPr sz="2000">
                <a:solidFill>
                  <a:schemeClr val="dk1"/>
                </a:solidFill>
              </a:defRPr>
            </a:lvl8pPr>
            <a:lvl9pPr marL="3886200" indent="-228600" defTabSz="457200">
              <a:spcBef>
                <a:spcPct val="20000"/>
              </a:spcBef>
              <a:buFont typeface="Arial"/>
              <a:buChar char="•"/>
              <a:defRPr sz="2000">
                <a:solidFill>
                  <a:schemeClr val="dk1"/>
                </a:solidFill>
              </a:defRPr>
            </a:lvl9pPr>
          </a:lstStyle>
          <a:p>
            <a:r>
              <a:rPr lang="en-US" dirty="0"/>
              <a:t>At tax filing, Alma learned from her tax preparer that she is married filing separately.</a:t>
            </a:r>
          </a:p>
          <a:p>
            <a:r>
              <a:rPr lang="en-US" dirty="0"/>
              <a:t>Explain that a person cannot claim PTC if MFS, and ask if the domestic violence or abandonment exceptions apply</a:t>
            </a:r>
          </a:p>
          <a:p>
            <a:pPr lvl="1"/>
            <a:r>
              <a:rPr lang="en-US" sz="1800" dirty="0">
                <a:latin typeface="Franklin Gothic Book"/>
                <a:cs typeface="Franklin Gothic Book"/>
              </a:rPr>
              <a:t>Abandonment might apply. Has she used due diligence to locate him?</a:t>
            </a:r>
          </a:p>
          <a:p>
            <a:pPr lvl="1"/>
            <a:r>
              <a:rPr lang="en-US" sz="1800" dirty="0">
                <a:latin typeface="Franklin Gothic Book"/>
                <a:cs typeface="Franklin Gothic Book"/>
              </a:rPr>
              <a:t>Alma:  He lives with his new girlfriend in Mason City. I could call him on his cell phone. But I don’t have any interest in filing taxes with him.</a:t>
            </a:r>
          </a:p>
          <a:p>
            <a:r>
              <a:rPr lang="en-US" b="1" dirty="0"/>
              <a:t>Exception does not apply.  </a:t>
            </a:r>
            <a:r>
              <a:rPr lang="en-US" dirty="0"/>
              <a:t>Enter 1095-A as it appears. </a:t>
            </a:r>
            <a:r>
              <a:rPr lang="en-US" dirty="0" err="1"/>
              <a:t>TaxSlayer</a:t>
            </a:r>
            <a:r>
              <a:rPr lang="en-US" dirty="0"/>
              <a:t> will trigger payback of the APTC received (up to the repayment cap).</a:t>
            </a:r>
          </a:p>
          <a:p>
            <a:endParaRPr lang="en-US" dirty="0"/>
          </a:p>
        </p:txBody>
      </p:sp>
      <p:cxnSp>
        <p:nvCxnSpPr>
          <p:cNvPr id="8" name="Straight Connector 7"/>
          <p:cNvCxnSpPr/>
          <p:nvPr/>
        </p:nvCxnSpPr>
        <p:spPr>
          <a:xfrm>
            <a:off x="454525" y="1820115"/>
            <a:ext cx="8207267" cy="18822"/>
          </a:xfrm>
          <a:prstGeom prst="line">
            <a:avLst/>
          </a:prstGeom>
        </p:spPr>
        <p:style>
          <a:lnRef idx="2">
            <a:schemeClr val="accent4"/>
          </a:lnRef>
          <a:fillRef idx="0">
            <a:schemeClr val="accent4"/>
          </a:fillRef>
          <a:effectRef idx="1">
            <a:schemeClr val="accent4"/>
          </a:effectRef>
          <a:fontRef idx="minor">
            <a:schemeClr val="tx1"/>
          </a:fontRef>
        </p:style>
      </p:cxnSp>
      <p:grpSp>
        <p:nvGrpSpPr>
          <p:cNvPr id="13" name="Group 12"/>
          <p:cNvGrpSpPr/>
          <p:nvPr/>
        </p:nvGrpSpPr>
        <p:grpSpPr>
          <a:xfrm>
            <a:off x="778483" y="4801636"/>
            <a:ext cx="7571818" cy="1353935"/>
            <a:chOff x="778483" y="4900490"/>
            <a:chExt cx="7571818" cy="1353935"/>
          </a:xfrm>
        </p:grpSpPr>
        <p:pic>
          <p:nvPicPr>
            <p:cNvPr id="10" name="Picture 9"/>
            <p:cNvPicPr>
              <a:picLocks noChangeAspect="1"/>
            </p:cNvPicPr>
            <p:nvPr/>
          </p:nvPicPr>
          <p:blipFill rotWithShape="1">
            <a:blip r:embed="rId2"/>
            <a:srcRect b="20741"/>
            <a:stretch/>
          </p:blipFill>
          <p:spPr>
            <a:xfrm>
              <a:off x="778722" y="5164799"/>
              <a:ext cx="7571579" cy="1089626"/>
            </a:xfrm>
            <a:prstGeom prst="rect">
              <a:avLst/>
            </a:prstGeom>
            <a:ln>
              <a:solidFill>
                <a:schemeClr val="bg1">
                  <a:lumMod val="50000"/>
                </a:schemeClr>
              </a:solidFill>
            </a:ln>
          </p:spPr>
        </p:pic>
        <p:sp>
          <p:nvSpPr>
            <p:cNvPr id="12" name="TextBox 11"/>
            <p:cNvSpPr txBox="1"/>
            <p:nvPr/>
          </p:nvSpPr>
          <p:spPr>
            <a:xfrm>
              <a:off x="778483" y="4900490"/>
              <a:ext cx="970644" cy="276999"/>
            </a:xfrm>
            <a:prstGeom prst="rect">
              <a:avLst/>
            </a:prstGeom>
            <a:solidFill>
              <a:schemeClr val="tx2"/>
            </a:solidFill>
          </p:spPr>
          <p:txBody>
            <a:bodyPr wrap="square" rtlCol="0">
              <a:spAutoFit/>
            </a:bodyPr>
            <a:lstStyle/>
            <a:p>
              <a:r>
                <a:rPr lang="en-US" sz="1200" b="1" dirty="0">
                  <a:solidFill>
                    <a:schemeClr val="bg1"/>
                  </a:solidFill>
                  <a:latin typeface="Franklin Gothic Medium"/>
                  <a:cs typeface="Franklin Gothic Medium"/>
                </a:rPr>
                <a:t>Form 8962</a:t>
              </a:r>
            </a:p>
          </p:txBody>
        </p:sp>
      </p:grpSp>
    </p:spTree>
    <p:extLst>
      <p:ext uri="{BB962C8B-B14F-4D97-AF65-F5344CB8AC3E}">
        <p14:creationId xmlns:p14="http://schemas.microsoft.com/office/powerpoint/2010/main" val="1522105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Issue: Multiple Forms 1095-A</a:t>
            </a:r>
          </a:p>
        </p:txBody>
      </p:sp>
      <p:sp>
        <p:nvSpPr>
          <p:cNvPr id="3" name="Content Placeholder 2"/>
          <p:cNvSpPr>
            <a:spLocks noGrp="1"/>
          </p:cNvSpPr>
          <p:nvPr>
            <p:ph idx="1"/>
          </p:nvPr>
        </p:nvSpPr>
        <p:spPr>
          <a:xfrm>
            <a:off x="424636" y="885603"/>
            <a:ext cx="8229600" cy="5007967"/>
          </a:xfrm>
        </p:spPr>
        <p:txBody>
          <a:bodyPr/>
          <a:lstStyle/>
          <a:p>
            <a:r>
              <a:rPr lang="en-US" sz="2000" dirty="0"/>
              <a:t>Many people have multiple 1095-As. </a:t>
            </a:r>
          </a:p>
          <a:p>
            <a:r>
              <a:rPr lang="en-US" sz="2000" dirty="0"/>
              <a:t>Sometimes it’s because of an actual change in plan selection. Or other changes, like a change in income, triggered a new “policy” in the enrollment system.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35</a:t>
            </a:fld>
            <a:endParaRPr lang="en-US" dirty="0"/>
          </a:p>
        </p:txBody>
      </p:sp>
      <p:grpSp>
        <p:nvGrpSpPr>
          <p:cNvPr id="8" name="Group 7"/>
          <p:cNvGrpSpPr/>
          <p:nvPr/>
        </p:nvGrpSpPr>
        <p:grpSpPr>
          <a:xfrm>
            <a:off x="873981" y="2326703"/>
            <a:ext cx="7296616" cy="3999611"/>
            <a:chOff x="921902" y="1356189"/>
            <a:chExt cx="7191028" cy="3849998"/>
          </a:xfrm>
        </p:grpSpPr>
        <p:grpSp>
          <p:nvGrpSpPr>
            <p:cNvPr id="6" name="Group 5"/>
            <p:cNvGrpSpPr/>
            <p:nvPr/>
          </p:nvGrpSpPr>
          <p:grpSpPr>
            <a:xfrm>
              <a:off x="937055" y="1632601"/>
              <a:ext cx="7175875" cy="3573586"/>
              <a:chOff x="937055" y="1632601"/>
              <a:chExt cx="7175875" cy="3573586"/>
            </a:xfrm>
          </p:grpSpPr>
          <p:pic>
            <p:nvPicPr>
              <p:cNvPr id="5" name="Picture 4"/>
              <p:cNvPicPr>
                <a:picLocks noChangeAspect="1"/>
              </p:cNvPicPr>
              <p:nvPr/>
            </p:nvPicPr>
            <p:blipFill>
              <a:blip r:embed="rId2"/>
              <a:stretch>
                <a:fillRect/>
              </a:stretch>
            </p:blipFill>
            <p:spPr>
              <a:xfrm>
                <a:off x="937055" y="1632601"/>
                <a:ext cx="7175875" cy="3573586"/>
              </a:xfrm>
              <a:prstGeom prst="rect">
                <a:avLst/>
              </a:prstGeom>
              <a:ln>
                <a:solidFill>
                  <a:srgbClr val="521C7E"/>
                </a:solidFill>
              </a:ln>
            </p:spPr>
          </p:pic>
          <p:sp>
            <p:nvSpPr>
              <p:cNvPr id="7" name="TextBox 6"/>
              <p:cNvSpPr txBox="1"/>
              <p:nvPr/>
            </p:nvSpPr>
            <p:spPr>
              <a:xfrm>
                <a:off x="2687870" y="3464446"/>
                <a:ext cx="1405584" cy="923330"/>
              </a:xfrm>
              <a:prstGeom prst="rect">
                <a:avLst/>
              </a:prstGeom>
              <a:solidFill>
                <a:schemeClr val="bg1">
                  <a:lumMod val="85000"/>
                </a:schemeClr>
              </a:solidFill>
              <a:ln w="57150" cmpd="sng">
                <a:solidFill>
                  <a:srgbClr val="000090"/>
                </a:solidFill>
              </a:ln>
            </p:spPr>
            <p:txBody>
              <a:bodyPr wrap="square" rtlCol="0">
                <a:spAutoFit/>
              </a:bodyPr>
              <a:lstStyle/>
              <a:p>
                <a:pPr algn="ctr"/>
                <a:r>
                  <a:rPr lang="en-US" b="1" dirty="0">
                    <a:solidFill>
                      <a:srgbClr val="000090"/>
                    </a:solidFill>
                    <a:latin typeface="Arial"/>
                    <a:cs typeface="Arial"/>
                  </a:rPr>
                  <a:t>Add the premiums together</a:t>
                </a:r>
              </a:p>
            </p:txBody>
          </p:sp>
          <p:sp>
            <p:nvSpPr>
              <p:cNvPr id="9" name="TextBox 8"/>
              <p:cNvSpPr txBox="1"/>
              <p:nvPr/>
            </p:nvSpPr>
            <p:spPr>
              <a:xfrm>
                <a:off x="4241411" y="3468898"/>
                <a:ext cx="1763144" cy="1384995"/>
              </a:xfrm>
              <a:prstGeom prst="rect">
                <a:avLst/>
              </a:prstGeom>
              <a:solidFill>
                <a:srgbClr val="D9D9D9"/>
              </a:solidFill>
              <a:ln w="57150" cmpd="sng">
                <a:solidFill>
                  <a:srgbClr val="BC351E"/>
                </a:solidFill>
              </a:ln>
            </p:spPr>
            <p:txBody>
              <a:bodyPr wrap="square" rtlCol="0">
                <a:spAutoFit/>
              </a:bodyPr>
              <a:lstStyle/>
              <a:p>
                <a:pPr marL="111125" indent="-111125">
                  <a:buFont typeface="Wingdings" charset="2"/>
                  <a:buChar char="§"/>
                </a:pPr>
                <a:r>
                  <a:rPr lang="en-US" sz="1400" b="1" dirty="0">
                    <a:solidFill>
                      <a:srgbClr val="BC351E"/>
                    </a:solidFill>
                    <a:latin typeface="Arial"/>
                    <a:cs typeface="Arial"/>
                  </a:rPr>
                  <a:t>If </a:t>
                </a:r>
                <a:r>
                  <a:rPr lang="en-US" sz="1400" b="1" u="sng" dirty="0">
                    <a:solidFill>
                      <a:srgbClr val="BC351E"/>
                    </a:solidFill>
                    <a:latin typeface="Arial"/>
                    <a:cs typeface="Arial"/>
                  </a:rPr>
                  <a:t>same state</a:t>
                </a:r>
                <a:r>
                  <a:rPr lang="en-US" sz="1400" b="1" dirty="0">
                    <a:solidFill>
                      <a:srgbClr val="BC351E"/>
                    </a:solidFill>
                    <a:latin typeface="Arial"/>
                    <a:cs typeface="Arial"/>
                  </a:rPr>
                  <a:t>, SLCSP should be the same. </a:t>
                </a:r>
              </a:p>
              <a:p>
                <a:pPr marL="111125" indent="-111125">
                  <a:buFont typeface="Wingdings" charset="2"/>
                  <a:buChar char="§"/>
                </a:pPr>
                <a:r>
                  <a:rPr lang="en-US" sz="1400" b="1" dirty="0">
                    <a:solidFill>
                      <a:srgbClr val="BC351E"/>
                    </a:solidFill>
                    <a:latin typeface="Arial"/>
                    <a:cs typeface="Arial"/>
                  </a:rPr>
                  <a:t>If </a:t>
                </a:r>
                <a:r>
                  <a:rPr lang="en-US" sz="1400" b="1" u="sng" dirty="0">
                    <a:solidFill>
                      <a:srgbClr val="BC351E"/>
                    </a:solidFill>
                    <a:latin typeface="Arial"/>
                    <a:cs typeface="Arial"/>
                  </a:rPr>
                  <a:t>different states</a:t>
                </a:r>
                <a:r>
                  <a:rPr lang="en-US" sz="1400" b="1" dirty="0">
                    <a:solidFill>
                      <a:srgbClr val="BC351E"/>
                    </a:solidFill>
                    <a:latin typeface="Arial"/>
                    <a:cs typeface="Arial"/>
                  </a:rPr>
                  <a:t>, add them.</a:t>
                </a:r>
              </a:p>
              <a:p>
                <a:pPr marL="111125" indent="-111125">
                  <a:buFont typeface="Wingdings" charset="2"/>
                  <a:buChar char="§"/>
                </a:pPr>
                <a:r>
                  <a:rPr lang="en-US" sz="1400" b="1" dirty="0">
                    <a:solidFill>
                      <a:srgbClr val="BC351E"/>
                    </a:solidFill>
                    <a:latin typeface="Arial"/>
                    <a:cs typeface="Arial"/>
                  </a:rPr>
                  <a:t>Or use tool.</a:t>
                </a:r>
              </a:p>
            </p:txBody>
          </p:sp>
          <p:sp>
            <p:nvSpPr>
              <p:cNvPr id="10" name="TextBox 9"/>
              <p:cNvSpPr txBox="1"/>
              <p:nvPr/>
            </p:nvSpPr>
            <p:spPr>
              <a:xfrm>
                <a:off x="6127851" y="3456569"/>
                <a:ext cx="1824793" cy="646331"/>
              </a:xfrm>
              <a:prstGeom prst="rect">
                <a:avLst/>
              </a:prstGeom>
              <a:solidFill>
                <a:schemeClr val="bg1">
                  <a:lumMod val="85000"/>
                </a:schemeClr>
              </a:solidFill>
              <a:ln w="57150" cmpd="sng">
                <a:solidFill>
                  <a:srgbClr val="521C7E"/>
                </a:solidFill>
              </a:ln>
            </p:spPr>
            <p:txBody>
              <a:bodyPr wrap="square" rtlCol="0">
                <a:spAutoFit/>
              </a:bodyPr>
              <a:lstStyle/>
              <a:p>
                <a:pPr algn="ctr"/>
                <a:r>
                  <a:rPr lang="en-US" b="1" dirty="0">
                    <a:solidFill>
                      <a:srgbClr val="521C7E"/>
                    </a:solidFill>
                    <a:latin typeface="Arial"/>
                    <a:cs typeface="Arial"/>
                  </a:rPr>
                  <a:t>Add the APTC together</a:t>
                </a:r>
              </a:p>
            </p:txBody>
          </p:sp>
        </p:grpSp>
        <p:sp>
          <p:nvSpPr>
            <p:cNvPr id="11" name="TextBox 10"/>
            <p:cNvSpPr txBox="1"/>
            <p:nvPr/>
          </p:nvSpPr>
          <p:spPr>
            <a:xfrm>
              <a:off x="921902" y="1356189"/>
              <a:ext cx="1063178" cy="276999"/>
            </a:xfrm>
            <a:prstGeom prst="rect">
              <a:avLst/>
            </a:prstGeom>
            <a:solidFill>
              <a:schemeClr val="tx2"/>
            </a:solidFill>
          </p:spPr>
          <p:txBody>
            <a:bodyPr wrap="square" rtlCol="0">
              <a:spAutoFit/>
            </a:bodyPr>
            <a:lstStyle/>
            <a:p>
              <a:r>
                <a:rPr lang="en-US" sz="1200" b="1" dirty="0">
                  <a:solidFill>
                    <a:schemeClr val="bg1"/>
                  </a:solidFill>
                  <a:latin typeface="Franklin Gothic Medium"/>
                  <a:cs typeface="Franklin Gothic Medium"/>
                </a:rPr>
                <a:t>Form 1095-A</a:t>
              </a:r>
            </a:p>
          </p:txBody>
        </p:sp>
      </p:grpSp>
      <p:sp>
        <p:nvSpPr>
          <p:cNvPr id="12" name="TextBox 11"/>
          <p:cNvSpPr txBox="1"/>
          <p:nvPr/>
        </p:nvSpPr>
        <p:spPr>
          <a:xfrm>
            <a:off x="6289682" y="6470095"/>
            <a:ext cx="2607530" cy="276999"/>
          </a:xfrm>
          <a:prstGeom prst="rect">
            <a:avLst/>
          </a:prstGeom>
          <a:noFill/>
        </p:spPr>
        <p:txBody>
          <a:bodyPr wrap="none" rtlCol="0">
            <a:spAutoFit/>
          </a:bodyPr>
          <a:lstStyle/>
          <a:p>
            <a:r>
              <a:rPr lang="en-US" sz="1200" i="1" dirty="0"/>
              <a:t>See Form 8962 Instructions for details.</a:t>
            </a:r>
          </a:p>
        </p:txBody>
      </p:sp>
    </p:spTree>
    <p:extLst>
      <p:ext uri="{BB962C8B-B14F-4D97-AF65-F5344CB8AC3E}">
        <p14:creationId xmlns:p14="http://schemas.microsoft.com/office/powerpoint/2010/main" val="1784388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Multiple Forms 1095-A</a:t>
            </a:r>
          </a:p>
        </p:txBody>
      </p:sp>
      <p:sp>
        <p:nvSpPr>
          <p:cNvPr id="3" name="Content Placeholder 2"/>
          <p:cNvSpPr>
            <a:spLocks noGrp="1"/>
          </p:cNvSpPr>
          <p:nvPr>
            <p:ph idx="1"/>
          </p:nvPr>
        </p:nvSpPr>
        <p:spPr>
          <a:xfrm>
            <a:off x="340774" y="826734"/>
            <a:ext cx="8229600" cy="1162221"/>
          </a:xfrm>
        </p:spPr>
        <p:txBody>
          <a:bodyPr/>
          <a:lstStyle/>
          <a:p>
            <a:r>
              <a:rPr lang="en-US" sz="1800" dirty="0"/>
              <a:t>Felicia and Murphy claim their 27-year-old daughter, Gwen, as a dependent. They enroll together as a household in the same plan but cannot be in the same “policy” (because Gwen is not a minor child and the plan won’t allow it.) They get separate Forms 1095-A.</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36</a:t>
            </a:fld>
            <a:endParaRPr lang="en-US" dirty="0"/>
          </a:p>
        </p:txBody>
      </p:sp>
      <p:pic>
        <p:nvPicPr>
          <p:cNvPr id="6" name="Picture 5"/>
          <p:cNvPicPr>
            <a:picLocks noChangeAspect="1"/>
          </p:cNvPicPr>
          <p:nvPr/>
        </p:nvPicPr>
        <p:blipFill rotWithShape="1">
          <a:blip r:embed="rId2"/>
          <a:srcRect t="1" b="33303"/>
          <a:stretch/>
        </p:blipFill>
        <p:spPr>
          <a:xfrm>
            <a:off x="439928" y="3509618"/>
            <a:ext cx="5801833" cy="767833"/>
          </a:xfrm>
          <a:prstGeom prst="rect">
            <a:avLst/>
          </a:prstGeom>
          <a:ln>
            <a:solidFill>
              <a:srgbClr val="7F7F7F"/>
            </a:solidFill>
          </a:ln>
        </p:spPr>
      </p:pic>
      <p:sp>
        <p:nvSpPr>
          <p:cNvPr id="8" name="TextBox 7"/>
          <p:cNvSpPr txBox="1"/>
          <p:nvPr/>
        </p:nvSpPr>
        <p:spPr>
          <a:xfrm>
            <a:off x="427707" y="3231667"/>
            <a:ext cx="2587995" cy="276999"/>
          </a:xfrm>
          <a:prstGeom prst="rect">
            <a:avLst/>
          </a:prstGeom>
          <a:solidFill>
            <a:schemeClr val="tx2"/>
          </a:solidFill>
        </p:spPr>
        <p:txBody>
          <a:bodyPr wrap="square" rtlCol="0">
            <a:spAutoFit/>
          </a:bodyPr>
          <a:lstStyle/>
          <a:p>
            <a:r>
              <a:rPr lang="en-US" sz="1200" b="1" dirty="0">
                <a:solidFill>
                  <a:schemeClr val="bg1"/>
                </a:solidFill>
                <a:latin typeface="Franklin Gothic Medium"/>
                <a:cs typeface="Franklin Gothic Medium"/>
              </a:rPr>
              <a:t>Form 1095-A for Gwen</a:t>
            </a:r>
          </a:p>
        </p:txBody>
      </p:sp>
      <p:pic>
        <p:nvPicPr>
          <p:cNvPr id="16" name="Picture 15"/>
          <p:cNvPicPr>
            <a:picLocks noChangeAspect="1"/>
          </p:cNvPicPr>
          <p:nvPr/>
        </p:nvPicPr>
        <p:blipFill>
          <a:blip r:embed="rId3"/>
          <a:stretch>
            <a:fillRect/>
          </a:stretch>
        </p:blipFill>
        <p:spPr>
          <a:xfrm>
            <a:off x="395352" y="4520104"/>
            <a:ext cx="7315200" cy="2005263"/>
          </a:xfrm>
          <a:prstGeom prst="rect">
            <a:avLst/>
          </a:prstGeom>
          <a:ln>
            <a:solidFill>
              <a:srgbClr val="7F7F7F"/>
            </a:solidFill>
          </a:ln>
        </p:spPr>
      </p:pic>
      <p:sp>
        <p:nvSpPr>
          <p:cNvPr id="18" name="TextBox 17"/>
          <p:cNvSpPr txBox="1"/>
          <p:nvPr/>
        </p:nvSpPr>
        <p:spPr>
          <a:xfrm>
            <a:off x="5954233" y="5439672"/>
            <a:ext cx="1006349" cy="369332"/>
          </a:xfrm>
          <a:prstGeom prst="rect">
            <a:avLst/>
          </a:prstGeom>
          <a:noFill/>
        </p:spPr>
        <p:txBody>
          <a:bodyPr wrap="square" rtlCol="0">
            <a:spAutoFit/>
          </a:bodyPr>
          <a:lstStyle/>
          <a:p>
            <a:r>
              <a:rPr lang="en-US" dirty="0"/>
              <a:t>14,400</a:t>
            </a:r>
          </a:p>
        </p:txBody>
      </p:sp>
      <p:sp>
        <p:nvSpPr>
          <p:cNvPr id="19" name="TextBox 18"/>
          <p:cNvSpPr txBox="1"/>
          <p:nvPr/>
        </p:nvSpPr>
        <p:spPr>
          <a:xfrm>
            <a:off x="5962869" y="5783778"/>
            <a:ext cx="1006349" cy="369332"/>
          </a:xfrm>
          <a:prstGeom prst="rect">
            <a:avLst/>
          </a:prstGeom>
          <a:noFill/>
        </p:spPr>
        <p:txBody>
          <a:bodyPr wrap="square" rtlCol="0">
            <a:spAutoFit/>
          </a:bodyPr>
          <a:lstStyle/>
          <a:p>
            <a:r>
              <a:rPr lang="en-US" dirty="0"/>
              <a:t>10,800</a:t>
            </a:r>
          </a:p>
        </p:txBody>
      </p:sp>
      <p:sp>
        <p:nvSpPr>
          <p:cNvPr id="20" name="TextBox 19"/>
          <p:cNvSpPr txBox="1"/>
          <p:nvPr/>
        </p:nvSpPr>
        <p:spPr>
          <a:xfrm>
            <a:off x="5947544" y="6127885"/>
            <a:ext cx="1006349" cy="369332"/>
          </a:xfrm>
          <a:prstGeom prst="rect">
            <a:avLst/>
          </a:prstGeom>
          <a:noFill/>
        </p:spPr>
        <p:txBody>
          <a:bodyPr wrap="square" rtlCol="0">
            <a:spAutoFit/>
          </a:bodyPr>
          <a:lstStyle/>
          <a:p>
            <a:r>
              <a:rPr lang="en-US" dirty="0"/>
              <a:t>  6,000</a:t>
            </a:r>
          </a:p>
        </p:txBody>
      </p:sp>
      <p:sp>
        <p:nvSpPr>
          <p:cNvPr id="21" name="TextBox 20"/>
          <p:cNvSpPr txBox="1"/>
          <p:nvPr/>
        </p:nvSpPr>
        <p:spPr>
          <a:xfrm>
            <a:off x="7296031" y="5475617"/>
            <a:ext cx="1317838" cy="276999"/>
          </a:xfrm>
          <a:prstGeom prst="rect">
            <a:avLst/>
          </a:prstGeom>
          <a:solidFill>
            <a:schemeClr val="accent4">
              <a:lumMod val="60000"/>
              <a:lumOff val="40000"/>
            </a:schemeClr>
          </a:solidFill>
        </p:spPr>
        <p:txBody>
          <a:bodyPr wrap="square" rtlCol="0">
            <a:spAutoFit/>
          </a:bodyPr>
          <a:lstStyle/>
          <a:p>
            <a:r>
              <a:rPr lang="en-US" sz="1200" dirty="0"/>
              <a:t>$10,800 + $3,600</a:t>
            </a:r>
          </a:p>
        </p:txBody>
      </p:sp>
      <p:sp>
        <p:nvSpPr>
          <p:cNvPr id="23" name="TextBox 22"/>
          <p:cNvSpPr txBox="1"/>
          <p:nvPr/>
        </p:nvSpPr>
        <p:spPr>
          <a:xfrm>
            <a:off x="7292686" y="6179173"/>
            <a:ext cx="1317838" cy="276999"/>
          </a:xfrm>
          <a:prstGeom prst="rect">
            <a:avLst/>
          </a:prstGeom>
          <a:solidFill>
            <a:schemeClr val="accent4">
              <a:lumMod val="60000"/>
              <a:lumOff val="40000"/>
            </a:schemeClr>
          </a:solidFill>
        </p:spPr>
        <p:txBody>
          <a:bodyPr wrap="square" rtlCol="0">
            <a:spAutoFit/>
          </a:bodyPr>
          <a:lstStyle/>
          <a:p>
            <a:r>
              <a:rPr lang="en-US" sz="1200" dirty="0"/>
              <a:t>$4,800 + $1,200</a:t>
            </a:r>
          </a:p>
        </p:txBody>
      </p:sp>
      <p:grpSp>
        <p:nvGrpSpPr>
          <p:cNvPr id="27" name="Group 26"/>
          <p:cNvGrpSpPr/>
          <p:nvPr/>
        </p:nvGrpSpPr>
        <p:grpSpPr>
          <a:xfrm>
            <a:off x="431293" y="1964980"/>
            <a:ext cx="5738586" cy="1124185"/>
            <a:chOff x="431293" y="1964980"/>
            <a:chExt cx="5738586" cy="1124185"/>
          </a:xfrm>
        </p:grpSpPr>
        <p:pic>
          <p:nvPicPr>
            <p:cNvPr id="5" name="Picture 4"/>
            <p:cNvPicPr>
              <a:picLocks noChangeAspect="1"/>
            </p:cNvPicPr>
            <p:nvPr/>
          </p:nvPicPr>
          <p:blipFill rotWithShape="1">
            <a:blip r:embed="rId2"/>
            <a:srcRect r="1240" b="31153"/>
            <a:stretch/>
          </p:blipFill>
          <p:spPr>
            <a:xfrm>
              <a:off x="443274" y="2255565"/>
              <a:ext cx="5726605" cy="775794"/>
            </a:xfrm>
            <a:prstGeom prst="rect">
              <a:avLst/>
            </a:prstGeom>
            <a:ln>
              <a:solidFill>
                <a:srgbClr val="7F7F7F"/>
              </a:solidFill>
            </a:ln>
          </p:spPr>
        </p:pic>
        <p:sp>
          <p:nvSpPr>
            <p:cNvPr id="7" name="TextBox 6"/>
            <p:cNvSpPr txBox="1"/>
            <p:nvPr/>
          </p:nvSpPr>
          <p:spPr>
            <a:xfrm>
              <a:off x="443032" y="1964980"/>
              <a:ext cx="2587995" cy="276999"/>
            </a:xfrm>
            <a:prstGeom prst="rect">
              <a:avLst/>
            </a:prstGeom>
            <a:solidFill>
              <a:schemeClr val="tx2"/>
            </a:solidFill>
          </p:spPr>
          <p:txBody>
            <a:bodyPr wrap="square" rtlCol="0">
              <a:spAutoFit/>
            </a:bodyPr>
            <a:lstStyle/>
            <a:p>
              <a:r>
                <a:rPr lang="en-US" sz="1200" b="1" dirty="0">
                  <a:solidFill>
                    <a:schemeClr val="bg1"/>
                  </a:solidFill>
                  <a:latin typeface="Franklin Gothic Medium"/>
                  <a:cs typeface="Franklin Gothic Medium"/>
                </a:rPr>
                <a:t>Form 1095-A for Felicia and Murphy </a:t>
              </a:r>
            </a:p>
          </p:txBody>
        </p:sp>
        <p:pic>
          <p:nvPicPr>
            <p:cNvPr id="25" name="Picture 24"/>
            <p:cNvPicPr>
              <a:picLocks noChangeAspect="1"/>
            </p:cNvPicPr>
            <p:nvPr/>
          </p:nvPicPr>
          <p:blipFill>
            <a:blip r:embed="rId4"/>
            <a:stretch>
              <a:fillRect/>
            </a:stretch>
          </p:blipFill>
          <p:spPr>
            <a:xfrm>
              <a:off x="431293" y="2771784"/>
              <a:ext cx="5738586" cy="291259"/>
            </a:xfrm>
            <a:prstGeom prst="rect">
              <a:avLst/>
            </a:prstGeom>
            <a:ln>
              <a:solidFill>
                <a:srgbClr val="7F7F7F"/>
              </a:solidFill>
            </a:ln>
          </p:spPr>
        </p:pic>
        <p:sp>
          <p:nvSpPr>
            <p:cNvPr id="9" name="TextBox 8"/>
            <p:cNvSpPr txBox="1"/>
            <p:nvPr/>
          </p:nvSpPr>
          <p:spPr>
            <a:xfrm>
              <a:off x="1928835" y="2719833"/>
              <a:ext cx="1114173" cy="369332"/>
            </a:xfrm>
            <a:prstGeom prst="rect">
              <a:avLst/>
            </a:prstGeom>
            <a:noFill/>
          </p:spPr>
          <p:txBody>
            <a:bodyPr wrap="square" rtlCol="0">
              <a:spAutoFit/>
            </a:bodyPr>
            <a:lstStyle/>
            <a:p>
              <a:r>
                <a:rPr lang="en-US" dirty="0">
                  <a:latin typeface="Franklin Gothic Book"/>
                  <a:cs typeface="Franklin Gothic Book"/>
                </a:rPr>
                <a:t>$10,800</a:t>
              </a:r>
            </a:p>
          </p:txBody>
        </p:sp>
        <p:sp>
          <p:nvSpPr>
            <p:cNvPr id="26" name="TextBox 25"/>
            <p:cNvSpPr txBox="1"/>
            <p:nvPr/>
          </p:nvSpPr>
          <p:spPr>
            <a:xfrm>
              <a:off x="3231349" y="2716471"/>
              <a:ext cx="1114173" cy="369332"/>
            </a:xfrm>
            <a:prstGeom prst="rect">
              <a:avLst/>
            </a:prstGeom>
            <a:noFill/>
          </p:spPr>
          <p:txBody>
            <a:bodyPr wrap="square" rtlCol="0">
              <a:spAutoFit/>
            </a:bodyPr>
            <a:lstStyle/>
            <a:p>
              <a:r>
                <a:rPr lang="en-US" dirty="0">
                  <a:latin typeface="Franklin Gothic Book"/>
                  <a:cs typeface="Franklin Gothic Book"/>
                </a:rPr>
                <a:t>$10,800</a:t>
              </a:r>
            </a:p>
          </p:txBody>
        </p:sp>
        <p:sp>
          <p:nvSpPr>
            <p:cNvPr id="12" name="TextBox 11"/>
            <p:cNvSpPr txBox="1"/>
            <p:nvPr/>
          </p:nvSpPr>
          <p:spPr>
            <a:xfrm>
              <a:off x="4845353" y="2689147"/>
              <a:ext cx="1006349" cy="369332"/>
            </a:xfrm>
            <a:prstGeom prst="rect">
              <a:avLst/>
            </a:prstGeom>
            <a:noFill/>
          </p:spPr>
          <p:txBody>
            <a:bodyPr wrap="square" rtlCol="0">
              <a:spAutoFit/>
            </a:bodyPr>
            <a:lstStyle/>
            <a:p>
              <a:r>
                <a:rPr lang="en-US" dirty="0">
                  <a:latin typeface="Franklin Gothic Book"/>
                  <a:cs typeface="Franklin Gothic Book"/>
                </a:rPr>
                <a:t>$4,800</a:t>
              </a:r>
            </a:p>
          </p:txBody>
        </p:sp>
      </p:grpSp>
      <p:pic>
        <p:nvPicPr>
          <p:cNvPr id="28" name="Picture 27"/>
          <p:cNvPicPr>
            <a:picLocks noChangeAspect="1"/>
          </p:cNvPicPr>
          <p:nvPr/>
        </p:nvPicPr>
        <p:blipFill>
          <a:blip r:embed="rId4"/>
          <a:stretch>
            <a:fillRect/>
          </a:stretch>
        </p:blipFill>
        <p:spPr>
          <a:xfrm>
            <a:off x="451909" y="4050460"/>
            <a:ext cx="5738586" cy="291259"/>
          </a:xfrm>
          <a:prstGeom prst="rect">
            <a:avLst/>
          </a:prstGeom>
          <a:ln>
            <a:solidFill>
              <a:srgbClr val="7F7F7F"/>
            </a:solidFill>
          </a:ln>
        </p:spPr>
      </p:pic>
      <p:sp>
        <p:nvSpPr>
          <p:cNvPr id="13" name="TextBox 12"/>
          <p:cNvSpPr txBox="1"/>
          <p:nvPr/>
        </p:nvSpPr>
        <p:spPr>
          <a:xfrm>
            <a:off x="1966722" y="3979803"/>
            <a:ext cx="1006349" cy="369332"/>
          </a:xfrm>
          <a:prstGeom prst="rect">
            <a:avLst/>
          </a:prstGeom>
          <a:noFill/>
        </p:spPr>
        <p:txBody>
          <a:bodyPr wrap="square" rtlCol="0">
            <a:spAutoFit/>
          </a:bodyPr>
          <a:lstStyle/>
          <a:p>
            <a:r>
              <a:rPr lang="en-US" dirty="0">
                <a:latin typeface="Franklin Gothic Book"/>
                <a:cs typeface="Franklin Gothic Book"/>
              </a:rPr>
              <a:t>$3,600</a:t>
            </a:r>
          </a:p>
        </p:txBody>
      </p:sp>
      <p:sp>
        <p:nvSpPr>
          <p:cNvPr id="14" name="TextBox 13"/>
          <p:cNvSpPr txBox="1"/>
          <p:nvPr/>
        </p:nvSpPr>
        <p:spPr>
          <a:xfrm>
            <a:off x="3293198" y="4000407"/>
            <a:ext cx="1139531" cy="369332"/>
          </a:xfrm>
          <a:prstGeom prst="rect">
            <a:avLst/>
          </a:prstGeom>
          <a:noFill/>
        </p:spPr>
        <p:txBody>
          <a:bodyPr wrap="square" rtlCol="0">
            <a:spAutoFit/>
          </a:bodyPr>
          <a:lstStyle/>
          <a:p>
            <a:r>
              <a:rPr lang="en-US" dirty="0">
                <a:latin typeface="Franklin Gothic Book"/>
                <a:cs typeface="Franklin Gothic Book"/>
              </a:rPr>
              <a:t>$10,800</a:t>
            </a:r>
          </a:p>
        </p:txBody>
      </p:sp>
      <p:sp>
        <p:nvSpPr>
          <p:cNvPr id="15" name="TextBox 14"/>
          <p:cNvSpPr txBox="1"/>
          <p:nvPr/>
        </p:nvSpPr>
        <p:spPr>
          <a:xfrm>
            <a:off x="4871258" y="3997047"/>
            <a:ext cx="1006349" cy="369332"/>
          </a:xfrm>
          <a:prstGeom prst="rect">
            <a:avLst/>
          </a:prstGeom>
          <a:noFill/>
        </p:spPr>
        <p:txBody>
          <a:bodyPr wrap="square" rtlCol="0">
            <a:spAutoFit/>
          </a:bodyPr>
          <a:lstStyle/>
          <a:p>
            <a:r>
              <a:rPr lang="en-US" dirty="0">
                <a:latin typeface="Franklin Gothic Book"/>
                <a:cs typeface="Franklin Gothic Book"/>
              </a:rPr>
              <a:t>$1,200</a:t>
            </a:r>
          </a:p>
        </p:txBody>
      </p:sp>
    </p:spTree>
    <p:extLst>
      <p:ext uri="{BB962C8B-B14F-4D97-AF65-F5344CB8AC3E}">
        <p14:creationId xmlns:p14="http://schemas.microsoft.com/office/powerpoint/2010/main" val="2574159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Failure to Pay Premiums</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37</a:t>
            </a:fld>
            <a:endParaRPr lang="en-US" dirty="0"/>
          </a:p>
        </p:txBody>
      </p:sp>
      <p:sp>
        <p:nvSpPr>
          <p:cNvPr id="28" name="Oval 27"/>
          <p:cNvSpPr/>
          <p:nvPr/>
        </p:nvSpPr>
        <p:spPr>
          <a:xfrm>
            <a:off x="6382583" y="2954622"/>
            <a:ext cx="1232968" cy="49316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467234" y="3684289"/>
            <a:ext cx="7954950" cy="2554545"/>
          </a:xfrm>
          <a:prstGeom prst="rect">
            <a:avLst/>
          </a:prstGeom>
          <a:noFill/>
        </p:spPr>
        <p:txBody>
          <a:bodyPr wrap="square" rtlCol="0">
            <a:spAutoFit/>
          </a:bodyPr>
          <a:lstStyle/>
          <a:p>
            <a:pPr marL="342900" indent="-342900">
              <a:buClr>
                <a:schemeClr val="bg1">
                  <a:lumMod val="50000"/>
                </a:schemeClr>
              </a:buClr>
              <a:buFont typeface="Arial"/>
              <a:buChar char="•"/>
            </a:pPr>
            <a:r>
              <a:rPr lang="en-US" sz="2000" dirty="0">
                <a:latin typeface="Franklin Gothic Book"/>
                <a:cs typeface="Franklin Gothic Book"/>
              </a:rPr>
              <a:t>There is a 3-month grace period for nonpayment. If the taxpayer doesn’t catch up on all missed premiums, coverage is terminated </a:t>
            </a:r>
            <a:r>
              <a:rPr lang="en-US" sz="2000" u="sng" dirty="0">
                <a:latin typeface="Franklin Gothic Book"/>
                <a:cs typeface="Franklin Gothic Book"/>
              </a:rPr>
              <a:t>retroactively</a:t>
            </a:r>
            <a:r>
              <a:rPr lang="en-US" sz="2000" dirty="0">
                <a:latin typeface="Franklin Gothic Book"/>
                <a:cs typeface="Franklin Gothic Book"/>
              </a:rPr>
              <a:t> as </a:t>
            </a:r>
            <a:r>
              <a:rPr lang="en-US" sz="2000" u="sng" dirty="0">
                <a:latin typeface="Franklin Gothic Book"/>
                <a:cs typeface="Franklin Gothic Book"/>
              </a:rPr>
              <a:t>of the end of the first month of nonpayment</a:t>
            </a:r>
            <a:r>
              <a:rPr lang="en-US" sz="2000" dirty="0">
                <a:latin typeface="Franklin Gothic Book"/>
                <a:cs typeface="Franklin Gothic Book"/>
              </a:rPr>
              <a:t>. </a:t>
            </a:r>
          </a:p>
          <a:p>
            <a:pPr marL="342900" indent="-342900">
              <a:buClr>
                <a:schemeClr val="bg1">
                  <a:lumMod val="50000"/>
                </a:schemeClr>
              </a:buClr>
              <a:buFont typeface="Arial"/>
              <a:buChar char="•"/>
            </a:pPr>
            <a:r>
              <a:rPr lang="en-US" sz="2000" dirty="0">
                <a:latin typeface="Franklin Gothic Book"/>
                <a:cs typeface="Franklin Gothic Book"/>
              </a:rPr>
              <a:t>Taxpayer will owe back the APTC for that month of nonpayment. </a:t>
            </a:r>
          </a:p>
          <a:p>
            <a:pPr marL="342900" indent="-342900">
              <a:buClr>
                <a:schemeClr val="bg1">
                  <a:lumMod val="50000"/>
                </a:schemeClr>
              </a:buClr>
              <a:buFont typeface="Arial"/>
              <a:buChar char="•"/>
            </a:pPr>
            <a:r>
              <a:rPr lang="en-US" sz="2000" b="1" u="sng" dirty="0">
                <a:solidFill>
                  <a:srgbClr val="FF0000"/>
                </a:solidFill>
                <a:latin typeface="Franklin Gothic Book"/>
                <a:cs typeface="Franklin Gothic Book"/>
              </a:rPr>
              <a:t>OR</a:t>
            </a:r>
            <a:r>
              <a:rPr lang="en-US" sz="2000" dirty="0">
                <a:latin typeface="Franklin Gothic Book"/>
                <a:cs typeface="Franklin Gothic Book"/>
              </a:rPr>
              <a:t> the taxpayer can pay the premium for the month prior to the tax deadline.</a:t>
            </a:r>
          </a:p>
          <a:p>
            <a:pPr marL="342900" indent="-342900">
              <a:buClr>
                <a:schemeClr val="bg1">
                  <a:lumMod val="50000"/>
                </a:schemeClr>
              </a:buClr>
              <a:buFont typeface="Arial"/>
              <a:buChar char="•"/>
            </a:pPr>
            <a:r>
              <a:rPr lang="en-US" sz="2000" dirty="0">
                <a:latin typeface="Franklin Gothic Book"/>
                <a:cs typeface="Franklin Gothic Book"/>
              </a:rPr>
              <a:t>If there are multiple months of APTC without a premium in column A, this is an error. </a:t>
            </a:r>
          </a:p>
        </p:txBody>
      </p:sp>
      <p:grpSp>
        <p:nvGrpSpPr>
          <p:cNvPr id="6" name="Group 5"/>
          <p:cNvGrpSpPr/>
          <p:nvPr/>
        </p:nvGrpSpPr>
        <p:grpSpPr>
          <a:xfrm>
            <a:off x="694860" y="741998"/>
            <a:ext cx="7703363" cy="2732682"/>
            <a:chOff x="694860" y="741998"/>
            <a:chExt cx="7703363" cy="2732682"/>
          </a:xfrm>
        </p:grpSpPr>
        <p:pic>
          <p:nvPicPr>
            <p:cNvPr id="3" name="Picture 2"/>
            <p:cNvPicPr>
              <a:picLocks noChangeAspect="1"/>
            </p:cNvPicPr>
            <p:nvPr/>
          </p:nvPicPr>
          <p:blipFill rotWithShape="1">
            <a:blip r:embed="rId2"/>
            <a:srcRect b="22662"/>
            <a:stretch/>
          </p:blipFill>
          <p:spPr>
            <a:xfrm>
              <a:off x="694860" y="1034189"/>
              <a:ext cx="7703363" cy="2440491"/>
            </a:xfrm>
            <a:prstGeom prst="rect">
              <a:avLst/>
            </a:prstGeom>
            <a:ln>
              <a:solidFill>
                <a:schemeClr val="bg1">
                  <a:lumMod val="50000"/>
                </a:schemeClr>
              </a:solidFill>
            </a:ln>
          </p:spPr>
        </p:pic>
        <p:sp>
          <p:nvSpPr>
            <p:cNvPr id="5" name="TextBox 4"/>
            <p:cNvSpPr txBox="1"/>
            <p:nvPr/>
          </p:nvSpPr>
          <p:spPr>
            <a:xfrm>
              <a:off x="3053216" y="1688518"/>
              <a:ext cx="998704" cy="369332"/>
            </a:xfrm>
            <a:prstGeom prst="rect">
              <a:avLst/>
            </a:prstGeom>
            <a:noFill/>
          </p:spPr>
          <p:txBody>
            <a:bodyPr wrap="square" rtlCol="0">
              <a:spAutoFit/>
            </a:bodyPr>
            <a:lstStyle/>
            <a:p>
              <a:r>
                <a:rPr lang="en-US" dirty="0"/>
                <a:t>$300</a:t>
              </a:r>
            </a:p>
          </p:txBody>
        </p:sp>
        <p:sp>
          <p:nvSpPr>
            <p:cNvPr id="10" name="TextBox 9"/>
            <p:cNvSpPr txBox="1"/>
            <p:nvPr/>
          </p:nvSpPr>
          <p:spPr>
            <a:xfrm>
              <a:off x="3057660" y="2001195"/>
              <a:ext cx="998704" cy="369332"/>
            </a:xfrm>
            <a:prstGeom prst="rect">
              <a:avLst/>
            </a:prstGeom>
            <a:noFill/>
          </p:spPr>
          <p:txBody>
            <a:bodyPr wrap="square" rtlCol="0">
              <a:spAutoFit/>
            </a:bodyPr>
            <a:lstStyle/>
            <a:p>
              <a:r>
                <a:rPr lang="en-US" dirty="0"/>
                <a:t>$300</a:t>
              </a:r>
            </a:p>
          </p:txBody>
        </p:sp>
        <p:sp>
          <p:nvSpPr>
            <p:cNvPr id="11" name="TextBox 10"/>
            <p:cNvSpPr txBox="1"/>
            <p:nvPr/>
          </p:nvSpPr>
          <p:spPr>
            <a:xfrm>
              <a:off x="3062458" y="2646096"/>
              <a:ext cx="998704" cy="369332"/>
            </a:xfrm>
            <a:prstGeom prst="rect">
              <a:avLst/>
            </a:prstGeom>
            <a:noFill/>
          </p:spPr>
          <p:txBody>
            <a:bodyPr wrap="square" rtlCol="0">
              <a:spAutoFit/>
            </a:bodyPr>
            <a:lstStyle/>
            <a:p>
              <a:r>
                <a:rPr lang="en-US" dirty="0"/>
                <a:t>$300</a:t>
              </a:r>
            </a:p>
          </p:txBody>
        </p:sp>
        <p:sp>
          <p:nvSpPr>
            <p:cNvPr id="12" name="TextBox 11"/>
            <p:cNvSpPr txBox="1"/>
            <p:nvPr/>
          </p:nvSpPr>
          <p:spPr>
            <a:xfrm>
              <a:off x="3066547" y="2305995"/>
              <a:ext cx="998704" cy="369332"/>
            </a:xfrm>
            <a:prstGeom prst="rect">
              <a:avLst/>
            </a:prstGeom>
            <a:noFill/>
          </p:spPr>
          <p:txBody>
            <a:bodyPr wrap="square" rtlCol="0">
              <a:spAutoFit/>
            </a:bodyPr>
            <a:lstStyle/>
            <a:p>
              <a:r>
                <a:rPr lang="en-US" dirty="0"/>
                <a:t>$300</a:t>
              </a:r>
            </a:p>
          </p:txBody>
        </p:sp>
        <p:sp>
          <p:nvSpPr>
            <p:cNvPr id="17" name="TextBox 16"/>
            <p:cNvSpPr txBox="1"/>
            <p:nvPr/>
          </p:nvSpPr>
          <p:spPr>
            <a:xfrm>
              <a:off x="4711839" y="1719682"/>
              <a:ext cx="998704" cy="369332"/>
            </a:xfrm>
            <a:prstGeom prst="rect">
              <a:avLst/>
            </a:prstGeom>
            <a:noFill/>
          </p:spPr>
          <p:txBody>
            <a:bodyPr wrap="square" rtlCol="0">
              <a:spAutoFit/>
            </a:bodyPr>
            <a:lstStyle/>
            <a:p>
              <a:r>
                <a:rPr lang="en-US" dirty="0"/>
                <a:t>$300</a:t>
              </a:r>
            </a:p>
          </p:txBody>
        </p:sp>
        <p:sp>
          <p:nvSpPr>
            <p:cNvPr id="18" name="TextBox 17"/>
            <p:cNvSpPr txBox="1"/>
            <p:nvPr/>
          </p:nvSpPr>
          <p:spPr>
            <a:xfrm>
              <a:off x="4703953" y="2007701"/>
              <a:ext cx="998704" cy="369332"/>
            </a:xfrm>
            <a:prstGeom prst="rect">
              <a:avLst/>
            </a:prstGeom>
            <a:noFill/>
          </p:spPr>
          <p:txBody>
            <a:bodyPr wrap="square" rtlCol="0">
              <a:spAutoFit/>
            </a:bodyPr>
            <a:lstStyle/>
            <a:p>
              <a:r>
                <a:rPr lang="en-US" dirty="0"/>
                <a:t>$300</a:t>
              </a:r>
            </a:p>
          </p:txBody>
        </p:sp>
        <p:sp>
          <p:nvSpPr>
            <p:cNvPr id="19" name="TextBox 18"/>
            <p:cNvSpPr txBox="1"/>
            <p:nvPr/>
          </p:nvSpPr>
          <p:spPr>
            <a:xfrm>
              <a:off x="4683738" y="2343301"/>
              <a:ext cx="998704" cy="369332"/>
            </a:xfrm>
            <a:prstGeom prst="rect">
              <a:avLst/>
            </a:prstGeom>
            <a:noFill/>
          </p:spPr>
          <p:txBody>
            <a:bodyPr wrap="square" rtlCol="0">
              <a:spAutoFit/>
            </a:bodyPr>
            <a:lstStyle/>
            <a:p>
              <a:r>
                <a:rPr lang="en-US" dirty="0"/>
                <a:t>$300</a:t>
              </a:r>
            </a:p>
          </p:txBody>
        </p:sp>
        <p:sp>
          <p:nvSpPr>
            <p:cNvPr id="20" name="TextBox 19"/>
            <p:cNvSpPr txBox="1"/>
            <p:nvPr/>
          </p:nvSpPr>
          <p:spPr>
            <a:xfrm>
              <a:off x="4700161" y="2668306"/>
              <a:ext cx="998704" cy="369332"/>
            </a:xfrm>
            <a:prstGeom prst="rect">
              <a:avLst/>
            </a:prstGeom>
            <a:noFill/>
          </p:spPr>
          <p:txBody>
            <a:bodyPr wrap="square" rtlCol="0">
              <a:spAutoFit/>
            </a:bodyPr>
            <a:lstStyle/>
            <a:p>
              <a:r>
                <a:rPr lang="en-US" dirty="0"/>
                <a:t>$300</a:t>
              </a:r>
            </a:p>
          </p:txBody>
        </p:sp>
        <p:sp>
          <p:nvSpPr>
            <p:cNvPr id="21" name="TextBox 20"/>
            <p:cNvSpPr txBox="1"/>
            <p:nvPr/>
          </p:nvSpPr>
          <p:spPr>
            <a:xfrm>
              <a:off x="4692624" y="2980289"/>
              <a:ext cx="998704" cy="369332"/>
            </a:xfrm>
            <a:prstGeom prst="rect">
              <a:avLst/>
            </a:prstGeom>
            <a:noFill/>
          </p:spPr>
          <p:txBody>
            <a:bodyPr wrap="square" rtlCol="0">
              <a:spAutoFit/>
            </a:bodyPr>
            <a:lstStyle/>
            <a:p>
              <a:r>
                <a:rPr lang="en-US" dirty="0"/>
                <a:t>$300</a:t>
              </a:r>
            </a:p>
          </p:txBody>
        </p:sp>
        <p:sp>
          <p:nvSpPr>
            <p:cNvPr id="22" name="TextBox 21"/>
            <p:cNvSpPr txBox="1"/>
            <p:nvPr/>
          </p:nvSpPr>
          <p:spPr>
            <a:xfrm>
              <a:off x="6645158" y="1692626"/>
              <a:ext cx="998704" cy="369332"/>
            </a:xfrm>
            <a:prstGeom prst="rect">
              <a:avLst/>
            </a:prstGeom>
            <a:noFill/>
          </p:spPr>
          <p:txBody>
            <a:bodyPr wrap="square" rtlCol="0">
              <a:spAutoFit/>
            </a:bodyPr>
            <a:lstStyle/>
            <a:p>
              <a:r>
                <a:rPr lang="en-US" dirty="0"/>
                <a:t>$200</a:t>
              </a:r>
            </a:p>
          </p:txBody>
        </p:sp>
        <p:sp>
          <p:nvSpPr>
            <p:cNvPr id="23" name="TextBox 22"/>
            <p:cNvSpPr txBox="1"/>
            <p:nvPr/>
          </p:nvSpPr>
          <p:spPr>
            <a:xfrm>
              <a:off x="6649603" y="2005303"/>
              <a:ext cx="998704" cy="369332"/>
            </a:xfrm>
            <a:prstGeom prst="rect">
              <a:avLst/>
            </a:prstGeom>
            <a:noFill/>
          </p:spPr>
          <p:txBody>
            <a:bodyPr wrap="square" rtlCol="0">
              <a:spAutoFit/>
            </a:bodyPr>
            <a:lstStyle/>
            <a:p>
              <a:r>
                <a:rPr lang="en-US" dirty="0"/>
                <a:t>$200</a:t>
              </a:r>
            </a:p>
          </p:txBody>
        </p:sp>
        <p:sp>
          <p:nvSpPr>
            <p:cNvPr id="24" name="TextBox 23"/>
            <p:cNvSpPr txBox="1"/>
            <p:nvPr/>
          </p:nvSpPr>
          <p:spPr>
            <a:xfrm>
              <a:off x="6641715" y="2341597"/>
              <a:ext cx="998704" cy="369332"/>
            </a:xfrm>
            <a:prstGeom prst="rect">
              <a:avLst/>
            </a:prstGeom>
            <a:noFill/>
          </p:spPr>
          <p:txBody>
            <a:bodyPr wrap="square" rtlCol="0">
              <a:spAutoFit/>
            </a:bodyPr>
            <a:lstStyle/>
            <a:p>
              <a:r>
                <a:rPr lang="en-US" dirty="0"/>
                <a:t>$200</a:t>
              </a:r>
            </a:p>
          </p:txBody>
        </p:sp>
        <p:sp>
          <p:nvSpPr>
            <p:cNvPr id="25" name="TextBox 24"/>
            <p:cNvSpPr txBox="1"/>
            <p:nvPr/>
          </p:nvSpPr>
          <p:spPr>
            <a:xfrm>
              <a:off x="6646160" y="2665909"/>
              <a:ext cx="998704" cy="369332"/>
            </a:xfrm>
            <a:prstGeom prst="rect">
              <a:avLst/>
            </a:prstGeom>
            <a:noFill/>
          </p:spPr>
          <p:txBody>
            <a:bodyPr wrap="square" rtlCol="0">
              <a:spAutoFit/>
            </a:bodyPr>
            <a:lstStyle/>
            <a:p>
              <a:r>
                <a:rPr lang="en-US" dirty="0"/>
                <a:t>$200</a:t>
              </a:r>
            </a:p>
          </p:txBody>
        </p:sp>
        <p:sp>
          <p:nvSpPr>
            <p:cNvPr id="26" name="TextBox 25"/>
            <p:cNvSpPr txBox="1"/>
            <p:nvPr/>
          </p:nvSpPr>
          <p:spPr>
            <a:xfrm>
              <a:off x="6638279" y="2977923"/>
              <a:ext cx="998704" cy="369332"/>
            </a:xfrm>
            <a:prstGeom prst="rect">
              <a:avLst/>
            </a:prstGeom>
            <a:noFill/>
          </p:spPr>
          <p:txBody>
            <a:bodyPr wrap="square" rtlCol="0">
              <a:spAutoFit/>
            </a:bodyPr>
            <a:lstStyle/>
            <a:p>
              <a:r>
                <a:rPr lang="en-US" dirty="0"/>
                <a:t>$200</a:t>
              </a:r>
            </a:p>
          </p:txBody>
        </p:sp>
        <p:sp>
          <p:nvSpPr>
            <p:cNvPr id="30" name="TextBox 29"/>
            <p:cNvSpPr txBox="1"/>
            <p:nvPr/>
          </p:nvSpPr>
          <p:spPr>
            <a:xfrm>
              <a:off x="712997" y="741998"/>
              <a:ext cx="1063178" cy="276999"/>
            </a:xfrm>
            <a:prstGeom prst="rect">
              <a:avLst/>
            </a:prstGeom>
            <a:solidFill>
              <a:schemeClr val="tx2"/>
            </a:solidFill>
          </p:spPr>
          <p:txBody>
            <a:bodyPr wrap="square" rtlCol="0">
              <a:spAutoFit/>
            </a:bodyPr>
            <a:lstStyle/>
            <a:p>
              <a:r>
                <a:rPr lang="en-US" sz="1200" b="1" dirty="0">
                  <a:solidFill>
                    <a:schemeClr val="bg1"/>
                  </a:solidFill>
                  <a:latin typeface="Franklin Gothic Medium"/>
                  <a:cs typeface="Franklin Gothic Medium"/>
                </a:rPr>
                <a:t>Form 1095-A</a:t>
              </a:r>
            </a:p>
          </p:txBody>
        </p:sp>
      </p:grpSp>
      <p:sp>
        <p:nvSpPr>
          <p:cNvPr id="27" name="Oval 26"/>
          <p:cNvSpPr/>
          <p:nvPr/>
        </p:nvSpPr>
        <p:spPr>
          <a:xfrm>
            <a:off x="2761169" y="2951222"/>
            <a:ext cx="1232968" cy="49316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990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Failure to Pay Premiums</a:t>
            </a:r>
          </a:p>
        </p:txBody>
      </p:sp>
      <p:sp>
        <p:nvSpPr>
          <p:cNvPr id="3" name="Content Placeholder 2"/>
          <p:cNvSpPr>
            <a:spLocks noGrp="1"/>
          </p:cNvSpPr>
          <p:nvPr>
            <p:ph idx="1"/>
          </p:nvPr>
        </p:nvSpPr>
        <p:spPr>
          <a:xfrm>
            <a:off x="364734" y="955964"/>
            <a:ext cx="8229600" cy="1021009"/>
          </a:xfrm>
        </p:spPr>
        <p:txBody>
          <a:bodyPr/>
          <a:lstStyle/>
          <a:p>
            <a:r>
              <a:rPr lang="en-US" sz="1800" dirty="0"/>
              <a:t>Greg had an unexpected car repair in April and could not afford to make his $100 May premium for his marketplace insurance. He paid half of his June premium ($50), which the insurer applied to May’s overdue premium.</a:t>
            </a:r>
          </a:p>
          <a:p>
            <a:endParaRPr lang="en-US" sz="1800" dirty="0"/>
          </a:p>
          <a:p>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38</a:t>
            </a:fld>
            <a:endParaRPr lang="en-US" dirty="0"/>
          </a:p>
        </p:txBody>
      </p:sp>
      <p:grpSp>
        <p:nvGrpSpPr>
          <p:cNvPr id="5" name="Group 4"/>
          <p:cNvGrpSpPr/>
          <p:nvPr/>
        </p:nvGrpSpPr>
        <p:grpSpPr>
          <a:xfrm>
            <a:off x="1437641" y="1993317"/>
            <a:ext cx="6109978" cy="2156698"/>
            <a:chOff x="694860" y="743041"/>
            <a:chExt cx="7703363" cy="2731639"/>
          </a:xfrm>
        </p:grpSpPr>
        <p:pic>
          <p:nvPicPr>
            <p:cNvPr id="6" name="Picture 5"/>
            <p:cNvPicPr>
              <a:picLocks noChangeAspect="1"/>
            </p:cNvPicPr>
            <p:nvPr/>
          </p:nvPicPr>
          <p:blipFill rotWithShape="1">
            <a:blip r:embed="rId2"/>
            <a:srcRect b="22662"/>
            <a:stretch/>
          </p:blipFill>
          <p:spPr>
            <a:xfrm>
              <a:off x="694860" y="1034189"/>
              <a:ext cx="7703363" cy="2440491"/>
            </a:xfrm>
            <a:prstGeom prst="rect">
              <a:avLst/>
            </a:prstGeom>
            <a:ln>
              <a:solidFill>
                <a:schemeClr val="bg1">
                  <a:lumMod val="50000"/>
                </a:schemeClr>
              </a:solidFill>
            </a:ln>
          </p:spPr>
        </p:pic>
        <p:sp>
          <p:nvSpPr>
            <p:cNvPr id="7" name="TextBox 6"/>
            <p:cNvSpPr txBox="1"/>
            <p:nvPr/>
          </p:nvSpPr>
          <p:spPr>
            <a:xfrm>
              <a:off x="3053216" y="1688518"/>
              <a:ext cx="998704" cy="369332"/>
            </a:xfrm>
            <a:prstGeom prst="rect">
              <a:avLst/>
            </a:prstGeom>
            <a:noFill/>
          </p:spPr>
          <p:txBody>
            <a:bodyPr wrap="square" rtlCol="0">
              <a:spAutoFit/>
            </a:bodyPr>
            <a:lstStyle/>
            <a:p>
              <a:r>
                <a:rPr lang="en-US" dirty="0"/>
                <a:t>$300</a:t>
              </a:r>
            </a:p>
          </p:txBody>
        </p:sp>
        <p:sp>
          <p:nvSpPr>
            <p:cNvPr id="8" name="TextBox 7"/>
            <p:cNvSpPr txBox="1"/>
            <p:nvPr/>
          </p:nvSpPr>
          <p:spPr>
            <a:xfrm>
              <a:off x="3057660" y="2001195"/>
              <a:ext cx="998704" cy="369332"/>
            </a:xfrm>
            <a:prstGeom prst="rect">
              <a:avLst/>
            </a:prstGeom>
            <a:noFill/>
          </p:spPr>
          <p:txBody>
            <a:bodyPr wrap="square" rtlCol="0">
              <a:spAutoFit/>
            </a:bodyPr>
            <a:lstStyle/>
            <a:p>
              <a:r>
                <a:rPr lang="en-US" dirty="0"/>
                <a:t>$300</a:t>
              </a:r>
            </a:p>
          </p:txBody>
        </p:sp>
        <p:sp>
          <p:nvSpPr>
            <p:cNvPr id="9" name="TextBox 8"/>
            <p:cNvSpPr txBox="1"/>
            <p:nvPr/>
          </p:nvSpPr>
          <p:spPr>
            <a:xfrm>
              <a:off x="3062458" y="2646096"/>
              <a:ext cx="998704" cy="369332"/>
            </a:xfrm>
            <a:prstGeom prst="rect">
              <a:avLst/>
            </a:prstGeom>
            <a:noFill/>
          </p:spPr>
          <p:txBody>
            <a:bodyPr wrap="square" rtlCol="0">
              <a:spAutoFit/>
            </a:bodyPr>
            <a:lstStyle/>
            <a:p>
              <a:r>
                <a:rPr lang="en-US" dirty="0"/>
                <a:t>$300</a:t>
              </a:r>
            </a:p>
          </p:txBody>
        </p:sp>
        <p:sp>
          <p:nvSpPr>
            <p:cNvPr id="10" name="TextBox 9"/>
            <p:cNvSpPr txBox="1"/>
            <p:nvPr/>
          </p:nvSpPr>
          <p:spPr>
            <a:xfrm>
              <a:off x="3066547" y="2305995"/>
              <a:ext cx="998704" cy="369332"/>
            </a:xfrm>
            <a:prstGeom prst="rect">
              <a:avLst/>
            </a:prstGeom>
            <a:noFill/>
          </p:spPr>
          <p:txBody>
            <a:bodyPr wrap="square" rtlCol="0">
              <a:spAutoFit/>
            </a:bodyPr>
            <a:lstStyle/>
            <a:p>
              <a:r>
                <a:rPr lang="en-US" dirty="0"/>
                <a:t>$300</a:t>
              </a:r>
            </a:p>
          </p:txBody>
        </p:sp>
        <p:sp>
          <p:nvSpPr>
            <p:cNvPr id="11" name="TextBox 10"/>
            <p:cNvSpPr txBox="1"/>
            <p:nvPr/>
          </p:nvSpPr>
          <p:spPr>
            <a:xfrm>
              <a:off x="4711839" y="1643801"/>
              <a:ext cx="998704" cy="369332"/>
            </a:xfrm>
            <a:prstGeom prst="rect">
              <a:avLst/>
            </a:prstGeom>
            <a:noFill/>
          </p:spPr>
          <p:txBody>
            <a:bodyPr wrap="square" rtlCol="0">
              <a:spAutoFit/>
            </a:bodyPr>
            <a:lstStyle/>
            <a:p>
              <a:r>
                <a:rPr lang="en-US" dirty="0"/>
                <a:t>$300</a:t>
              </a:r>
            </a:p>
          </p:txBody>
        </p:sp>
        <p:sp>
          <p:nvSpPr>
            <p:cNvPr id="12" name="TextBox 11"/>
            <p:cNvSpPr txBox="1"/>
            <p:nvPr/>
          </p:nvSpPr>
          <p:spPr>
            <a:xfrm>
              <a:off x="4719057" y="1977349"/>
              <a:ext cx="998704" cy="369332"/>
            </a:xfrm>
            <a:prstGeom prst="rect">
              <a:avLst/>
            </a:prstGeom>
            <a:noFill/>
          </p:spPr>
          <p:txBody>
            <a:bodyPr wrap="square" rtlCol="0">
              <a:spAutoFit/>
            </a:bodyPr>
            <a:lstStyle/>
            <a:p>
              <a:r>
                <a:rPr lang="en-US" dirty="0"/>
                <a:t>$300</a:t>
              </a:r>
            </a:p>
          </p:txBody>
        </p:sp>
        <p:sp>
          <p:nvSpPr>
            <p:cNvPr id="13" name="TextBox 12"/>
            <p:cNvSpPr txBox="1"/>
            <p:nvPr/>
          </p:nvSpPr>
          <p:spPr>
            <a:xfrm>
              <a:off x="4729050" y="2312949"/>
              <a:ext cx="998704" cy="369332"/>
            </a:xfrm>
            <a:prstGeom prst="rect">
              <a:avLst/>
            </a:prstGeom>
            <a:noFill/>
          </p:spPr>
          <p:txBody>
            <a:bodyPr wrap="square" rtlCol="0">
              <a:spAutoFit/>
            </a:bodyPr>
            <a:lstStyle/>
            <a:p>
              <a:r>
                <a:rPr lang="en-US" dirty="0"/>
                <a:t>$300</a:t>
              </a:r>
            </a:p>
          </p:txBody>
        </p:sp>
        <p:sp>
          <p:nvSpPr>
            <p:cNvPr id="14" name="TextBox 13"/>
            <p:cNvSpPr txBox="1"/>
            <p:nvPr/>
          </p:nvSpPr>
          <p:spPr>
            <a:xfrm>
              <a:off x="4730369" y="2637953"/>
              <a:ext cx="998704" cy="369332"/>
            </a:xfrm>
            <a:prstGeom prst="rect">
              <a:avLst/>
            </a:prstGeom>
            <a:noFill/>
          </p:spPr>
          <p:txBody>
            <a:bodyPr wrap="square" rtlCol="0">
              <a:spAutoFit/>
            </a:bodyPr>
            <a:lstStyle/>
            <a:p>
              <a:r>
                <a:rPr lang="en-US" dirty="0"/>
                <a:t>$300</a:t>
              </a:r>
            </a:p>
          </p:txBody>
        </p:sp>
        <p:sp>
          <p:nvSpPr>
            <p:cNvPr id="15" name="TextBox 14"/>
            <p:cNvSpPr txBox="1"/>
            <p:nvPr/>
          </p:nvSpPr>
          <p:spPr>
            <a:xfrm>
              <a:off x="4737936" y="2980289"/>
              <a:ext cx="998704" cy="369332"/>
            </a:xfrm>
            <a:prstGeom prst="rect">
              <a:avLst/>
            </a:prstGeom>
            <a:noFill/>
          </p:spPr>
          <p:txBody>
            <a:bodyPr wrap="square" rtlCol="0">
              <a:spAutoFit/>
            </a:bodyPr>
            <a:lstStyle/>
            <a:p>
              <a:r>
                <a:rPr lang="en-US" dirty="0"/>
                <a:t>$300</a:t>
              </a:r>
            </a:p>
          </p:txBody>
        </p:sp>
        <p:sp>
          <p:nvSpPr>
            <p:cNvPr id="16" name="TextBox 15"/>
            <p:cNvSpPr txBox="1"/>
            <p:nvPr/>
          </p:nvSpPr>
          <p:spPr>
            <a:xfrm>
              <a:off x="6645158" y="1692626"/>
              <a:ext cx="998704" cy="369332"/>
            </a:xfrm>
            <a:prstGeom prst="rect">
              <a:avLst/>
            </a:prstGeom>
            <a:noFill/>
          </p:spPr>
          <p:txBody>
            <a:bodyPr wrap="square" rtlCol="0">
              <a:spAutoFit/>
            </a:bodyPr>
            <a:lstStyle/>
            <a:p>
              <a:r>
                <a:rPr lang="en-US" dirty="0"/>
                <a:t>$200</a:t>
              </a:r>
            </a:p>
          </p:txBody>
        </p:sp>
        <p:sp>
          <p:nvSpPr>
            <p:cNvPr id="17" name="TextBox 16"/>
            <p:cNvSpPr txBox="1"/>
            <p:nvPr/>
          </p:nvSpPr>
          <p:spPr>
            <a:xfrm>
              <a:off x="6649603" y="2005303"/>
              <a:ext cx="998704" cy="369332"/>
            </a:xfrm>
            <a:prstGeom prst="rect">
              <a:avLst/>
            </a:prstGeom>
            <a:noFill/>
          </p:spPr>
          <p:txBody>
            <a:bodyPr wrap="square" rtlCol="0">
              <a:spAutoFit/>
            </a:bodyPr>
            <a:lstStyle/>
            <a:p>
              <a:r>
                <a:rPr lang="en-US" dirty="0"/>
                <a:t>$200</a:t>
              </a:r>
            </a:p>
          </p:txBody>
        </p:sp>
        <p:sp>
          <p:nvSpPr>
            <p:cNvPr id="18" name="TextBox 17"/>
            <p:cNvSpPr txBox="1"/>
            <p:nvPr/>
          </p:nvSpPr>
          <p:spPr>
            <a:xfrm>
              <a:off x="6641715" y="2341597"/>
              <a:ext cx="998704" cy="369332"/>
            </a:xfrm>
            <a:prstGeom prst="rect">
              <a:avLst/>
            </a:prstGeom>
            <a:noFill/>
          </p:spPr>
          <p:txBody>
            <a:bodyPr wrap="square" rtlCol="0">
              <a:spAutoFit/>
            </a:bodyPr>
            <a:lstStyle/>
            <a:p>
              <a:r>
                <a:rPr lang="en-US" dirty="0"/>
                <a:t>$200</a:t>
              </a:r>
            </a:p>
          </p:txBody>
        </p:sp>
        <p:sp>
          <p:nvSpPr>
            <p:cNvPr id="19" name="TextBox 18"/>
            <p:cNvSpPr txBox="1"/>
            <p:nvPr/>
          </p:nvSpPr>
          <p:spPr>
            <a:xfrm>
              <a:off x="6646160" y="2665909"/>
              <a:ext cx="998704" cy="369332"/>
            </a:xfrm>
            <a:prstGeom prst="rect">
              <a:avLst/>
            </a:prstGeom>
            <a:noFill/>
          </p:spPr>
          <p:txBody>
            <a:bodyPr wrap="square" rtlCol="0">
              <a:spAutoFit/>
            </a:bodyPr>
            <a:lstStyle/>
            <a:p>
              <a:r>
                <a:rPr lang="en-US" dirty="0"/>
                <a:t>$200</a:t>
              </a:r>
            </a:p>
          </p:txBody>
        </p:sp>
        <p:sp>
          <p:nvSpPr>
            <p:cNvPr id="20" name="TextBox 19"/>
            <p:cNvSpPr txBox="1"/>
            <p:nvPr/>
          </p:nvSpPr>
          <p:spPr>
            <a:xfrm>
              <a:off x="6638279" y="2977923"/>
              <a:ext cx="998704" cy="369332"/>
            </a:xfrm>
            <a:prstGeom prst="rect">
              <a:avLst/>
            </a:prstGeom>
            <a:noFill/>
          </p:spPr>
          <p:txBody>
            <a:bodyPr wrap="square" rtlCol="0">
              <a:spAutoFit/>
            </a:bodyPr>
            <a:lstStyle/>
            <a:p>
              <a:r>
                <a:rPr lang="en-US" dirty="0"/>
                <a:t>$200</a:t>
              </a:r>
            </a:p>
          </p:txBody>
        </p:sp>
        <p:sp>
          <p:nvSpPr>
            <p:cNvPr id="21" name="TextBox 20"/>
            <p:cNvSpPr txBox="1"/>
            <p:nvPr/>
          </p:nvSpPr>
          <p:spPr>
            <a:xfrm>
              <a:off x="712997" y="743041"/>
              <a:ext cx="1476112" cy="334136"/>
            </a:xfrm>
            <a:prstGeom prst="rect">
              <a:avLst/>
            </a:prstGeom>
            <a:solidFill>
              <a:schemeClr val="tx2"/>
            </a:solidFill>
          </p:spPr>
          <p:txBody>
            <a:bodyPr wrap="square" rtlCol="0">
              <a:spAutoFit/>
            </a:bodyPr>
            <a:lstStyle/>
            <a:p>
              <a:r>
                <a:rPr lang="en-US" sz="1200" b="1" dirty="0">
                  <a:solidFill>
                    <a:schemeClr val="bg1"/>
                  </a:solidFill>
                  <a:latin typeface="Franklin Gothic Medium"/>
                  <a:cs typeface="Franklin Gothic Medium"/>
                </a:rPr>
                <a:t>Form 1095-A</a:t>
              </a:r>
            </a:p>
          </p:txBody>
        </p:sp>
      </p:grpSp>
      <p:sp>
        <p:nvSpPr>
          <p:cNvPr id="22" name="TextBox 21"/>
          <p:cNvSpPr txBox="1"/>
          <p:nvPr/>
        </p:nvSpPr>
        <p:spPr>
          <a:xfrm>
            <a:off x="539116" y="4421226"/>
            <a:ext cx="8110695" cy="1754326"/>
          </a:xfrm>
          <a:prstGeom prst="rect">
            <a:avLst/>
          </a:prstGeom>
          <a:noFill/>
        </p:spPr>
        <p:txBody>
          <a:bodyPr wrap="square" rtlCol="0">
            <a:spAutoFit/>
          </a:bodyPr>
          <a:lstStyle/>
          <a:p>
            <a:pPr marL="285750" indent="-285750">
              <a:buClr>
                <a:schemeClr val="bg1">
                  <a:lumMod val="50000"/>
                </a:schemeClr>
              </a:buClr>
              <a:buFont typeface="Arial"/>
              <a:buChar char="•"/>
            </a:pPr>
            <a:r>
              <a:rPr lang="en-US" dirty="0">
                <a:latin typeface="Franklin Gothic Book"/>
                <a:cs typeface="Franklin Gothic Book"/>
              </a:rPr>
              <a:t>Enter this into </a:t>
            </a:r>
            <a:r>
              <a:rPr lang="en-US" dirty="0" err="1">
                <a:latin typeface="Franklin Gothic Book"/>
                <a:cs typeface="Franklin Gothic Book"/>
              </a:rPr>
              <a:t>TaxSlayer</a:t>
            </a:r>
            <a:r>
              <a:rPr lang="en-US" dirty="0">
                <a:latin typeface="Franklin Gothic Book"/>
                <a:cs typeface="Franklin Gothic Book"/>
              </a:rPr>
              <a:t> and the program will trigger a repayment of the $200 in APTC received in May. </a:t>
            </a:r>
          </a:p>
          <a:p>
            <a:pPr marL="285750" indent="-285750">
              <a:buClr>
                <a:schemeClr val="bg1">
                  <a:lumMod val="50000"/>
                </a:schemeClr>
              </a:buClr>
              <a:buFont typeface="Arial"/>
              <a:buChar char="•"/>
            </a:pPr>
            <a:r>
              <a:rPr lang="en-US" dirty="0">
                <a:latin typeface="Franklin Gothic Book"/>
                <a:cs typeface="Franklin Gothic Book"/>
              </a:rPr>
              <a:t>Even though Greg didn’t pay his premium for May, he is still considered covered for that month!</a:t>
            </a:r>
          </a:p>
          <a:p>
            <a:pPr marL="285750" indent="-285750">
              <a:buClr>
                <a:schemeClr val="bg1">
                  <a:lumMod val="50000"/>
                </a:schemeClr>
              </a:buClr>
              <a:buFont typeface="Arial"/>
              <a:buChar char="•"/>
            </a:pPr>
            <a:r>
              <a:rPr lang="en-US" b="1" dirty="0">
                <a:latin typeface="Franklin Gothic Book"/>
                <a:cs typeface="Franklin Gothic Book"/>
              </a:rPr>
              <a:t>Alternative to repayment: </a:t>
            </a:r>
            <a:r>
              <a:rPr lang="en-US" dirty="0">
                <a:latin typeface="Franklin Gothic Book"/>
                <a:cs typeface="Franklin Gothic Book"/>
              </a:rPr>
              <a:t>Greg can pay his portion of the May premium ($50), request a new 1095-A, and avoid APTC repayment for that month. </a:t>
            </a:r>
          </a:p>
        </p:txBody>
      </p:sp>
    </p:spTree>
    <p:extLst>
      <p:ext uri="{BB962C8B-B14F-4D97-AF65-F5344CB8AC3E}">
        <p14:creationId xmlns:p14="http://schemas.microsoft.com/office/powerpoint/2010/main" val="4036040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Only Column A of Form 1095-A is Completed</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39</a:t>
            </a:fld>
            <a:endParaRPr lang="en-US" dirty="0"/>
          </a:p>
        </p:txBody>
      </p:sp>
      <p:sp>
        <p:nvSpPr>
          <p:cNvPr id="29" name="TextBox 28"/>
          <p:cNvSpPr txBox="1"/>
          <p:nvPr/>
        </p:nvSpPr>
        <p:spPr>
          <a:xfrm>
            <a:off x="690461" y="3384753"/>
            <a:ext cx="7286842" cy="2554545"/>
          </a:xfrm>
          <a:prstGeom prst="rect">
            <a:avLst/>
          </a:prstGeom>
          <a:noFill/>
        </p:spPr>
        <p:txBody>
          <a:bodyPr wrap="square" rtlCol="0">
            <a:spAutoFit/>
          </a:bodyPr>
          <a:lstStyle/>
          <a:p>
            <a:r>
              <a:rPr lang="en-US" sz="2000" b="1" dirty="0">
                <a:latin typeface="Franklin Gothic Book"/>
                <a:cs typeface="Franklin Gothic Book"/>
              </a:rPr>
              <a:t>Warning!  </a:t>
            </a:r>
            <a:r>
              <a:rPr lang="en-US" sz="2000" dirty="0">
                <a:latin typeface="Franklin Gothic Book"/>
                <a:cs typeface="Franklin Gothic Book"/>
              </a:rPr>
              <a:t>If you enter the Form 1095-A exactly as written, no PTC will be awarded. </a:t>
            </a:r>
          </a:p>
          <a:p>
            <a:endParaRPr lang="en-US" sz="2000" dirty="0">
              <a:latin typeface="Franklin Gothic Book"/>
              <a:cs typeface="Franklin Gothic Book"/>
            </a:endParaRPr>
          </a:p>
          <a:p>
            <a:r>
              <a:rPr lang="en-US" sz="2000" dirty="0">
                <a:latin typeface="Franklin Gothic Book"/>
                <a:cs typeface="Franklin Gothic Book"/>
              </a:rPr>
              <a:t>Instead: </a:t>
            </a:r>
          </a:p>
          <a:p>
            <a:pPr marL="342900" indent="-342900">
              <a:buFont typeface="Arial"/>
              <a:buChar char="•"/>
            </a:pPr>
            <a:r>
              <a:rPr lang="en-US" sz="2000" dirty="0">
                <a:latin typeface="Franklin Gothic Book"/>
                <a:cs typeface="Franklin Gothic Book"/>
              </a:rPr>
              <a:t>Determine eligibility for the credit for the months a premium was paid. </a:t>
            </a:r>
          </a:p>
          <a:p>
            <a:pPr marL="342900" indent="-342900">
              <a:buFont typeface="Arial"/>
              <a:buChar char="•"/>
            </a:pPr>
            <a:r>
              <a:rPr lang="en-US" sz="2000" dirty="0">
                <a:latin typeface="Franklin Gothic Book"/>
                <a:cs typeface="Franklin Gothic Book"/>
              </a:rPr>
              <a:t>If she is eligible for the PTC, use the Tax Tool to look up the SLCSP for Column B (or call your state marketplace)</a:t>
            </a:r>
          </a:p>
        </p:txBody>
      </p:sp>
      <p:grpSp>
        <p:nvGrpSpPr>
          <p:cNvPr id="13" name="Group 12"/>
          <p:cNvGrpSpPr/>
          <p:nvPr/>
        </p:nvGrpSpPr>
        <p:grpSpPr>
          <a:xfrm>
            <a:off x="1221995" y="922588"/>
            <a:ext cx="6109978" cy="2156698"/>
            <a:chOff x="694860" y="743041"/>
            <a:chExt cx="7703363" cy="2731639"/>
          </a:xfrm>
        </p:grpSpPr>
        <p:pic>
          <p:nvPicPr>
            <p:cNvPr id="14" name="Picture 13"/>
            <p:cNvPicPr>
              <a:picLocks noChangeAspect="1"/>
            </p:cNvPicPr>
            <p:nvPr/>
          </p:nvPicPr>
          <p:blipFill rotWithShape="1">
            <a:blip r:embed="rId2"/>
            <a:srcRect b="22662"/>
            <a:stretch/>
          </p:blipFill>
          <p:spPr>
            <a:xfrm>
              <a:off x="694860" y="1034189"/>
              <a:ext cx="7703363" cy="2440491"/>
            </a:xfrm>
            <a:prstGeom prst="rect">
              <a:avLst/>
            </a:prstGeom>
            <a:ln>
              <a:solidFill>
                <a:schemeClr val="bg1">
                  <a:lumMod val="50000"/>
                </a:schemeClr>
              </a:solidFill>
            </a:ln>
          </p:spPr>
        </p:pic>
        <p:sp>
          <p:nvSpPr>
            <p:cNvPr id="15" name="TextBox 14"/>
            <p:cNvSpPr txBox="1"/>
            <p:nvPr/>
          </p:nvSpPr>
          <p:spPr>
            <a:xfrm>
              <a:off x="3053216" y="1688518"/>
              <a:ext cx="998704" cy="369332"/>
            </a:xfrm>
            <a:prstGeom prst="rect">
              <a:avLst/>
            </a:prstGeom>
            <a:noFill/>
          </p:spPr>
          <p:txBody>
            <a:bodyPr wrap="square" rtlCol="0">
              <a:spAutoFit/>
            </a:bodyPr>
            <a:lstStyle/>
            <a:p>
              <a:r>
                <a:rPr lang="en-US" dirty="0"/>
                <a:t>$300</a:t>
              </a:r>
            </a:p>
          </p:txBody>
        </p:sp>
        <p:sp>
          <p:nvSpPr>
            <p:cNvPr id="16" name="TextBox 15"/>
            <p:cNvSpPr txBox="1"/>
            <p:nvPr/>
          </p:nvSpPr>
          <p:spPr>
            <a:xfrm>
              <a:off x="3057660" y="2001195"/>
              <a:ext cx="998704" cy="369332"/>
            </a:xfrm>
            <a:prstGeom prst="rect">
              <a:avLst/>
            </a:prstGeom>
            <a:noFill/>
          </p:spPr>
          <p:txBody>
            <a:bodyPr wrap="square" rtlCol="0">
              <a:spAutoFit/>
            </a:bodyPr>
            <a:lstStyle/>
            <a:p>
              <a:r>
                <a:rPr lang="en-US" dirty="0"/>
                <a:t>$300</a:t>
              </a:r>
            </a:p>
          </p:txBody>
        </p:sp>
        <p:sp>
          <p:nvSpPr>
            <p:cNvPr id="17" name="TextBox 16"/>
            <p:cNvSpPr txBox="1"/>
            <p:nvPr/>
          </p:nvSpPr>
          <p:spPr>
            <a:xfrm>
              <a:off x="3062458" y="2646096"/>
              <a:ext cx="998704" cy="369332"/>
            </a:xfrm>
            <a:prstGeom prst="rect">
              <a:avLst/>
            </a:prstGeom>
            <a:noFill/>
          </p:spPr>
          <p:txBody>
            <a:bodyPr wrap="square" rtlCol="0">
              <a:spAutoFit/>
            </a:bodyPr>
            <a:lstStyle/>
            <a:p>
              <a:r>
                <a:rPr lang="en-US" dirty="0"/>
                <a:t>$300</a:t>
              </a:r>
            </a:p>
          </p:txBody>
        </p:sp>
        <p:sp>
          <p:nvSpPr>
            <p:cNvPr id="18" name="TextBox 17"/>
            <p:cNvSpPr txBox="1"/>
            <p:nvPr/>
          </p:nvSpPr>
          <p:spPr>
            <a:xfrm>
              <a:off x="3066547" y="2305995"/>
              <a:ext cx="998704" cy="369332"/>
            </a:xfrm>
            <a:prstGeom prst="rect">
              <a:avLst/>
            </a:prstGeom>
            <a:noFill/>
          </p:spPr>
          <p:txBody>
            <a:bodyPr wrap="square" rtlCol="0">
              <a:spAutoFit/>
            </a:bodyPr>
            <a:lstStyle/>
            <a:p>
              <a:r>
                <a:rPr lang="en-US" dirty="0"/>
                <a:t>$300</a:t>
              </a:r>
            </a:p>
          </p:txBody>
        </p:sp>
        <p:sp>
          <p:nvSpPr>
            <p:cNvPr id="19" name="TextBox 18"/>
            <p:cNvSpPr txBox="1"/>
            <p:nvPr/>
          </p:nvSpPr>
          <p:spPr>
            <a:xfrm>
              <a:off x="4711839" y="1643801"/>
              <a:ext cx="998704" cy="369332"/>
            </a:xfrm>
            <a:prstGeom prst="rect">
              <a:avLst/>
            </a:prstGeom>
            <a:noFill/>
          </p:spPr>
          <p:txBody>
            <a:bodyPr wrap="square" rtlCol="0">
              <a:spAutoFit/>
            </a:bodyPr>
            <a:lstStyle/>
            <a:p>
              <a:r>
                <a:rPr lang="en-US" dirty="0"/>
                <a:t>$300</a:t>
              </a:r>
            </a:p>
          </p:txBody>
        </p:sp>
        <p:sp>
          <p:nvSpPr>
            <p:cNvPr id="20" name="TextBox 19"/>
            <p:cNvSpPr txBox="1"/>
            <p:nvPr/>
          </p:nvSpPr>
          <p:spPr>
            <a:xfrm>
              <a:off x="4719057" y="1977349"/>
              <a:ext cx="998704" cy="369332"/>
            </a:xfrm>
            <a:prstGeom prst="rect">
              <a:avLst/>
            </a:prstGeom>
            <a:noFill/>
          </p:spPr>
          <p:txBody>
            <a:bodyPr wrap="square" rtlCol="0">
              <a:spAutoFit/>
            </a:bodyPr>
            <a:lstStyle/>
            <a:p>
              <a:r>
                <a:rPr lang="en-US" dirty="0"/>
                <a:t>$300</a:t>
              </a:r>
            </a:p>
          </p:txBody>
        </p:sp>
        <p:sp>
          <p:nvSpPr>
            <p:cNvPr id="21" name="TextBox 20"/>
            <p:cNvSpPr txBox="1"/>
            <p:nvPr/>
          </p:nvSpPr>
          <p:spPr>
            <a:xfrm>
              <a:off x="4729050" y="2312949"/>
              <a:ext cx="998704" cy="369332"/>
            </a:xfrm>
            <a:prstGeom prst="rect">
              <a:avLst/>
            </a:prstGeom>
            <a:noFill/>
          </p:spPr>
          <p:txBody>
            <a:bodyPr wrap="square" rtlCol="0">
              <a:spAutoFit/>
            </a:bodyPr>
            <a:lstStyle/>
            <a:p>
              <a:r>
                <a:rPr lang="en-US" dirty="0"/>
                <a:t>$300</a:t>
              </a:r>
            </a:p>
          </p:txBody>
        </p:sp>
        <p:sp>
          <p:nvSpPr>
            <p:cNvPr id="23" name="TextBox 22"/>
            <p:cNvSpPr txBox="1"/>
            <p:nvPr/>
          </p:nvSpPr>
          <p:spPr>
            <a:xfrm>
              <a:off x="3061323" y="2949936"/>
              <a:ext cx="998704" cy="369332"/>
            </a:xfrm>
            <a:prstGeom prst="rect">
              <a:avLst/>
            </a:prstGeom>
            <a:noFill/>
          </p:spPr>
          <p:txBody>
            <a:bodyPr wrap="square" rtlCol="0">
              <a:spAutoFit/>
            </a:bodyPr>
            <a:lstStyle/>
            <a:p>
              <a:r>
                <a:rPr lang="en-US" dirty="0"/>
                <a:t>$300</a:t>
              </a:r>
            </a:p>
          </p:txBody>
        </p:sp>
        <p:sp>
          <p:nvSpPr>
            <p:cNvPr id="24" name="TextBox 23"/>
            <p:cNvSpPr txBox="1"/>
            <p:nvPr/>
          </p:nvSpPr>
          <p:spPr>
            <a:xfrm>
              <a:off x="6645158" y="1692626"/>
              <a:ext cx="998704" cy="369332"/>
            </a:xfrm>
            <a:prstGeom prst="rect">
              <a:avLst/>
            </a:prstGeom>
            <a:noFill/>
          </p:spPr>
          <p:txBody>
            <a:bodyPr wrap="square" rtlCol="0">
              <a:spAutoFit/>
            </a:bodyPr>
            <a:lstStyle/>
            <a:p>
              <a:r>
                <a:rPr lang="en-US" dirty="0"/>
                <a:t>$200</a:t>
              </a:r>
            </a:p>
          </p:txBody>
        </p:sp>
        <p:sp>
          <p:nvSpPr>
            <p:cNvPr id="25" name="TextBox 24"/>
            <p:cNvSpPr txBox="1"/>
            <p:nvPr/>
          </p:nvSpPr>
          <p:spPr>
            <a:xfrm>
              <a:off x="6649603" y="2005303"/>
              <a:ext cx="998704" cy="369332"/>
            </a:xfrm>
            <a:prstGeom prst="rect">
              <a:avLst/>
            </a:prstGeom>
            <a:noFill/>
          </p:spPr>
          <p:txBody>
            <a:bodyPr wrap="square" rtlCol="0">
              <a:spAutoFit/>
            </a:bodyPr>
            <a:lstStyle/>
            <a:p>
              <a:r>
                <a:rPr lang="en-US" dirty="0"/>
                <a:t>$200</a:t>
              </a:r>
            </a:p>
          </p:txBody>
        </p:sp>
        <p:sp>
          <p:nvSpPr>
            <p:cNvPr id="26" name="TextBox 25"/>
            <p:cNvSpPr txBox="1"/>
            <p:nvPr/>
          </p:nvSpPr>
          <p:spPr>
            <a:xfrm>
              <a:off x="6641715" y="2341597"/>
              <a:ext cx="998704" cy="369332"/>
            </a:xfrm>
            <a:prstGeom prst="rect">
              <a:avLst/>
            </a:prstGeom>
            <a:noFill/>
          </p:spPr>
          <p:txBody>
            <a:bodyPr wrap="square" rtlCol="0">
              <a:spAutoFit/>
            </a:bodyPr>
            <a:lstStyle/>
            <a:p>
              <a:r>
                <a:rPr lang="en-US" dirty="0"/>
                <a:t>$200</a:t>
              </a:r>
            </a:p>
          </p:txBody>
        </p:sp>
        <p:sp>
          <p:nvSpPr>
            <p:cNvPr id="30" name="TextBox 29"/>
            <p:cNvSpPr txBox="1"/>
            <p:nvPr/>
          </p:nvSpPr>
          <p:spPr>
            <a:xfrm>
              <a:off x="712997" y="743041"/>
              <a:ext cx="1476112" cy="334136"/>
            </a:xfrm>
            <a:prstGeom prst="rect">
              <a:avLst/>
            </a:prstGeom>
            <a:solidFill>
              <a:schemeClr val="tx2"/>
            </a:solidFill>
          </p:spPr>
          <p:txBody>
            <a:bodyPr wrap="square" rtlCol="0">
              <a:spAutoFit/>
            </a:bodyPr>
            <a:lstStyle/>
            <a:p>
              <a:r>
                <a:rPr lang="en-US" sz="1200" b="1" dirty="0">
                  <a:solidFill>
                    <a:schemeClr val="bg1"/>
                  </a:solidFill>
                  <a:latin typeface="Franklin Gothic Medium"/>
                  <a:cs typeface="Franklin Gothic Medium"/>
                </a:rPr>
                <a:t>Form 1095-A</a:t>
              </a:r>
            </a:p>
          </p:txBody>
        </p:sp>
      </p:grpSp>
    </p:spTree>
    <p:extLst>
      <p:ext uri="{BB962C8B-B14F-4D97-AF65-F5344CB8AC3E}">
        <p14:creationId xmlns:p14="http://schemas.microsoft.com/office/powerpoint/2010/main" val="3299575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Intake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2068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Only Column A of Form 1095-A is Completed</a:t>
            </a:r>
          </a:p>
        </p:txBody>
      </p:sp>
      <p:sp>
        <p:nvSpPr>
          <p:cNvPr id="3" name="Content Placeholder 2"/>
          <p:cNvSpPr>
            <a:spLocks noGrp="1"/>
          </p:cNvSpPr>
          <p:nvPr>
            <p:ph idx="1"/>
          </p:nvPr>
        </p:nvSpPr>
        <p:spPr>
          <a:xfrm>
            <a:off x="364734" y="742863"/>
            <a:ext cx="8229600" cy="5078817"/>
          </a:xfrm>
        </p:spPr>
        <p:txBody>
          <a:bodyPr/>
          <a:lstStyle/>
          <a:p>
            <a:r>
              <a:rPr lang="en-US" sz="1800" dirty="0"/>
              <a:t>Carolina received APTC for marketplace coverage beginning January 1. At enrollment, she had a data-matching inconsistency on her income. It wasn’t resolved in time and she lost her APTC but continued to pay the full premium for two months. </a:t>
            </a:r>
          </a:p>
          <a:p>
            <a:r>
              <a:rPr lang="en-US" sz="1800" dirty="0"/>
              <a:t>Even though she didn’t receive APTC in April and May, she meets all of the eligibility criteria for PTC. </a:t>
            </a:r>
          </a:p>
          <a:p>
            <a:r>
              <a:rPr lang="en-US" sz="1800" dirty="0"/>
              <a:t>In </a:t>
            </a:r>
            <a:r>
              <a:rPr lang="en-US" sz="1800" dirty="0" err="1"/>
              <a:t>TaxSlayer</a:t>
            </a:r>
            <a:r>
              <a:rPr lang="en-US" sz="1800" dirty="0"/>
              <a:t>, enter the SLCSP for April and May. (If you’re not sure of the SLCSP, look it up.)</a:t>
            </a:r>
          </a:p>
          <a:p>
            <a:endParaRPr lang="en-US" sz="2000" dirty="0"/>
          </a:p>
          <a:p>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40</a:t>
            </a:fld>
            <a:endParaRPr lang="en-US" dirty="0"/>
          </a:p>
        </p:txBody>
      </p:sp>
      <p:grpSp>
        <p:nvGrpSpPr>
          <p:cNvPr id="5" name="Group 4"/>
          <p:cNvGrpSpPr/>
          <p:nvPr/>
        </p:nvGrpSpPr>
        <p:grpSpPr>
          <a:xfrm>
            <a:off x="1473583" y="3235049"/>
            <a:ext cx="6109978" cy="2156698"/>
            <a:chOff x="694860" y="743041"/>
            <a:chExt cx="7703363" cy="2731639"/>
          </a:xfrm>
        </p:grpSpPr>
        <p:pic>
          <p:nvPicPr>
            <p:cNvPr id="6" name="Picture 5"/>
            <p:cNvPicPr>
              <a:picLocks noChangeAspect="1"/>
            </p:cNvPicPr>
            <p:nvPr/>
          </p:nvPicPr>
          <p:blipFill rotWithShape="1">
            <a:blip r:embed="rId2"/>
            <a:srcRect b="22662"/>
            <a:stretch/>
          </p:blipFill>
          <p:spPr>
            <a:xfrm>
              <a:off x="694860" y="1034189"/>
              <a:ext cx="7703363" cy="2440491"/>
            </a:xfrm>
            <a:prstGeom prst="rect">
              <a:avLst/>
            </a:prstGeom>
            <a:ln>
              <a:solidFill>
                <a:schemeClr val="bg1">
                  <a:lumMod val="50000"/>
                </a:schemeClr>
              </a:solidFill>
            </a:ln>
          </p:spPr>
        </p:pic>
        <p:sp>
          <p:nvSpPr>
            <p:cNvPr id="7" name="TextBox 6"/>
            <p:cNvSpPr txBox="1"/>
            <p:nvPr/>
          </p:nvSpPr>
          <p:spPr>
            <a:xfrm>
              <a:off x="3053216" y="1688518"/>
              <a:ext cx="998704" cy="369332"/>
            </a:xfrm>
            <a:prstGeom prst="rect">
              <a:avLst/>
            </a:prstGeom>
            <a:noFill/>
          </p:spPr>
          <p:txBody>
            <a:bodyPr wrap="square" rtlCol="0">
              <a:spAutoFit/>
            </a:bodyPr>
            <a:lstStyle/>
            <a:p>
              <a:r>
                <a:rPr lang="en-US" dirty="0"/>
                <a:t>$300</a:t>
              </a:r>
            </a:p>
          </p:txBody>
        </p:sp>
        <p:sp>
          <p:nvSpPr>
            <p:cNvPr id="8" name="TextBox 7"/>
            <p:cNvSpPr txBox="1"/>
            <p:nvPr/>
          </p:nvSpPr>
          <p:spPr>
            <a:xfrm>
              <a:off x="3057660" y="2001195"/>
              <a:ext cx="998704" cy="369332"/>
            </a:xfrm>
            <a:prstGeom prst="rect">
              <a:avLst/>
            </a:prstGeom>
            <a:noFill/>
          </p:spPr>
          <p:txBody>
            <a:bodyPr wrap="square" rtlCol="0">
              <a:spAutoFit/>
            </a:bodyPr>
            <a:lstStyle/>
            <a:p>
              <a:r>
                <a:rPr lang="en-US" dirty="0"/>
                <a:t>$300</a:t>
              </a:r>
            </a:p>
          </p:txBody>
        </p:sp>
        <p:sp>
          <p:nvSpPr>
            <p:cNvPr id="9" name="TextBox 8"/>
            <p:cNvSpPr txBox="1"/>
            <p:nvPr/>
          </p:nvSpPr>
          <p:spPr>
            <a:xfrm>
              <a:off x="3062458" y="2646096"/>
              <a:ext cx="998704" cy="369332"/>
            </a:xfrm>
            <a:prstGeom prst="rect">
              <a:avLst/>
            </a:prstGeom>
            <a:noFill/>
          </p:spPr>
          <p:txBody>
            <a:bodyPr wrap="square" rtlCol="0">
              <a:spAutoFit/>
            </a:bodyPr>
            <a:lstStyle/>
            <a:p>
              <a:r>
                <a:rPr lang="en-US" dirty="0"/>
                <a:t>$300</a:t>
              </a:r>
            </a:p>
          </p:txBody>
        </p:sp>
        <p:sp>
          <p:nvSpPr>
            <p:cNvPr id="10" name="TextBox 9"/>
            <p:cNvSpPr txBox="1"/>
            <p:nvPr/>
          </p:nvSpPr>
          <p:spPr>
            <a:xfrm>
              <a:off x="3066547" y="2305995"/>
              <a:ext cx="998704" cy="369332"/>
            </a:xfrm>
            <a:prstGeom prst="rect">
              <a:avLst/>
            </a:prstGeom>
            <a:noFill/>
          </p:spPr>
          <p:txBody>
            <a:bodyPr wrap="square" rtlCol="0">
              <a:spAutoFit/>
            </a:bodyPr>
            <a:lstStyle/>
            <a:p>
              <a:r>
                <a:rPr lang="en-US" dirty="0"/>
                <a:t>$300</a:t>
              </a:r>
            </a:p>
          </p:txBody>
        </p:sp>
        <p:sp>
          <p:nvSpPr>
            <p:cNvPr id="11" name="TextBox 10"/>
            <p:cNvSpPr txBox="1"/>
            <p:nvPr/>
          </p:nvSpPr>
          <p:spPr>
            <a:xfrm>
              <a:off x="4711839" y="1643801"/>
              <a:ext cx="998704" cy="369332"/>
            </a:xfrm>
            <a:prstGeom prst="rect">
              <a:avLst/>
            </a:prstGeom>
            <a:noFill/>
          </p:spPr>
          <p:txBody>
            <a:bodyPr wrap="square" rtlCol="0">
              <a:spAutoFit/>
            </a:bodyPr>
            <a:lstStyle/>
            <a:p>
              <a:r>
                <a:rPr lang="en-US" dirty="0"/>
                <a:t>$300</a:t>
              </a:r>
            </a:p>
          </p:txBody>
        </p:sp>
        <p:sp>
          <p:nvSpPr>
            <p:cNvPr id="12" name="TextBox 11"/>
            <p:cNvSpPr txBox="1"/>
            <p:nvPr/>
          </p:nvSpPr>
          <p:spPr>
            <a:xfrm>
              <a:off x="4719057" y="1977349"/>
              <a:ext cx="998704" cy="369332"/>
            </a:xfrm>
            <a:prstGeom prst="rect">
              <a:avLst/>
            </a:prstGeom>
            <a:noFill/>
          </p:spPr>
          <p:txBody>
            <a:bodyPr wrap="square" rtlCol="0">
              <a:spAutoFit/>
            </a:bodyPr>
            <a:lstStyle/>
            <a:p>
              <a:r>
                <a:rPr lang="en-US" dirty="0"/>
                <a:t>$300</a:t>
              </a:r>
            </a:p>
          </p:txBody>
        </p:sp>
        <p:sp>
          <p:nvSpPr>
            <p:cNvPr id="13" name="TextBox 12"/>
            <p:cNvSpPr txBox="1"/>
            <p:nvPr/>
          </p:nvSpPr>
          <p:spPr>
            <a:xfrm>
              <a:off x="4729050" y="2312949"/>
              <a:ext cx="998704" cy="369332"/>
            </a:xfrm>
            <a:prstGeom prst="rect">
              <a:avLst/>
            </a:prstGeom>
            <a:noFill/>
          </p:spPr>
          <p:txBody>
            <a:bodyPr wrap="square" rtlCol="0">
              <a:spAutoFit/>
            </a:bodyPr>
            <a:lstStyle/>
            <a:p>
              <a:r>
                <a:rPr lang="en-US" dirty="0"/>
                <a:t>$300</a:t>
              </a:r>
            </a:p>
          </p:txBody>
        </p:sp>
        <p:sp>
          <p:nvSpPr>
            <p:cNvPr id="14" name="TextBox 13"/>
            <p:cNvSpPr txBox="1"/>
            <p:nvPr/>
          </p:nvSpPr>
          <p:spPr>
            <a:xfrm>
              <a:off x="3061323" y="2949936"/>
              <a:ext cx="998704" cy="369332"/>
            </a:xfrm>
            <a:prstGeom prst="rect">
              <a:avLst/>
            </a:prstGeom>
            <a:noFill/>
          </p:spPr>
          <p:txBody>
            <a:bodyPr wrap="square" rtlCol="0">
              <a:spAutoFit/>
            </a:bodyPr>
            <a:lstStyle/>
            <a:p>
              <a:r>
                <a:rPr lang="en-US" dirty="0"/>
                <a:t>$300</a:t>
              </a:r>
            </a:p>
          </p:txBody>
        </p:sp>
        <p:sp>
          <p:nvSpPr>
            <p:cNvPr id="15" name="TextBox 14"/>
            <p:cNvSpPr txBox="1"/>
            <p:nvPr/>
          </p:nvSpPr>
          <p:spPr>
            <a:xfrm>
              <a:off x="6645158" y="1692626"/>
              <a:ext cx="998704" cy="369332"/>
            </a:xfrm>
            <a:prstGeom prst="rect">
              <a:avLst/>
            </a:prstGeom>
            <a:noFill/>
          </p:spPr>
          <p:txBody>
            <a:bodyPr wrap="square" rtlCol="0">
              <a:spAutoFit/>
            </a:bodyPr>
            <a:lstStyle/>
            <a:p>
              <a:r>
                <a:rPr lang="en-US" dirty="0"/>
                <a:t>$200</a:t>
              </a:r>
            </a:p>
          </p:txBody>
        </p:sp>
        <p:sp>
          <p:nvSpPr>
            <p:cNvPr id="16" name="TextBox 15"/>
            <p:cNvSpPr txBox="1"/>
            <p:nvPr/>
          </p:nvSpPr>
          <p:spPr>
            <a:xfrm>
              <a:off x="6649603" y="2005303"/>
              <a:ext cx="998704" cy="369332"/>
            </a:xfrm>
            <a:prstGeom prst="rect">
              <a:avLst/>
            </a:prstGeom>
            <a:noFill/>
          </p:spPr>
          <p:txBody>
            <a:bodyPr wrap="square" rtlCol="0">
              <a:spAutoFit/>
            </a:bodyPr>
            <a:lstStyle/>
            <a:p>
              <a:r>
                <a:rPr lang="en-US" dirty="0"/>
                <a:t>$200</a:t>
              </a:r>
            </a:p>
          </p:txBody>
        </p:sp>
        <p:sp>
          <p:nvSpPr>
            <p:cNvPr id="17" name="TextBox 16"/>
            <p:cNvSpPr txBox="1"/>
            <p:nvPr/>
          </p:nvSpPr>
          <p:spPr>
            <a:xfrm>
              <a:off x="6641715" y="2341597"/>
              <a:ext cx="998704" cy="369332"/>
            </a:xfrm>
            <a:prstGeom prst="rect">
              <a:avLst/>
            </a:prstGeom>
            <a:noFill/>
          </p:spPr>
          <p:txBody>
            <a:bodyPr wrap="square" rtlCol="0">
              <a:spAutoFit/>
            </a:bodyPr>
            <a:lstStyle/>
            <a:p>
              <a:r>
                <a:rPr lang="en-US" dirty="0"/>
                <a:t>$200</a:t>
              </a:r>
            </a:p>
          </p:txBody>
        </p:sp>
        <p:sp>
          <p:nvSpPr>
            <p:cNvPr id="18" name="TextBox 17"/>
            <p:cNvSpPr txBox="1"/>
            <p:nvPr/>
          </p:nvSpPr>
          <p:spPr>
            <a:xfrm>
              <a:off x="712997" y="743041"/>
              <a:ext cx="1476112" cy="334136"/>
            </a:xfrm>
            <a:prstGeom prst="rect">
              <a:avLst/>
            </a:prstGeom>
            <a:solidFill>
              <a:schemeClr val="tx2"/>
            </a:solidFill>
          </p:spPr>
          <p:txBody>
            <a:bodyPr wrap="square" rtlCol="0">
              <a:spAutoFit/>
            </a:bodyPr>
            <a:lstStyle/>
            <a:p>
              <a:r>
                <a:rPr lang="en-US" sz="1200" b="1" dirty="0">
                  <a:solidFill>
                    <a:schemeClr val="bg1"/>
                  </a:solidFill>
                  <a:latin typeface="Franklin Gothic Medium"/>
                  <a:cs typeface="Franklin Gothic Medium"/>
                </a:rPr>
                <a:t>Form 1095-A</a:t>
              </a:r>
            </a:p>
          </p:txBody>
        </p:sp>
      </p:grpSp>
      <p:sp>
        <p:nvSpPr>
          <p:cNvPr id="19" name="TextBox 18"/>
          <p:cNvSpPr txBox="1"/>
          <p:nvPr/>
        </p:nvSpPr>
        <p:spPr>
          <a:xfrm>
            <a:off x="311488" y="5547507"/>
            <a:ext cx="8362283" cy="369332"/>
          </a:xfrm>
          <a:prstGeom prst="rect">
            <a:avLst/>
          </a:prstGeom>
          <a:noFill/>
        </p:spPr>
        <p:txBody>
          <a:bodyPr wrap="square" rtlCol="0">
            <a:spAutoFit/>
          </a:bodyPr>
          <a:lstStyle/>
          <a:p>
            <a:pPr marL="285750" indent="-285750">
              <a:buClr>
                <a:schemeClr val="bg1">
                  <a:lumMod val="50000"/>
                </a:schemeClr>
              </a:buClr>
              <a:buFont typeface="Arial"/>
              <a:buChar char="•"/>
            </a:pPr>
            <a:r>
              <a:rPr lang="en-US" dirty="0">
                <a:latin typeface="Franklin Gothic Book"/>
                <a:cs typeface="Franklin Gothic Book"/>
              </a:rPr>
              <a:t>Leave the APTC column BLANK for those months</a:t>
            </a:r>
          </a:p>
        </p:txBody>
      </p:sp>
      <p:sp>
        <p:nvSpPr>
          <p:cNvPr id="20" name="TextBox 19"/>
          <p:cNvSpPr txBox="1"/>
          <p:nvPr/>
        </p:nvSpPr>
        <p:spPr>
          <a:xfrm>
            <a:off x="4669990" y="4710821"/>
            <a:ext cx="792129" cy="369332"/>
          </a:xfrm>
          <a:prstGeom prst="rect">
            <a:avLst/>
          </a:prstGeom>
          <a:noFill/>
        </p:spPr>
        <p:txBody>
          <a:bodyPr wrap="square" rtlCol="0">
            <a:spAutoFit/>
          </a:bodyPr>
          <a:lstStyle/>
          <a:p>
            <a:r>
              <a:rPr lang="en-US" b="1" dirty="0">
                <a:solidFill>
                  <a:srgbClr val="FF0000"/>
                </a:solidFill>
              </a:rPr>
              <a:t>$300</a:t>
            </a:r>
          </a:p>
        </p:txBody>
      </p:sp>
      <p:sp>
        <p:nvSpPr>
          <p:cNvPr id="21" name="TextBox 20"/>
          <p:cNvSpPr txBox="1"/>
          <p:nvPr/>
        </p:nvSpPr>
        <p:spPr>
          <a:xfrm>
            <a:off x="4666645" y="5007003"/>
            <a:ext cx="792129" cy="369332"/>
          </a:xfrm>
          <a:prstGeom prst="rect">
            <a:avLst/>
          </a:prstGeom>
          <a:noFill/>
        </p:spPr>
        <p:txBody>
          <a:bodyPr wrap="square" rtlCol="0">
            <a:spAutoFit/>
          </a:bodyPr>
          <a:lstStyle/>
          <a:p>
            <a:r>
              <a:rPr lang="en-US" b="1" dirty="0">
                <a:solidFill>
                  <a:srgbClr val="FF0000"/>
                </a:solidFill>
              </a:rPr>
              <a:t>$300</a:t>
            </a:r>
          </a:p>
        </p:txBody>
      </p:sp>
    </p:spTree>
    <p:extLst>
      <p:ext uri="{BB962C8B-B14F-4D97-AF65-F5344CB8AC3E}">
        <p14:creationId xmlns:p14="http://schemas.microsoft.com/office/powerpoint/2010/main" val="1260153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Tips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80307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the Return Carefully</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42</a:t>
            </a:fld>
            <a:endParaRPr lang="en-US" dirty="0"/>
          </a:p>
        </p:txBody>
      </p:sp>
      <p:pic>
        <p:nvPicPr>
          <p:cNvPr id="6" name="Picture 5"/>
          <p:cNvPicPr>
            <a:picLocks noChangeAspect="1"/>
          </p:cNvPicPr>
          <p:nvPr/>
        </p:nvPicPr>
        <p:blipFill rotWithShape="1">
          <a:blip r:embed="rId2"/>
          <a:srcRect b="10489"/>
          <a:stretch/>
        </p:blipFill>
        <p:spPr>
          <a:xfrm>
            <a:off x="368300" y="710915"/>
            <a:ext cx="8394700" cy="5638515"/>
          </a:xfrm>
          <a:prstGeom prst="rect">
            <a:avLst/>
          </a:prstGeom>
          <a:ln>
            <a:solidFill>
              <a:schemeClr val="bg1">
                <a:lumMod val="85000"/>
              </a:schemeClr>
            </a:solidFill>
          </a:ln>
        </p:spPr>
      </p:pic>
      <p:sp>
        <p:nvSpPr>
          <p:cNvPr id="7" name="Rounded Rectangle 6"/>
          <p:cNvSpPr/>
          <p:nvPr/>
        </p:nvSpPr>
        <p:spPr>
          <a:xfrm>
            <a:off x="1528884" y="1010976"/>
            <a:ext cx="6916948" cy="246579"/>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533328" y="5133310"/>
            <a:ext cx="6916948" cy="246579"/>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1533328" y="3653831"/>
            <a:ext cx="6916948" cy="246579"/>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525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Always Preview the Return!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43</a:t>
            </a:fld>
            <a:endParaRPr lang="en-US" dirty="0"/>
          </a:p>
        </p:txBody>
      </p:sp>
      <p:pic>
        <p:nvPicPr>
          <p:cNvPr id="7" name="Picture 6"/>
          <p:cNvPicPr>
            <a:picLocks noChangeAspect="1"/>
          </p:cNvPicPr>
          <p:nvPr/>
        </p:nvPicPr>
        <p:blipFill>
          <a:blip r:embed="rId2"/>
          <a:stretch>
            <a:fillRect/>
          </a:stretch>
        </p:blipFill>
        <p:spPr>
          <a:xfrm>
            <a:off x="0" y="787400"/>
            <a:ext cx="9144000" cy="5264020"/>
          </a:xfrm>
          <a:prstGeom prst="rect">
            <a:avLst/>
          </a:prstGeom>
        </p:spPr>
      </p:pic>
      <p:sp>
        <p:nvSpPr>
          <p:cNvPr id="8" name="Oval 7"/>
          <p:cNvSpPr/>
          <p:nvPr/>
        </p:nvSpPr>
        <p:spPr>
          <a:xfrm>
            <a:off x="7607415" y="1923322"/>
            <a:ext cx="1462608" cy="7643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69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Form 8962 Seem Correct?</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44</a:t>
            </a:fld>
            <a:endParaRPr lang="en-US" dirty="0"/>
          </a:p>
        </p:txBody>
      </p:sp>
      <p:pic>
        <p:nvPicPr>
          <p:cNvPr id="5" name="Picture 4"/>
          <p:cNvPicPr>
            <a:picLocks noChangeAspect="1"/>
          </p:cNvPicPr>
          <p:nvPr/>
        </p:nvPicPr>
        <p:blipFill>
          <a:blip r:embed="rId2"/>
          <a:stretch>
            <a:fillRect/>
          </a:stretch>
        </p:blipFill>
        <p:spPr>
          <a:xfrm>
            <a:off x="790702" y="995914"/>
            <a:ext cx="7379895" cy="5285751"/>
          </a:xfrm>
          <a:prstGeom prst="rect">
            <a:avLst/>
          </a:prstGeom>
          <a:ln>
            <a:solidFill>
              <a:srgbClr val="A6A6A6"/>
            </a:solidFill>
          </a:ln>
        </p:spPr>
      </p:pic>
      <p:sp>
        <p:nvSpPr>
          <p:cNvPr id="6" name="TextBox 5"/>
          <p:cNvSpPr txBox="1"/>
          <p:nvPr/>
        </p:nvSpPr>
        <p:spPr>
          <a:xfrm>
            <a:off x="778484" y="754844"/>
            <a:ext cx="970644" cy="276999"/>
          </a:xfrm>
          <a:prstGeom prst="rect">
            <a:avLst/>
          </a:prstGeom>
          <a:solidFill>
            <a:schemeClr val="tx2"/>
          </a:solidFill>
        </p:spPr>
        <p:txBody>
          <a:bodyPr wrap="square" rtlCol="0">
            <a:spAutoFit/>
          </a:bodyPr>
          <a:lstStyle/>
          <a:p>
            <a:r>
              <a:rPr lang="en-US" sz="1200" b="1" dirty="0">
                <a:solidFill>
                  <a:schemeClr val="bg1"/>
                </a:solidFill>
                <a:latin typeface="Franklin Gothic Medium"/>
                <a:cs typeface="Franklin Gothic Medium"/>
              </a:rPr>
              <a:t>Form 8962</a:t>
            </a:r>
          </a:p>
        </p:txBody>
      </p:sp>
      <p:sp>
        <p:nvSpPr>
          <p:cNvPr id="7" name="Oval 6"/>
          <p:cNvSpPr/>
          <p:nvPr/>
        </p:nvSpPr>
        <p:spPr>
          <a:xfrm>
            <a:off x="7082303" y="5967331"/>
            <a:ext cx="1134331" cy="382199"/>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8" name="TextBox 7"/>
          <p:cNvSpPr txBox="1"/>
          <p:nvPr/>
        </p:nvSpPr>
        <p:spPr>
          <a:xfrm>
            <a:off x="6178856" y="4478044"/>
            <a:ext cx="2737189" cy="369332"/>
          </a:xfrm>
          <a:prstGeom prst="rect">
            <a:avLst/>
          </a:prstGeom>
          <a:solidFill>
            <a:schemeClr val="bg1"/>
          </a:solidFill>
        </p:spPr>
        <p:txBody>
          <a:bodyPr wrap="square" rtlCol="0">
            <a:spAutoFit/>
          </a:bodyPr>
          <a:lstStyle/>
          <a:p>
            <a:pPr algn="ctr"/>
            <a:r>
              <a:rPr lang="en-US" dirty="0">
                <a:solidFill>
                  <a:srgbClr val="FF0000"/>
                </a:solidFill>
                <a:latin typeface="Marker Felt"/>
                <a:cs typeface="Marker Felt"/>
              </a:rPr>
              <a:t>That can’t be right</a:t>
            </a:r>
          </a:p>
        </p:txBody>
      </p:sp>
      <p:sp>
        <p:nvSpPr>
          <p:cNvPr id="16" name="TextBox 15"/>
          <p:cNvSpPr txBox="1"/>
          <p:nvPr/>
        </p:nvSpPr>
        <p:spPr>
          <a:xfrm>
            <a:off x="6873942" y="4946546"/>
            <a:ext cx="1269957" cy="523220"/>
          </a:xfrm>
          <a:prstGeom prst="rect">
            <a:avLst/>
          </a:prstGeom>
          <a:solidFill>
            <a:srgbClr val="FFFFFF"/>
          </a:solidFill>
        </p:spPr>
        <p:txBody>
          <a:bodyPr wrap="square" rtlCol="0">
            <a:spAutoFit/>
          </a:bodyPr>
          <a:lstStyle/>
          <a:p>
            <a:pPr algn="ctr"/>
            <a:r>
              <a:rPr lang="en-US" sz="2800" dirty="0">
                <a:solidFill>
                  <a:srgbClr val="FF0000"/>
                </a:solidFill>
                <a:latin typeface="Marker Felt"/>
                <a:cs typeface="Marker Felt"/>
              </a:rPr>
              <a:t>??????</a:t>
            </a:r>
          </a:p>
        </p:txBody>
      </p:sp>
    </p:spTree>
    <p:extLst>
      <p:ext uri="{BB962C8B-B14F-4D97-AF65-F5344CB8AC3E}">
        <p14:creationId xmlns:p14="http://schemas.microsoft.com/office/powerpoint/2010/main" val="77700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par>
                                <p:cTn id="16" presetID="1" presetClass="entr" presetSubtype="0" fill="hold" grpId="0" nodeType="withEffect">
                                  <p:stCondLst>
                                    <p:cond delay="200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8962 Review</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45</a:t>
            </a:fld>
            <a:endParaRPr lang="en-US" dirty="0"/>
          </a:p>
        </p:txBody>
      </p:sp>
      <p:sp>
        <p:nvSpPr>
          <p:cNvPr id="6" name="Content Placeholder 5"/>
          <p:cNvSpPr>
            <a:spLocks noGrp="1"/>
          </p:cNvSpPr>
          <p:nvPr>
            <p:ph idx="1"/>
          </p:nvPr>
        </p:nvSpPr>
        <p:spPr>
          <a:xfrm>
            <a:off x="179704" y="764258"/>
            <a:ext cx="8518027" cy="1847743"/>
          </a:xfrm>
        </p:spPr>
        <p:txBody>
          <a:bodyPr/>
          <a:lstStyle/>
          <a:p>
            <a:r>
              <a:rPr lang="en-US" dirty="0"/>
              <a:t>If MFS, PTC is disallowed and all APTC is repaid. Does this taxpayer qualify for an exception? </a:t>
            </a:r>
          </a:p>
          <a:p>
            <a:pPr lvl="1"/>
            <a:r>
              <a:rPr lang="en-US" dirty="0"/>
              <a:t>Spousal abandonment</a:t>
            </a:r>
          </a:p>
          <a:p>
            <a:pPr lvl="1"/>
            <a:r>
              <a:rPr lang="en-US" dirty="0"/>
              <a:t>Domestic abuse</a:t>
            </a:r>
          </a:p>
        </p:txBody>
      </p:sp>
      <p:pic>
        <p:nvPicPr>
          <p:cNvPr id="7" name="Picture 6"/>
          <p:cNvPicPr>
            <a:picLocks noChangeAspect="1"/>
          </p:cNvPicPr>
          <p:nvPr/>
        </p:nvPicPr>
        <p:blipFill rotWithShape="1">
          <a:blip r:embed="rId2"/>
          <a:srcRect b="40209"/>
          <a:stretch/>
        </p:blipFill>
        <p:spPr>
          <a:xfrm>
            <a:off x="0" y="2885369"/>
            <a:ext cx="9144000" cy="2626193"/>
          </a:xfrm>
          <a:prstGeom prst="rect">
            <a:avLst/>
          </a:prstGeom>
          <a:ln>
            <a:solidFill>
              <a:srgbClr val="7F7F7F"/>
            </a:solidFill>
          </a:ln>
        </p:spPr>
      </p:pic>
    </p:spTree>
    <p:extLst>
      <p:ext uri="{BB962C8B-B14F-4D97-AF65-F5344CB8AC3E}">
        <p14:creationId xmlns:p14="http://schemas.microsoft.com/office/powerpoint/2010/main" val="1114343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8962 Review</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46</a:t>
            </a:fld>
            <a:endParaRPr lang="en-US" dirty="0"/>
          </a:p>
        </p:txBody>
      </p:sp>
      <p:sp>
        <p:nvSpPr>
          <p:cNvPr id="6" name="Content Placeholder 5"/>
          <p:cNvSpPr>
            <a:spLocks noGrp="1"/>
          </p:cNvSpPr>
          <p:nvPr>
            <p:ph idx="1"/>
          </p:nvPr>
        </p:nvSpPr>
        <p:spPr>
          <a:xfrm>
            <a:off x="251585" y="3675800"/>
            <a:ext cx="8518027" cy="1847743"/>
          </a:xfrm>
        </p:spPr>
        <p:txBody>
          <a:bodyPr/>
          <a:lstStyle/>
          <a:p>
            <a:r>
              <a:rPr lang="en-US" dirty="0"/>
              <a:t>Did I enter dependent income inappropriately?  </a:t>
            </a:r>
          </a:p>
          <a:p>
            <a:pPr lvl="1"/>
            <a:r>
              <a:rPr lang="en-US" dirty="0"/>
              <a:t>Only enter if dependent has a filing requirement</a:t>
            </a:r>
          </a:p>
        </p:txBody>
      </p:sp>
      <p:pic>
        <p:nvPicPr>
          <p:cNvPr id="7" name="Picture 6"/>
          <p:cNvPicPr>
            <a:picLocks noChangeAspect="1"/>
          </p:cNvPicPr>
          <p:nvPr/>
        </p:nvPicPr>
        <p:blipFill rotWithShape="1">
          <a:blip r:embed="rId2"/>
          <a:srcRect b="40209"/>
          <a:stretch/>
        </p:blipFill>
        <p:spPr>
          <a:xfrm>
            <a:off x="0" y="776598"/>
            <a:ext cx="9144000" cy="2626193"/>
          </a:xfrm>
          <a:prstGeom prst="rect">
            <a:avLst/>
          </a:prstGeom>
          <a:ln>
            <a:solidFill>
              <a:srgbClr val="7F7F7F"/>
            </a:solidFill>
          </a:ln>
        </p:spPr>
      </p:pic>
    </p:spTree>
    <p:extLst>
      <p:ext uri="{BB962C8B-B14F-4D97-AF65-F5344CB8AC3E}">
        <p14:creationId xmlns:p14="http://schemas.microsoft.com/office/powerpoint/2010/main" val="29746046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8962 Review</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47</a:t>
            </a:fld>
            <a:endParaRPr lang="en-US" dirty="0"/>
          </a:p>
        </p:txBody>
      </p:sp>
      <p:sp>
        <p:nvSpPr>
          <p:cNvPr id="6" name="Content Placeholder 5"/>
          <p:cNvSpPr>
            <a:spLocks noGrp="1"/>
          </p:cNvSpPr>
          <p:nvPr>
            <p:ph idx="1"/>
          </p:nvPr>
        </p:nvSpPr>
        <p:spPr>
          <a:xfrm>
            <a:off x="299508" y="898625"/>
            <a:ext cx="8518027" cy="778807"/>
          </a:xfrm>
        </p:spPr>
        <p:txBody>
          <a:bodyPr/>
          <a:lstStyle/>
          <a:p>
            <a:r>
              <a:rPr lang="en-US" sz="2000" dirty="0"/>
              <a:t>Line 4 (FPL Table) will be populated according to data entered in the Basic Information section (Resident state as of 12/31) </a:t>
            </a:r>
          </a:p>
        </p:txBody>
      </p:sp>
      <p:grpSp>
        <p:nvGrpSpPr>
          <p:cNvPr id="5" name="Group 4"/>
          <p:cNvGrpSpPr/>
          <p:nvPr/>
        </p:nvGrpSpPr>
        <p:grpSpPr>
          <a:xfrm>
            <a:off x="215407" y="1653458"/>
            <a:ext cx="8697970" cy="2020476"/>
            <a:chOff x="215407" y="1976972"/>
            <a:chExt cx="8697970" cy="2020476"/>
          </a:xfrm>
        </p:grpSpPr>
        <p:pic>
          <p:nvPicPr>
            <p:cNvPr id="7" name="Picture 6"/>
            <p:cNvPicPr>
              <a:picLocks noChangeAspect="1"/>
            </p:cNvPicPr>
            <p:nvPr/>
          </p:nvPicPr>
          <p:blipFill rotWithShape="1">
            <a:blip r:embed="rId2"/>
            <a:srcRect t="57608" b="1201"/>
            <a:stretch/>
          </p:blipFill>
          <p:spPr>
            <a:xfrm>
              <a:off x="215644" y="2276516"/>
              <a:ext cx="8697733" cy="1720932"/>
            </a:xfrm>
            <a:prstGeom prst="rect">
              <a:avLst/>
            </a:prstGeom>
            <a:ln>
              <a:solidFill>
                <a:srgbClr val="7F7F7F"/>
              </a:solidFill>
            </a:ln>
          </p:spPr>
        </p:pic>
        <p:sp>
          <p:nvSpPr>
            <p:cNvPr id="8" name="TextBox 7"/>
            <p:cNvSpPr txBox="1"/>
            <p:nvPr/>
          </p:nvSpPr>
          <p:spPr>
            <a:xfrm>
              <a:off x="215407" y="1976972"/>
              <a:ext cx="970644" cy="276999"/>
            </a:xfrm>
            <a:prstGeom prst="rect">
              <a:avLst/>
            </a:prstGeom>
            <a:solidFill>
              <a:schemeClr val="tx2"/>
            </a:solidFill>
          </p:spPr>
          <p:txBody>
            <a:bodyPr wrap="square" rtlCol="0">
              <a:spAutoFit/>
            </a:bodyPr>
            <a:lstStyle/>
            <a:p>
              <a:r>
                <a:rPr lang="en-US" sz="1200" b="1" dirty="0">
                  <a:solidFill>
                    <a:schemeClr val="bg1"/>
                  </a:solidFill>
                  <a:latin typeface="Franklin Gothic Medium"/>
                  <a:cs typeface="Franklin Gothic Medium"/>
                </a:rPr>
                <a:t>Form 8962</a:t>
              </a:r>
            </a:p>
          </p:txBody>
        </p:sp>
      </p:grpSp>
      <p:sp>
        <p:nvSpPr>
          <p:cNvPr id="9" name="Content Placeholder 5"/>
          <p:cNvSpPr txBox="1">
            <a:spLocks/>
          </p:cNvSpPr>
          <p:nvPr/>
        </p:nvSpPr>
        <p:spPr>
          <a:xfrm>
            <a:off x="356066" y="3758872"/>
            <a:ext cx="8518027" cy="2076186"/>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Line 6: </a:t>
            </a:r>
            <a:r>
              <a:rPr lang="en-US" sz="2000" dirty="0" err="1"/>
              <a:t>TaxSlayer</a:t>
            </a:r>
            <a:r>
              <a:rPr lang="en-US" sz="2000" dirty="0"/>
              <a:t> will assume that a person is eligible for PTC if their income is below 100% FPL. </a:t>
            </a:r>
          </a:p>
          <a:p>
            <a:r>
              <a:rPr lang="en-US" sz="2000" dirty="0"/>
              <a:t>If income is 401% FPL, the taxpayer must repay all APTC.  </a:t>
            </a:r>
          </a:p>
          <a:p>
            <a:r>
              <a:rPr lang="en-US" sz="2000" dirty="0"/>
              <a:t>Did you consider:</a:t>
            </a:r>
          </a:p>
          <a:p>
            <a:pPr lvl="1"/>
            <a:r>
              <a:rPr lang="en-US" sz="1800" dirty="0"/>
              <a:t>Married filing separately? </a:t>
            </a:r>
          </a:p>
          <a:p>
            <a:pPr lvl="1"/>
            <a:r>
              <a:rPr lang="en-US" sz="1800" dirty="0"/>
              <a:t>Adjustments such as making a deductible IRA contribution, contributing to a health savings account, taking the tuition and fees deduction instead of an education credit?</a:t>
            </a:r>
          </a:p>
        </p:txBody>
      </p:sp>
    </p:spTree>
    <p:extLst>
      <p:ext uri="{BB962C8B-B14F-4D97-AF65-F5344CB8AC3E}">
        <p14:creationId xmlns:p14="http://schemas.microsoft.com/office/powerpoint/2010/main" val="2840519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8962 Review</a:t>
            </a:r>
          </a:p>
        </p:txBody>
      </p:sp>
      <p:sp>
        <p:nvSpPr>
          <p:cNvPr id="3" name="Content Placeholder 2"/>
          <p:cNvSpPr>
            <a:spLocks noGrp="1"/>
          </p:cNvSpPr>
          <p:nvPr>
            <p:ph idx="1"/>
          </p:nvPr>
        </p:nvSpPr>
        <p:spPr>
          <a:xfrm>
            <a:off x="352753" y="2564073"/>
            <a:ext cx="8229600" cy="933165"/>
          </a:xfrm>
        </p:spPr>
        <p:txBody>
          <a:bodyPr/>
          <a:lstStyle/>
          <a:p>
            <a:r>
              <a:rPr lang="en-US" sz="2000" dirty="0"/>
              <a:t>Line 9:  </a:t>
            </a:r>
            <a:r>
              <a:rPr lang="en-US" sz="2000" dirty="0" err="1"/>
              <a:t>TaxSlayer</a:t>
            </a:r>
            <a:r>
              <a:rPr lang="en-US" sz="2000" dirty="0"/>
              <a:t> assumes that there is no out-of-scope issue. </a:t>
            </a:r>
          </a:p>
          <a:p>
            <a:pPr lvl="1"/>
            <a:r>
              <a:rPr lang="en-US" sz="1800" dirty="0"/>
              <a:t>Double check that everyone on Form 1095-A is on the tax return (no shared policy allocation)</a:t>
            </a:r>
          </a:p>
          <a:p>
            <a:pPr lvl="1"/>
            <a:r>
              <a:rPr lang="en-US" sz="1800" dirty="0"/>
              <a:t>If the taxpayer must repay PTC, did he or she get married in 2016?  If so, the person may qualify to use the alternative marriage calculation.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48</a:t>
            </a:fld>
            <a:endParaRPr lang="en-US" dirty="0"/>
          </a:p>
        </p:txBody>
      </p:sp>
      <p:pic>
        <p:nvPicPr>
          <p:cNvPr id="5" name="Picture 4"/>
          <p:cNvPicPr>
            <a:picLocks noChangeAspect="1"/>
          </p:cNvPicPr>
          <p:nvPr/>
        </p:nvPicPr>
        <p:blipFill>
          <a:blip r:embed="rId2"/>
          <a:stretch>
            <a:fillRect/>
          </a:stretch>
        </p:blipFill>
        <p:spPr>
          <a:xfrm>
            <a:off x="0" y="1118723"/>
            <a:ext cx="9144000" cy="1182414"/>
          </a:xfrm>
          <a:prstGeom prst="rect">
            <a:avLst/>
          </a:prstGeom>
        </p:spPr>
      </p:pic>
    </p:spTree>
    <p:extLst>
      <p:ext uri="{BB962C8B-B14F-4D97-AF65-F5344CB8AC3E}">
        <p14:creationId xmlns:p14="http://schemas.microsoft.com/office/powerpoint/2010/main" val="3240880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a Tax Preparer Tell a Person with a Repayment?</a:t>
            </a:r>
          </a:p>
        </p:txBody>
      </p:sp>
      <p:sp>
        <p:nvSpPr>
          <p:cNvPr id="3" name="Content Placeholder 2"/>
          <p:cNvSpPr>
            <a:spLocks noGrp="1"/>
          </p:cNvSpPr>
          <p:nvPr>
            <p:ph idx="1"/>
          </p:nvPr>
        </p:nvSpPr>
        <p:spPr>
          <a:xfrm>
            <a:off x="364734" y="800100"/>
            <a:ext cx="8379216" cy="5370606"/>
          </a:xfrm>
        </p:spPr>
        <p:txBody>
          <a:bodyPr/>
          <a:lstStyle/>
          <a:p>
            <a:r>
              <a:rPr lang="en-US" sz="2000" dirty="0"/>
              <a:t>Try to determine why the taxpayer’s advance payment was too high:</a:t>
            </a:r>
          </a:p>
          <a:p>
            <a:pPr lvl="1"/>
            <a:r>
              <a:rPr lang="en-US" sz="1800" dirty="0"/>
              <a:t>Did they make an error in estimating their or their dependent’s income?</a:t>
            </a:r>
          </a:p>
          <a:p>
            <a:pPr lvl="1"/>
            <a:r>
              <a:rPr lang="en-US" sz="1800" dirty="0"/>
              <a:t>Was there an error in calculating family size?</a:t>
            </a:r>
          </a:p>
          <a:p>
            <a:pPr lvl="1"/>
            <a:r>
              <a:rPr lang="en-US" sz="1800" dirty="0"/>
              <a:t>Has their filing status changed?</a:t>
            </a:r>
          </a:p>
          <a:p>
            <a:pPr lvl="1"/>
            <a:r>
              <a:rPr lang="en-US" sz="1800" dirty="0"/>
              <a:t>Has a dependent joined or left the family?</a:t>
            </a:r>
          </a:p>
          <a:p>
            <a:pPr lvl="1"/>
            <a:r>
              <a:rPr lang="en-US" sz="1800" dirty="0"/>
              <a:t>Do you suspect the Form 1095-A is incorrect?</a:t>
            </a:r>
          </a:p>
          <a:p>
            <a:r>
              <a:rPr lang="en-US" sz="2000" dirty="0"/>
              <a:t>Encourage taxpayers to take less than the maximum APTC in future years.</a:t>
            </a:r>
          </a:p>
          <a:p>
            <a:r>
              <a:rPr lang="en-US" sz="2000" dirty="0"/>
              <a:t>Remind taxpayers to promptly report changes in income and family size to the Marketplace.</a:t>
            </a:r>
          </a:p>
          <a:p>
            <a:r>
              <a:rPr lang="en-US" sz="2000" dirty="0"/>
              <a:t>If the taxpayer has Marketplace coverage for 2017, encourage them to report their most recent income/dependent information to improve the accuracy of the 2017 income and household projection. </a:t>
            </a:r>
          </a:p>
          <a:p>
            <a:pPr lvl="1"/>
            <a:endParaRPr lang="en-US" sz="1800" dirty="0"/>
          </a:p>
          <a:p>
            <a:pPr lvl="1"/>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49</a:t>
            </a:fld>
            <a:endParaRPr lang="en-US" dirty="0"/>
          </a:p>
        </p:txBody>
      </p:sp>
    </p:spTree>
    <p:extLst>
      <p:ext uri="{BB962C8B-B14F-4D97-AF65-F5344CB8AC3E}">
        <p14:creationId xmlns:p14="http://schemas.microsoft.com/office/powerpoint/2010/main" val="54268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Intake</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5</a:t>
            </a:fld>
            <a:endParaRPr lang="en-US" dirty="0"/>
          </a:p>
        </p:txBody>
      </p:sp>
      <p:pic>
        <p:nvPicPr>
          <p:cNvPr id="5" name="Picture 4"/>
          <p:cNvPicPr>
            <a:picLocks noChangeAspect="1"/>
          </p:cNvPicPr>
          <p:nvPr/>
        </p:nvPicPr>
        <p:blipFill rotWithShape="1">
          <a:blip r:embed="rId2"/>
          <a:srcRect b="60842"/>
          <a:stretch/>
        </p:blipFill>
        <p:spPr>
          <a:xfrm>
            <a:off x="0" y="908627"/>
            <a:ext cx="9144000" cy="1547614"/>
          </a:xfrm>
          <a:prstGeom prst="rect">
            <a:avLst/>
          </a:prstGeom>
        </p:spPr>
      </p:pic>
      <p:sp>
        <p:nvSpPr>
          <p:cNvPr id="6" name="Rounded Rectangle 5"/>
          <p:cNvSpPr/>
          <p:nvPr/>
        </p:nvSpPr>
        <p:spPr>
          <a:xfrm>
            <a:off x="221972" y="1395723"/>
            <a:ext cx="6183035" cy="267385"/>
          </a:xfrm>
          <a:prstGeom prst="roundRect">
            <a:avLst/>
          </a:prstGeom>
          <a:noFill/>
          <a:ln w="38100" cmpd="sng">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428849" y="2679127"/>
            <a:ext cx="8229600" cy="1945793"/>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rgbClr val="000000"/>
                </a:solidFill>
              </a:rPr>
              <a:t>Q1: Include virtually any source of coverage. </a:t>
            </a:r>
          </a:p>
          <a:p>
            <a:pPr lvl="1"/>
            <a:r>
              <a:rPr lang="en-US" sz="1800" dirty="0">
                <a:solidFill>
                  <a:srgbClr val="000000"/>
                </a:solidFill>
              </a:rPr>
              <a:t>When in doubt, check Pub. 4012 ACA-4</a:t>
            </a:r>
          </a:p>
          <a:p>
            <a:r>
              <a:rPr lang="en-US" sz="2000" dirty="0">
                <a:solidFill>
                  <a:srgbClr val="000000"/>
                </a:solidFill>
              </a:rPr>
              <a:t>No proof of coverage is needed. </a:t>
            </a:r>
          </a:p>
          <a:p>
            <a:r>
              <a:rPr lang="en-US" sz="2000" dirty="0">
                <a:solidFill>
                  <a:srgbClr val="000000"/>
                </a:solidFill>
              </a:rPr>
              <a:t>A person is covered for a month if they are covered for </a:t>
            </a:r>
            <a:r>
              <a:rPr lang="en-US" sz="2000" i="1" dirty="0">
                <a:solidFill>
                  <a:srgbClr val="000000"/>
                </a:solidFill>
              </a:rPr>
              <a:t>at least one day</a:t>
            </a:r>
            <a:r>
              <a:rPr lang="en-US" sz="2000" dirty="0">
                <a:solidFill>
                  <a:srgbClr val="000000"/>
                </a:solidFill>
              </a:rPr>
              <a:t> of the month</a:t>
            </a:r>
          </a:p>
          <a:p>
            <a:endParaRPr lang="en-US" sz="2000" dirty="0">
              <a:solidFill>
                <a:srgbClr val="000000"/>
              </a:solidFill>
            </a:endParaRPr>
          </a:p>
          <a:p>
            <a:endParaRPr lang="en-US" sz="2000" dirty="0">
              <a:solidFill>
                <a:schemeClr val="accent4">
                  <a:lumMod val="50000"/>
                </a:schemeClr>
              </a:solidFill>
            </a:endParaRPr>
          </a:p>
          <a:p>
            <a:pPr lvl="1"/>
            <a:endParaRPr lang="en-US" sz="1800" dirty="0">
              <a:solidFill>
                <a:schemeClr val="accent4">
                  <a:lumMod val="50000"/>
                </a:schemeClr>
              </a:solidFill>
            </a:endParaRPr>
          </a:p>
        </p:txBody>
      </p:sp>
    </p:spTree>
    <p:extLst>
      <p:ext uri="{BB962C8B-B14F-4D97-AF65-F5344CB8AC3E}">
        <p14:creationId xmlns:p14="http://schemas.microsoft.com/office/powerpoint/2010/main" val="1100649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Intake</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6</a:t>
            </a:fld>
            <a:endParaRPr lang="en-US" dirty="0"/>
          </a:p>
        </p:txBody>
      </p:sp>
      <p:pic>
        <p:nvPicPr>
          <p:cNvPr id="5" name="Picture 4"/>
          <p:cNvPicPr>
            <a:picLocks noChangeAspect="1"/>
          </p:cNvPicPr>
          <p:nvPr/>
        </p:nvPicPr>
        <p:blipFill rotWithShape="1">
          <a:blip r:embed="rId2"/>
          <a:srcRect b="42653"/>
          <a:stretch/>
        </p:blipFill>
        <p:spPr>
          <a:xfrm>
            <a:off x="0" y="885461"/>
            <a:ext cx="9144000" cy="2266513"/>
          </a:xfrm>
          <a:prstGeom prst="rect">
            <a:avLst/>
          </a:prstGeom>
        </p:spPr>
      </p:pic>
      <p:sp>
        <p:nvSpPr>
          <p:cNvPr id="6" name="Rounded Rectangle 5"/>
          <p:cNvSpPr/>
          <p:nvPr/>
        </p:nvSpPr>
        <p:spPr>
          <a:xfrm>
            <a:off x="233953" y="1531119"/>
            <a:ext cx="6183035" cy="267385"/>
          </a:xfrm>
          <a:prstGeom prst="roundRect">
            <a:avLst/>
          </a:prstGeom>
          <a:noFill/>
          <a:ln w="38100" cmpd="sng">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416868" y="3266226"/>
            <a:ext cx="8229600" cy="3095531"/>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rgbClr val="000000"/>
                </a:solidFill>
              </a:rPr>
              <a:t>Q2:  Forms 1095-B and –C may be useful to see months covered but </a:t>
            </a:r>
            <a:r>
              <a:rPr lang="en-US" sz="2000" u="sng" dirty="0">
                <a:solidFill>
                  <a:srgbClr val="000000"/>
                </a:solidFill>
              </a:rPr>
              <a:t>are not required</a:t>
            </a:r>
            <a:r>
              <a:rPr lang="en-US" sz="2000" dirty="0">
                <a:solidFill>
                  <a:srgbClr val="000000"/>
                </a:solidFill>
              </a:rPr>
              <a:t> for tax prep</a:t>
            </a:r>
          </a:p>
          <a:p>
            <a:pPr lvl="1">
              <a:tabLst>
                <a:tab pos="1604963" algn="l"/>
              </a:tabLst>
            </a:pPr>
            <a:r>
              <a:rPr lang="en-US" sz="1800" dirty="0">
                <a:solidFill>
                  <a:srgbClr val="000000"/>
                </a:solidFill>
              </a:rPr>
              <a:t>1095-B:  Issued by coverage issuers (Medicaid, Medicare, insurers)</a:t>
            </a:r>
          </a:p>
          <a:p>
            <a:pPr lvl="1"/>
            <a:r>
              <a:rPr lang="en-US" sz="1800" dirty="0">
                <a:solidFill>
                  <a:srgbClr val="000000"/>
                </a:solidFill>
              </a:rPr>
              <a:t>1095-C:  Issued by large employers </a:t>
            </a:r>
          </a:p>
          <a:p>
            <a:r>
              <a:rPr lang="en-US" sz="2000" dirty="0">
                <a:solidFill>
                  <a:srgbClr val="000000"/>
                </a:solidFill>
              </a:rPr>
              <a:t>If Form 1095-B or –C is </a:t>
            </a:r>
            <a:r>
              <a:rPr lang="en-US" sz="2000" b="1" dirty="0">
                <a:solidFill>
                  <a:srgbClr val="000000"/>
                </a:solidFill>
              </a:rPr>
              <a:t>missing</a:t>
            </a:r>
            <a:r>
              <a:rPr lang="en-US" sz="2000" dirty="0">
                <a:solidFill>
                  <a:srgbClr val="000000"/>
                </a:solidFill>
              </a:rPr>
              <a:t> or </a:t>
            </a:r>
            <a:r>
              <a:rPr lang="en-US" sz="2000" b="1" dirty="0">
                <a:solidFill>
                  <a:srgbClr val="000000"/>
                </a:solidFill>
              </a:rPr>
              <a:t>incorrect</a:t>
            </a:r>
            <a:r>
              <a:rPr lang="en-US" sz="2000" dirty="0">
                <a:solidFill>
                  <a:srgbClr val="000000"/>
                </a:solidFill>
              </a:rPr>
              <a:t>, the taxpayer should contact the form issuer but </a:t>
            </a:r>
            <a:r>
              <a:rPr lang="en-US" sz="2000" u="sng" dirty="0">
                <a:solidFill>
                  <a:srgbClr val="000000"/>
                </a:solidFill>
              </a:rPr>
              <a:t>do not delay </a:t>
            </a:r>
            <a:r>
              <a:rPr lang="en-US" sz="2000" dirty="0">
                <a:solidFill>
                  <a:srgbClr val="000000"/>
                </a:solidFill>
              </a:rPr>
              <a:t>in preparing the tax return.</a:t>
            </a:r>
          </a:p>
          <a:p>
            <a:pPr marL="0" indent="0">
              <a:buNone/>
            </a:pPr>
            <a:r>
              <a:rPr lang="en-US" sz="2000" b="1" dirty="0">
                <a:solidFill>
                  <a:srgbClr val="000000"/>
                </a:solidFill>
              </a:rPr>
              <a:t>*Note:  </a:t>
            </a:r>
            <a:r>
              <a:rPr lang="en-US" sz="2000" dirty="0">
                <a:solidFill>
                  <a:srgbClr val="000000"/>
                </a:solidFill>
              </a:rPr>
              <a:t>On November 18, the IRS announced that issuers are not required to issue Forms 1095-B and -C until March 2. </a:t>
            </a:r>
            <a:r>
              <a:rPr lang="en-US" sz="2000" u="sng" dirty="0">
                <a:solidFill>
                  <a:srgbClr val="000000"/>
                </a:solidFill>
              </a:rPr>
              <a:t>Do not delay filing</a:t>
            </a:r>
            <a:r>
              <a:rPr lang="en-US" sz="2000" dirty="0">
                <a:solidFill>
                  <a:srgbClr val="000000"/>
                </a:solidFill>
              </a:rPr>
              <a:t> because the form are delayed. Form 1095-A should be received by January 31. </a:t>
            </a:r>
            <a:endParaRPr lang="en-US" sz="2000" dirty="0">
              <a:solidFill>
                <a:schemeClr val="accent4">
                  <a:lumMod val="50000"/>
                </a:schemeClr>
              </a:solidFill>
            </a:endParaRPr>
          </a:p>
        </p:txBody>
      </p:sp>
    </p:spTree>
    <p:extLst>
      <p:ext uri="{BB962C8B-B14F-4D97-AF65-F5344CB8AC3E}">
        <p14:creationId xmlns:p14="http://schemas.microsoft.com/office/powerpoint/2010/main" val="3116464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Intake</a:t>
            </a:r>
          </a:p>
        </p:txBody>
      </p:sp>
      <p:sp>
        <p:nvSpPr>
          <p:cNvPr id="3" name="Content Placeholder 2"/>
          <p:cNvSpPr>
            <a:spLocks noGrp="1"/>
          </p:cNvSpPr>
          <p:nvPr>
            <p:ph idx="1"/>
          </p:nvPr>
        </p:nvSpPr>
        <p:spPr>
          <a:xfrm>
            <a:off x="381445" y="3019235"/>
            <a:ext cx="8229600" cy="2957949"/>
          </a:xfrm>
        </p:spPr>
        <p:txBody>
          <a:bodyPr/>
          <a:lstStyle/>
          <a:p>
            <a:r>
              <a:rPr lang="en-US" sz="2000" dirty="0">
                <a:solidFill>
                  <a:srgbClr val="000000"/>
                </a:solidFill>
              </a:rPr>
              <a:t>Q3 may be misleading. In a marketplace, taxpayers are steered to Medicaid or premium tax credits based on their income. If they applied at the marketplace but enrolled in Medicaid, they won’t get a 1095-A.</a:t>
            </a:r>
          </a:p>
          <a:p>
            <a:pPr lvl="1"/>
            <a:r>
              <a:rPr lang="en-US" sz="2000" dirty="0">
                <a:solidFill>
                  <a:srgbClr val="000000"/>
                </a:solidFill>
              </a:rPr>
              <a:t>3a. A person who received APTC must file, regardless of income. </a:t>
            </a:r>
          </a:p>
          <a:p>
            <a:pPr lvl="1"/>
            <a:r>
              <a:rPr lang="en-US" sz="2000" dirty="0">
                <a:solidFill>
                  <a:srgbClr val="000000"/>
                </a:solidFill>
              </a:rPr>
              <a:t>3a. A person who purchased insurance in the marketplace will get a 1095-A and may be eligible for PTC on the tax return </a:t>
            </a:r>
            <a:r>
              <a:rPr lang="en-US" sz="2000" i="1" dirty="0">
                <a:solidFill>
                  <a:srgbClr val="000000"/>
                </a:solidFill>
              </a:rPr>
              <a:t>whether or not </a:t>
            </a:r>
            <a:r>
              <a:rPr lang="en-US" sz="2000" dirty="0">
                <a:solidFill>
                  <a:srgbClr val="000000"/>
                </a:solidFill>
              </a:rPr>
              <a:t>they received the credit in advance. </a:t>
            </a:r>
          </a:p>
          <a:p>
            <a:pPr lvl="1"/>
            <a:r>
              <a:rPr lang="en-US" sz="2000" dirty="0">
                <a:solidFill>
                  <a:srgbClr val="000000"/>
                </a:solidFill>
              </a:rPr>
              <a:t>3b. If the answer is No, this is a shared policy allocation (out of scope).</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7</a:t>
            </a:fld>
            <a:endParaRPr lang="en-US" dirty="0"/>
          </a:p>
        </p:txBody>
      </p:sp>
      <p:pic>
        <p:nvPicPr>
          <p:cNvPr id="5" name="Picture 4"/>
          <p:cNvPicPr>
            <a:picLocks noChangeAspect="1"/>
          </p:cNvPicPr>
          <p:nvPr/>
        </p:nvPicPr>
        <p:blipFill rotWithShape="1">
          <a:blip r:embed="rId2"/>
          <a:srcRect b="42653"/>
          <a:stretch/>
        </p:blipFill>
        <p:spPr>
          <a:xfrm>
            <a:off x="0" y="645029"/>
            <a:ext cx="9144000" cy="2266513"/>
          </a:xfrm>
          <a:prstGeom prst="rect">
            <a:avLst/>
          </a:prstGeom>
        </p:spPr>
      </p:pic>
      <p:sp>
        <p:nvSpPr>
          <p:cNvPr id="6" name="Rounded Rectangle 5"/>
          <p:cNvSpPr/>
          <p:nvPr/>
        </p:nvSpPr>
        <p:spPr>
          <a:xfrm>
            <a:off x="233953" y="1487327"/>
            <a:ext cx="6233167" cy="568193"/>
          </a:xfrm>
          <a:prstGeom prst="roundRect">
            <a:avLst/>
          </a:prstGeom>
          <a:noFill/>
          <a:ln w="38100" cmpd="sng">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5668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Intake</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8</a:t>
            </a:fld>
            <a:endParaRPr lang="en-US" dirty="0"/>
          </a:p>
        </p:txBody>
      </p:sp>
      <p:pic>
        <p:nvPicPr>
          <p:cNvPr id="5" name="Picture 4"/>
          <p:cNvPicPr>
            <a:picLocks noChangeAspect="1"/>
          </p:cNvPicPr>
          <p:nvPr/>
        </p:nvPicPr>
        <p:blipFill>
          <a:blip r:embed="rId2"/>
          <a:stretch>
            <a:fillRect/>
          </a:stretch>
        </p:blipFill>
        <p:spPr>
          <a:xfrm>
            <a:off x="0" y="1105793"/>
            <a:ext cx="9144000" cy="1636568"/>
          </a:xfrm>
          <a:prstGeom prst="rect">
            <a:avLst/>
          </a:prstGeom>
        </p:spPr>
      </p:pic>
      <p:sp>
        <p:nvSpPr>
          <p:cNvPr id="12" name="Content Placeholder 2"/>
          <p:cNvSpPr txBox="1">
            <a:spLocks/>
          </p:cNvSpPr>
          <p:nvPr/>
        </p:nvSpPr>
        <p:spPr>
          <a:xfrm>
            <a:off x="386515" y="2954294"/>
            <a:ext cx="8229600" cy="1945793"/>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rgbClr val="000000"/>
                </a:solidFill>
              </a:rPr>
              <a:t>Take good notes about months and type of coverage at intake.</a:t>
            </a:r>
          </a:p>
          <a:p>
            <a:r>
              <a:rPr lang="en-US" sz="2000" dirty="0">
                <a:solidFill>
                  <a:srgbClr val="000000"/>
                </a:solidFill>
              </a:rPr>
              <a:t>The preparer can continue that conversation and mark exemption months.</a:t>
            </a:r>
          </a:p>
          <a:p>
            <a:endParaRPr lang="en-US" sz="2000" dirty="0">
              <a:solidFill>
                <a:schemeClr val="accent4">
                  <a:lumMod val="50000"/>
                </a:schemeClr>
              </a:solidFill>
            </a:endParaRPr>
          </a:p>
          <a:p>
            <a:pPr lvl="1"/>
            <a:endParaRPr lang="en-US" sz="1800" dirty="0">
              <a:solidFill>
                <a:schemeClr val="accent4">
                  <a:lumMod val="50000"/>
                </a:schemeClr>
              </a:solidFill>
            </a:endParaRPr>
          </a:p>
        </p:txBody>
      </p:sp>
    </p:spTree>
    <p:extLst>
      <p:ext uri="{BB962C8B-B14F-4D97-AF65-F5344CB8AC3E}">
        <p14:creationId xmlns:p14="http://schemas.microsoft.com/office/powerpoint/2010/main" val="3865679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Intake Triage on Scope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9595443"/>
              </p:ext>
            </p:extLst>
          </p:nvPr>
        </p:nvGraphicFramePr>
        <p:xfrm>
          <a:off x="299507" y="751987"/>
          <a:ext cx="8591891" cy="5379720"/>
        </p:xfrm>
        <a:graphic>
          <a:graphicData uri="http://schemas.openxmlformats.org/drawingml/2006/table">
            <a:tbl>
              <a:tblPr firstRow="1" bandRow="1">
                <a:tableStyleId>{17292A2E-F333-43FB-9621-5CBBE7FDCDCB}</a:tableStyleId>
              </a:tblPr>
              <a:tblGrid>
                <a:gridCol w="1281899">
                  <a:extLst>
                    <a:ext uri="{9D8B030D-6E8A-4147-A177-3AD203B41FA5}">
                      <a16:colId xmlns:a16="http://schemas.microsoft.com/office/drawing/2014/main" val="20000"/>
                    </a:ext>
                  </a:extLst>
                </a:gridCol>
                <a:gridCol w="1940816">
                  <a:extLst>
                    <a:ext uri="{9D8B030D-6E8A-4147-A177-3AD203B41FA5}">
                      <a16:colId xmlns:a16="http://schemas.microsoft.com/office/drawing/2014/main" val="20001"/>
                    </a:ext>
                  </a:extLst>
                </a:gridCol>
                <a:gridCol w="2072600">
                  <a:extLst>
                    <a:ext uri="{9D8B030D-6E8A-4147-A177-3AD203B41FA5}">
                      <a16:colId xmlns:a16="http://schemas.microsoft.com/office/drawing/2014/main" val="20002"/>
                    </a:ext>
                  </a:extLst>
                </a:gridCol>
                <a:gridCol w="3296576">
                  <a:extLst>
                    <a:ext uri="{9D8B030D-6E8A-4147-A177-3AD203B41FA5}">
                      <a16:colId xmlns:a16="http://schemas.microsoft.com/office/drawing/2014/main" val="20003"/>
                    </a:ext>
                  </a:extLst>
                </a:gridCol>
              </a:tblGrid>
              <a:tr h="370840">
                <a:tc>
                  <a:txBody>
                    <a:bodyPr/>
                    <a:lstStyle/>
                    <a:p>
                      <a:pPr algn="ctr"/>
                      <a:endParaRPr lang="en-US" dirty="0"/>
                    </a:p>
                  </a:txBody>
                  <a:tcPr/>
                </a:tc>
                <a:tc>
                  <a:txBody>
                    <a:bodyPr/>
                    <a:lstStyle/>
                    <a:p>
                      <a:pPr algn="ctr"/>
                      <a:r>
                        <a:rPr lang="en-US" dirty="0"/>
                        <a:t>BASIC</a:t>
                      </a:r>
                    </a:p>
                  </a:txBody>
                  <a:tcPr/>
                </a:tc>
                <a:tc>
                  <a:txBody>
                    <a:bodyPr/>
                    <a:lstStyle/>
                    <a:p>
                      <a:pPr algn="ctr"/>
                      <a:r>
                        <a:rPr lang="en-US" dirty="0"/>
                        <a:t>ADVANCED</a:t>
                      </a:r>
                    </a:p>
                    <a:p>
                      <a:pPr algn="ctr"/>
                      <a:r>
                        <a:rPr lang="en-US" sz="1200" dirty="0"/>
                        <a:t>Plus Basic Topics</a:t>
                      </a:r>
                    </a:p>
                  </a:txBody>
                  <a:tcPr/>
                </a:tc>
                <a:tc>
                  <a:txBody>
                    <a:bodyPr/>
                    <a:lstStyle/>
                    <a:p>
                      <a:pPr algn="ctr"/>
                      <a:r>
                        <a:rPr lang="en-US" dirty="0"/>
                        <a:t>OUT OF SCOPE</a:t>
                      </a:r>
                    </a:p>
                  </a:txBody>
                  <a:tcPr/>
                </a:tc>
                <a:extLst>
                  <a:ext uri="{0D108BD9-81ED-4DB2-BD59-A6C34878D82A}">
                    <a16:rowId xmlns:a16="http://schemas.microsoft.com/office/drawing/2014/main" val="10000"/>
                  </a:ext>
                </a:extLst>
              </a:tr>
              <a:tr h="370840">
                <a:tc>
                  <a:txBody>
                    <a:bodyPr/>
                    <a:lstStyle/>
                    <a:p>
                      <a:r>
                        <a:rPr lang="en-US" b="1" dirty="0">
                          <a:latin typeface="Franklin Gothic Medium"/>
                          <a:cs typeface="Franklin Gothic Medium"/>
                        </a:rPr>
                        <a:t>Insurance</a:t>
                      </a:r>
                      <a:r>
                        <a:rPr lang="en-US" b="1" baseline="0" dirty="0">
                          <a:latin typeface="Franklin Gothic Medium"/>
                          <a:cs typeface="Franklin Gothic Medium"/>
                        </a:rPr>
                        <a:t> Status</a:t>
                      </a:r>
                      <a:endParaRPr lang="en-US" b="1" dirty="0">
                        <a:latin typeface="Franklin Gothic Medium"/>
                        <a:cs typeface="Franklin Gothic Medium"/>
                      </a:endParaRPr>
                    </a:p>
                  </a:txBody>
                  <a:tcPr/>
                </a:tc>
                <a:tc>
                  <a:txBody>
                    <a:bodyPr/>
                    <a:lstStyle/>
                    <a:p>
                      <a:pPr marL="168275" indent="-168275">
                        <a:spcBef>
                          <a:spcPts val="1200"/>
                        </a:spcBef>
                        <a:buClr>
                          <a:schemeClr val="bg1">
                            <a:lumMod val="50000"/>
                          </a:schemeClr>
                        </a:buClr>
                        <a:buFont typeface="Arial"/>
                        <a:buChar char="•"/>
                      </a:pPr>
                      <a:r>
                        <a:rPr lang="en-US" sz="1600" dirty="0">
                          <a:latin typeface="Franklin Gothic Book"/>
                          <a:cs typeface="Franklin Gothic Book"/>
                        </a:rPr>
                        <a:t>Insurance</a:t>
                      </a:r>
                      <a:r>
                        <a:rPr lang="en-US" sz="1600" baseline="0" dirty="0">
                          <a:latin typeface="Franklin Gothic Book"/>
                          <a:cs typeface="Franklin Gothic Book"/>
                        </a:rPr>
                        <a:t> from any </a:t>
                      </a:r>
                      <a:r>
                        <a:rPr lang="en-US" sz="1600" kern="1200" dirty="0">
                          <a:solidFill>
                            <a:schemeClr val="tx1"/>
                          </a:solidFill>
                          <a:latin typeface="Franklin Gothic Book"/>
                          <a:ea typeface="+mn-ea"/>
                          <a:cs typeface="Franklin Gothic Book"/>
                        </a:rPr>
                        <a:t>source</a:t>
                      </a:r>
                      <a:r>
                        <a:rPr lang="en-US" sz="1600" baseline="0" dirty="0">
                          <a:latin typeface="Franklin Gothic Book"/>
                          <a:cs typeface="Franklin Gothic Book"/>
                        </a:rPr>
                        <a:t> </a:t>
                      </a:r>
                      <a:r>
                        <a:rPr lang="en-US" sz="1600" i="1" baseline="0" dirty="0">
                          <a:latin typeface="Franklin Gothic Book"/>
                          <a:cs typeface="Franklin Gothic Book"/>
                        </a:rPr>
                        <a:t>except marketplace</a:t>
                      </a:r>
                    </a:p>
                    <a:p>
                      <a:pPr marL="168275" indent="-168275">
                        <a:spcBef>
                          <a:spcPts val="1200"/>
                        </a:spcBef>
                        <a:buClr>
                          <a:schemeClr val="bg1">
                            <a:lumMod val="50000"/>
                          </a:schemeClr>
                        </a:buClr>
                        <a:buFont typeface="Arial"/>
                        <a:buChar char="•"/>
                      </a:pPr>
                      <a:r>
                        <a:rPr lang="en-US" sz="1600" baseline="0" dirty="0">
                          <a:latin typeface="Franklin Gothic Book"/>
                          <a:cs typeface="Franklin Gothic Book"/>
                        </a:rPr>
                        <a:t>No insurance* </a:t>
                      </a:r>
                    </a:p>
                  </a:txBody>
                  <a:tcPr/>
                </a:tc>
                <a:tc>
                  <a:txBody>
                    <a:bodyPr/>
                    <a:lstStyle/>
                    <a:p>
                      <a:pPr marL="168275" indent="-168275">
                        <a:spcBef>
                          <a:spcPts val="1200"/>
                        </a:spcBef>
                        <a:buClr>
                          <a:schemeClr val="bg1">
                            <a:lumMod val="50000"/>
                          </a:schemeClr>
                        </a:buClr>
                        <a:buFont typeface="Arial"/>
                        <a:buChar char="•"/>
                      </a:pPr>
                      <a:r>
                        <a:rPr lang="en-US" sz="1600" dirty="0">
                          <a:latin typeface="Franklin Gothic Book"/>
                          <a:cs typeface="Franklin Gothic Book"/>
                        </a:rPr>
                        <a:t>Marketplace</a:t>
                      </a:r>
                      <a:r>
                        <a:rPr lang="en-US" sz="1600" baseline="0" dirty="0">
                          <a:latin typeface="Franklin Gothic Book"/>
                          <a:cs typeface="Franklin Gothic Book"/>
                        </a:rPr>
                        <a:t> </a:t>
                      </a:r>
                      <a:r>
                        <a:rPr lang="en-US" sz="1600" kern="1200" dirty="0">
                          <a:solidFill>
                            <a:schemeClr val="tx1"/>
                          </a:solidFill>
                          <a:latin typeface="Franklin Gothic Book"/>
                          <a:ea typeface="+mn-ea"/>
                          <a:cs typeface="Franklin Gothic Book"/>
                        </a:rPr>
                        <a:t>coverage</a:t>
                      </a:r>
                      <a:r>
                        <a:rPr lang="en-US" sz="1600" baseline="0" dirty="0">
                          <a:latin typeface="Franklin Gothic Book"/>
                          <a:cs typeface="Franklin Gothic Book"/>
                        </a:rPr>
                        <a:t> (1095-A), unless out of scope</a:t>
                      </a:r>
                    </a:p>
                    <a:p>
                      <a:pPr marL="285750" indent="-285750">
                        <a:spcBef>
                          <a:spcPts val="1200"/>
                        </a:spcBef>
                        <a:buClr>
                          <a:schemeClr val="bg1">
                            <a:lumMod val="50000"/>
                          </a:schemeClr>
                        </a:buClr>
                        <a:buFont typeface="Arial"/>
                        <a:buChar char="•"/>
                      </a:pPr>
                      <a:endParaRPr lang="en-US" sz="1600" kern="1200" dirty="0">
                        <a:solidFill>
                          <a:schemeClr val="tx1"/>
                        </a:solidFill>
                        <a:latin typeface="Franklin Gothic Book"/>
                        <a:ea typeface="+mn-ea"/>
                        <a:cs typeface="Franklin Gothic Book"/>
                      </a:endParaRPr>
                    </a:p>
                  </a:txBody>
                  <a:tcPr/>
                </a:tc>
                <a:tc>
                  <a:txBody>
                    <a:bodyPr/>
                    <a:lstStyle/>
                    <a:p>
                      <a:r>
                        <a:rPr lang="en-US" sz="1600" dirty="0">
                          <a:latin typeface="Franklin Gothic Book"/>
                          <a:cs typeface="Franklin Gothic Book"/>
                        </a:rPr>
                        <a:t>1095-A special circumstances</a:t>
                      </a:r>
                    </a:p>
                    <a:p>
                      <a:pPr marL="168275" indent="-168275">
                        <a:spcBef>
                          <a:spcPts val="600"/>
                        </a:spcBef>
                        <a:buClr>
                          <a:schemeClr val="bg1">
                            <a:lumMod val="50000"/>
                          </a:schemeClr>
                        </a:buClr>
                        <a:buFont typeface="Arial"/>
                        <a:buChar char="•"/>
                      </a:pPr>
                      <a:r>
                        <a:rPr lang="en-US" sz="1600" i="1" dirty="0">
                          <a:latin typeface="Franklin Gothic Book"/>
                          <a:cs typeface="Franklin Gothic Book"/>
                        </a:rPr>
                        <a:t>Shared policy</a:t>
                      </a:r>
                      <a:r>
                        <a:rPr lang="en-US" sz="1600" i="1" baseline="0" dirty="0">
                          <a:latin typeface="Franklin Gothic Book"/>
                          <a:cs typeface="Franklin Gothic Book"/>
                        </a:rPr>
                        <a:t> allocation: </a:t>
                      </a:r>
                      <a:r>
                        <a:rPr lang="en-US" sz="1600" i="0" baseline="0" dirty="0">
                          <a:latin typeface="Franklin Gothic Book"/>
                          <a:cs typeface="Franklin Gothic Book"/>
                        </a:rPr>
                        <a:t>A person on Form 1095-A is not a taxpayer or dependent on the tax return. </a:t>
                      </a:r>
                      <a:endParaRPr lang="en-US" sz="1600" i="1" dirty="0">
                        <a:latin typeface="Franklin Gothic Book"/>
                        <a:cs typeface="Franklin Gothic Book"/>
                      </a:endParaRPr>
                    </a:p>
                    <a:p>
                      <a:pPr marL="168275" indent="-168275">
                        <a:spcBef>
                          <a:spcPts val="600"/>
                        </a:spcBef>
                        <a:buClr>
                          <a:schemeClr val="bg1">
                            <a:lumMod val="50000"/>
                          </a:schemeClr>
                        </a:buClr>
                        <a:buFont typeface="Arial"/>
                        <a:buChar char="•"/>
                      </a:pPr>
                      <a:r>
                        <a:rPr lang="en-US" sz="1600" i="1" dirty="0">
                          <a:latin typeface="Franklin Gothic Book"/>
                          <a:cs typeface="Franklin Gothic Book"/>
                        </a:rPr>
                        <a:t>(Optional)</a:t>
                      </a:r>
                      <a:r>
                        <a:rPr lang="en-US" sz="1600" i="1" baseline="0" dirty="0">
                          <a:latin typeface="Franklin Gothic Book"/>
                          <a:cs typeface="Franklin Gothic Book"/>
                        </a:rPr>
                        <a:t> </a:t>
                      </a:r>
                      <a:r>
                        <a:rPr lang="en-US" sz="1600" i="1" dirty="0">
                          <a:latin typeface="Franklin Gothic Book"/>
                          <a:cs typeface="Franklin Gothic Book"/>
                        </a:rPr>
                        <a:t>Alternative calculation</a:t>
                      </a:r>
                      <a:r>
                        <a:rPr lang="en-US" sz="1600" i="1" baseline="0" dirty="0">
                          <a:latin typeface="Franklin Gothic Book"/>
                          <a:cs typeface="Franklin Gothic Book"/>
                        </a:rPr>
                        <a:t> for year of marriage: </a:t>
                      </a:r>
                      <a:r>
                        <a:rPr lang="en-US" sz="1600" i="0" baseline="0" dirty="0">
                          <a:latin typeface="Franklin Gothic Book"/>
                          <a:cs typeface="Franklin Gothic Book"/>
                        </a:rPr>
                        <a:t>I</a:t>
                      </a:r>
                      <a:r>
                        <a:rPr lang="en-US" sz="1600" baseline="0" dirty="0">
                          <a:latin typeface="Franklin Gothic Book"/>
                          <a:cs typeface="Franklin Gothic Book"/>
                        </a:rPr>
                        <a:t>f she (1) received APTC, (2) got married in 2016 and is filing jointly, and (3) received excess APTC (owes back) under the standard calculation. </a:t>
                      </a:r>
                    </a:p>
                    <a:p>
                      <a:pPr marL="168275" indent="-168275">
                        <a:spcBef>
                          <a:spcPts val="600"/>
                        </a:spcBef>
                        <a:buClr>
                          <a:schemeClr val="bg1">
                            <a:lumMod val="50000"/>
                          </a:schemeClr>
                        </a:buClr>
                        <a:buFont typeface="Arial"/>
                        <a:buChar char="•"/>
                      </a:pPr>
                      <a:r>
                        <a:rPr lang="en-US" sz="1600" baseline="0" dirty="0">
                          <a:latin typeface="Franklin Gothic Book"/>
                          <a:cs typeface="Franklin Gothic Book"/>
                        </a:rPr>
                        <a:t>Self-employed health insurance tax deduction</a:t>
                      </a:r>
                    </a:p>
                  </a:txBody>
                  <a:tcPr/>
                </a:tc>
                <a:extLst>
                  <a:ext uri="{0D108BD9-81ED-4DB2-BD59-A6C34878D82A}">
                    <a16:rowId xmlns:a16="http://schemas.microsoft.com/office/drawing/2014/main" val="10001"/>
                  </a:ext>
                </a:extLst>
              </a:tr>
              <a:tr h="370840">
                <a:tc>
                  <a:txBody>
                    <a:bodyPr/>
                    <a:lstStyle/>
                    <a:p>
                      <a:r>
                        <a:rPr lang="en-US" dirty="0">
                          <a:latin typeface="Franklin Gothic Medium"/>
                          <a:cs typeface="Franklin Gothic Medium"/>
                        </a:rPr>
                        <a:t>Forms </a:t>
                      </a:r>
                    </a:p>
                  </a:txBody>
                  <a:tcPr/>
                </a:tc>
                <a:tc>
                  <a:txBody>
                    <a:bodyPr/>
                    <a:lstStyle/>
                    <a:p>
                      <a:r>
                        <a:rPr lang="en-US" sz="1600" dirty="0">
                          <a:latin typeface="Franklin Gothic Book"/>
                          <a:cs typeface="Franklin Gothic Book"/>
                        </a:rPr>
                        <a:t>Form 1095-B</a:t>
                      </a:r>
                    </a:p>
                    <a:p>
                      <a:r>
                        <a:rPr lang="en-US" sz="1600" dirty="0">
                          <a:latin typeface="Franklin Gothic Book"/>
                          <a:cs typeface="Franklin Gothic Book"/>
                        </a:rPr>
                        <a:t>Form 1095-C</a:t>
                      </a:r>
                    </a:p>
                  </a:txBody>
                  <a:tcPr/>
                </a:tc>
                <a:tc>
                  <a:txBody>
                    <a:bodyPr/>
                    <a:lstStyle/>
                    <a:p>
                      <a:r>
                        <a:rPr lang="en-US" sz="1600" dirty="0">
                          <a:latin typeface="Franklin Gothic Book"/>
                          <a:cs typeface="Franklin Gothic Book"/>
                        </a:rPr>
                        <a:t>Form 1095-A(s)</a:t>
                      </a:r>
                      <a:r>
                        <a:rPr lang="en-US" sz="1600" baseline="0" dirty="0">
                          <a:latin typeface="Franklin Gothic Book"/>
                          <a:cs typeface="Franklin Gothic Book"/>
                        </a:rPr>
                        <a:t> </a:t>
                      </a:r>
                      <a:r>
                        <a:rPr lang="en-US" sz="1600" dirty="0">
                          <a:latin typeface="Franklin Gothic Book"/>
                          <a:cs typeface="Franklin Gothic Book"/>
                        </a:rPr>
                        <a:t>covering one</a:t>
                      </a:r>
                      <a:r>
                        <a:rPr lang="en-US" sz="1600" baseline="0" dirty="0">
                          <a:latin typeface="Franklin Gothic Book"/>
                          <a:cs typeface="Franklin Gothic Book"/>
                        </a:rPr>
                        <a:t> or more people in the tax household</a:t>
                      </a:r>
                      <a:endParaRPr lang="en-US" sz="1600" dirty="0">
                        <a:latin typeface="Franklin Gothic Book"/>
                        <a:cs typeface="Franklin Gothic Book"/>
                      </a:endParaRPr>
                    </a:p>
                  </a:txBody>
                  <a:tcPr/>
                </a:tc>
                <a:tc>
                  <a:txBody>
                    <a:bodyPr/>
                    <a:lstStyle/>
                    <a:p>
                      <a:r>
                        <a:rPr lang="en-US" sz="1600" b="0" dirty="0">
                          <a:latin typeface="Franklin Gothic Book"/>
                          <a:cs typeface="Franklin Gothic Book"/>
                        </a:rPr>
                        <a:t>Form 1095-A that</a:t>
                      </a:r>
                      <a:r>
                        <a:rPr lang="en-US" sz="1600" b="0" baseline="0" dirty="0">
                          <a:latin typeface="Franklin Gothic Book"/>
                          <a:cs typeface="Franklin Gothic Book"/>
                        </a:rPr>
                        <a:t> includes a person who is not on the tax return (shared policy).  </a:t>
                      </a:r>
                      <a:endParaRPr lang="en-US" sz="1600" b="0" dirty="0">
                        <a:latin typeface="Franklin Gothic Book"/>
                        <a:cs typeface="Franklin Gothic Book"/>
                      </a:endParaRPr>
                    </a:p>
                  </a:txBody>
                  <a:tcPr/>
                </a:tc>
                <a:extLst>
                  <a:ext uri="{0D108BD9-81ED-4DB2-BD59-A6C34878D82A}">
                    <a16:rowId xmlns:a16="http://schemas.microsoft.com/office/drawing/2014/main" val="10002"/>
                  </a:ext>
                </a:extLst>
              </a:tr>
              <a:tr h="370840">
                <a:tc gridSpan="4">
                  <a:txBody>
                    <a:bodyPr/>
                    <a:lstStyle/>
                    <a:p>
                      <a:r>
                        <a:rPr lang="en-US" sz="1400" b="0" dirty="0">
                          <a:latin typeface="Franklin Gothic Book"/>
                          <a:cs typeface="Franklin Gothic Book"/>
                        </a:rPr>
                        <a:t>*Since most</a:t>
                      </a:r>
                      <a:r>
                        <a:rPr lang="en-US" sz="1400" b="0" baseline="0" dirty="0">
                          <a:latin typeface="Franklin Gothic Book"/>
                          <a:cs typeface="Franklin Gothic Book"/>
                        </a:rPr>
                        <a:t> taxpayers have coverage all year, and some exemptions are complex, you may decide to assign uninsured taxpayers to more senior tax preparers. </a:t>
                      </a:r>
                      <a:endParaRPr lang="en-US" sz="1400" b="0" dirty="0">
                        <a:latin typeface="Franklin Gothic Book"/>
                        <a:cs typeface="Franklin Gothic Book"/>
                      </a:endParaRPr>
                    </a:p>
                  </a:txBody>
                  <a:tcPr/>
                </a:tc>
                <a:tc hMerge="1">
                  <a:txBody>
                    <a:bodyPr/>
                    <a:lstStyle/>
                    <a:p>
                      <a:endParaRPr lang="en-US" sz="1600" dirty="0">
                        <a:latin typeface="Franklin Gothic Book"/>
                        <a:cs typeface="Franklin Gothic Book"/>
                      </a:endParaRPr>
                    </a:p>
                  </a:txBody>
                  <a:tcPr/>
                </a:tc>
                <a:tc hMerge="1">
                  <a:txBody>
                    <a:bodyPr/>
                    <a:lstStyle/>
                    <a:p>
                      <a:endParaRPr lang="en-US" sz="1600" dirty="0">
                        <a:latin typeface="Franklin Gothic Book"/>
                        <a:cs typeface="Franklin Gothic Book"/>
                      </a:endParaRPr>
                    </a:p>
                  </a:txBody>
                  <a:tcPr/>
                </a:tc>
                <a:tc hMerge="1">
                  <a:txBody>
                    <a:bodyPr/>
                    <a:lstStyle/>
                    <a:p>
                      <a:endParaRPr lang="en-US" sz="1600" b="0" dirty="0">
                        <a:latin typeface="Franklin Gothic Book"/>
                        <a:cs typeface="Franklin Gothic Book"/>
                      </a:endParaRP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lgn="r"/>
            <a:fld id="{7FFE15FC-A8B6-4718-BABB-4F5309630F6C}" type="slidenum">
              <a:rPr lang="en-US" smtClean="0"/>
              <a:pPr algn="r"/>
              <a:t>9</a:t>
            </a:fld>
            <a:endParaRPr lang="en-US" dirty="0"/>
          </a:p>
        </p:txBody>
      </p:sp>
    </p:spTree>
    <p:extLst>
      <p:ext uri="{BB962C8B-B14F-4D97-AF65-F5344CB8AC3E}">
        <p14:creationId xmlns:p14="http://schemas.microsoft.com/office/powerpoint/2010/main" val="176245052"/>
      </p:ext>
    </p:extLst>
  </p:cSld>
  <p:clrMapOvr>
    <a:masterClrMapping/>
  </p:clrMapOvr>
</p:sld>
</file>

<file path=ppt/theme/theme1.xml><?xml version="1.0" encoding="utf-8"?>
<a:theme xmlns:a="http://schemas.openxmlformats.org/drawingml/2006/main" name="12_Office Them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11F276B-2C44-4248-AF59-18B8EE3D3283}" vid="{501C10AB-E023-4E09-BD83-F6A2FDD548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Tax%20Webinar%20Template</Template>
  <TotalTime>0</TotalTime>
  <Words>3843</Words>
  <Application>Microsoft Office PowerPoint</Application>
  <PresentationFormat>On-screen Show (4:3)</PresentationFormat>
  <Paragraphs>460</Paragraphs>
  <Slides>49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Arial</vt:lpstr>
      <vt:lpstr>Arial Narrow</vt:lpstr>
      <vt:lpstr>Calibri</vt:lpstr>
      <vt:lpstr>Cambria</vt:lpstr>
      <vt:lpstr>Courier New</vt:lpstr>
      <vt:lpstr>Franklin Gothic Book</vt:lpstr>
      <vt:lpstr>Franklin Gothic Medium</vt:lpstr>
      <vt:lpstr>Marker Felt</vt:lpstr>
      <vt:lpstr>Myriad Pro Semibold</vt:lpstr>
      <vt:lpstr>Times New Roman</vt:lpstr>
      <vt:lpstr>Wingdings</vt:lpstr>
      <vt:lpstr>12_Office Theme</vt:lpstr>
      <vt:lpstr>PowerPoint Presentation</vt:lpstr>
      <vt:lpstr>Agenda</vt:lpstr>
      <vt:lpstr>What’s New?</vt:lpstr>
      <vt:lpstr>Intake</vt:lpstr>
      <vt:lpstr>Intake</vt:lpstr>
      <vt:lpstr>Intake</vt:lpstr>
      <vt:lpstr>Intake</vt:lpstr>
      <vt:lpstr>Intake</vt:lpstr>
      <vt:lpstr>Intake Triage on Scope</vt:lpstr>
      <vt:lpstr>PTC Refresher</vt:lpstr>
      <vt:lpstr>Eligibility Criteria for the Premium Tax Credit (PTC)</vt:lpstr>
      <vt:lpstr>Who Must File Form 8962 </vt:lpstr>
      <vt:lpstr>Reconciliation</vt:lpstr>
      <vt:lpstr>Form 1095-A</vt:lpstr>
      <vt:lpstr>Form 1095-A Corrections</vt:lpstr>
      <vt:lpstr>2016 Filing Season*</vt:lpstr>
      <vt:lpstr>Failure to File in 2015</vt:lpstr>
      <vt:lpstr>Forms 1095-A, B, and C</vt:lpstr>
      <vt:lpstr>Overlapping Coverage</vt:lpstr>
      <vt:lpstr>Overlapping Coverage</vt:lpstr>
      <vt:lpstr>Overlapping Coverage</vt:lpstr>
      <vt:lpstr>Overlapping Coverage</vt:lpstr>
      <vt:lpstr>Example 1: Overlapping Coverage</vt:lpstr>
      <vt:lpstr>Example 2: Overlapping Coverage</vt:lpstr>
      <vt:lpstr>TaxSlayer</vt:lpstr>
      <vt:lpstr>Enter Insurance Status</vt:lpstr>
      <vt:lpstr>Verify Household</vt:lpstr>
      <vt:lpstr>Enter Insured Months</vt:lpstr>
      <vt:lpstr>Form 1095-A</vt:lpstr>
      <vt:lpstr>Enter Form 1095-A Information</vt:lpstr>
      <vt:lpstr>Dependent MAGI</vt:lpstr>
      <vt:lpstr>Complex 1095-A Issues</vt:lpstr>
      <vt:lpstr>Issue: I thought I would file jointly, but I’m MFS</vt:lpstr>
      <vt:lpstr>Example: MFS with APTC</vt:lpstr>
      <vt:lpstr>Issue: Multiple Forms 1095-A</vt:lpstr>
      <vt:lpstr>Example: Multiple Forms 1095-A</vt:lpstr>
      <vt:lpstr>Issue: Failure to Pay Premiums</vt:lpstr>
      <vt:lpstr>Example: Failure to Pay Premiums</vt:lpstr>
      <vt:lpstr>Issue: Only Column A of Form 1095-A is Completed</vt:lpstr>
      <vt:lpstr>Example: Only Column A of Form 1095-A is Completed</vt:lpstr>
      <vt:lpstr>Review Tips</vt:lpstr>
      <vt:lpstr>Review the Return Carefully</vt:lpstr>
      <vt:lpstr>Always Preview the Return!</vt:lpstr>
      <vt:lpstr>Does Form 8962 Seem Correct?</vt:lpstr>
      <vt:lpstr>Form 8962 Review</vt:lpstr>
      <vt:lpstr>Form 8962 Review</vt:lpstr>
      <vt:lpstr>Form 8962 Review</vt:lpstr>
      <vt:lpstr>Form 8962 Review</vt:lpstr>
      <vt:lpstr>What Can a Tax Preparer Tell a Person with a Repayment?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2016-12-01T21:43:39Z</dcterms:created>
  <dcterms:modified xsi:type="dcterms:W3CDTF">2016-12-01T21:46:45Z</dcterms:modified>
</cp:coreProperties>
</file>