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 id="2147483685" r:id="rId5"/>
  </p:sldMasterIdLst>
  <p:notesMasterIdLst>
    <p:notesMasterId r:id="rId42"/>
  </p:notesMasterIdLst>
  <p:sldIdLst>
    <p:sldId id="264" r:id="rId6"/>
    <p:sldId id="369" r:id="rId7"/>
    <p:sldId id="320" r:id="rId8"/>
    <p:sldId id="352" r:id="rId9"/>
    <p:sldId id="314" r:id="rId10"/>
    <p:sldId id="361" r:id="rId11"/>
    <p:sldId id="360" r:id="rId12"/>
    <p:sldId id="362" r:id="rId13"/>
    <p:sldId id="315" r:id="rId14"/>
    <p:sldId id="316" r:id="rId15"/>
    <p:sldId id="321" r:id="rId16"/>
    <p:sldId id="291" r:id="rId17"/>
    <p:sldId id="376" r:id="rId18"/>
    <p:sldId id="381" r:id="rId19"/>
    <p:sldId id="382" r:id="rId20"/>
    <p:sldId id="383" r:id="rId21"/>
    <p:sldId id="378" r:id="rId22"/>
    <p:sldId id="384" r:id="rId23"/>
    <p:sldId id="327" r:id="rId24"/>
    <p:sldId id="326" r:id="rId25"/>
    <p:sldId id="385" r:id="rId26"/>
    <p:sldId id="372" r:id="rId27"/>
    <p:sldId id="329" r:id="rId28"/>
    <p:sldId id="331" r:id="rId29"/>
    <p:sldId id="373" r:id="rId30"/>
    <p:sldId id="379" r:id="rId31"/>
    <p:sldId id="336" r:id="rId32"/>
    <p:sldId id="380" r:id="rId33"/>
    <p:sldId id="354" r:id="rId34"/>
    <p:sldId id="342" r:id="rId35"/>
    <p:sldId id="345" r:id="rId36"/>
    <p:sldId id="347" r:id="rId37"/>
    <p:sldId id="374" r:id="rId38"/>
    <p:sldId id="353" r:id="rId39"/>
    <p:sldId id="356" r:id="rId40"/>
    <p:sldId id="3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75"/>
    <a:srgbClr val="00B050"/>
    <a:srgbClr val="00A249"/>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3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lumMod val="75000"/>
              </a:schemeClr>
            </a:solidFill>
            <a:ln>
              <a:noFill/>
            </a:ln>
            <a:effectLst/>
          </c:spPr>
          <c:invertIfNegative val="0"/>
          <c:val>
            <c:numRef>
              <c:f>Sheet1!$B$2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Expected Contribution</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Total Benchmark Plan Cost</c:v>
                      </c:pt>
                    </c:strCache>
                  </c:strRef>
                </c15:cat>
              </c15:filteredCategoryTitle>
            </c:ext>
          </c:extLst>
        </c:ser>
        <c:ser>
          <c:idx val="1"/>
          <c:order val="1"/>
          <c:spPr>
            <a:solidFill>
              <a:schemeClr val="tx2">
                <a:lumMod val="20000"/>
                <a:lumOff val="80000"/>
              </a:schemeClr>
            </a:solidFill>
            <a:ln>
              <a:noFill/>
            </a:ln>
            <a:effectLst/>
          </c:spPr>
          <c:invertIfNegative val="0"/>
          <c:dPt>
            <c:idx val="0"/>
            <c:invertIfNegative val="0"/>
            <c:bubble3D val="0"/>
            <c:spPr>
              <a:solidFill>
                <a:srgbClr val="00B050"/>
              </a:solidFill>
              <a:ln>
                <a:noFill/>
              </a:ln>
              <a:effectLst/>
            </c:spPr>
          </c:dPt>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PTC</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Total Benchmark Plan Cost</c:v>
                      </c:pt>
                    </c:strCache>
                  </c:strRef>
                </c15:cat>
              </c15:filteredCategoryTitle>
            </c:ext>
          </c:extLst>
        </c:ser>
        <c:dLbls>
          <c:showLegendKey val="0"/>
          <c:showVal val="0"/>
          <c:showCatName val="0"/>
          <c:showSerName val="0"/>
          <c:showPercent val="0"/>
          <c:showBubbleSize val="0"/>
        </c:dLbls>
        <c:gapWidth val="150"/>
        <c:overlap val="100"/>
        <c:axId val="272078584"/>
        <c:axId val="272078976"/>
      </c:barChart>
      <c:catAx>
        <c:axId val="272078584"/>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72078976"/>
        <c:crosses val="autoZero"/>
        <c:auto val="1"/>
        <c:lblAlgn val="ctr"/>
        <c:lblOffset val="100"/>
        <c:noMultiLvlLbl val="0"/>
      </c:catAx>
      <c:valAx>
        <c:axId val="272078976"/>
        <c:scaling>
          <c:orientation val="minMax"/>
        </c:scaling>
        <c:delete val="1"/>
        <c:axPos val="l"/>
        <c:numFmt formatCode="General" sourceLinked="1"/>
        <c:majorTickMark val="out"/>
        <c:minorTickMark val="none"/>
        <c:tickLblPos val="nextTo"/>
        <c:crossAx val="27207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173115860517398"/>
          <c:y val="3.8340969688396502E-2"/>
          <c:w val="0.74826884139482597"/>
          <c:h val="0.87154695554725403"/>
        </c:manualLayout>
      </c:layout>
      <c:barChart>
        <c:barDir val="col"/>
        <c:grouping val="stacked"/>
        <c:varyColors val="0"/>
        <c:ser>
          <c:idx val="0"/>
          <c:order val="0"/>
          <c:tx>
            <c:strRef>
              <c:f>Sheet1!$B$1</c:f>
              <c:strCache>
                <c:ptCount val="1"/>
                <c:pt idx="0">
                  <c:v>Contribution</c:v>
                </c:pt>
              </c:strCache>
            </c:strRef>
          </c:tx>
          <c:spPr>
            <a:solidFill>
              <a:srgbClr val="FFC0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 Years Old</c:v>
                </c:pt>
                <c:pt idx="1">
                  <c:v>64 Years Old</c:v>
                </c:pt>
              </c:strCache>
            </c:strRef>
          </c:cat>
          <c:val>
            <c:numRef>
              <c:f>Sheet1!$B$2:$B$3</c:f>
              <c:numCache>
                <c:formatCode>General</c:formatCode>
                <c:ptCount val="2"/>
                <c:pt idx="0">
                  <c:v>1480</c:v>
                </c:pt>
                <c:pt idx="1">
                  <c:v>1480</c:v>
                </c:pt>
              </c:numCache>
            </c:numRef>
          </c:val>
        </c:ser>
        <c:ser>
          <c:idx val="1"/>
          <c:order val="1"/>
          <c:tx>
            <c:strRef>
              <c:f>Sheet1!$C$1</c:f>
              <c:strCache>
                <c:ptCount val="1"/>
                <c:pt idx="0">
                  <c:v>Federal Premium Credit</c:v>
                </c:pt>
              </c:strCache>
            </c:strRef>
          </c:tx>
          <c:spPr>
            <a:solidFill>
              <a:srgbClr val="0081C6"/>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 Years Old</c:v>
                </c:pt>
                <c:pt idx="1">
                  <c:v>64 Years Old</c:v>
                </c:pt>
              </c:strCache>
            </c:strRef>
          </c:cat>
          <c:val>
            <c:numRef>
              <c:f>Sheet1!$C$2:$C$3</c:f>
              <c:numCache>
                <c:formatCode>General</c:formatCode>
                <c:ptCount val="2"/>
                <c:pt idx="0">
                  <c:v>1055</c:v>
                </c:pt>
                <c:pt idx="1">
                  <c:v>6126</c:v>
                </c:pt>
              </c:numCache>
            </c:numRef>
          </c:val>
        </c:ser>
        <c:dLbls>
          <c:showLegendKey val="0"/>
          <c:showVal val="0"/>
          <c:showCatName val="0"/>
          <c:showSerName val="0"/>
          <c:showPercent val="0"/>
          <c:showBubbleSize val="0"/>
        </c:dLbls>
        <c:gapWidth val="150"/>
        <c:overlap val="100"/>
        <c:axId val="273960392"/>
        <c:axId val="273960784"/>
      </c:barChart>
      <c:catAx>
        <c:axId val="27396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73960784"/>
        <c:crosses val="autoZero"/>
        <c:auto val="1"/>
        <c:lblAlgn val="ctr"/>
        <c:lblOffset val="100"/>
        <c:noMultiLvlLbl val="0"/>
      </c:catAx>
      <c:valAx>
        <c:axId val="27396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73960392"/>
        <c:crosses val="autoZero"/>
        <c:crossBetween val="between"/>
      </c:valAx>
      <c:spPr>
        <a:noFill/>
        <a:ln>
          <a:noFill/>
        </a:ln>
        <a:effectLst/>
      </c:spPr>
    </c:plotArea>
    <c:legend>
      <c:legendPos val="t"/>
      <c:layout>
        <c:manualLayout>
          <c:xMode val="edge"/>
          <c:yMode val="edge"/>
          <c:x val="0.28486124993817102"/>
          <c:y val="0.17241379310344801"/>
          <c:w val="0.38052014071146201"/>
          <c:h val="5.88044166892931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11/19/2014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3884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AC6C3-941E-44A4-8A1A-AE32C757C6F6}" type="slidenum">
              <a:rPr lang="en-US" smtClean="0"/>
              <a:pPr/>
              <a:t>33</a:t>
            </a:fld>
            <a:endParaRPr lang="en-US"/>
          </a:p>
        </p:txBody>
      </p:sp>
    </p:spTree>
    <p:extLst>
      <p:ext uri="{BB962C8B-B14F-4D97-AF65-F5344CB8AC3E}">
        <p14:creationId xmlns:p14="http://schemas.microsoft.com/office/powerpoint/2010/main" val="299818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35</a:t>
            </a:fld>
            <a:endParaRPr lang="en-US"/>
          </a:p>
        </p:txBody>
      </p:sp>
    </p:spTree>
    <p:extLst>
      <p:ext uri="{BB962C8B-B14F-4D97-AF65-F5344CB8AC3E}">
        <p14:creationId xmlns:p14="http://schemas.microsoft.com/office/powerpoint/2010/main" val="373337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648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2548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10</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5773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28</a:t>
            </a:fld>
            <a:endParaRPr lang="en-US"/>
          </a:p>
        </p:txBody>
      </p:sp>
    </p:spTree>
    <p:extLst>
      <p:ext uri="{BB962C8B-B14F-4D97-AF65-F5344CB8AC3E}">
        <p14:creationId xmlns:p14="http://schemas.microsoft.com/office/powerpoint/2010/main" val="84272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30</a:t>
            </a:fld>
            <a:endParaRPr lang="en-US"/>
          </a:p>
        </p:txBody>
      </p:sp>
    </p:spTree>
    <p:extLst>
      <p:ext uri="{BB962C8B-B14F-4D97-AF65-F5344CB8AC3E}">
        <p14:creationId xmlns:p14="http://schemas.microsoft.com/office/powerpoint/2010/main" val="402412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31</a:t>
            </a:fld>
            <a:endParaRPr lang="en-US"/>
          </a:p>
        </p:txBody>
      </p:sp>
    </p:spTree>
    <p:extLst>
      <p:ext uri="{BB962C8B-B14F-4D97-AF65-F5344CB8AC3E}">
        <p14:creationId xmlns:p14="http://schemas.microsoft.com/office/powerpoint/2010/main" val="334731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32</a:t>
            </a:fld>
            <a:endParaRPr lang="en-US"/>
          </a:p>
        </p:txBody>
      </p:sp>
    </p:spTree>
    <p:extLst>
      <p:ext uri="{BB962C8B-B14F-4D97-AF65-F5344CB8AC3E}">
        <p14:creationId xmlns:p14="http://schemas.microsoft.com/office/powerpoint/2010/main" val="213268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371" y="985991"/>
            <a:ext cx="5206435" cy="1444877"/>
          </a:xfrm>
          <a:prstGeom prst="rect">
            <a:avLst/>
          </a:prstGeom>
        </p:spPr>
      </p:pic>
    </p:spTree>
    <p:extLst>
      <p:ext uri="{BB962C8B-B14F-4D97-AF65-F5344CB8AC3E}">
        <p14:creationId xmlns:p14="http://schemas.microsoft.com/office/powerpoint/2010/main" val="479061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14285102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8515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675846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82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706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2211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358371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5711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2811814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350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843561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12279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rs.gov/pub/irs-pdf/f8965.pdf" TargetMode="External"/><Relationship Id="rId2" Type="http://schemas.openxmlformats.org/officeDocument/2006/relationships/hyperlink" Target="http://www.irs.gov/pub/irs-pdf/f896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Part III – Premium Tax Credits</a:t>
            </a:r>
            <a:endParaRPr lang="en-US" dirty="0"/>
          </a:p>
        </p:txBody>
      </p:sp>
      <p:sp>
        <p:nvSpPr>
          <p:cNvPr id="5" name="Text Placeholder 4"/>
          <p:cNvSpPr>
            <a:spLocks noGrp="1"/>
          </p:cNvSpPr>
          <p:nvPr>
            <p:ph type="body" sz="quarter" idx="13"/>
          </p:nvPr>
        </p:nvSpPr>
        <p:spPr/>
        <p:txBody>
          <a:bodyPr/>
          <a:lstStyle/>
          <a:p>
            <a:r>
              <a:rPr lang="en-US" dirty="0"/>
              <a:t>November 18, 2014</a:t>
            </a:r>
          </a:p>
        </p:txBody>
      </p:sp>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30205" cy="516966"/>
          </a:xfrm>
        </p:spPr>
        <p:txBody>
          <a:bodyPr/>
          <a:lstStyle/>
          <a:p>
            <a:r>
              <a:rPr lang="en-US" dirty="0" smtClean="0"/>
              <a:t>Receiving </a:t>
            </a:r>
            <a:r>
              <a:rPr lang="en-US" dirty="0"/>
              <a:t>T</a:t>
            </a:r>
            <a:r>
              <a:rPr lang="en-US" dirty="0" smtClean="0"/>
              <a:t>oo Much or </a:t>
            </a:r>
            <a:r>
              <a:rPr lang="en-US" dirty="0"/>
              <a:t>T</a:t>
            </a:r>
            <a:r>
              <a:rPr lang="en-US" dirty="0" smtClean="0"/>
              <a:t>oo Little in </a:t>
            </a:r>
            <a:r>
              <a:rPr lang="en-US" dirty="0"/>
              <a:t>A</a:t>
            </a:r>
            <a:r>
              <a:rPr lang="en-US" dirty="0" smtClean="0"/>
              <a:t>dvance Payments of PTC</a:t>
            </a:r>
            <a:endParaRPr lang="en-US" dirty="0"/>
          </a:p>
        </p:txBody>
      </p:sp>
      <p:sp>
        <p:nvSpPr>
          <p:cNvPr id="3" name="Content Placeholder 2"/>
          <p:cNvSpPr>
            <a:spLocks noGrp="1"/>
          </p:cNvSpPr>
          <p:nvPr>
            <p:ph idx="1"/>
          </p:nvPr>
        </p:nvSpPr>
        <p:spPr>
          <a:xfrm>
            <a:off x="364734" y="786631"/>
            <a:ext cx="8229600" cy="4865716"/>
          </a:xfrm>
        </p:spPr>
        <p:txBody>
          <a:bodyPr/>
          <a:lstStyle/>
          <a:p>
            <a:r>
              <a:rPr lang="en-US" sz="2000" dirty="0" smtClean="0"/>
              <a:t>If no PTC is taken in advance, or if only a portion of the PTC is claimed in advance, the remainder may be claimed on the tax return. </a:t>
            </a:r>
            <a:r>
              <a:rPr lang="en-US" sz="2000" dirty="0"/>
              <a:t>The PTC is </a:t>
            </a:r>
            <a:r>
              <a:rPr lang="en-US" sz="2000" i="1" dirty="0">
                <a:latin typeface="Franklin Gothic Medium" panose="020B0603020102020204" pitchFamily="34" charset="0"/>
              </a:rPr>
              <a:t>refundable</a:t>
            </a:r>
            <a:r>
              <a:rPr lang="en-US" sz="2000" b="1" i="1" dirty="0" smtClean="0"/>
              <a:t>.</a:t>
            </a:r>
            <a:endParaRPr lang="en-US" sz="2000" dirty="0"/>
          </a:p>
          <a:p>
            <a:r>
              <a:rPr lang="en-US" sz="2000" dirty="0" smtClean="0"/>
              <a:t>If a taxpayer receives excess PTC in advance,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5018016"/>
              </p:ext>
            </p:extLst>
          </p:nvPr>
        </p:nvGraphicFramePr>
        <p:xfrm>
          <a:off x="761759" y="2557848"/>
          <a:ext cx="7472961" cy="2983835"/>
        </p:xfrm>
        <a:graphic>
          <a:graphicData uri="http://schemas.openxmlformats.org/drawingml/2006/table">
            <a:tbl>
              <a:tblPr firstRow="1" bandRow="1">
                <a:tableStyleId>{5C22544A-7EE6-4342-B048-85BDC9FD1C3A}</a:tableStyleId>
              </a:tblPr>
              <a:tblGrid>
                <a:gridCol w="2490987">
                  <a:extLst>
                    <a:ext uri="{9D8B030D-6E8A-4147-A177-3AD203B41FA5}">
                      <a16:colId xmlns="" xmlns:a16="http://schemas.microsoft.com/office/drawing/2014/main" val="20000"/>
                    </a:ext>
                  </a:extLst>
                </a:gridCol>
                <a:gridCol w="2490987">
                  <a:extLst>
                    <a:ext uri="{9D8B030D-6E8A-4147-A177-3AD203B41FA5}">
                      <a16:colId xmlns="" xmlns:a16="http://schemas.microsoft.com/office/drawing/2014/main" val="20002"/>
                    </a:ext>
                  </a:extLst>
                </a:gridCol>
                <a:gridCol w="2490987">
                  <a:extLst>
                    <a:ext uri="{9D8B030D-6E8A-4147-A177-3AD203B41FA5}">
                      <a16:colId xmlns="" xmlns:a16="http://schemas.microsoft.com/office/drawing/2014/main" val="20004"/>
                    </a:ext>
                  </a:extLst>
                </a:gridCol>
              </a:tblGrid>
              <a:tr h="438738">
                <a:tc gridSpan="3">
                  <a:txBody>
                    <a:bodyPr/>
                    <a:lstStyle/>
                    <a:p>
                      <a:pPr marL="0" marR="0" algn="ctr">
                        <a:spcBef>
                          <a:spcPts val="0"/>
                        </a:spcBef>
                        <a:spcAft>
                          <a:spcPts val="0"/>
                        </a:spcAft>
                      </a:pPr>
                      <a:r>
                        <a:rPr lang="en-US" sz="1800" b="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ON APTC</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 xmlns:a16="http://schemas.microsoft.com/office/drawing/2014/main" val="10000"/>
                  </a:ext>
                </a:extLst>
              </a:tr>
              <a:tr h="648657">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endParaRPr lang="en-US" sz="1600" b="0" dirty="0" smtClean="0">
                        <a:solidFill>
                          <a:schemeClr val="bg1"/>
                        </a:solidFill>
                        <a:effectLst/>
                        <a:latin typeface="Franklin Gothic Medium" panose="020B0603020102020204" pitchFamily="34" charset="0"/>
                      </a:endParaRPr>
                    </a:p>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(as % </a:t>
                      </a:r>
                      <a:r>
                        <a:rPr lang="en-US" sz="1600" b="0" dirty="0">
                          <a:solidFill>
                            <a:schemeClr val="bg1"/>
                          </a:solidFill>
                          <a:effectLst/>
                          <a:latin typeface="Franklin Gothic Medium" panose="020B0603020102020204" pitchFamily="34" charset="0"/>
                        </a:rPr>
                        <a:t>of </a:t>
                      </a:r>
                      <a:r>
                        <a:rPr lang="en-US" sz="1600" b="0" dirty="0" smtClean="0">
                          <a:solidFill>
                            <a:schemeClr val="bg1"/>
                          </a:solidFill>
                          <a:effectLst/>
                          <a:latin typeface="Franklin Gothic Medium" panose="020B0603020102020204" pitchFamily="34" charset="0"/>
                        </a:rPr>
                        <a:t>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SINGLE</a:t>
                      </a:r>
                      <a:r>
                        <a:rPr lang="en-US" sz="1600" b="0" baseline="0" dirty="0" smtClean="0">
                          <a:solidFill>
                            <a:schemeClr val="bg1"/>
                          </a:solidFill>
                          <a:effectLst/>
                          <a:latin typeface="Franklin Gothic Medium" panose="020B0603020102020204" pitchFamily="34" charset="0"/>
                        </a:rPr>
                        <a:t> </a:t>
                      </a:r>
                      <a:r>
                        <a:rPr lang="en-US" sz="1600" b="0" dirty="0" smtClean="0">
                          <a:solidFill>
                            <a:schemeClr val="bg1"/>
                          </a:solidFill>
                          <a:effectLst/>
                          <a:latin typeface="Franklin Gothic Medium" panose="020B0603020102020204" pitchFamily="34" charset="0"/>
                        </a:rPr>
                        <a:t>taxpayers will pay back no more than</a:t>
                      </a:r>
                      <a:r>
                        <a:rPr lang="en-US" sz="1600" b="0" baseline="0" dirty="0" smtClean="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OTHER </a:t>
                      </a:r>
                      <a:r>
                        <a:rPr lang="en-US" sz="1600" b="0" dirty="0">
                          <a:solidFill>
                            <a:schemeClr val="bg1"/>
                          </a:solidFill>
                          <a:effectLst/>
                          <a:latin typeface="Franklin Gothic Medium" panose="020B0603020102020204" pitchFamily="34" charset="0"/>
                        </a:rPr>
                        <a:t>taxpayers </a:t>
                      </a:r>
                      <a:r>
                        <a:rPr lang="en-US" sz="1600" b="0" dirty="0" smtClean="0">
                          <a:solidFill>
                            <a:schemeClr val="bg1"/>
                          </a:solidFill>
                          <a:effectLst/>
                          <a:latin typeface="Franklin Gothic Medium" panose="020B0603020102020204" pitchFamily="34" charset="0"/>
                        </a:rPr>
                        <a:t>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 xmlns:a16="http://schemas.microsoft.com/office/drawing/2014/main" val="10001"/>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extLst>
                  <a:ext uri="{0D108BD9-81ED-4DB2-BD59-A6C34878D82A}">
                    <a16:rowId xmlns="" xmlns:a16="http://schemas.microsoft.com/office/drawing/2014/main" val="10003"/>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$1,250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74110">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400% and above</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00149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at Tax Filing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738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Must File Form 8962	</a:t>
            </a:r>
            <a:endParaRPr lang="en-US" dirty="0"/>
          </a:p>
        </p:txBody>
      </p:sp>
      <p:sp>
        <p:nvSpPr>
          <p:cNvPr id="3" name="Content Placeholder 2"/>
          <p:cNvSpPr>
            <a:spLocks noGrp="1"/>
          </p:cNvSpPr>
          <p:nvPr>
            <p:ph idx="1"/>
          </p:nvPr>
        </p:nvSpPr>
        <p:spPr/>
        <p:txBody>
          <a:bodyPr/>
          <a:lstStyle/>
          <a:p>
            <a:pPr marL="0" indent="0">
              <a:buNone/>
            </a:pPr>
            <a:r>
              <a:rPr lang="en-US" sz="2000" b="1" dirty="0" smtClean="0"/>
              <a:t>File Form 8962 if:</a:t>
            </a:r>
          </a:p>
          <a:p>
            <a:r>
              <a:rPr lang="en-US" sz="2000" dirty="0" smtClean="0"/>
              <a:t>Any member of the tax family received PTC in advance, or</a:t>
            </a:r>
          </a:p>
          <a:p>
            <a:r>
              <a:rPr lang="en-US" sz="2000" dirty="0" smtClean="0"/>
              <a:t>The taxpayer received advanced payment of PTC for someone they </a:t>
            </a:r>
            <a:r>
              <a:rPr lang="en-US" sz="2000" i="1" dirty="0" smtClean="0"/>
              <a:t>thought</a:t>
            </a:r>
            <a:r>
              <a:rPr lang="en-US" sz="2000" dirty="0" smtClean="0"/>
              <a:t> would be claimed as a dependent but </a:t>
            </a:r>
            <a:r>
              <a:rPr lang="en-US" sz="2000" i="1" dirty="0" smtClean="0"/>
              <a:t>is not </a:t>
            </a:r>
            <a:r>
              <a:rPr lang="en-US" sz="2000" dirty="0" smtClean="0"/>
              <a:t>claimed and no one else claims that individual’s personal exemption, or</a:t>
            </a:r>
          </a:p>
          <a:p>
            <a:r>
              <a:rPr lang="en-US" sz="2000" dirty="0" smtClean="0"/>
              <a:t>A member of the tax family purchased insurance in the Marketplace and did not receive PTC in advance but wishes to claim it now. </a:t>
            </a:r>
          </a:p>
          <a:p>
            <a:endParaRPr lang="en-US" sz="2000" dirty="0"/>
          </a:p>
          <a:p>
            <a:pPr marL="0" indent="0">
              <a:buNone/>
            </a:pPr>
            <a:r>
              <a:rPr lang="en-US" sz="2000" dirty="0" smtClean="0"/>
              <a:t>If a person received any PTC in advance, they must file a tax return!</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Tree>
    <p:extLst>
      <p:ext uri="{BB962C8B-B14F-4D97-AF65-F5344CB8AC3E}">
        <p14:creationId xmlns:p14="http://schemas.microsoft.com/office/powerpoint/2010/main" val="169034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01" y="1731251"/>
            <a:ext cx="8789067" cy="4717744"/>
          </a:xfrm>
          <a:prstGeom prst="rect">
            <a:avLst/>
          </a:prstGeom>
          <a:effectLst>
            <a:outerShdw blurRad="50800" dist="38100" dir="5400000" algn="t" rotWithShape="0">
              <a:prstClr val="black">
                <a:alpha val="40000"/>
              </a:prstClr>
            </a:outerShdw>
          </a:effectLst>
        </p:spPr>
      </p:pic>
      <p:sp>
        <p:nvSpPr>
          <p:cNvPr id="13" name="Rounded Rectangle 12"/>
          <p:cNvSpPr/>
          <p:nvPr/>
        </p:nvSpPr>
        <p:spPr>
          <a:xfrm>
            <a:off x="245761" y="3350678"/>
            <a:ext cx="8680927" cy="182880"/>
          </a:xfrm>
          <a:prstGeom prst="roundRect">
            <a:avLst/>
          </a:prstGeom>
          <a:noFill/>
          <a:ln w="38100" cmpd="sng">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184945" y="1010977"/>
            <a:ext cx="8741744" cy="408623"/>
          </a:xfrm>
          <a:prstGeom prst="roundRect">
            <a:avLst/>
          </a:prstGeom>
          <a:ln w="19050">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Family size:   </a:t>
            </a:r>
            <a:r>
              <a:rPr lang="en-US" dirty="0" smtClean="0">
                <a:latin typeface="Calibri" panose="020F0502020204030204" pitchFamily="34" charset="0"/>
                <a:cs typeface="Franklin Gothic Book"/>
              </a:rPr>
              <a:t>Taxpayer, spouse and dependents </a:t>
            </a:r>
            <a:endParaRPr lang="en-US" dirty="0">
              <a:latin typeface="Calibri" panose="020F0502020204030204" pitchFamily="34" charset="0"/>
              <a:cs typeface="Franklin Gothic Book"/>
            </a:endParaRPr>
          </a:p>
        </p:txBody>
      </p:sp>
    </p:spTree>
    <p:extLst>
      <p:ext uri="{BB962C8B-B14F-4D97-AF65-F5344CB8AC3E}">
        <p14:creationId xmlns:p14="http://schemas.microsoft.com/office/powerpoint/2010/main" val="2980421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01" y="1731251"/>
            <a:ext cx="8789067" cy="4717744"/>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184945" y="1010977"/>
            <a:ext cx="8741744" cy="408623"/>
          </a:xfrm>
          <a:prstGeom prst="roundRect">
            <a:avLst/>
          </a:prstGeom>
          <a:ln w="19050">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Family size:   </a:t>
            </a:r>
            <a:r>
              <a:rPr lang="en-US" dirty="0" smtClean="0">
                <a:latin typeface="Calibri" panose="020F0502020204030204" pitchFamily="34" charset="0"/>
                <a:cs typeface="Franklin Gothic Book"/>
              </a:rPr>
              <a:t>Taxpayer, spouse and dependents </a:t>
            </a:r>
            <a:endParaRPr lang="en-US" dirty="0">
              <a:latin typeface="Calibri" panose="020F0502020204030204" pitchFamily="34" charset="0"/>
              <a:cs typeface="Franklin Gothic Book"/>
            </a:endParaRPr>
          </a:p>
        </p:txBody>
      </p:sp>
      <p:sp>
        <p:nvSpPr>
          <p:cNvPr id="15" name="Rounded Rectangle 14"/>
          <p:cNvSpPr/>
          <p:nvPr/>
        </p:nvSpPr>
        <p:spPr>
          <a:xfrm>
            <a:off x="237874" y="3563078"/>
            <a:ext cx="8677483" cy="591791"/>
          </a:xfrm>
          <a:prstGeom prst="roundRect">
            <a:avLst/>
          </a:prstGeom>
          <a:noFill/>
          <a:ln w="38100" cmpd="sng">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177059" y="694875"/>
            <a:ext cx="8749629" cy="1634490"/>
          </a:xfrm>
          <a:prstGeom prst="roundRect">
            <a:avLst/>
          </a:prstGeom>
          <a:ln w="19050">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Modified AGI:</a:t>
            </a:r>
          </a:p>
          <a:p>
            <a:endParaRPr lang="en-US" b="1" dirty="0">
              <a:latin typeface="Calibri" panose="020F0502020204030204" pitchFamily="34" charset="0"/>
              <a:cs typeface="Franklin Gothic Book"/>
            </a:endParaRPr>
          </a:p>
          <a:p>
            <a:endParaRPr lang="en-US" b="1" dirty="0" smtClean="0">
              <a:latin typeface="Calibri" panose="020F0502020204030204" pitchFamily="34" charset="0"/>
              <a:cs typeface="Franklin Gothic Book"/>
            </a:endParaRPr>
          </a:p>
          <a:p>
            <a:endParaRPr lang="en-US" dirty="0" smtClean="0">
              <a:latin typeface="Calibri" panose="020F0502020204030204" pitchFamily="34" charset="0"/>
              <a:cs typeface="Franklin Gothic Book"/>
            </a:endParaRPr>
          </a:p>
          <a:p>
            <a:r>
              <a:rPr lang="en-US" dirty="0" smtClean="0">
                <a:latin typeface="Calibri" panose="020F0502020204030204" pitchFamily="34" charset="0"/>
                <a:cs typeface="Franklin Gothic Book"/>
              </a:rPr>
              <a:t>Include the income of a dependent in 2b only if the dependent has a filing requirement  </a:t>
            </a:r>
            <a:endParaRPr lang="en-US" dirty="0">
              <a:latin typeface="Calibri" panose="020F0502020204030204" pitchFamily="34" charset="0"/>
              <a:cs typeface="Franklin Gothic Book"/>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98" y="928767"/>
            <a:ext cx="8364437" cy="1060796"/>
          </a:xfrm>
          <a:prstGeom prst="rect">
            <a:avLst/>
          </a:prstGeom>
        </p:spPr>
      </p:pic>
    </p:spTree>
    <p:extLst>
      <p:ext uri="{BB962C8B-B14F-4D97-AF65-F5344CB8AC3E}">
        <p14:creationId xmlns:p14="http://schemas.microsoft.com/office/powerpoint/2010/main" val="201079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01" y="1731251"/>
            <a:ext cx="8789067" cy="4717744"/>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184945" y="1010977"/>
            <a:ext cx="8741744" cy="408623"/>
          </a:xfrm>
          <a:prstGeom prst="roundRect">
            <a:avLst/>
          </a:prstGeom>
          <a:ln w="19050">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Family size:   </a:t>
            </a:r>
            <a:r>
              <a:rPr lang="en-US" dirty="0" smtClean="0">
                <a:latin typeface="Calibri" panose="020F0502020204030204" pitchFamily="34" charset="0"/>
                <a:cs typeface="Franklin Gothic Book"/>
              </a:rPr>
              <a:t>Taxpayer, spouse and dependents </a:t>
            </a:r>
            <a:endParaRPr lang="en-US" dirty="0">
              <a:latin typeface="Calibri" panose="020F0502020204030204" pitchFamily="34" charset="0"/>
              <a:cs typeface="Franklin Gothic Book"/>
            </a:endParaRPr>
          </a:p>
        </p:txBody>
      </p:sp>
      <p:sp>
        <p:nvSpPr>
          <p:cNvPr id="16" name="TextBox 15"/>
          <p:cNvSpPr txBox="1"/>
          <p:nvPr/>
        </p:nvSpPr>
        <p:spPr>
          <a:xfrm>
            <a:off x="177059" y="694875"/>
            <a:ext cx="8749629" cy="1634490"/>
          </a:xfrm>
          <a:prstGeom prst="roundRect">
            <a:avLst/>
          </a:prstGeom>
          <a:ln w="19050">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Modified AGI:</a:t>
            </a:r>
          </a:p>
          <a:p>
            <a:endParaRPr lang="en-US" b="1" dirty="0">
              <a:latin typeface="Calibri" panose="020F0502020204030204" pitchFamily="34" charset="0"/>
              <a:cs typeface="Franklin Gothic Book"/>
            </a:endParaRPr>
          </a:p>
          <a:p>
            <a:endParaRPr lang="en-US" b="1" dirty="0" smtClean="0">
              <a:latin typeface="Calibri" panose="020F0502020204030204" pitchFamily="34" charset="0"/>
              <a:cs typeface="Franklin Gothic Book"/>
            </a:endParaRPr>
          </a:p>
          <a:p>
            <a:endParaRPr lang="en-US" dirty="0" smtClean="0">
              <a:latin typeface="Calibri" panose="020F0502020204030204" pitchFamily="34" charset="0"/>
              <a:cs typeface="Franklin Gothic Book"/>
            </a:endParaRPr>
          </a:p>
          <a:p>
            <a:r>
              <a:rPr lang="en-US" dirty="0" smtClean="0">
                <a:latin typeface="Calibri" panose="020F0502020204030204" pitchFamily="34" charset="0"/>
                <a:cs typeface="Franklin Gothic Book"/>
              </a:rPr>
              <a:t>Include the income of a dependent in 2b only if the dependent has a filing requirement  </a:t>
            </a:r>
            <a:endParaRPr lang="en-US" dirty="0">
              <a:latin typeface="Calibri" panose="020F0502020204030204" pitchFamily="34" charset="0"/>
              <a:cs typeface="Franklin Gothic Book"/>
            </a:endParaRPr>
          </a:p>
        </p:txBody>
      </p:sp>
      <p:sp>
        <p:nvSpPr>
          <p:cNvPr id="17" name="Rounded Rectangle 16"/>
          <p:cNvSpPr/>
          <p:nvPr/>
        </p:nvSpPr>
        <p:spPr>
          <a:xfrm>
            <a:off x="218255" y="4154869"/>
            <a:ext cx="8657552" cy="1861084"/>
          </a:xfrm>
          <a:prstGeom prst="roundRect">
            <a:avLst/>
          </a:prstGeom>
          <a:noFill/>
          <a:ln w="38100" cmpd="sng">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98" y="928767"/>
            <a:ext cx="8364437" cy="1060796"/>
          </a:xfrm>
          <a:prstGeom prst="rect">
            <a:avLst/>
          </a:prstGeom>
        </p:spPr>
      </p:pic>
      <p:sp>
        <p:nvSpPr>
          <p:cNvPr id="18" name="TextBox 17"/>
          <p:cNvSpPr txBox="1"/>
          <p:nvPr/>
        </p:nvSpPr>
        <p:spPr>
          <a:xfrm>
            <a:off x="162284" y="693472"/>
            <a:ext cx="8756965" cy="1838801"/>
          </a:xfrm>
          <a:prstGeom prst="roundRect">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latin typeface="Calibri" panose="020F0502020204030204" pitchFamily="34" charset="0"/>
                <a:cs typeface="Franklin Gothic Book"/>
              </a:rPr>
              <a:t>Measure income on the </a:t>
            </a:r>
            <a:r>
              <a:rPr lang="en-US" b="1" dirty="0" smtClean="0">
                <a:latin typeface="Calibri" panose="020F0502020204030204" pitchFamily="34" charset="0"/>
                <a:cs typeface="Franklin Gothic Book"/>
              </a:rPr>
              <a:t>Federal Poverty Line</a:t>
            </a:r>
            <a:r>
              <a:rPr lang="en-US" dirty="0" smtClean="0">
                <a:latin typeface="Calibri" panose="020F0502020204030204" pitchFamily="34" charset="0"/>
                <a:cs typeface="Franklin Gothic Book"/>
              </a:rPr>
              <a:t> scale</a:t>
            </a:r>
            <a:r>
              <a:rPr lang="en-US" b="1" dirty="0" smtClean="0">
                <a:latin typeface="Calibri" panose="020F0502020204030204" pitchFamily="34" charset="0"/>
                <a:cs typeface="Franklin Gothic Book"/>
              </a:rPr>
              <a:t>. </a:t>
            </a:r>
          </a:p>
          <a:p>
            <a:pPr marL="274320" indent="-283464">
              <a:buFont typeface="Arial"/>
              <a:buChar char="•"/>
            </a:pPr>
            <a:r>
              <a:rPr lang="en-US" dirty="0" smtClean="0">
                <a:latin typeface="Calibri" panose="020F0502020204030204" pitchFamily="34" charset="0"/>
                <a:cs typeface="Franklin Gothic Book"/>
              </a:rPr>
              <a:t>Income must be above 100% but below 400% FPL</a:t>
            </a:r>
          </a:p>
          <a:p>
            <a:pPr marL="274320" indent="-283464">
              <a:buFont typeface="Arial"/>
              <a:buChar char="•"/>
            </a:pPr>
            <a:r>
              <a:rPr lang="en-US" dirty="0" smtClean="0">
                <a:latin typeface="Calibri" panose="020F0502020204030204" pitchFamily="34" charset="0"/>
                <a:cs typeface="Franklin Gothic Book"/>
              </a:rPr>
              <a:t>If income is below 100% FPL, PTC is allowable if:</a:t>
            </a:r>
          </a:p>
          <a:p>
            <a:pPr marL="798512" indent="-342900">
              <a:buAutoNum type="arabicParenR"/>
            </a:pPr>
            <a:r>
              <a:rPr lang="en-US" sz="1600" dirty="0" smtClean="0">
                <a:latin typeface="Calibri" panose="020F0502020204030204" pitchFamily="34" charset="0"/>
                <a:cs typeface="Franklin Gothic Book"/>
              </a:rPr>
              <a:t>The Marketplace estimated income above 100% at application and PTC was received in advance based on this estimate, </a:t>
            </a:r>
            <a:r>
              <a:rPr lang="en-US" sz="1600" i="1" dirty="0" smtClean="0">
                <a:latin typeface="Calibri" panose="020F0502020204030204" pitchFamily="34" charset="0"/>
                <a:cs typeface="Franklin Gothic Book"/>
              </a:rPr>
              <a:t>or</a:t>
            </a:r>
          </a:p>
          <a:p>
            <a:pPr marL="798512" indent="-342900">
              <a:buAutoNum type="arabicParenR"/>
            </a:pPr>
            <a:r>
              <a:rPr lang="en-US" sz="1600" dirty="0" smtClean="0">
                <a:latin typeface="Calibri" panose="020F0502020204030204" pitchFamily="34" charset="0"/>
                <a:cs typeface="Franklin Gothic Book"/>
              </a:rPr>
              <a:t>Lawfully present individual is ineligible for Medicaid due to immigration status. </a:t>
            </a:r>
          </a:p>
        </p:txBody>
      </p:sp>
    </p:spTree>
    <p:extLst>
      <p:ext uri="{BB962C8B-B14F-4D97-AF65-F5344CB8AC3E}">
        <p14:creationId xmlns:p14="http://schemas.microsoft.com/office/powerpoint/2010/main" val="2469560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01" y="1731251"/>
            <a:ext cx="8789067" cy="4717744"/>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184945" y="1010977"/>
            <a:ext cx="8741744" cy="408623"/>
          </a:xfrm>
          <a:prstGeom prst="roundRect">
            <a:avLst/>
          </a:prstGeom>
          <a:ln w="19050">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Family size:   </a:t>
            </a:r>
            <a:r>
              <a:rPr lang="en-US" dirty="0" smtClean="0">
                <a:latin typeface="Calibri" panose="020F0502020204030204" pitchFamily="34" charset="0"/>
                <a:cs typeface="Franklin Gothic Book"/>
              </a:rPr>
              <a:t>Taxpayer, spouse and dependents </a:t>
            </a:r>
            <a:endParaRPr lang="en-US" dirty="0">
              <a:latin typeface="Calibri" panose="020F0502020204030204" pitchFamily="34" charset="0"/>
              <a:cs typeface="Franklin Gothic Book"/>
            </a:endParaRPr>
          </a:p>
        </p:txBody>
      </p:sp>
      <p:sp>
        <p:nvSpPr>
          <p:cNvPr id="19" name="Rounded Rectangle 18"/>
          <p:cNvSpPr/>
          <p:nvPr/>
        </p:nvSpPr>
        <p:spPr>
          <a:xfrm>
            <a:off x="234434" y="6040017"/>
            <a:ext cx="8692253" cy="382198"/>
          </a:xfrm>
          <a:prstGeom prst="roundRect">
            <a:avLst/>
          </a:prstGeom>
          <a:no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p:cNvSpPr txBox="1"/>
          <p:nvPr/>
        </p:nvSpPr>
        <p:spPr>
          <a:xfrm>
            <a:off x="173614" y="693946"/>
            <a:ext cx="8741744" cy="1021556"/>
          </a:xfrm>
          <a:prstGeom prst="roundRect">
            <a:avLst/>
          </a:prstGeom>
          <a:ln w="19050">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latin typeface="Calibri" panose="020F0502020204030204" pitchFamily="34" charset="0"/>
                <a:cs typeface="Franklin Gothic Book"/>
              </a:rPr>
              <a:t>Annual contribution for health care:</a:t>
            </a:r>
          </a:p>
          <a:p>
            <a:pPr marL="285750" indent="-285750">
              <a:buFont typeface="Arial"/>
              <a:buChar char="•"/>
            </a:pPr>
            <a:r>
              <a:rPr lang="en-US" dirty="0" smtClean="0">
                <a:latin typeface="Calibri" panose="020F0502020204030204" pitchFamily="34" charset="0"/>
                <a:cs typeface="Franklin Gothic Book"/>
              </a:rPr>
              <a:t>The</a:t>
            </a:r>
            <a:r>
              <a:rPr lang="en-US" sz="1600" dirty="0" smtClean="0">
                <a:latin typeface="Calibri" panose="020F0502020204030204" pitchFamily="34" charset="0"/>
                <a:cs typeface="Franklin Gothic Book"/>
              </a:rPr>
              <a:t> </a:t>
            </a:r>
            <a:r>
              <a:rPr lang="en-US" dirty="0" smtClean="0">
                <a:latin typeface="Calibri" panose="020F0502020204030204" pitchFamily="34" charset="0"/>
                <a:cs typeface="Franklin Gothic Book"/>
              </a:rPr>
              <a:t>amount a family is expected to contribute toward their own premium cost</a:t>
            </a:r>
          </a:p>
          <a:p>
            <a:pPr marL="285750" indent="-285750">
              <a:buFont typeface="Arial"/>
              <a:buChar char="•"/>
            </a:pPr>
            <a:r>
              <a:rPr lang="en-US" dirty="0" smtClean="0">
                <a:latin typeface="Calibri" panose="020F0502020204030204" pitchFamily="34" charset="0"/>
                <a:cs typeface="Franklin Gothic Book"/>
              </a:rPr>
              <a:t>Also calculated on a monthly basis</a:t>
            </a:r>
          </a:p>
        </p:txBody>
      </p:sp>
    </p:spTree>
    <p:extLst>
      <p:ext uri="{BB962C8B-B14F-4D97-AF65-F5344CB8AC3E}">
        <p14:creationId xmlns:p14="http://schemas.microsoft.com/office/powerpoint/2010/main" val="47428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II</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17</a:t>
            </a:fld>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6118" y="2684050"/>
            <a:ext cx="8657902" cy="3656593"/>
          </a:xfrm>
          <a:prstGeom prst="rect">
            <a:avLst/>
          </a:prstGeom>
          <a:effectLst>
            <a:outerShdw blurRad="50800" dist="38100" dir="5400000" algn="t" rotWithShape="0">
              <a:prstClr val="black">
                <a:alpha val="40000"/>
              </a:prstClr>
            </a:outerShdw>
          </a:effectLst>
        </p:spPr>
      </p:pic>
      <p:sp>
        <p:nvSpPr>
          <p:cNvPr id="8" name="Rounded Rectangle 7"/>
          <p:cNvSpPr/>
          <p:nvPr/>
        </p:nvSpPr>
        <p:spPr>
          <a:xfrm>
            <a:off x="296117" y="2864114"/>
            <a:ext cx="8657903" cy="432320"/>
          </a:xfrm>
          <a:prstGeom prst="roundRect">
            <a:avLst/>
          </a:prstGeom>
          <a:noFill/>
          <a:ln w="38100" cmpd="sng">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62142" y="711858"/>
            <a:ext cx="8852159" cy="1940957"/>
          </a:xfrm>
          <a:prstGeom prst="roundRect">
            <a:avLst/>
          </a:prstGeom>
          <a:ln w="19050">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i="1" dirty="0">
                <a:latin typeface="Calibri" panose="020F0502020204030204" pitchFamily="34" charset="0"/>
                <a:cs typeface="Franklin Gothic Book"/>
              </a:rPr>
              <a:t>Line 9 </a:t>
            </a:r>
            <a:endParaRPr lang="en-US" b="1" i="1" dirty="0" smtClean="0">
              <a:latin typeface="Franklin Gothic Book"/>
              <a:cs typeface="Franklin Gothic Book"/>
            </a:endParaRPr>
          </a:p>
          <a:p>
            <a:pPr marL="285750" indent="-285750">
              <a:buFont typeface="Arial"/>
              <a:buChar char="•"/>
            </a:pPr>
            <a:r>
              <a:rPr lang="en-US" b="1" dirty="0">
                <a:latin typeface="Calibri" panose="020F0502020204030204" pitchFamily="34" charset="0"/>
                <a:cs typeface="Franklin Gothic Book"/>
              </a:rPr>
              <a:t>Shared policies:  </a:t>
            </a:r>
            <a:r>
              <a:rPr lang="en-US" dirty="0">
                <a:latin typeface="Calibri" panose="020F0502020204030204" pitchFamily="34" charset="0"/>
                <a:cs typeface="Franklin Gothic Book"/>
              </a:rPr>
              <a:t>Might happen when an older child (&lt;26) is on the same </a:t>
            </a:r>
            <a:r>
              <a:rPr lang="en-US" dirty="0" smtClean="0">
                <a:latin typeface="Calibri" panose="020F0502020204030204" pitchFamily="34" charset="0"/>
                <a:cs typeface="Franklin Gothic Book"/>
              </a:rPr>
              <a:t>policy as his parents </a:t>
            </a:r>
            <a:r>
              <a:rPr lang="en-US" dirty="0">
                <a:latin typeface="Calibri" panose="020F0502020204030204" pitchFamily="34" charset="0"/>
                <a:cs typeface="Franklin Gothic Book"/>
              </a:rPr>
              <a:t>but is not </a:t>
            </a:r>
            <a:r>
              <a:rPr lang="en-US" dirty="0" smtClean="0">
                <a:latin typeface="Calibri" panose="020F0502020204030204" pitchFamily="34" charset="0"/>
                <a:cs typeface="Franklin Gothic Book"/>
              </a:rPr>
              <a:t>their </a:t>
            </a:r>
            <a:r>
              <a:rPr lang="en-US" dirty="0">
                <a:latin typeface="Calibri" panose="020F0502020204030204" pitchFamily="34" charset="0"/>
                <a:cs typeface="Franklin Gothic Book"/>
              </a:rPr>
              <a:t>dependent, or when someone was predicted to be a dependent at application </a:t>
            </a:r>
            <a:r>
              <a:rPr lang="en-US" dirty="0" smtClean="0">
                <a:latin typeface="Calibri" panose="020F0502020204030204" pitchFamily="34" charset="0"/>
                <a:cs typeface="Franklin Gothic Book"/>
              </a:rPr>
              <a:t>but is </a:t>
            </a:r>
            <a:r>
              <a:rPr lang="en-US" dirty="0">
                <a:latin typeface="Calibri" panose="020F0502020204030204" pitchFamily="34" charset="0"/>
                <a:cs typeface="Franklin Gothic Book"/>
              </a:rPr>
              <a:t>not.</a:t>
            </a:r>
            <a:endParaRPr lang="en-US" sz="1600" b="1" dirty="0" smtClean="0">
              <a:latin typeface="Franklin Gothic Book"/>
              <a:cs typeface="Franklin Gothic Book"/>
            </a:endParaRPr>
          </a:p>
          <a:p>
            <a:pPr marL="285750" indent="-285750">
              <a:buFont typeface="Arial"/>
              <a:buChar char="•"/>
            </a:pPr>
            <a:r>
              <a:rPr lang="en-US" b="1" dirty="0">
                <a:latin typeface="Calibri" panose="020F0502020204030204" pitchFamily="34" charset="0"/>
                <a:cs typeface="Franklin Gothic Book"/>
              </a:rPr>
              <a:t>Marriage:</a:t>
            </a:r>
            <a:r>
              <a:rPr lang="en-US" dirty="0">
                <a:latin typeface="Calibri" panose="020F0502020204030204" pitchFamily="34" charset="0"/>
                <a:cs typeface="Franklin Gothic Book"/>
              </a:rPr>
              <a:t>  The change in household and income can </a:t>
            </a:r>
            <a:r>
              <a:rPr lang="en-US" dirty="0" smtClean="0">
                <a:latin typeface="Calibri" panose="020F0502020204030204" pitchFamily="34" charset="0"/>
                <a:cs typeface="Franklin Gothic Book"/>
              </a:rPr>
              <a:t>substantially </a:t>
            </a:r>
            <a:r>
              <a:rPr lang="en-US" dirty="0">
                <a:latin typeface="Calibri" panose="020F0502020204030204" pitchFamily="34" charset="0"/>
                <a:cs typeface="Franklin Gothic Book"/>
              </a:rPr>
              <a:t>change the PTC. There is a special </a:t>
            </a:r>
            <a:r>
              <a:rPr lang="en-US" dirty="0" smtClean="0">
                <a:latin typeface="Calibri" panose="020F0502020204030204" pitchFamily="34" charset="0"/>
                <a:cs typeface="Franklin Gothic Book"/>
              </a:rPr>
              <a:t>calculation. </a:t>
            </a:r>
            <a:endParaRPr lang="en-US" dirty="0" smtClean="0">
              <a:latin typeface="Franklin Gothic Book"/>
              <a:cs typeface="Franklin Gothic Book"/>
            </a:endParaRPr>
          </a:p>
        </p:txBody>
      </p:sp>
    </p:spTree>
    <p:extLst>
      <p:ext uri="{BB962C8B-B14F-4D97-AF65-F5344CB8AC3E}">
        <p14:creationId xmlns:p14="http://schemas.microsoft.com/office/powerpoint/2010/main" val="198831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II</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18</a:t>
            </a:fld>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6118" y="2684050"/>
            <a:ext cx="8657902" cy="3656593"/>
          </a:xfrm>
          <a:prstGeom prst="rect">
            <a:avLst/>
          </a:prstGeom>
          <a:effectLst>
            <a:outerShdw blurRad="50800" dist="38100" dir="5400000" algn="t" rotWithShape="0">
              <a:prstClr val="black">
                <a:alpha val="40000"/>
              </a:prstClr>
            </a:outerShdw>
          </a:effectLst>
        </p:spPr>
      </p:pic>
      <p:sp>
        <p:nvSpPr>
          <p:cNvPr id="10" name="Rounded Rectangle 9"/>
          <p:cNvSpPr/>
          <p:nvPr/>
        </p:nvSpPr>
        <p:spPr>
          <a:xfrm>
            <a:off x="296117" y="3286712"/>
            <a:ext cx="8657903" cy="523099"/>
          </a:xfrm>
          <a:prstGeom prst="roundRect">
            <a:avLst/>
          </a:prstGeom>
          <a:noFill/>
          <a:ln w="38100" cmpd="sng">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62143" y="711858"/>
            <a:ext cx="8852159" cy="1021556"/>
          </a:xfrm>
          <a:prstGeom prst="roundRect">
            <a:avLst/>
          </a:prstGeom>
          <a:ln w="19050">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latin typeface="Calibri" panose="020F0502020204030204" pitchFamily="34" charset="0"/>
                <a:cs typeface="Franklin Gothic Book"/>
              </a:rPr>
              <a:t>Line 10</a:t>
            </a:r>
            <a:endParaRPr lang="en-US" dirty="0">
              <a:latin typeface="Franklin Gothic Book"/>
              <a:cs typeface="Franklin Gothic Book"/>
            </a:endParaRPr>
          </a:p>
          <a:p>
            <a:pPr marL="285750" indent="-285750">
              <a:buFont typeface="Arial"/>
              <a:buChar char="•"/>
            </a:pPr>
            <a:r>
              <a:rPr lang="en-US" dirty="0">
                <a:latin typeface="Calibri" panose="020F0502020204030204" pitchFamily="34" charset="0"/>
                <a:cs typeface="Franklin Gothic Book"/>
              </a:rPr>
              <a:t>Determines whether PTC can be calculated on an annual basis or must be done monthly</a:t>
            </a:r>
            <a:endParaRPr lang="en-US" dirty="0" smtClean="0">
              <a:latin typeface="Franklin Gothic Book"/>
              <a:cs typeface="Franklin Gothic Book"/>
            </a:endParaRPr>
          </a:p>
          <a:p>
            <a:pPr marL="285750" indent="-285750">
              <a:buFont typeface="Arial"/>
              <a:buChar char="•"/>
            </a:pPr>
            <a:r>
              <a:rPr lang="en-US" dirty="0">
                <a:latin typeface="Calibri" panose="020F0502020204030204" pitchFamily="34" charset="0"/>
                <a:cs typeface="Franklin Gothic Book"/>
              </a:rPr>
              <a:t>Most people who have PTC will need a monthly calculation</a:t>
            </a:r>
            <a:endParaRPr lang="en-US" dirty="0" smtClean="0">
              <a:latin typeface="Franklin Gothic Book"/>
              <a:cs typeface="Franklin Gothic Book"/>
            </a:endParaRPr>
          </a:p>
        </p:txBody>
      </p:sp>
    </p:spTree>
    <p:extLst>
      <p:ext uri="{BB962C8B-B14F-4D97-AF65-F5344CB8AC3E}">
        <p14:creationId xmlns:p14="http://schemas.microsoft.com/office/powerpoint/2010/main" val="411330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Terminology on Form 8962</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19</a:t>
            </a:fld>
            <a:endParaRPr lang="en-US" dirty="0"/>
          </a:p>
        </p:txBody>
      </p:sp>
      <p:cxnSp>
        <p:nvCxnSpPr>
          <p:cNvPr id="7" name="Straight Arrow Connector 6"/>
          <p:cNvCxnSpPr/>
          <p:nvPr/>
        </p:nvCxnSpPr>
        <p:spPr>
          <a:xfrm>
            <a:off x="810698" y="2094046"/>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260215" y="2084326"/>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749851" y="2061097"/>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226392" y="2064887"/>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8093" y="3269413"/>
            <a:ext cx="140521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The monthly premium cost of the tax family’s insurance</a:t>
            </a:r>
            <a:endParaRPr lang="en-US" sz="1600" dirty="0">
              <a:latin typeface="Franklin Gothic Book"/>
              <a:cs typeface="Franklin Gothic Book"/>
            </a:endParaRPr>
          </a:p>
        </p:txBody>
      </p:sp>
      <p:sp>
        <p:nvSpPr>
          <p:cNvPr id="12" name="TextBox 11"/>
          <p:cNvSpPr txBox="1"/>
          <p:nvPr/>
        </p:nvSpPr>
        <p:spPr>
          <a:xfrm>
            <a:off x="1571121" y="3273204"/>
            <a:ext cx="140521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The monthly benchmark premium cost for the tax family</a:t>
            </a:r>
            <a:endParaRPr lang="en-US" sz="1600" dirty="0">
              <a:latin typeface="Franklin Gothic Book"/>
              <a:cs typeface="Franklin Gothic Book"/>
            </a:endParaRPr>
          </a:p>
        </p:txBody>
      </p:sp>
      <p:cxnSp>
        <p:nvCxnSpPr>
          <p:cNvPr id="13" name="Straight Arrow Connector 12"/>
          <p:cNvCxnSpPr/>
          <p:nvPr/>
        </p:nvCxnSpPr>
        <p:spPr>
          <a:xfrm>
            <a:off x="3750267" y="2088116"/>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47660" y="3263484"/>
            <a:ext cx="140521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The amount the family is expected to pay, based on their income and family size</a:t>
            </a:r>
            <a:endParaRPr lang="en-US" sz="1600" dirty="0">
              <a:latin typeface="Franklin Gothic Book"/>
              <a:cs typeface="Franklin Gothic Book"/>
            </a:endParaRPr>
          </a:p>
        </p:txBody>
      </p:sp>
      <p:cxnSp>
        <p:nvCxnSpPr>
          <p:cNvPr id="15" name="Straight Arrow Connector 14"/>
          <p:cNvCxnSpPr/>
          <p:nvPr/>
        </p:nvCxnSpPr>
        <p:spPr>
          <a:xfrm>
            <a:off x="5253830" y="2078396"/>
            <a:ext cx="0" cy="972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51225" y="3267274"/>
            <a:ext cx="140521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Subtract the family’s contribution from the cost of the benchmark plan</a:t>
            </a:r>
            <a:endParaRPr lang="en-US" sz="1600" dirty="0">
              <a:latin typeface="Franklin Gothic Book"/>
              <a:cs typeface="Franklin Gothic Book"/>
            </a:endParaRPr>
          </a:p>
        </p:txBody>
      </p:sp>
      <p:sp>
        <p:nvSpPr>
          <p:cNvPr id="17" name="TextBox 16"/>
          <p:cNvSpPr txBox="1"/>
          <p:nvPr/>
        </p:nvSpPr>
        <p:spPr>
          <a:xfrm>
            <a:off x="6051014" y="3267274"/>
            <a:ext cx="140521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But the PTC can’t be higher than the actual premium paid</a:t>
            </a:r>
            <a:endParaRPr lang="en-US" sz="1600" dirty="0">
              <a:latin typeface="Franklin Gothic Book"/>
              <a:cs typeface="Franklin Gothic Book"/>
            </a:endParaRPr>
          </a:p>
        </p:txBody>
      </p:sp>
      <p:sp>
        <p:nvSpPr>
          <p:cNvPr id="18" name="TextBox 17"/>
          <p:cNvSpPr txBox="1"/>
          <p:nvPr/>
        </p:nvSpPr>
        <p:spPr>
          <a:xfrm>
            <a:off x="7537295" y="3267274"/>
            <a:ext cx="1405211"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Franklin Gothic Book"/>
                <a:cs typeface="Franklin Gothic Book"/>
              </a:rPr>
              <a:t>This is the PTC that was received in advance </a:t>
            </a:r>
            <a:endParaRPr lang="en-US" sz="1600" dirty="0">
              <a:latin typeface="Franklin Gothic Book"/>
              <a:cs typeface="Franklin Gothic Book"/>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2529" y="1002702"/>
            <a:ext cx="8991847" cy="103808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4480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a:t>Basics on the premium tax credit</a:t>
            </a:r>
          </a:p>
          <a:p>
            <a:r>
              <a:rPr lang="en-US" dirty="0"/>
              <a:t>Walk through Form 8962</a:t>
            </a:r>
          </a:p>
          <a:p>
            <a:r>
              <a:rPr lang="en-US" dirty="0"/>
              <a:t>Show examples and common situations you are likely to encounter</a:t>
            </a:r>
          </a:p>
          <a:p>
            <a:pPr marL="0" indent="0">
              <a:buNone/>
            </a:pPr>
            <a:endParaRPr lang="en-US" dirty="0"/>
          </a:p>
          <a:p>
            <a:pPr marL="0" indent="0">
              <a:buNone/>
            </a:pPr>
            <a:r>
              <a:rPr lang="en-US">
                <a:solidFill>
                  <a:srgbClr val="FF0000"/>
                </a:solidFill>
              </a:rPr>
              <a:t>New!</a:t>
            </a:r>
            <a:endParaRPr lang="en-US" dirty="0">
              <a:solidFill>
                <a:srgbClr val="FF0000"/>
              </a:solidFill>
            </a:endParaRPr>
          </a:p>
          <a:p>
            <a:pPr marL="0" indent="0">
              <a:buNone/>
            </a:pPr>
            <a:r>
              <a:rPr lang="en-US"/>
              <a:t>Final forms are posted for:</a:t>
            </a:r>
            <a:endParaRPr lang="en-US" dirty="0"/>
          </a:p>
          <a:p>
            <a:r>
              <a:rPr lang="en-US"/>
              <a:t>Form 8962, Premium Tax Credit  </a:t>
            </a:r>
            <a:r>
              <a:rPr lang="en-US" sz="1400">
                <a:latin typeface="Franklin Gothic Book" charset="0"/>
                <a:hlinkClick r:id="rId2"/>
              </a:rPr>
              <a:t>http://www.irs.gov/pub/irs-pdf/f8962.pdf</a:t>
            </a:r>
            <a:endParaRPr lang="en-US" sz="1400" dirty="0">
              <a:latin typeface="Franklin Gothic Book" charset="0"/>
              <a:hlinkClick r:id="rId2"/>
            </a:endParaRPr>
          </a:p>
          <a:p>
            <a:r>
              <a:rPr lang="en-US"/>
              <a:t>Form 8965, Exemptions   </a:t>
            </a:r>
            <a:r>
              <a:rPr lang="en-US" sz="1400">
                <a:latin typeface="Franklin Gothic Book" charset="0"/>
                <a:hlinkClick r:id="rId3"/>
              </a:rPr>
              <a:t>http://www.irs.gov/pub/irs-pdf/f8965.pdf</a:t>
            </a:r>
            <a:endParaRPr lang="en-US" sz="1400" dirty="0">
              <a:latin typeface="Franklin Gothic Book" charset="0"/>
              <a:hlinkClick r:id="rId3"/>
            </a:endParaRPr>
          </a:p>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20277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a tax preparer know any of this information?</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20</a:t>
            </a:fld>
            <a:endParaRPr lang="en-US" dirty="0"/>
          </a:p>
        </p:txBody>
      </p:sp>
      <p:pic>
        <p:nvPicPr>
          <p:cNvPr id="4" name="Picture 3"/>
          <p:cNvPicPr>
            <a:picLocks noChangeAspect="1"/>
          </p:cNvPicPr>
          <p:nvPr/>
        </p:nvPicPr>
        <p:blipFill rotWithShape="1">
          <a:blip r:embed="rId2"/>
          <a:srcRect b="77222"/>
          <a:stretch/>
        </p:blipFill>
        <p:spPr>
          <a:xfrm>
            <a:off x="186156" y="810598"/>
            <a:ext cx="8686800" cy="141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2"/>
          <a:srcRect t="42945" b="42083"/>
          <a:stretch/>
        </p:blipFill>
        <p:spPr>
          <a:xfrm>
            <a:off x="186156" y="2136472"/>
            <a:ext cx="8686800" cy="1093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p:nvPr/>
        </p:nvGrpSpPr>
        <p:grpSpPr>
          <a:xfrm>
            <a:off x="203912" y="2913642"/>
            <a:ext cx="8686800" cy="1642385"/>
            <a:chOff x="67559" y="3687973"/>
            <a:chExt cx="8804946" cy="1579758"/>
          </a:xfrm>
        </p:grpSpPr>
        <p:pic>
          <p:nvPicPr>
            <p:cNvPr id="7" name="Picture 9"/>
            <p:cNvPicPr>
              <a:picLocks noChangeAspect="1"/>
            </p:cNvPicPr>
            <p:nvPr/>
          </p:nvPicPr>
          <p:blipFill rotWithShape="1">
            <a:blip r:embed="rId2"/>
            <a:srcRect t="78207"/>
            <a:stretch/>
          </p:blipFill>
          <p:spPr>
            <a:xfrm>
              <a:off x="67559" y="3687973"/>
              <a:ext cx="8804946" cy="1579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ounded Rectangle 10"/>
            <p:cNvSpPr/>
            <p:nvPr/>
          </p:nvSpPr>
          <p:spPr>
            <a:xfrm>
              <a:off x="2257829" y="4050028"/>
              <a:ext cx="1810559" cy="33774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1"/>
            <p:cNvSpPr/>
            <p:nvPr/>
          </p:nvSpPr>
          <p:spPr>
            <a:xfrm>
              <a:off x="4071165" y="4049945"/>
              <a:ext cx="2305282" cy="33774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403442" y="4058485"/>
              <a:ext cx="2397528" cy="33774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20"/>
          <p:cNvSpPr txBox="1"/>
          <p:nvPr/>
        </p:nvSpPr>
        <p:spPr>
          <a:xfrm>
            <a:off x="1832582" y="4979254"/>
            <a:ext cx="5804876"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i="1" dirty="0" smtClean="0">
                <a:latin typeface="Franklin Gothic Book" panose="020B0503020102020204" pitchFamily="34" charset="0"/>
              </a:rPr>
              <a:t>What should the taxpayer do if the form is wrong?</a:t>
            </a:r>
          </a:p>
          <a:p>
            <a:pPr marL="285750" indent="-285750">
              <a:buClr>
                <a:schemeClr val="tx2">
                  <a:lumMod val="60000"/>
                  <a:lumOff val="40000"/>
                </a:schemeClr>
              </a:buClr>
              <a:buFont typeface="Wingdings" panose="05000000000000000000" pitchFamily="2" charset="2"/>
              <a:buChar char="Ø"/>
            </a:pPr>
            <a:r>
              <a:rPr lang="en-US" sz="2000" dirty="0" smtClean="0">
                <a:latin typeface="Franklin Gothic Book" panose="020B0503020102020204" pitchFamily="34" charset="0"/>
              </a:rPr>
              <a:t>Call the Marketplace, not the IRS!  </a:t>
            </a: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21174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II</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21</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5648" y="2654974"/>
            <a:ext cx="8919455" cy="979209"/>
          </a:xfrm>
          <a:prstGeom prst="rect">
            <a:avLst/>
          </a:prstGeom>
          <a:effectLst>
            <a:outerShdw blurRad="63500" sx="102000" sy="102000" algn="ctr" rotWithShape="0">
              <a:prstClr val="black">
                <a:alpha val="40000"/>
              </a:prstClr>
            </a:outerShdw>
          </a:effectLst>
        </p:spPr>
      </p:pic>
      <p:sp>
        <p:nvSpPr>
          <p:cNvPr id="5" name="Rounded Rectangle 4"/>
          <p:cNvSpPr/>
          <p:nvPr/>
        </p:nvSpPr>
        <p:spPr>
          <a:xfrm>
            <a:off x="153425" y="2607425"/>
            <a:ext cx="8909503" cy="432320"/>
          </a:xfrm>
          <a:prstGeom prst="roundRect">
            <a:avLst/>
          </a:prstGeom>
          <a:noFill/>
          <a:ln w="38100" cmpd="sng">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33473" y="781090"/>
            <a:ext cx="8852159" cy="1634490"/>
          </a:xfrm>
          <a:prstGeom prst="roundRect">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i="1" dirty="0" smtClean="0">
                <a:latin typeface="Calibri" panose="020F0502020204030204" pitchFamily="34" charset="0"/>
                <a:cs typeface="Franklin Gothic Book"/>
              </a:rPr>
              <a:t>Line 24</a:t>
            </a:r>
            <a:r>
              <a:rPr lang="en-US" b="1" dirty="0" smtClean="0">
                <a:latin typeface="Calibri" panose="020F0502020204030204" pitchFamily="34" charset="0"/>
                <a:cs typeface="Franklin Gothic Book"/>
              </a:rPr>
              <a:t>  </a:t>
            </a:r>
          </a:p>
          <a:p>
            <a:r>
              <a:rPr lang="en-US" b="1" i="1" dirty="0" smtClean="0">
                <a:latin typeface="Calibri" panose="020F0502020204030204" pitchFamily="34" charset="0"/>
                <a:cs typeface="Franklin Gothic Book"/>
              </a:rPr>
              <a:t>Total Premium Tax Credit</a:t>
            </a:r>
            <a:r>
              <a:rPr lang="en-US" dirty="0" smtClean="0">
                <a:latin typeface="Calibri" panose="020F0502020204030204" pitchFamily="34" charset="0"/>
                <a:cs typeface="Franklin Gothic Book"/>
              </a:rPr>
              <a:t>:  The credit the taxpayer is entitled to receive</a:t>
            </a:r>
          </a:p>
          <a:p>
            <a:endParaRPr lang="en-US" i="1" dirty="0" smtClean="0">
              <a:latin typeface="Calibri" panose="020F0502020204030204" pitchFamily="34" charset="0"/>
              <a:cs typeface="Franklin Gothic Book"/>
            </a:endParaRPr>
          </a:p>
          <a:p>
            <a:r>
              <a:rPr lang="en-US" b="1" i="1" dirty="0" smtClean="0">
                <a:latin typeface="Calibri" panose="020F0502020204030204" pitchFamily="34" charset="0"/>
                <a:cs typeface="Franklin Gothic Book"/>
              </a:rPr>
              <a:t>Line 25  </a:t>
            </a:r>
          </a:p>
          <a:p>
            <a:r>
              <a:rPr lang="en-US" b="1" i="1" dirty="0" smtClean="0">
                <a:latin typeface="Calibri" panose="020F0502020204030204" pitchFamily="34" charset="0"/>
                <a:cs typeface="Franklin Gothic Book"/>
              </a:rPr>
              <a:t>Advance Payment of PTC:  </a:t>
            </a:r>
            <a:r>
              <a:rPr lang="en-US" dirty="0" smtClean="0">
                <a:latin typeface="Calibri" panose="020F0502020204030204" pitchFamily="34" charset="0"/>
                <a:cs typeface="Franklin Gothic Book"/>
              </a:rPr>
              <a:t>The amount of PTC already received</a:t>
            </a:r>
          </a:p>
        </p:txBody>
      </p:sp>
    </p:spTree>
    <p:extLst>
      <p:ext uri="{BB962C8B-B14F-4D97-AF65-F5344CB8AC3E}">
        <p14:creationId xmlns:p14="http://schemas.microsoft.com/office/powerpoint/2010/main" val="1273963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 Part II</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22</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5648" y="2654974"/>
            <a:ext cx="8919455" cy="979209"/>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33473" y="3936204"/>
            <a:ext cx="8852159" cy="1328023"/>
          </a:xfrm>
          <a:prstGeom prst="roundRect">
            <a:avLst/>
          </a:prstGeom>
          <a:ln w="19050">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i="1" dirty="0" smtClean="0">
                <a:latin typeface="Calibri" panose="020F0502020204030204" pitchFamily="34" charset="0"/>
                <a:cs typeface="Franklin Gothic Book"/>
              </a:rPr>
              <a:t>Line 26</a:t>
            </a:r>
            <a:r>
              <a:rPr lang="en-US" b="1" dirty="0">
                <a:latin typeface="Calibri" panose="020F0502020204030204" pitchFamily="34" charset="0"/>
                <a:cs typeface="Franklin Gothic Book"/>
              </a:rPr>
              <a:t> </a:t>
            </a:r>
            <a:r>
              <a:rPr lang="en-US" b="1" dirty="0" smtClean="0">
                <a:latin typeface="Calibri" panose="020F0502020204030204" pitchFamily="34" charset="0"/>
                <a:cs typeface="Franklin Gothic Book"/>
              </a:rPr>
              <a:t> </a:t>
            </a:r>
          </a:p>
          <a:p>
            <a:pPr marL="285750" indent="-285750">
              <a:buFont typeface="Arial"/>
              <a:buChar char="•"/>
            </a:pPr>
            <a:r>
              <a:rPr lang="en-US" dirty="0" smtClean="0">
                <a:latin typeface="Calibri" panose="020F0502020204030204" pitchFamily="34" charset="0"/>
                <a:cs typeface="Franklin Gothic Book"/>
              </a:rPr>
              <a:t>If Line 24 is greater than Line 25, the taxpayer will receive the excess as a payment.</a:t>
            </a:r>
          </a:p>
          <a:p>
            <a:pPr marL="285750" indent="-285750">
              <a:buFont typeface="Arial"/>
              <a:buChar char="•"/>
            </a:pPr>
            <a:r>
              <a:rPr lang="en-US" dirty="0" smtClean="0">
                <a:latin typeface="Calibri" panose="020F0502020204030204" pitchFamily="34" charset="0"/>
                <a:cs typeface="Franklin Gothic Book"/>
              </a:rPr>
              <a:t>If Line 25 is greater than Line 24, the taxpayer will repay some or all of the amount received in advance. </a:t>
            </a:r>
          </a:p>
        </p:txBody>
      </p:sp>
      <p:sp>
        <p:nvSpPr>
          <p:cNvPr id="8" name="Rounded Rectangle 7"/>
          <p:cNvSpPr/>
          <p:nvPr/>
        </p:nvSpPr>
        <p:spPr>
          <a:xfrm>
            <a:off x="157198" y="3067599"/>
            <a:ext cx="8909503" cy="590648"/>
          </a:xfrm>
          <a:prstGeom prst="roundRect">
            <a:avLst/>
          </a:prstGeom>
          <a:no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6474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Repayment of PTC Received in Advance</a:t>
            </a:r>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23</a:t>
            </a:fld>
            <a:endParaRPr lang="en-US" dirty="0"/>
          </a:p>
        </p:txBody>
      </p:sp>
      <p:pic>
        <p:nvPicPr>
          <p:cNvPr id="4" name="Picture 3"/>
          <p:cNvPicPr>
            <a:picLocks noChangeAspect="1"/>
          </p:cNvPicPr>
          <p:nvPr/>
        </p:nvPicPr>
        <p:blipFill>
          <a:blip r:embed="rId2"/>
          <a:stretch>
            <a:fillRect/>
          </a:stretch>
        </p:blipFill>
        <p:spPr>
          <a:xfrm>
            <a:off x="118225" y="845955"/>
            <a:ext cx="8958215" cy="12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extLst>
              <p:ext uri="{D42A27DB-BD31-4B8C-83A1-F6EECF244321}">
                <p14:modId xmlns:p14="http://schemas.microsoft.com/office/powerpoint/2010/main" val="956042587"/>
              </p:ext>
            </p:extLst>
          </p:nvPr>
        </p:nvGraphicFramePr>
        <p:xfrm>
          <a:off x="774115" y="2693772"/>
          <a:ext cx="7472961" cy="2983835"/>
        </p:xfrm>
        <a:graphic>
          <a:graphicData uri="http://schemas.openxmlformats.org/drawingml/2006/table">
            <a:tbl>
              <a:tblPr firstRow="1" bandRow="1">
                <a:tableStyleId>{5C22544A-7EE6-4342-B048-85BDC9FD1C3A}</a:tableStyleId>
              </a:tblPr>
              <a:tblGrid>
                <a:gridCol w="2490987">
                  <a:extLst>
                    <a:ext uri="{9D8B030D-6E8A-4147-A177-3AD203B41FA5}">
                      <a16:colId xmlns="" xmlns:a16="http://schemas.microsoft.com/office/drawing/2014/main" val="20000"/>
                    </a:ext>
                  </a:extLst>
                </a:gridCol>
                <a:gridCol w="2490987">
                  <a:extLst>
                    <a:ext uri="{9D8B030D-6E8A-4147-A177-3AD203B41FA5}">
                      <a16:colId xmlns="" xmlns:a16="http://schemas.microsoft.com/office/drawing/2014/main" val="20002"/>
                    </a:ext>
                  </a:extLst>
                </a:gridCol>
                <a:gridCol w="2490987">
                  <a:extLst>
                    <a:ext uri="{9D8B030D-6E8A-4147-A177-3AD203B41FA5}">
                      <a16:colId xmlns="" xmlns:a16="http://schemas.microsoft.com/office/drawing/2014/main" val="20004"/>
                    </a:ext>
                  </a:extLst>
                </a:gridCol>
              </a:tblGrid>
              <a:tr h="438738">
                <a:tc gridSpan="3">
                  <a:txBody>
                    <a:bodyPr/>
                    <a:lstStyle/>
                    <a:p>
                      <a:pPr marL="0" marR="0" algn="ctr">
                        <a:spcBef>
                          <a:spcPts val="0"/>
                        </a:spcBef>
                        <a:spcAft>
                          <a:spcPts val="0"/>
                        </a:spcAft>
                      </a:pPr>
                      <a:r>
                        <a:rPr lang="en-US" sz="1800" b="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ON APTC</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 xmlns:a16="http://schemas.microsoft.com/office/drawing/2014/main" val="10000"/>
                  </a:ext>
                </a:extLst>
              </a:tr>
              <a:tr h="648657">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endParaRPr lang="en-US" sz="1600" b="0" dirty="0" smtClean="0">
                        <a:solidFill>
                          <a:schemeClr val="bg1"/>
                        </a:solidFill>
                        <a:effectLst/>
                        <a:latin typeface="Franklin Gothic Medium" panose="020B0603020102020204" pitchFamily="34" charset="0"/>
                      </a:endParaRPr>
                    </a:p>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(as % </a:t>
                      </a:r>
                      <a:r>
                        <a:rPr lang="en-US" sz="1600" b="0" dirty="0">
                          <a:solidFill>
                            <a:schemeClr val="bg1"/>
                          </a:solidFill>
                          <a:effectLst/>
                          <a:latin typeface="Franklin Gothic Medium" panose="020B0603020102020204" pitchFamily="34" charset="0"/>
                        </a:rPr>
                        <a:t>of </a:t>
                      </a:r>
                      <a:r>
                        <a:rPr lang="en-US" sz="1600" b="0" dirty="0" smtClean="0">
                          <a:solidFill>
                            <a:schemeClr val="bg1"/>
                          </a:solidFill>
                          <a:effectLst/>
                          <a:latin typeface="Franklin Gothic Medium" panose="020B0603020102020204" pitchFamily="34" charset="0"/>
                        </a:rPr>
                        <a:t>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SINGLE</a:t>
                      </a:r>
                      <a:r>
                        <a:rPr lang="en-US" sz="1600" b="0" baseline="0" dirty="0" smtClean="0">
                          <a:solidFill>
                            <a:schemeClr val="bg1"/>
                          </a:solidFill>
                          <a:effectLst/>
                          <a:latin typeface="Franklin Gothic Medium" panose="020B0603020102020204" pitchFamily="34" charset="0"/>
                        </a:rPr>
                        <a:t> </a:t>
                      </a:r>
                      <a:r>
                        <a:rPr lang="en-US" sz="1600" b="0" dirty="0" smtClean="0">
                          <a:solidFill>
                            <a:schemeClr val="bg1"/>
                          </a:solidFill>
                          <a:effectLst/>
                          <a:latin typeface="Franklin Gothic Medium" panose="020B0603020102020204" pitchFamily="34" charset="0"/>
                        </a:rPr>
                        <a:t>taxpayers will pay back no more than</a:t>
                      </a:r>
                      <a:r>
                        <a:rPr lang="en-US" sz="1600" b="0" baseline="0" dirty="0" smtClean="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OTHER </a:t>
                      </a:r>
                      <a:r>
                        <a:rPr lang="en-US" sz="1600" b="0" dirty="0">
                          <a:solidFill>
                            <a:schemeClr val="bg1"/>
                          </a:solidFill>
                          <a:effectLst/>
                          <a:latin typeface="Franklin Gothic Medium" panose="020B0603020102020204" pitchFamily="34" charset="0"/>
                        </a:rPr>
                        <a:t>taxpayers </a:t>
                      </a:r>
                      <a:r>
                        <a:rPr lang="en-US" sz="1600" b="0" dirty="0" smtClean="0">
                          <a:solidFill>
                            <a:schemeClr val="bg1"/>
                          </a:solidFill>
                          <a:effectLst/>
                          <a:latin typeface="Franklin Gothic Medium" panose="020B0603020102020204" pitchFamily="34" charset="0"/>
                        </a:rPr>
                        <a:t>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 xmlns:a16="http://schemas.microsoft.com/office/drawing/2014/main" val="10001"/>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extLst>
                  <a:ext uri="{0D108BD9-81ED-4DB2-BD59-A6C34878D82A}">
                    <a16:rowId xmlns="" xmlns:a16="http://schemas.microsoft.com/office/drawing/2014/main" val="10003"/>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$1,250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74110">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400% and above</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37680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13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hodiesworld.com/images/dress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6185" y="1677049"/>
            <a:ext cx="1351165" cy="14219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lgn="r"/>
            <a:fld id="{7FFE15FC-A8B6-4718-BABB-4F5309630F6C}" type="slidenum">
              <a:rPr lang="en-US" smtClean="0"/>
              <a:pPr algn="r"/>
              <a:t>25</a:t>
            </a:fld>
            <a:endParaRPr lang="en-US" dirty="0"/>
          </a:p>
        </p:txBody>
      </p:sp>
      <p:sp>
        <p:nvSpPr>
          <p:cNvPr id="10" name="Title 1"/>
          <p:cNvSpPr>
            <a:spLocks noGrp="1"/>
          </p:cNvSpPr>
          <p:nvPr>
            <p:ph type="title"/>
          </p:nvPr>
        </p:nvSpPr>
        <p:spPr>
          <a:xfrm>
            <a:off x="114301" y="63314"/>
            <a:ext cx="8738754" cy="516966"/>
          </a:xfrm>
        </p:spPr>
        <p:txBody>
          <a:bodyPr/>
          <a:lstStyle/>
          <a:p>
            <a:r>
              <a:rPr lang="en-US" dirty="0" smtClean="0"/>
              <a:t>Example: John (Single Filer)</a:t>
            </a:r>
            <a:endParaRPr lang="en-US" dirty="0"/>
          </a:p>
        </p:txBody>
      </p:sp>
      <p:pic>
        <p:nvPicPr>
          <p:cNvPr id="15" name="Picture 14"/>
          <p:cNvPicPr>
            <a:picLocks noChangeAspect="1"/>
          </p:cNvPicPr>
          <p:nvPr/>
        </p:nvPicPr>
        <p:blipFill rotWithShape="1">
          <a:blip r:embed="rId4"/>
          <a:srcRect t="42945" b="42083"/>
          <a:stretch/>
        </p:blipFill>
        <p:spPr>
          <a:xfrm>
            <a:off x="1797048" y="3098952"/>
            <a:ext cx="7255751" cy="913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p:cNvGrpSpPr/>
          <p:nvPr/>
        </p:nvGrpSpPr>
        <p:grpSpPr>
          <a:xfrm>
            <a:off x="1775681" y="1677049"/>
            <a:ext cx="7287247" cy="1268963"/>
            <a:chOff x="1387220" y="1582479"/>
            <a:chExt cx="7287247" cy="1268963"/>
          </a:xfrm>
        </p:grpSpPr>
        <p:pic>
          <p:nvPicPr>
            <p:cNvPr id="12" name="Picture 11"/>
            <p:cNvPicPr>
              <a:picLocks noChangeAspect="1"/>
            </p:cNvPicPr>
            <p:nvPr/>
          </p:nvPicPr>
          <p:blipFill rotWithShape="1">
            <a:blip r:embed="rId4"/>
            <a:srcRect r="3230" b="77222"/>
            <a:stretch/>
          </p:blipFill>
          <p:spPr>
            <a:xfrm>
              <a:off x="1387220" y="1582479"/>
              <a:ext cx="7287247" cy="1227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702466" y="2539875"/>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John Smith </a:t>
              </a:r>
              <a:endParaRPr lang="en-US" sz="1400" dirty="0">
                <a:solidFill>
                  <a:srgbClr val="FF0000"/>
                </a:solidFill>
                <a:latin typeface="Apple Casual"/>
                <a:cs typeface="Apple Casual"/>
              </a:endParaRPr>
            </a:p>
          </p:txBody>
        </p:sp>
        <p:sp>
          <p:nvSpPr>
            <p:cNvPr id="18" name="TextBox 17"/>
            <p:cNvSpPr txBox="1"/>
            <p:nvPr/>
          </p:nvSpPr>
          <p:spPr>
            <a:xfrm>
              <a:off x="3773518" y="2543665"/>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a:t>
              </a:r>
              <a:endParaRPr lang="en-US" sz="1400" dirty="0">
                <a:solidFill>
                  <a:srgbClr val="FF0000"/>
                </a:solidFill>
                <a:latin typeface="Apple Casual"/>
                <a:cs typeface="Apple Casual"/>
              </a:endParaRPr>
            </a:p>
          </p:txBody>
        </p:sp>
        <p:sp>
          <p:nvSpPr>
            <p:cNvPr id="19" name="TextBox 18"/>
            <p:cNvSpPr txBox="1"/>
            <p:nvPr/>
          </p:nvSpPr>
          <p:spPr>
            <a:xfrm>
              <a:off x="5746217" y="2530155"/>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Big Ins Co.</a:t>
              </a:r>
              <a:endParaRPr lang="en-US" sz="1400" dirty="0">
                <a:solidFill>
                  <a:srgbClr val="FF0000"/>
                </a:solidFill>
                <a:latin typeface="Apple Casual"/>
                <a:cs typeface="Apple Casual"/>
              </a:endParaRPr>
            </a:p>
          </p:txBody>
        </p:sp>
      </p:grpSp>
      <p:sp>
        <p:nvSpPr>
          <p:cNvPr id="20" name="TextBox 19"/>
          <p:cNvSpPr txBox="1"/>
          <p:nvPr/>
        </p:nvSpPr>
        <p:spPr>
          <a:xfrm>
            <a:off x="2148746" y="3719033"/>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John Smith </a:t>
            </a:r>
            <a:endParaRPr lang="en-US" sz="1400" dirty="0">
              <a:solidFill>
                <a:srgbClr val="FF0000"/>
              </a:solidFill>
              <a:latin typeface="Apple Casual"/>
              <a:cs typeface="Apple Casual"/>
            </a:endParaRPr>
          </a:p>
        </p:txBody>
      </p:sp>
      <p:sp>
        <p:nvSpPr>
          <p:cNvPr id="21" name="TextBox 20"/>
          <p:cNvSpPr txBox="1"/>
          <p:nvPr/>
        </p:nvSpPr>
        <p:spPr>
          <a:xfrm>
            <a:off x="4503540" y="3727024"/>
            <a:ext cx="1225391" cy="246221"/>
          </a:xfrm>
          <a:prstGeom prst="rect">
            <a:avLst/>
          </a:prstGeom>
          <a:noFill/>
        </p:spPr>
        <p:txBody>
          <a:bodyPr wrap="square" rtlCol="0">
            <a:spAutoFit/>
          </a:bodyPr>
          <a:lstStyle/>
          <a:p>
            <a:r>
              <a:rPr lang="en-US" sz="1000" dirty="0" smtClean="0">
                <a:solidFill>
                  <a:srgbClr val="FF0000"/>
                </a:solidFill>
                <a:latin typeface="Apple Casual"/>
                <a:cs typeface="Apple Casual"/>
              </a:rPr>
              <a:t>###-##-####</a:t>
            </a:r>
            <a:endParaRPr lang="en-US" sz="1000" dirty="0">
              <a:solidFill>
                <a:srgbClr val="FF0000"/>
              </a:solidFill>
              <a:latin typeface="Apple Casual"/>
              <a:cs typeface="Apple Casual"/>
            </a:endParaRPr>
          </a:p>
        </p:txBody>
      </p:sp>
      <p:sp>
        <p:nvSpPr>
          <p:cNvPr id="22" name="TextBox 21"/>
          <p:cNvSpPr txBox="1"/>
          <p:nvPr/>
        </p:nvSpPr>
        <p:spPr>
          <a:xfrm>
            <a:off x="5706077" y="3701732"/>
            <a:ext cx="914624" cy="307777"/>
          </a:xfrm>
          <a:prstGeom prst="rect">
            <a:avLst/>
          </a:prstGeom>
          <a:noFill/>
        </p:spPr>
        <p:txBody>
          <a:bodyPr wrap="square" rtlCol="0">
            <a:spAutoFit/>
          </a:bodyPr>
          <a:lstStyle/>
          <a:p>
            <a:r>
              <a:rPr lang="en-US" sz="1400" dirty="0" smtClean="0">
                <a:solidFill>
                  <a:srgbClr val="FF0000"/>
                </a:solidFill>
                <a:latin typeface="Apple Casual"/>
                <a:cs typeface="Apple Casual"/>
              </a:rPr>
              <a:t>2-10-90</a:t>
            </a:r>
            <a:endParaRPr lang="en-US" sz="1400" dirty="0">
              <a:solidFill>
                <a:srgbClr val="FF0000"/>
              </a:solidFill>
              <a:latin typeface="Apple Casual"/>
              <a:cs typeface="Apple Casual"/>
            </a:endParaRPr>
          </a:p>
        </p:txBody>
      </p:sp>
      <p:sp>
        <p:nvSpPr>
          <p:cNvPr id="23" name="TextBox 22"/>
          <p:cNvSpPr txBox="1"/>
          <p:nvPr/>
        </p:nvSpPr>
        <p:spPr>
          <a:xfrm>
            <a:off x="6736734" y="3715243"/>
            <a:ext cx="978410" cy="305638"/>
          </a:xfrm>
          <a:prstGeom prst="rect">
            <a:avLst/>
          </a:prstGeom>
          <a:noFill/>
        </p:spPr>
        <p:txBody>
          <a:bodyPr wrap="square" rtlCol="0">
            <a:spAutoFit/>
          </a:bodyPr>
          <a:lstStyle/>
          <a:p>
            <a:r>
              <a:rPr lang="en-US" sz="1400" dirty="0">
                <a:solidFill>
                  <a:srgbClr val="FF0000"/>
                </a:solidFill>
                <a:latin typeface="Apple Casual"/>
                <a:cs typeface="Apple Casual"/>
              </a:rPr>
              <a:t>4</a:t>
            </a:r>
            <a:r>
              <a:rPr lang="en-US" sz="1400" dirty="0" smtClean="0">
                <a:solidFill>
                  <a:srgbClr val="FF0000"/>
                </a:solidFill>
                <a:latin typeface="Apple Casual"/>
                <a:cs typeface="Apple Casual"/>
              </a:rPr>
              <a:t>/1/2014</a:t>
            </a:r>
            <a:endParaRPr lang="en-US" sz="1400" dirty="0">
              <a:solidFill>
                <a:srgbClr val="FF0000"/>
              </a:solidFill>
              <a:latin typeface="Apple Casual"/>
              <a:cs typeface="Apple Casual"/>
            </a:endParaRPr>
          </a:p>
        </p:txBody>
      </p:sp>
      <p:sp>
        <p:nvSpPr>
          <p:cNvPr id="24" name="TextBox 23"/>
          <p:cNvSpPr txBox="1"/>
          <p:nvPr/>
        </p:nvSpPr>
        <p:spPr>
          <a:xfrm>
            <a:off x="7823238" y="3719033"/>
            <a:ext cx="1175512" cy="307777"/>
          </a:xfrm>
          <a:prstGeom prst="rect">
            <a:avLst/>
          </a:prstGeom>
          <a:noFill/>
        </p:spPr>
        <p:txBody>
          <a:bodyPr wrap="square" rtlCol="0">
            <a:spAutoFit/>
          </a:bodyPr>
          <a:lstStyle/>
          <a:p>
            <a:r>
              <a:rPr lang="en-US" sz="1400" dirty="0" smtClean="0">
                <a:solidFill>
                  <a:srgbClr val="FF0000"/>
                </a:solidFill>
                <a:latin typeface="Apple Casual"/>
                <a:cs typeface="Apple Casual"/>
              </a:rPr>
              <a:t>12/31/2014</a:t>
            </a:r>
            <a:endParaRPr lang="en-US" sz="1400" dirty="0">
              <a:solidFill>
                <a:srgbClr val="FF0000"/>
              </a:solidFill>
              <a:latin typeface="Apple Casual"/>
              <a:cs typeface="Apple Casual"/>
            </a:endParaRPr>
          </a:p>
        </p:txBody>
      </p:sp>
      <p:pic>
        <p:nvPicPr>
          <p:cNvPr id="6" name="Picture 5"/>
          <p:cNvPicPr>
            <a:picLocks noChangeAspect="1"/>
          </p:cNvPicPr>
          <p:nvPr/>
        </p:nvPicPr>
        <p:blipFill>
          <a:blip r:embed="rId5"/>
          <a:stretch>
            <a:fillRect/>
          </a:stretch>
        </p:blipFill>
        <p:spPr>
          <a:xfrm>
            <a:off x="378326" y="4163076"/>
            <a:ext cx="8765674" cy="2260600"/>
          </a:xfrm>
          <a:prstGeom prst="rect">
            <a:avLst/>
          </a:prstGeom>
        </p:spPr>
      </p:pic>
      <p:sp>
        <p:nvSpPr>
          <p:cNvPr id="25" name="TextBox 24"/>
          <p:cNvSpPr txBox="1"/>
          <p:nvPr/>
        </p:nvSpPr>
        <p:spPr>
          <a:xfrm>
            <a:off x="2862667" y="5677980"/>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$220</a:t>
            </a:r>
            <a:endParaRPr lang="en-US" sz="1400" dirty="0">
              <a:solidFill>
                <a:srgbClr val="FF0000"/>
              </a:solidFill>
              <a:latin typeface="Apple Casual"/>
              <a:cs typeface="Apple Casual"/>
            </a:endParaRPr>
          </a:p>
        </p:txBody>
      </p:sp>
      <p:sp>
        <p:nvSpPr>
          <p:cNvPr id="26" name="TextBox 25"/>
          <p:cNvSpPr txBox="1"/>
          <p:nvPr/>
        </p:nvSpPr>
        <p:spPr>
          <a:xfrm>
            <a:off x="2866439" y="6073560"/>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$220</a:t>
            </a:r>
            <a:endParaRPr lang="en-US" sz="1400" dirty="0">
              <a:solidFill>
                <a:srgbClr val="FF0000"/>
              </a:solidFill>
              <a:latin typeface="Apple Casual"/>
              <a:cs typeface="Apple Casual"/>
            </a:endParaRPr>
          </a:p>
        </p:txBody>
      </p:sp>
      <p:sp>
        <p:nvSpPr>
          <p:cNvPr id="27" name="TextBox 26"/>
          <p:cNvSpPr txBox="1"/>
          <p:nvPr/>
        </p:nvSpPr>
        <p:spPr>
          <a:xfrm>
            <a:off x="4920211" y="5695281"/>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$211</a:t>
            </a:r>
            <a:endParaRPr lang="en-US" sz="1400" dirty="0">
              <a:solidFill>
                <a:srgbClr val="FF0000"/>
              </a:solidFill>
              <a:latin typeface="Apple Casual"/>
              <a:cs typeface="Apple Casual"/>
            </a:endParaRPr>
          </a:p>
        </p:txBody>
      </p:sp>
      <p:sp>
        <p:nvSpPr>
          <p:cNvPr id="28" name="TextBox 27"/>
          <p:cNvSpPr txBox="1"/>
          <p:nvPr/>
        </p:nvSpPr>
        <p:spPr>
          <a:xfrm>
            <a:off x="4910468" y="6023310"/>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$211</a:t>
            </a:r>
            <a:endParaRPr lang="en-US" sz="1400" dirty="0">
              <a:solidFill>
                <a:srgbClr val="FF0000"/>
              </a:solidFill>
              <a:latin typeface="Apple Casual"/>
              <a:cs typeface="Apple Casual"/>
            </a:endParaRPr>
          </a:p>
        </p:txBody>
      </p:sp>
      <p:sp>
        <p:nvSpPr>
          <p:cNvPr id="29" name="TextBox 28"/>
          <p:cNvSpPr txBox="1"/>
          <p:nvPr/>
        </p:nvSpPr>
        <p:spPr>
          <a:xfrm>
            <a:off x="7247984" y="5685562"/>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$75</a:t>
            </a:r>
            <a:endParaRPr lang="en-US" sz="1400" dirty="0">
              <a:solidFill>
                <a:srgbClr val="FF0000"/>
              </a:solidFill>
              <a:latin typeface="Apple Casual"/>
              <a:cs typeface="Apple Casual"/>
            </a:endParaRPr>
          </a:p>
        </p:txBody>
      </p:sp>
      <p:sp>
        <p:nvSpPr>
          <p:cNvPr id="30" name="TextBox 29"/>
          <p:cNvSpPr txBox="1"/>
          <p:nvPr/>
        </p:nvSpPr>
        <p:spPr>
          <a:xfrm>
            <a:off x="7261499" y="6023311"/>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$75</a:t>
            </a:r>
            <a:endParaRPr lang="en-US" sz="1400" dirty="0">
              <a:solidFill>
                <a:srgbClr val="FF0000"/>
              </a:solidFill>
              <a:latin typeface="Apple Casual"/>
              <a:cs typeface="Apple Casual"/>
            </a:endParaRPr>
          </a:p>
        </p:txBody>
      </p:sp>
      <p:graphicFrame>
        <p:nvGraphicFramePr>
          <p:cNvPr id="4" name="Table 3"/>
          <p:cNvGraphicFramePr>
            <a:graphicFrameLocks noGrp="1"/>
          </p:cNvGraphicFramePr>
          <p:nvPr>
            <p:extLst>
              <p:ext uri="{D42A27DB-BD31-4B8C-83A1-F6EECF244321}">
                <p14:modId xmlns:p14="http://schemas.microsoft.com/office/powerpoint/2010/main" val="1003654019"/>
              </p:ext>
            </p:extLst>
          </p:nvPr>
        </p:nvGraphicFramePr>
        <p:xfrm>
          <a:off x="320954" y="754792"/>
          <a:ext cx="6904985" cy="741680"/>
        </p:xfrm>
        <a:graphic>
          <a:graphicData uri="http://schemas.openxmlformats.org/drawingml/2006/table">
            <a:tbl>
              <a:tblPr firstRow="1" bandRow="1">
                <a:tableStyleId>{5C22544A-7EE6-4342-B048-85BDC9FD1C3A}</a:tableStyleId>
              </a:tblPr>
              <a:tblGrid>
                <a:gridCol w="1511051"/>
                <a:gridCol w="3850105"/>
                <a:gridCol w="1543829"/>
              </a:tblGrid>
              <a:tr h="370840">
                <a:tc gridSpan="3">
                  <a:txBody>
                    <a:bodyPr/>
                    <a:lstStyle/>
                    <a:p>
                      <a:pPr algn="l"/>
                      <a:r>
                        <a:rPr lang="en-US" dirty="0" smtClean="0">
                          <a:solidFill>
                            <a:schemeClr val="tx1"/>
                          </a:solidFill>
                          <a:latin typeface="Calibri" panose="020F0502020204030204" pitchFamily="34" charset="0"/>
                        </a:rPr>
                        <a:t>John: </a:t>
                      </a:r>
                      <a:endParaRPr lang="en-US" dirty="0">
                        <a:solidFill>
                          <a:schemeClr val="tx1"/>
                        </a:solidFill>
                        <a:latin typeface="Calibri" panose="020F0502020204030204" pitchFamily="34" charset="0"/>
                      </a:endParaRPr>
                    </a:p>
                  </a:txBody>
                  <a:tcPr>
                    <a:lnL w="12700" cap="flat" cmpd="sng" algn="ctr">
                      <a:solidFill>
                        <a:srgbClr val="175475"/>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rgbClr val="175475"/>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r>
              <a:tr h="370840">
                <a:tc>
                  <a:txBody>
                    <a:bodyPr/>
                    <a:lstStyle/>
                    <a:p>
                      <a:r>
                        <a:rPr lang="en-US" sz="1600" dirty="0" smtClean="0">
                          <a:solidFill>
                            <a:schemeClr val="tx1"/>
                          </a:solidFill>
                          <a:latin typeface="Calibri" panose="020F0502020204030204" pitchFamily="34" charset="0"/>
                        </a:rPr>
                        <a:t>Single</a:t>
                      </a:r>
                      <a:endParaRPr lang="en-US" sz="1600" dirty="0">
                        <a:solidFill>
                          <a:schemeClr val="tx1"/>
                        </a:solidFill>
                        <a:latin typeface="Calibri" panose="020F0502020204030204" pitchFamily="34" charset="0"/>
                      </a:endParaRPr>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Calibri" panose="020F0502020204030204" pitchFamily="34" charset="0"/>
                        </a:rPr>
                        <a:t>Modified AGI: $23,340</a:t>
                      </a:r>
                      <a:endParaRPr lang="en-US" sz="160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anose="020F0502020204030204" pitchFamily="34" charset="0"/>
                        </a:rPr>
                        <a:t>Has 1095-A</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58890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John (Single Filer)</a:t>
            </a:r>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26</a:t>
            </a:fld>
            <a:endParaRPr lang="en-US" dirty="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9815" y="826421"/>
            <a:ext cx="8714702" cy="4677827"/>
          </a:xfrm>
          <a:prstGeom prst="rect">
            <a:avLst/>
          </a:prstGeom>
          <a:effectLst>
            <a:outerShdw blurRad="63500" sx="102000" sy="102000" algn="ctr" rotWithShape="0">
              <a:prstClr val="black">
                <a:alpha val="40000"/>
              </a:prstClr>
            </a:outerShdw>
          </a:effectLst>
        </p:spPr>
      </p:pic>
      <p:sp>
        <p:nvSpPr>
          <p:cNvPr id="6" name="TextBox 5"/>
          <p:cNvSpPr txBox="1"/>
          <p:nvPr/>
        </p:nvSpPr>
        <p:spPr>
          <a:xfrm>
            <a:off x="7986705" y="2370110"/>
            <a:ext cx="607629" cy="307777"/>
          </a:xfrm>
          <a:prstGeom prst="rect">
            <a:avLst/>
          </a:prstGeom>
          <a:noFill/>
        </p:spPr>
        <p:txBody>
          <a:bodyPr wrap="square" rtlCol="0">
            <a:spAutoFit/>
          </a:bodyPr>
          <a:lstStyle/>
          <a:p>
            <a:r>
              <a:rPr lang="en-US" sz="1400" dirty="0">
                <a:solidFill>
                  <a:srgbClr val="FF0000"/>
                </a:solidFill>
                <a:latin typeface="Apple Casual"/>
                <a:cs typeface="Apple Casual"/>
              </a:rPr>
              <a:t>1</a:t>
            </a:r>
          </a:p>
        </p:txBody>
      </p:sp>
      <p:sp>
        <p:nvSpPr>
          <p:cNvPr id="7" name="TextBox 6"/>
          <p:cNvSpPr txBox="1"/>
          <p:nvPr/>
        </p:nvSpPr>
        <p:spPr>
          <a:xfrm>
            <a:off x="3472449" y="2697872"/>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23,340</a:t>
            </a:r>
            <a:endParaRPr lang="en-US" sz="1400" dirty="0">
              <a:solidFill>
                <a:srgbClr val="FF0000"/>
              </a:solidFill>
              <a:latin typeface="Apple Casual"/>
              <a:cs typeface="Apple Casual"/>
            </a:endParaRPr>
          </a:p>
        </p:txBody>
      </p:sp>
      <p:sp>
        <p:nvSpPr>
          <p:cNvPr id="8" name="TextBox 7"/>
          <p:cNvSpPr txBox="1"/>
          <p:nvPr/>
        </p:nvSpPr>
        <p:spPr>
          <a:xfrm>
            <a:off x="7756074" y="2942272"/>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23,340</a:t>
            </a:r>
            <a:endParaRPr lang="en-US" sz="1400" dirty="0">
              <a:solidFill>
                <a:srgbClr val="FF0000"/>
              </a:solidFill>
              <a:latin typeface="Apple Casual"/>
              <a:cs typeface="Apple Casual"/>
            </a:endParaRPr>
          </a:p>
        </p:txBody>
      </p:sp>
      <p:sp>
        <p:nvSpPr>
          <p:cNvPr id="9" name="TextBox 8"/>
          <p:cNvSpPr txBox="1"/>
          <p:nvPr/>
        </p:nvSpPr>
        <p:spPr>
          <a:xfrm>
            <a:off x="7739748" y="3479367"/>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11,490</a:t>
            </a:r>
            <a:endParaRPr lang="en-US" sz="1400" dirty="0">
              <a:solidFill>
                <a:srgbClr val="FF0000"/>
              </a:solidFill>
              <a:latin typeface="Apple Casual"/>
              <a:cs typeface="Apple Casual"/>
            </a:endParaRPr>
          </a:p>
        </p:txBody>
      </p:sp>
      <p:sp>
        <p:nvSpPr>
          <p:cNvPr id="10" name="Multiply 9"/>
          <p:cNvSpPr/>
          <p:nvPr/>
        </p:nvSpPr>
        <p:spPr>
          <a:xfrm>
            <a:off x="5562257" y="3537474"/>
            <a:ext cx="270933" cy="279401"/>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1" name="TextBox 10"/>
          <p:cNvSpPr txBox="1"/>
          <p:nvPr/>
        </p:nvSpPr>
        <p:spPr>
          <a:xfrm>
            <a:off x="7756074" y="3877521"/>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203</a:t>
            </a:r>
            <a:endParaRPr lang="en-US" sz="1400" dirty="0">
              <a:solidFill>
                <a:srgbClr val="FF0000"/>
              </a:solidFill>
              <a:latin typeface="Apple Casual"/>
              <a:cs typeface="Apple Casual"/>
            </a:endParaRPr>
          </a:p>
        </p:txBody>
      </p:sp>
      <p:sp>
        <p:nvSpPr>
          <p:cNvPr id="13" name="Multiply 12"/>
          <p:cNvSpPr/>
          <p:nvPr/>
        </p:nvSpPr>
        <p:spPr>
          <a:xfrm>
            <a:off x="703289" y="4261264"/>
            <a:ext cx="270933" cy="279401"/>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4" name="TextBox 13"/>
          <p:cNvSpPr txBox="1"/>
          <p:nvPr/>
        </p:nvSpPr>
        <p:spPr>
          <a:xfrm>
            <a:off x="7725453" y="4848779"/>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.0641</a:t>
            </a:r>
            <a:endParaRPr lang="en-US" sz="1400" dirty="0">
              <a:solidFill>
                <a:srgbClr val="FF0000"/>
              </a:solidFill>
              <a:latin typeface="Apple Casual"/>
              <a:cs typeface="Apple Casual"/>
            </a:endParaRPr>
          </a:p>
        </p:txBody>
      </p:sp>
      <p:sp>
        <p:nvSpPr>
          <p:cNvPr id="15" name="TextBox 14"/>
          <p:cNvSpPr txBox="1"/>
          <p:nvPr/>
        </p:nvSpPr>
        <p:spPr>
          <a:xfrm>
            <a:off x="3523652" y="5196471"/>
            <a:ext cx="1053514" cy="307777"/>
          </a:xfrm>
          <a:prstGeom prst="rect">
            <a:avLst/>
          </a:prstGeom>
          <a:noFill/>
        </p:spPr>
        <p:txBody>
          <a:bodyPr wrap="square" rtlCol="0">
            <a:spAutoFit/>
          </a:bodyPr>
          <a:lstStyle/>
          <a:p>
            <a:r>
              <a:rPr lang="en-US" sz="1400" dirty="0" smtClean="0">
                <a:solidFill>
                  <a:srgbClr val="FF0000"/>
                </a:solidFill>
                <a:latin typeface="Apple Casual"/>
                <a:cs typeface="Apple Casual"/>
              </a:rPr>
              <a:t>1,496</a:t>
            </a:r>
            <a:endParaRPr lang="en-US" sz="1400" dirty="0">
              <a:solidFill>
                <a:srgbClr val="FF0000"/>
              </a:solidFill>
              <a:latin typeface="Apple Casual"/>
              <a:cs typeface="Apple Casual"/>
            </a:endParaRPr>
          </a:p>
        </p:txBody>
      </p:sp>
      <p:sp>
        <p:nvSpPr>
          <p:cNvPr id="16" name="TextBox 15"/>
          <p:cNvSpPr txBox="1"/>
          <p:nvPr/>
        </p:nvSpPr>
        <p:spPr>
          <a:xfrm>
            <a:off x="7739748" y="5204483"/>
            <a:ext cx="1053514" cy="307777"/>
          </a:xfrm>
          <a:prstGeom prst="rect">
            <a:avLst/>
          </a:prstGeom>
          <a:noFill/>
        </p:spPr>
        <p:txBody>
          <a:bodyPr wrap="square" rtlCol="0">
            <a:spAutoFit/>
          </a:bodyPr>
          <a:lstStyle/>
          <a:p>
            <a:r>
              <a:rPr lang="en-US" sz="1400" dirty="0" smtClean="0">
                <a:solidFill>
                  <a:srgbClr val="FF0000"/>
                </a:solidFill>
                <a:latin typeface="Apple Casual"/>
                <a:cs typeface="Apple Casual"/>
              </a:rPr>
              <a:t>125</a:t>
            </a:r>
            <a:endParaRPr lang="en-US" sz="1400" dirty="0">
              <a:solidFill>
                <a:srgbClr val="FF0000"/>
              </a:solidFill>
              <a:latin typeface="Apple Casual"/>
              <a:cs typeface="Apple Casual"/>
            </a:endParaRPr>
          </a:p>
        </p:txBody>
      </p:sp>
    </p:spTree>
    <p:extLst>
      <p:ext uri="{BB962C8B-B14F-4D97-AF65-F5344CB8AC3E}">
        <p14:creationId xmlns:p14="http://schemas.microsoft.com/office/powerpoint/2010/main" val="3474672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John (Single Filer)</a:t>
            </a:r>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27</a:t>
            </a:fld>
            <a:endParaRPr lang="en-US" dirty="0"/>
          </a:p>
        </p:txBody>
      </p:sp>
      <p:pic>
        <p:nvPicPr>
          <p:cNvPr id="4" name="Picture 3"/>
          <p:cNvPicPr>
            <a:picLocks noChangeAspect="1"/>
          </p:cNvPicPr>
          <p:nvPr/>
        </p:nvPicPr>
        <p:blipFill>
          <a:blip r:embed="rId2"/>
          <a:stretch>
            <a:fillRect/>
          </a:stretch>
        </p:blipFill>
        <p:spPr>
          <a:xfrm>
            <a:off x="108098" y="743047"/>
            <a:ext cx="8894932" cy="3586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Multiply 20"/>
          <p:cNvSpPr/>
          <p:nvPr/>
        </p:nvSpPr>
        <p:spPr>
          <a:xfrm>
            <a:off x="6181453" y="1080211"/>
            <a:ext cx="270933" cy="279401"/>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Multiply 21"/>
          <p:cNvSpPr/>
          <p:nvPr/>
        </p:nvSpPr>
        <p:spPr>
          <a:xfrm>
            <a:off x="6181452" y="1485510"/>
            <a:ext cx="270933" cy="279401"/>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TextBox 22"/>
          <p:cNvSpPr txBox="1"/>
          <p:nvPr/>
        </p:nvSpPr>
        <p:spPr>
          <a:xfrm>
            <a:off x="1484480" y="4002743"/>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220</a:t>
            </a:r>
            <a:endParaRPr lang="en-US" sz="1400" dirty="0">
              <a:solidFill>
                <a:srgbClr val="FF0000"/>
              </a:solidFill>
              <a:latin typeface="Apple Casual"/>
              <a:cs typeface="Apple Casual"/>
            </a:endParaRPr>
          </a:p>
        </p:txBody>
      </p:sp>
      <p:sp>
        <p:nvSpPr>
          <p:cNvPr id="8" name="TextBox 23"/>
          <p:cNvSpPr txBox="1"/>
          <p:nvPr/>
        </p:nvSpPr>
        <p:spPr>
          <a:xfrm>
            <a:off x="2974983" y="4025052"/>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211</a:t>
            </a:r>
            <a:endParaRPr lang="en-US" sz="1400" dirty="0">
              <a:solidFill>
                <a:srgbClr val="FF0000"/>
              </a:solidFill>
              <a:latin typeface="Apple Casual"/>
              <a:cs typeface="Apple Casual"/>
            </a:endParaRPr>
          </a:p>
        </p:txBody>
      </p:sp>
      <p:sp>
        <p:nvSpPr>
          <p:cNvPr id="9" name="TextBox 24"/>
          <p:cNvSpPr txBox="1"/>
          <p:nvPr/>
        </p:nvSpPr>
        <p:spPr>
          <a:xfrm>
            <a:off x="4166143" y="4015288"/>
            <a:ext cx="1053514" cy="307777"/>
          </a:xfrm>
          <a:prstGeom prst="rect">
            <a:avLst/>
          </a:prstGeom>
          <a:noFill/>
        </p:spPr>
        <p:txBody>
          <a:bodyPr wrap="square" rtlCol="0">
            <a:spAutoFit/>
          </a:bodyPr>
          <a:lstStyle/>
          <a:p>
            <a:r>
              <a:rPr lang="en-US" sz="1400" dirty="0" smtClean="0">
                <a:solidFill>
                  <a:srgbClr val="FF0000"/>
                </a:solidFill>
                <a:latin typeface="Apple Casual"/>
                <a:cs typeface="Apple Casual"/>
              </a:rPr>
              <a:t>125</a:t>
            </a:r>
            <a:endParaRPr lang="en-US" sz="1400" dirty="0">
              <a:solidFill>
                <a:srgbClr val="FF0000"/>
              </a:solidFill>
              <a:latin typeface="Apple Casual"/>
              <a:cs typeface="Apple Casual"/>
            </a:endParaRPr>
          </a:p>
        </p:txBody>
      </p:sp>
      <p:sp>
        <p:nvSpPr>
          <p:cNvPr id="10" name="TextBox 25"/>
          <p:cNvSpPr txBox="1"/>
          <p:nvPr/>
        </p:nvSpPr>
        <p:spPr>
          <a:xfrm>
            <a:off x="5516583" y="4025052"/>
            <a:ext cx="1053514" cy="307777"/>
          </a:xfrm>
          <a:prstGeom prst="rect">
            <a:avLst/>
          </a:prstGeom>
          <a:noFill/>
        </p:spPr>
        <p:txBody>
          <a:bodyPr wrap="square" rtlCol="0">
            <a:spAutoFit/>
          </a:bodyPr>
          <a:lstStyle/>
          <a:p>
            <a:r>
              <a:rPr lang="en-US" sz="1400" dirty="0" smtClean="0">
                <a:solidFill>
                  <a:srgbClr val="FF0000"/>
                </a:solidFill>
                <a:latin typeface="Apple Casual"/>
                <a:cs typeface="Apple Casual"/>
              </a:rPr>
              <a:t>86</a:t>
            </a:r>
            <a:endParaRPr lang="en-US" sz="1400" dirty="0">
              <a:solidFill>
                <a:srgbClr val="FF0000"/>
              </a:solidFill>
              <a:latin typeface="Apple Casual"/>
              <a:cs typeface="Apple Casual"/>
            </a:endParaRPr>
          </a:p>
        </p:txBody>
      </p:sp>
      <p:sp>
        <p:nvSpPr>
          <p:cNvPr id="11" name="TextBox 26"/>
          <p:cNvSpPr txBox="1"/>
          <p:nvPr/>
        </p:nvSpPr>
        <p:spPr>
          <a:xfrm>
            <a:off x="6820278" y="4014829"/>
            <a:ext cx="1053514" cy="307777"/>
          </a:xfrm>
          <a:prstGeom prst="rect">
            <a:avLst/>
          </a:prstGeom>
          <a:noFill/>
        </p:spPr>
        <p:txBody>
          <a:bodyPr wrap="square" rtlCol="0">
            <a:spAutoFit/>
          </a:bodyPr>
          <a:lstStyle/>
          <a:p>
            <a:r>
              <a:rPr lang="en-US" sz="1400" dirty="0" smtClean="0">
                <a:solidFill>
                  <a:srgbClr val="FF0000"/>
                </a:solidFill>
                <a:latin typeface="Apple Casual"/>
                <a:cs typeface="Apple Casual"/>
              </a:rPr>
              <a:t>86</a:t>
            </a:r>
            <a:endParaRPr lang="en-US" sz="1400" dirty="0">
              <a:solidFill>
                <a:srgbClr val="FF0000"/>
              </a:solidFill>
              <a:latin typeface="Apple Casual"/>
              <a:cs typeface="Apple Casual"/>
            </a:endParaRPr>
          </a:p>
        </p:txBody>
      </p:sp>
      <p:sp>
        <p:nvSpPr>
          <p:cNvPr id="12" name="TextBox 27"/>
          <p:cNvSpPr txBox="1"/>
          <p:nvPr/>
        </p:nvSpPr>
        <p:spPr>
          <a:xfrm>
            <a:off x="8100034" y="4014530"/>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75</a:t>
            </a:r>
            <a:endParaRPr lang="en-US" sz="1400" dirty="0">
              <a:solidFill>
                <a:srgbClr val="FF0000"/>
              </a:solidFill>
              <a:latin typeface="Apple Casual"/>
              <a:cs typeface="Apple Casual"/>
            </a:endParaRPr>
          </a:p>
        </p:txBody>
      </p:sp>
      <p:pic>
        <p:nvPicPr>
          <p:cNvPr id="13" name="Picture 12"/>
          <p:cNvPicPr>
            <a:picLocks noChangeAspect="1"/>
          </p:cNvPicPr>
          <p:nvPr/>
        </p:nvPicPr>
        <p:blipFill>
          <a:blip r:embed="rId3"/>
          <a:stretch>
            <a:fillRect/>
          </a:stretch>
        </p:blipFill>
        <p:spPr>
          <a:xfrm>
            <a:off x="108089" y="4507074"/>
            <a:ext cx="8863637" cy="999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7832760" y="4459944"/>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774</a:t>
            </a:r>
            <a:endParaRPr lang="en-US" sz="1400" dirty="0">
              <a:solidFill>
                <a:srgbClr val="FF0000"/>
              </a:solidFill>
              <a:latin typeface="Apple Casual"/>
              <a:cs typeface="Apple Casual"/>
            </a:endParaRPr>
          </a:p>
        </p:txBody>
      </p:sp>
      <p:sp>
        <p:nvSpPr>
          <p:cNvPr id="15" name="TextBox 14"/>
          <p:cNvSpPr txBox="1"/>
          <p:nvPr/>
        </p:nvSpPr>
        <p:spPr>
          <a:xfrm>
            <a:off x="7832758" y="4635574"/>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675</a:t>
            </a:r>
            <a:endParaRPr lang="en-US" sz="1400" dirty="0">
              <a:solidFill>
                <a:srgbClr val="FF0000"/>
              </a:solidFill>
              <a:latin typeface="Apple Casual"/>
              <a:cs typeface="Apple Casual"/>
            </a:endParaRPr>
          </a:p>
        </p:txBody>
      </p:sp>
      <p:sp>
        <p:nvSpPr>
          <p:cNvPr id="16" name="TextBox 15"/>
          <p:cNvSpPr txBox="1"/>
          <p:nvPr/>
        </p:nvSpPr>
        <p:spPr>
          <a:xfrm>
            <a:off x="7832759" y="5234655"/>
            <a:ext cx="978410" cy="305638"/>
          </a:xfrm>
          <a:prstGeom prst="rect">
            <a:avLst/>
          </a:prstGeom>
          <a:noFill/>
        </p:spPr>
        <p:txBody>
          <a:bodyPr wrap="square" rtlCol="0">
            <a:spAutoFit/>
          </a:bodyPr>
          <a:lstStyle/>
          <a:p>
            <a:r>
              <a:rPr lang="en-US" sz="1400" dirty="0" smtClean="0">
                <a:solidFill>
                  <a:srgbClr val="FF0000"/>
                </a:solidFill>
                <a:latin typeface="Apple Casual"/>
                <a:cs typeface="Apple Casual"/>
              </a:rPr>
              <a:t>99</a:t>
            </a:r>
            <a:endParaRPr lang="en-US" sz="1400" dirty="0">
              <a:solidFill>
                <a:srgbClr val="FF0000"/>
              </a:solidFill>
              <a:latin typeface="Apple Casual"/>
              <a:cs typeface="Apple Casual"/>
            </a:endParaRPr>
          </a:p>
        </p:txBody>
      </p:sp>
      <p:sp>
        <p:nvSpPr>
          <p:cNvPr id="18" name="TextBox 17"/>
          <p:cNvSpPr txBox="1"/>
          <p:nvPr/>
        </p:nvSpPr>
        <p:spPr>
          <a:xfrm>
            <a:off x="5891073" y="6038958"/>
            <a:ext cx="3094165" cy="369332"/>
          </a:xfrm>
          <a:prstGeom prst="rect">
            <a:avLst/>
          </a:prstGeom>
          <a:noFill/>
          <a:ln w="19050">
            <a:solidFill>
              <a:srgbClr val="FF0000"/>
            </a:solidFill>
          </a:ln>
        </p:spPr>
        <p:txBody>
          <a:bodyPr wrap="square" rtlCol="0">
            <a:spAutoFit/>
          </a:bodyPr>
          <a:lstStyle/>
          <a:p>
            <a:r>
              <a:rPr lang="en-US" dirty="0" smtClean="0">
                <a:latin typeface="Franklin Gothic Book"/>
                <a:cs typeface="Franklin Gothic Book"/>
              </a:rPr>
              <a:t>Enter on Form 1040, Line 69</a:t>
            </a:r>
            <a:endParaRPr lang="en-US" dirty="0">
              <a:latin typeface="Franklin Gothic Book"/>
              <a:cs typeface="Franklin Gothic Book"/>
            </a:endParaRPr>
          </a:p>
        </p:txBody>
      </p:sp>
      <p:cxnSp>
        <p:nvCxnSpPr>
          <p:cNvPr id="20" name="Straight Arrow Connector 19"/>
          <p:cNvCxnSpPr/>
          <p:nvPr/>
        </p:nvCxnSpPr>
        <p:spPr>
          <a:xfrm>
            <a:off x="8012400" y="5498559"/>
            <a:ext cx="0" cy="4998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616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wait…there’s more!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316" y="822636"/>
            <a:ext cx="4677951" cy="5910559"/>
          </a:xfrm>
          <a:prstGeom prst="rect">
            <a:avLst/>
          </a:prstGeom>
          <a:effectLst>
            <a:outerShdw blurRad="63500" sx="102000" sy="102000" algn="ctr" rotWithShape="0">
              <a:prstClr val="black">
                <a:alpha val="40000"/>
              </a:prstClr>
            </a:outerShdw>
          </a:effectLst>
        </p:spPr>
      </p:pic>
      <p:sp>
        <p:nvSpPr>
          <p:cNvPr id="11" name="Content Placeholder 7"/>
          <p:cNvSpPr>
            <a:spLocks noGrp="1"/>
          </p:cNvSpPr>
          <p:nvPr>
            <p:ph sz="half" idx="4294967295"/>
          </p:nvPr>
        </p:nvSpPr>
        <p:spPr>
          <a:xfrm>
            <a:off x="127813" y="834433"/>
            <a:ext cx="4145774" cy="2286371"/>
          </a:xfrm>
          <a:prstGeom prst="rect">
            <a:avLst/>
          </a:prstGeom>
          <a:solidFill>
            <a:schemeClr val="accent1">
              <a:lumMod val="20000"/>
              <a:lumOff val="80000"/>
            </a:schemeClr>
          </a:solidFill>
          <a:ln w="28575">
            <a:solidFill>
              <a:srgbClr val="175475"/>
            </a:solidFill>
          </a:ln>
        </p:spPr>
        <p:txBody>
          <a:bodyPr vert="horz" lIns="91440" tIns="45720" rIns="91440" bIns="45720" rtlCol="0">
            <a:noAutofit/>
          </a:bodyPr>
          <a:lstStyle/>
          <a:p>
            <a:pPr marL="0" indent="0">
              <a:buNone/>
            </a:pPr>
            <a:r>
              <a:rPr lang="en-US" sz="1800" dirty="0" smtClean="0">
                <a:latin typeface="Franklin Gothic Book" panose="020B0503020102020204" pitchFamily="34" charset="0"/>
              </a:rPr>
              <a:t>John only had Marketplace insurance from April to December 2014. Did he have insurance January, February and March?</a:t>
            </a:r>
          </a:p>
          <a:p>
            <a:pPr marL="0" indent="0">
              <a:buNone/>
            </a:pPr>
            <a:r>
              <a:rPr lang="en-US" sz="1800" dirty="0" smtClean="0">
                <a:latin typeface="Franklin Gothic Book" panose="020B0503020102020204" pitchFamily="34" charset="0"/>
              </a:rPr>
              <a:t>If uninsured, consider exemptions:</a:t>
            </a:r>
          </a:p>
          <a:p>
            <a:r>
              <a:rPr lang="en-US" sz="1800" dirty="0" smtClean="0">
                <a:latin typeface="Franklin Gothic Book" panose="020B0503020102020204" pitchFamily="34" charset="0"/>
              </a:rPr>
              <a:t>Code G – Gap before insurance effective before May 1. </a:t>
            </a:r>
            <a:endParaRPr lang="en-US" sz="1800" dirty="0">
              <a:latin typeface="Franklin Gothic Book" panose="020B0503020102020204" pitchFamily="34" charset="0"/>
            </a:endParaRP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5" name="Rounded Rectangle 4"/>
          <p:cNvSpPr/>
          <p:nvPr/>
        </p:nvSpPr>
        <p:spPr>
          <a:xfrm>
            <a:off x="4505063" y="4261958"/>
            <a:ext cx="4464455" cy="14749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79667" y="3244334"/>
            <a:ext cx="184666" cy="369332"/>
          </a:xfrm>
          <a:prstGeom prst="rect">
            <a:avLst/>
          </a:prstGeom>
        </p:spPr>
        <p:txBody>
          <a:bodyPr wrap="none">
            <a:spAutoFit/>
          </a:bodyPr>
          <a:lstStyle/>
          <a:p>
            <a:r>
              <a:rPr lang="en-US" dirty="0"/>
              <a:t> </a:t>
            </a:r>
          </a:p>
        </p:txBody>
      </p:sp>
      <p:grpSp>
        <p:nvGrpSpPr>
          <p:cNvPr id="10" name="Group 9"/>
          <p:cNvGrpSpPr/>
          <p:nvPr/>
        </p:nvGrpSpPr>
        <p:grpSpPr>
          <a:xfrm>
            <a:off x="0" y="3344268"/>
            <a:ext cx="8338378" cy="2560542"/>
            <a:chOff x="0" y="3344268"/>
            <a:chExt cx="8338378" cy="2560542"/>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44268"/>
              <a:ext cx="8338378" cy="2560542"/>
            </a:xfrm>
            <a:prstGeom prst="rect">
              <a:avLst/>
            </a:prstGeom>
          </p:spPr>
        </p:pic>
        <p:sp>
          <p:nvSpPr>
            <p:cNvPr id="20" name="TextBox 19"/>
            <p:cNvSpPr txBox="1"/>
            <p:nvPr/>
          </p:nvSpPr>
          <p:spPr>
            <a:xfrm>
              <a:off x="1265809" y="4469452"/>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John Smith </a:t>
              </a:r>
              <a:endParaRPr lang="en-US" sz="1400" dirty="0">
                <a:solidFill>
                  <a:srgbClr val="FF0000"/>
                </a:solidFill>
                <a:latin typeface="Apple Casual"/>
                <a:cs typeface="Apple Casual"/>
              </a:endParaRPr>
            </a:p>
          </p:txBody>
        </p:sp>
        <p:sp>
          <p:nvSpPr>
            <p:cNvPr id="21" name="TextBox 20"/>
            <p:cNvSpPr txBox="1"/>
            <p:nvPr/>
          </p:nvSpPr>
          <p:spPr>
            <a:xfrm>
              <a:off x="2705588" y="4523491"/>
              <a:ext cx="1036228" cy="215444"/>
            </a:xfrm>
            <a:prstGeom prst="rect">
              <a:avLst/>
            </a:prstGeom>
            <a:noFill/>
          </p:spPr>
          <p:txBody>
            <a:bodyPr wrap="square" rtlCol="0">
              <a:spAutoFit/>
            </a:bodyPr>
            <a:lstStyle/>
            <a:p>
              <a:r>
                <a:rPr lang="en-US" sz="800" dirty="0" smtClean="0">
                  <a:solidFill>
                    <a:srgbClr val="FF0000"/>
                  </a:solidFill>
                  <a:latin typeface="Apple Casual"/>
                  <a:cs typeface="Apple Casual"/>
                </a:rPr>
                <a:t>###-##-####</a:t>
              </a:r>
              <a:endParaRPr lang="en-US" sz="800" dirty="0">
                <a:solidFill>
                  <a:srgbClr val="FF0000"/>
                </a:solidFill>
                <a:latin typeface="Apple Casual"/>
                <a:cs typeface="Apple Casual"/>
              </a:endParaRPr>
            </a:p>
          </p:txBody>
        </p:sp>
        <p:sp>
          <p:nvSpPr>
            <p:cNvPr id="22" name="TextBox 21"/>
            <p:cNvSpPr txBox="1"/>
            <p:nvPr/>
          </p:nvSpPr>
          <p:spPr>
            <a:xfrm>
              <a:off x="3691939" y="4442432"/>
              <a:ext cx="374158" cy="338554"/>
            </a:xfrm>
            <a:prstGeom prst="rect">
              <a:avLst/>
            </a:prstGeom>
            <a:noFill/>
          </p:spPr>
          <p:txBody>
            <a:bodyPr wrap="square" rtlCol="0">
              <a:spAutoFit/>
            </a:bodyPr>
            <a:lstStyle/>
            <a:p>
              <a:r>
                <a:rPr lang="en-US" sz="1600" dirty="0" smtClean="0">
                  <a:solidFill>
                    <a:srgbClr val="FF0000"/>
                  </a:solidFill>
                  <a:latin typeface="Apple Casual"/>
                  <a:cs typeface="Apple Casual"/>
                </a:rPr>
                <a:t>G</a:t>
              </a:r>
              <a:endParaRPr lang="en-US" sz="1600" dirty="0">
                <a:solidFill>
                  <a:srgbClr val="FF0000"/>
                </a:solidFill>
                <a:latin typeface="Apple Casual"/>
                <a:cs typeface="Apple Casual"/>
              </a:endParaRPr>
            </a:p>
          </p:txBody>
        </p:sp>
        <p:sp>
          <p:nvSpPr>
            <p:cNvPr id="23" name="TextBox 22"/>
            <p:cNvSpPr txBox="1"/>
            <p:nvPr/>
          </p:nvSpPr>
          <p:spPr>
            <a:xfrm>
              <a:off x="4398316" y="4473242"/>
              <a:ext cx="374158" cy="338554"/>
            </a:xfrm>
            <a:prstGeom prst="rect">
              <a:avLst/>
            </a:prstGeom>
            <a:noFill/>
          </p:spPr>
          <p:txBody>
            <a:bodyPr wrap="square" rtlCol="0">
              <a:spAutoFit/>
            </a:bodyPr>
            <a:lstStyle/>
            <a:p>
              <a:r>
                <a:rPr lang="en-US" sz="1600" dirty="0">
                  <a:solidFill>
                    <a:srgbClr val="FF0000"/>
                  </a:solidFill>
                  <a:latin typeface="Apple Casual"/>
                  <a:cs typeface="Apple Casual"/>
                </a:rPr>
                <a:t>X</a:t>
              </a:r>
            </a:p>
          </p:txBody>
        </p:sp>
        <p:sp>
          <p:nvSpPr>
            <p:cNvPr id="24" name="TextBox 23"/>
            <p:cNvSpPr txBox="1"/>
            <p:nvPr/>
          </p:nvSpPr>
          <p:spPr>
            <a:xfrm>
              <a:off x="4726368" y="4490542"/>
              <a:ext cx="374158" cy="338554"/>
            </a:xfrm>
            <a:prstGeom prst="rect">
              <a:avLst/>
            </a:prstGeom>
            <a:noFill/>
          </p:spPr>
          <p:txBody>
            <a:bodyPr wrap="square" rtlCol="0">
              <a:spAutoFit/>
            </a:bodyPr>
            <a:lstStyle/>
            <a:p>
              <a:r>
                <a:rPr lang="en-US" sz="1600" dirty="0">
                  <a:solidFill>
                    <a:srgbClr val="FF0000"/>
                  </a:solidFill>
                  <a:latin typeface="Apple Casual"/>
                  <a:cs typeface="Apple Casual"/>
                </a:rPr>
                <a:t>X</a:t>
              </a:r>
            </a:p>
          </p:txBody>
        </p:sp>
        <p:sp>
          <p:nvSpPr>
            <p:cNvPr id="25" name="TextBox 24"/>
            <p:cNvSpPr txBox="1"/>
            <p:nvPr/>
          </p:nvSpPr>
          <p:spPr>
            <a:xfrm>
              <a:off x="5013885" y="4467312"/>
              <a:ext cx="374158" cy="338554"/>
            </a:xfrm>
            <a:prstGeom prst="rect">
              <a:avLst/>
            </a:prstGeom>
            <a:noFill/>
          </p:spPr>
          <p:txBody>
            <a:bodyPr wrap="square" rtlCol="0">
              <a:spAutoFit/>
            </a:bodyPr>
            <a:lstStyle/>
            <a:p>
              <a:r>
                <a:rPr lang="en-US" sz="1600" dirty="0">
                  <a:solidFill>
                    <a:srgbClr val="FF0000"/>
                  </a:solidFill>
                  <a:latin typeface="Apple Casual"/>
                  <a:cs typeface="Apple Casual"/>
                </a:rPr>
                <a:t>X</a:t>
              </a:r>
            </a:p>
          </p:txBody>
        </p:sp>
      </p:grpSp>
    </p:spTree>
    <p:extLst>
      <p:ext uri="{BB962C8B-B14F-4D97-AF65-F5344CB8AC3E}">
        <p14:creationId xmlns:p14="http://schemas.microsoft.com/office/powerpoint/2010/main" val="97709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940922" cy="516966"/>
          </a:xfrm>
        </p:spPr>
        <p:txBody>
          <a:bodyPr/>
          <a:lstStyle/>
          <a:p>
            <a:r>
              <a:rPr lang="en-US" dirty="0" smtClean="0"/>
              <a:t>Why Might the Projected PTC to Differ from the Final PTC</a:t>
            </a:r>
            <a:endParaRPr lang="en-US" dirty="0"/>
          </a:p>
        </p:txBody>
      </p:sp>
      <p:sp>
        <p:nvSpPr>
          <p:cNvPr id="3" name="Content Placeholder 2"/>
          <p:cNvSpPr>
            <a:spLocks noGrp="1"/>
          </p:cNvSpPr>
          <p:nvPr>
            <p:ph idx="1"/>
          </p:nvPr>
        </p:nvSpPr>
        <p:spPr>
          <a:xfrm>
            <a:off x="296368" y="793594"/>
            <a:ext cx="8229600" cy="4865716"/>
          </a:xfrm>
        </p:spPr>
        <p:txBody>
          <a:bodyPr/>
          <a:lstStyle/>
          <a:p>
            <a:r>
              <a:rPr lang="en-US" dirty="0" smtClean="0"/>
              <a:t>Income</a:t>
            </a:r>
          </a:p>
          <a:p>
            <a:pPr lvl="1"/>
            <a:r>
              <a:rPr lang="en-US" dirty="0"/>
              <a:t>E</a:t>
            </a:r>
            <a:r>
              <a:rPr lang="en-US" dirty="0" smtClean="0"/>
              <a:t>specially people with multiple jobs, part-time work, or self-employment</a:t>
            </a:r>
            <a:endParaRPr lang="en-US" dirty="0"/>
          </a:p>
          <a:p>
            <a:r>
              <a:rPr lang="en-US" dirty="0" smtClean="0"/>
              <a:t>Household</a:t>
            </a:r>
          </a:p>
          <a:p>
            <a:pPr lvl="1"/>
            <a:r>
              <a:rPr lang="en-US" dirty="0" smtClean="0"/>
              <a:t>Size</a:t>
            </a:r>
            <a:endParaRPr lang="en-US" dirty="0"/>
          </a:p>
          <a:p>
            <a:pPr lvl="1"/>
            <a:r>
              <a:rPr lang="en-US" dirty="0"/>
              <a:t>C</a:t>
            </a:r>
            <a:r>
              <a:rPr lang="en-US" dirty="0" smtClean="0"/>
              <a:t>omposition</a:t>
            </a:r>
            <a:endParaRPr lang="en-US" dirty="0"/>
          </a:p>
          <a:p>
            <a:r>
              <a:rPr lang="en-US" dirty="0"/>
              <a:t>Change in marital status</a:t>
            </a:r>
          </a:p>
          <a:p>
            <a:r>
              <a:rPr lang="en-US" dirty="0"/>
              <a:t>Filing status</a:t>
            </a:r>
          </a:p>
          <a:p>
            <a:pPr lvl="1"/>
            <a:endParaRPr lang="en-US" dirty="0" smtClean="0"/>
          </a:p>
          <a:p>
            <a:pPr lvl="1"/>
            <a:endParaRPr lang="en-US" dirty="0"/>
          </a:p>
        </p:txBody>
      </p:sp>
    </p:spTree>
    <p:extLst>
      <p:ext uri="{BB962C8B-B14F-4D97-AF65-F5344CB8AC3E}">
        <p14:creationId xmlns:p14="http://schemas.microsoft.com/office/powerpoint/2010/main" val="89901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Premium Tax Credits?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0299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07815" y="3756844"/>
            <a:ext cx="6029419" cy="255454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1600" b="1" dirty="0" smtClean="0">
                <a:solidFill>
                  <a:schemeClr val="tx1"/>
                </a:solidFill>
              </a:rPr>
              <a:t>On His 1040:</a:t>
            </a:r>
            <a:endParaRPr lang="en-US" sz="1600" dirty="0">
              <a:solidFill>
                <a:schemeClr val="tx1"/>
              </a:solidFill>
            </a:endParaRPr>
          </a:p>
          <a:p>
            <a:r>
              <a:rPr lang="en-US" sz="1600" dirty="0" smtClean="0">
                <a:latin typeface="Franklin Gothic Medium" panose="020B0603020102020204" pitchFamily="34" charset="0"/>
              </a:rPr>
              <a:t>Household MAGI: </a:t>
            </a:r>
            <a:r>
              <a:rPr lang="en-US" sz="1600" dirty="0">
                <a:latin typeface="Franklin Gothic Book" panose="020B0503020102020204" pitchFamily="34" charset="0"/>
              </a:rPr>
              <a:t>$32,000 (279% FPL)</a:t>
            </a:r>
          </a:p>
          <a:p>
            <a:r>
              <a:rPr lang="en-US" sz="1600" dirty="0">
                <a:latin typeface="Franklin Gothic Medium" panose="020B0603020102020204" pitchFamily="34" charset="0"/>
              </a:rPr>
              <a:t>Expected contribution:  </a:t>
            </a:r>
            <a:r>
              <a:rPr lang="en-US" sz="1600" dirty="0">
                <a:latin typeface="Franklin Gothic Book" panose="020B0503020102020204" pitchFamily="34" charset="0"/>
              </a:rPr>
              <a:t>8.88% of income ($2,842)</a:t>
            </a:r>
          </a:p>
          <a:p>
            <a:r>
              <a:rPr lang="en-US" sz="1600" dirty="0" smtClean="0">
                <a:latin typeface="Franklin Gothic Medium" panose="020B0603020102020204" pitchFamily="34" charset="0"/>
              </a:rPr>
              <a:t>Benchmark (SLCSP):  </a:t>
            </a:r>
            <a:r>
              <a:rPr lang="en-US" sz="1600" dirty="0">
                <a:latin typeface="Franklin Gothic Book" panose="020B0503020102020204" pitchFamily="34" charset="0"/>
              </a:rPr>
              <a:t>$</a:t>
            </a:r>
            <a:r>
              <a:rPr lang="en-US" sz="1600" dirty="0" smtClean="0">
                <a:latin typeface="Franklin Gothic Book" panose="020B0503020102020204" pitchFamily="34" charset="0"/>
              </a:rPr>
              <a:t>2,756 </a:t>
            </a:r>
          </a:p>
          <a:p>
            <a:r>
              <a:rPr lang="en-US" sz="1600" dirty="0" smtClean="0">
                <a:latin typeface="Franklin Gothic Medium" panose="020B0603020102020204" pitchFamily="34" charset="0"/>
              </a:rPr>
              <a:t>PTC </a:t>
            </a:r>
            <a:r>
              <a:rPr lang="en-US" sz="1600" dirty="0">
                <a:latin typeface="Franklin Gothic Medium" panose="020B0603020102020204" pitchFamily="34" charset="0"/>
              </a:rPr>
              <a:t>c</a:t>
            </a:r>
            <a:r>
              <a:rPr lang="en-US" sz="1600" dirty="0" smtClean="0">
                <a:latin typeface="Franklin Gothic Medium" panose="020B0603020102020204" pitchFamily="34" charset="0"/>
              </a:rPr>
              <a:t>alculation</a:t>
            </a:r>
            <a:r>
              <a:rPr lang="en-US" sz="1600" dirty="0">
                <a:latin typeface="Franklin Gothic Medium" panose="020B0603020102020204" pitchFamily="34" charset="0"/>
              </a:rPr>
              <a:t>: </a:t>
            </a:r>
            <a:r>
              <a:rPr lang="en-US" sz="1600" dirty="0" smtClean="0">
                <a:latin typeface="Franklin Gothic Medium" panose="020B0603020102020204" pitchFamily="34" charset="0"/>
              </a:rPr>
              <a:t>  </a:t>
            </a:r>
          </a:p>
          <a:p>
            <a:r>
              <a:rPr lang="en-US" sz="1600" dirty="0" smtClean="0">
                <a:latin typeface="Franklin Gothic Book" panose="020B0503020102020204" pitchFamily="34" charset="0"/>
              </a:rPr>
              <a:t>$</a:t>
            </a:r>
            <a:r>
              <a:rPr lang="en-US" sz="1600" dirty="0">
                <a:latin typeface="Franklin Gothic Book" panose="020B0503020102020204" pitchFamily="34" charset="0"/>
              </a:rPr>
              <a:t>2,756 </a:t>
            </a:r>
            <a:r>
              <a:rPr lang="en-US" sz="1600" dirty="0" smtClean="0">
                <a:latin typeface="Franklin Gothic Book" panose="020B0503020102020204" pitchFamily="34" charset="0"/>
              </a:rPr>
              <a:t>(benchmark) - </a:t>
            </a:r>
            <a:r>
              <a:rPr lang="en-US" sz="1600" dirty="0">
                <a:latin typeface="Franklin Gothic Book" panose="020B0503020102020204" pitchFamily="34" charset="0"/>
              </a:rPr>
              <a:t>$2,842 </a:t>
            </a:r>
            <a:r>
              <a:rPr lang="en-US" sz="1600" dirty="0" smtClean="0">
                <a:latin typeface="Franklin Gothic Book" panose="020B0503020102020204" pitchFamily="34" charset="0"/>
              </a:rPr>
              <a:t>(expected contribution)= 0   </a:t>
            </a:r>
            <a:endParaRPr lang="en-US" sz="1600" dirty="0">
              <a:latin typeface="Franklin Gothic Book" panose="020B0503020102020204" pitchFamily="34" charset="0"/>
            </a:endParaRPr>
          </a:p>
          <a:p>
            <a:r>
              <a:rPr lang="en-US" sz="1600" dirty="0">
                <a:latin typeface="Franklin Gothic Medium" panose="020B0603020102020204" pitchFamily="34" charset="0"/>
              </a:rPr>
              <a:t>PTC:  </a:t>
            </a:r>
            <a:r>
              <a:rPr lang="en-US" sz="1600" dirty="0">
                <a:latin typeface="Franklin Gothic Book" panose="020B0503020102020204" pitchFamily="34" charset="0"/>
              </a:rPr>
              <a:t>$</a:t>
            </a:r>
            <a:r>
              <a:rPr lang="en-US" sz="1600" dirty="0" smtClean="0">
                <a:latin typeface="Franklin Gothic Book" panose="020B0503020102020204" pitchFamily="34" charset="0"/>
              </a:rPr>
              <a:t>0</a:t>
            </a:r>
          </a:p>
          <a:p>
            <a:r>
              <a:rPr lang="en-US" sz="1600" b="1" dirty="0" smtClean="0">
                <a:latin typeface="Franklin Gothic Book" panose="020B0503020102020204" pitchFamily="34" charset="0"/>
              </a:rPr>
              <a:t>Advanced payments:  </a:t>
            </a:r>
            <a:r>
              <a:rPr lang="en-US" sz="1600" dirty="0" smtClean="0">
                <a:latin typeface="Franklin Gothic Book" panose="020B0503020102020204" pitchFamily="34" charset="0"/>
              </a:rPr>
              <a:t>$724</a:t>
            </a:r>
            <a:endParaRPr lang="en-US" sz="1600" dirty="0">
              <a:latin typeface="Franklin Gothic Book" panose="020B0503020102020204" pitchFamily="34" charset="0"/>
            </a:endParaRPr>
          </a:p>
          <a:p>
            <a:r>
              <a:rPr lang="en-US" sz="1600" dirty="0" smtClean="0">
                <a:latin typeface="Franklin Gothic Medium" panose="020B0603020102020204" pitchFamily="34" charset="0"/>
              </a:rPr>
              <a:t>Repayment cap:  </a:t>
            </a:r>
            <a:r>
              <a:rPr lang="en-US" sz="1600" dirty="0" smtClean="0">
                <a:latin typeface="Franklin Gothic Book" panose="020B0503020102020204" pitchFamily="34" charset="0"/>
              </a:rPr>
              <a:t>$750</a:t>
            </a:r>
          </a:p>
          <a:p>
            <a:r>
              <a:rPr lang="en-US" sz="1600" u="sng" dirty="0" smtClean="0">
                <a:latin typeface="Franklin Gothic Medium" panose="020B0603020102020204" pitchFamily="34" charset="0"/>
              </a:rPr>
              <a:t>Result</a:t>
            </a:r>
            <a:r>
              <a:rPr lang="en-US" sz="1600" dirty="0">
                <a:latin typeface="Franklin Gothic Medium" panose="020B0603020102020204" pitchFamily="34" charset="0"/>
              </a:rPr>
              <a:t>:  </a:t>
            </a:r>
            <a:r>
              <a:rPr lang="en-US" sz="1600" dirty="0" smtClean="0">
                <a:latin typeface="Franklin Gothic Medium" panose="020B0603020102020204" pitchFamily="34" charset="0"/>
              </a:rPr>
              <a:t>He </a:t>
            </a:r>
            <a:r>
              <a:rPr lang="en-US" sz="1600" dirty="0">
                <a:latin typeface="Franklin Gothic Medium" panose="020B0603020102020204" pitchFamily="34" charset="0"/>
              </a:rPr>
              <a:t>needs to repay the full amount of $724. </a:t>
            </a:r>
          </a:p>
        </p:txBody>
      </p:sp>
      <p:sp>
        <p:nvSpPr>
          <p:cNvPr id="2" name="Title 1"/>
          <p:cNvSpPr>
            <a:spLocks noGrp="1"/>
          </p:cNvSpPr>
          <p:nvPr>
            <p:ph type="title"/>
          </p:nvPr>
        </p:nvSpPr>
        <p:spPr/>
        <p:txBody>
          <a:bodyPr/>
          <a:lstStyle/>
          <a:p>
            <a:r>
              <a:rPr lang="en-US" dirty="0"/>
              <a:t>Example: I</a:t>
            </a:r>
            <a:r>
              <a:rPr lang="en-US" dirty="0" smtClean="0"/>
              <a:t>ncome Higher than Initial Projection</a:t>
            </a:r>
            <a:endParaRPr lang="en-US" dirty="0"/>
          </a:p>
        </p:txBody>
      </p:sp>
      <p:pic>
        <p:nvPicPr>
          <p:cNvPr id="4" name="Picture 2" descr="http://www.rhodiesworld.com/images/dress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0661" y="983226"/>
            <a:ext cx="1541798" cy="448307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Down Arrow 2"/>
          <p:cNvSpPr/>
          <p:nvPr/>
        </p:nvSpPr>
        <p:spPr>
          <a:xfrm>
            <a:off x="5408119" y="2949523"/>
            <a:ext cx="428809" cy="91291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2607814" y="957978"/>
            <a:ext cx="602942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a:r>
              <a:rPr lang="en-US" sz="1600" b="1" dirty="0" smtClean="0">
                <a:solidFill>
                  <a:schemeClr val="tx1"/>
                </a:solidFill>
              </a:rPr>
              <a:t>When He Applied: </a:t>
            </a:r>
            <a:endParaRPr lang="en-US" sz="1600" dirty="0" smtClean="0">
              <a:solidFill>
                <a:schemeClr val="tx1"/>
              </a:solidFill>
            </a:endParaRPr>
          </a:p>
          <a:p>
            <a:r>
              <a:rPr lang="en-US" sz="1600" dirty="0" smtClean="0">
                <a:latin typeface="Franklin Gothic Medium" panose="020B0603020102020204" pitchFamily="34" charset="0"/>
              </a:rPr>
              <a:t>Household MAGI: </a:t>
            </a:r>
            <a:r>
              <a:rPr lang="en-US" sz="1600" dirty="0">
                <a:latin typeface="Franklin Gothic Book" panose="020B0503020102020204" pitchFamily="34" charset="0"/>
              </a:rPr>
              <a:t>$27,000 (235% FPL)</a:t>
            </a:r>
          </a:p>
          <a:p>
            <a:r>
              <a:rPr lang="en-US" sz="1600" dirty="0">
                <a:latin typeface="Franklin Gothic Medium" panose="020B0603020102020204" pitchFamily="34" charset="0"/>
              </a:rPr>
              <a:t>Expected contribution:  </a:t>
            </a:r>
            <a:r>
              <a:rPr lang="en-US" sz="1600" dirty="0">
                <a:latin typeface="Franklin Gothic Book" panose="020B0503020102020204" pitchFamily="34" charset="0"/>
              </a:rPr>
              <a:t>7.52% of income ($2,032)</a:t>
            </a:r>
          </a:p>
          <a:p>
            <a:r>
              <a:rPr lang="en-US" sz="1600" dirty="0" smtClean="0">
                <a:latin typeface="Franklin Gothic Medium" panose="020B0603020102020204" pitchFamily="34" charset="0"/>
              </a:rPr>
              <a:t>Benchmark (SLCSP):  </a:t>
            </a:r>
            <a:r>
              <a:rPr lang="en-US" sz="1600" dirty="0">
                <a:latin typeface="Franklin Gothic Book" panose="020B0503020102020204" pitchFamily="34" charset="0"/>
              </a:rPr>
              <a:t>$2,756</a:t>
            </a:r>
          </a:p>
          <a:p>
            <a:r>
              <a:rPr lang="en-US" sz="1600" dirty="0" smtClean="0">
                <a:latin typeface="Franklin Gothic Medium" panose="020B0603020102020204" pitchFamily="34" charset="0"/>
              </a:rPr>
              <a:t>Projected PTC Calculation: </a:t>
            </a:r>
            <a:endParaRPr lang="en-US" sz="1600" dirty="0">
              <a:latin typeface="Franklin Gothic Medium" panose="020B0603020102020204" pitchFamily="34" charset="0"/>
            </a:endParaRPr>
          </a:p>
          <a:p>
            <a:r>
              <a:rPr lang="en-US" sz="1600" dirty="0">
                <a:latin typeface="Franklin Gothic Book" panose="020B0503020102020204" pitchFamily="34" charset="0"/>
              </a:rPr>
              <a:t>$2,756 </a:t>
            </a:r>
            <a:r>
              <a:rPr lang="en-US" sz="1600" dirty="0" smtClean="0">
                <a:latin typeface="Franklin Gothic Book" panose="020B0503020102020204" pitchFamily="34" charset="0"/>
              </a:rPr>
              <a:t>(benchmark) - </a:t>
            </a:r>
            <a:r>
              <a:rPr lang="en-US" sz="1600" dirty="0">
                <a:latin typeface="Franklin Gothic Book" panose="020B0503020102020204" pitchFamily="34" charset="0"/>
              </a:rPr>
              <a:t>$2,032 </a:t>
            </a:r>
            <a:r>
              <a:rPr lang="en-US" sz="1600" dirty="0" smtClean="0">
                <a:latin typeface="Franklin Gothic Book" panose="020B0503020102020204" pitchFamily="34" charset="0"/>
              </a:rPr>
              <a:t>(expected contribution) = </a:t>
            </a:r>
            <a:r>
              <a:rPr lang="en-US" sz="1600" dirty="0">
                <a:latin typeface="Franklin Gothic Book" panose="020B0503020102020204" pitchFamily="34" charset="0"/>
              </a:rPr>
              <a:t>$724</a:t>
            </a:r>
          </a:p>
          <a:p>
            <a:r>
              <a:rPr lang="en-US" sz="1600" dirty="0" smtClean="0">
                <a:latin typeface="Franklin Gothic Medium" panose="020B0603020102020204" pitchFamily="34" charset="0"/>
              </a:rPr>
              <a:t>PTC taken in advance:  </a:t>
            </a:r>
            <a:r>
              <a:rPr lang="en-US" sz="1600" dirty="0">
                <a:latin typeface="Franklin Gothic Book" panose="020B0503020102020204" pitchFamily="34" charset="0"/>
              </a:rPr>
              <a:t>$724</a:t>
            </a: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30</a:t>
            </a:fld>
            <a:endParaRPr lang="en-US" dirty="0"/>
          </a:p>
        </p:txBody>
      </p:sp>
      <p:sp>
        <p:nvSpPr>
          <p:cNvPr id="10" name="TextBox 9"/>
          <p:cNvSpPr txBox="1"/>
          <p:nvPr/>
        </p:nvSpPr>
        <p:spPr>
          <a:xfrm>
            <a:off x="3028630" y="2817242"/>
            <a:ext cx="5417821" cy="715089"/>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latin typeface="Franklin Gothic Book" panose="020B0503020102020204" pitchFamily="34" charset="0"/>
              </a:rPr>
              <a:t>John </a:t>
            </a:r>
            <a:r>
              <a:rPr lang="en-US" dirty="0" smtClean="0">
                <a:latin typeface="Franklin Gothic Book" panose="020B0503020102020204" pitchFamily="34" charset="0"/>
              </a:rPr>
              <a:t>wins $5,000 in a fantasy </a:t>
            </a:r>
            <a:r>
              <a:rPr lang="en-US" dirty="0">
                <a:latin typeface="Franklin Gothic Book" panose="020B0503020102020204" pitchFamily="34" charset="0"/>
              </a:rPr>
              <a:t>football </a:t>
            </a:r>
            <a:r>
              <a:rPr lang="en-US" dirty="0" smtClean="0">
                <a:latin typeface="Franklin Gothic Book" panose="020B0503020102020204" pitchFamily="34" charset="0"/>
              </a:rPr>
              <a:t>prize league!</a:t>
            </a:r>
          </a:p>
          <a:p>
            <a:pPr algn="ctr"/>
            <a:r>
              <a:rPr lang="en-US" sz="1400" i="1" dirty="0" smtClean="0">
                <a:latin typeface="Franklin Gothic Book" panose="020B0503020102020204" pitchFamily="34" charset="0"/>
              </a:rPr>
              <a:t>He doesn’t realize it’s taxable and doesn’t report the change. </a:t>
            </a:r>
            <a:r>
              <a:rPr lang="en-US" dirty="0" smtClean="0">
                <a:latin typeface="Franklin Gothic Book" panose="020B0503020102020204" pitchFamily="34" charset="0"/>
              </a:rPr>
              <a:t> </a:t>
            </a:r>
            <a:endParaRPr lang="en-US" dirty="0">
              <a:latin typeface="Franklin Gothic Book" panose="020B0503020102020204" pitchFamily="34" charset="0"/>
            </a:endParaRPr>
          </a:p>
        </p:txBody>
      </p:sp>
      <p:sp>
        <p:nvSpPr>
          <p:cNvPr id="12" name="Rounded Rectangle 11"/>
          <p:cNvSpPr/>
          <p:nvPr/>
        </p:nvSpPr>
        <p:spPr>
          <a:xfrm>
            <a:off x="2620006" y="2445305"/>
            <a:ext cx="2649532" cy="30417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2607814" y="5253637"/>
            <a:ext cx="1037594" cy="25705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7048870" y="4292033"/>
            <a:ext cx="150920" cy="20418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Down Arrow 10"/>
          <p:cNvSpPr/>
          <p:nvPr/>
        </p:nvSpPr>
        <p:spPr>
          <a:xfrm>
            <a:off x="7665494" y="5034116"/>
            <a:ext cx="159799" cy="22194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ectangle 15"/>
          <p:cNvSpPr/>
          <p:nvPr/>
        </p:nvSpPr>
        <p:spPr>
          <a:xfrm>
            <a:off x="7357929" y="3862442"/>
            <a:ext cx="1088522" cy="795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250351" y="4060469"/>
            <a:ext cx="1303677" cy="461665"/>
          </a:xfrm>
          <a:prstGeom prst="rect">
            <a:avLst/>
          </a:prstGeom>
          <a:noFill/>
        </p:spPr>
        <p:txBody>
          <a:bodyPr wrap="square" rtlCol="0">
            <a:spAutoFit/>
          </a:bodyPr>
          <a:lstStyle/>
          <a:p>
            <a:r>
              <a:rPr lang="en-US" sz="1200" dirty="0" smtClean="0">
                <a:solidFill>
                  <a:schemeClr val="bg1">
                    <a:lumMod val="65000"/>
                  </a:schemeClr>
                </a:solidFill>
                <a:latin typeface="Franklin Gothic Book" panose="020B0503020102020204" pitchFamily="34" charset="0"/>
              </a:rPr>
              <a:t>[Calculated </a:t>
            </a:r>
            <a:r>
              <a:rPr lang="en-US" sz="1200" dirty="0">
                <a:solidFill>
                  <a:schemeClr val="bg1">
                    <a:lumMod val="65000"/>
                  </a:schemeClr>
                </a:solidFill>
                <a:latin typeface="Franklin Gothic Book" panose="020B0503020102020204" pitchFamily="34" charset="0"/>
              </a:rPr>
              <a:t>on Form </a:t>
            </a:r>
            <a:r>
              <a:rPr lang="en-US" sz="1200" dirty="0" smtClean="0">
                <a:solidFill>
                  <a:schemeClr val="bg1">
                    <a:lumMod val="65000"/>
                  </a:schemeClr>
                </a:solidFill>
                <a:latin typeface="Franklin Gothic Book" panose="020B0503020102020204" pitchFamily="34" charset="0"/>
              </a:rPr>
              <a:t>8962]</a:t>
            </a:r>
            <a:endParaRPr lang="en-US" sz="1200" dirty="0">
              <a:solidFill>
                <a:schemeClr val="bg1">
                  <a:lumMod val="65000"/>
                </a:schemeClr>
              </a:solidFill>
              <a:latin typeface="Franklin Gothic Book" panose="020B0503020102020204" pitchFamily="34" charset="0"/>
            </a:endParaRPr>
          </a:p>
        </p:txBody>
      </p:sp>
      <p:sp>
        <p:nvSpPr>
          <p:cNvPr id="18" name="TextBox 17"/>
          <p:cNvSpPr txBox="1"/>
          <p:nvPr/>
        </p:nvSpPr>
        <p:spPr>
          <a:xfrm>
            <a:off x="4115731" y="4769326"/>
            <a:ext cx="4129801" cy="276999"/>
          </a:xfrm>
          <a:prstGeom prst="rect">
            <a:avLst/>
          </a:prstGeom>
          <a:noFill/>
        </p:spPr>
        <p:txBody>
          <a:bodyPr wrap="square" rtlCol="0">
            <a:spAutoFit/>
          </a:bodyPr>
          <a:lstStyle/>
          <a:p>
            <a:r>
              <a:rPr lang="en-US" sz="1200" dirty="0" smtClean="0">
                <a:solidFill>
                  <a:schemeClr val="bg1">
                    <a:lumMod val="65000"/>
                  </a:schemeClr>
                </a:solidFill>
                <a:latin typeface="Franklin Gothic Book" panose="020B0503020102020204" pitchFamily="34" charset="0"/>
              </a:rPr>
              <a:t>[Transferred from </a:t>
            </a:r>
            <a:r>
              <a:rPr lang="en-US" sz="1200" dirty="0">
                <a:solidFill>
                  <a:schemeClr val="bg1">
                    <a:lumMod val="65000"/>
                  </a:schemeClr>
                </a:solidFill>
                <a:latin typeface="Franklin Gothic Book" panose="020B0503020102020204" pitchFamily="34" charset="0"/>
              </a:rPr>
              <a:t>Form 1095-A </a:t>
            </a:r>
            <a:r>
              <a:rPr lang="en-US" sz="1200" dirty="0" smtClean="0">
                <a:solidFill>
                  <a:schemeClr val="bg1">
                    <a:lumMod val="65000"/>
                  </a:schemeClr>
                </a:solidFill>
                <a:latin typeface="Franklin Gothic Book" panose="020B0503020102020204" pitchFamily="34" charset="0"/>
              </a:rPr>
              <a:t>to 8962, Lines 11-23, Col. B]</a:t>
            </a:r>
            <a:endParaRPr lang="en-US" sz="1200" dirty="0">
              <a:solidFill>
                <a:schemeClr val="bg1">
                  <a:lumMod val="65000"/>
                </a:schemeClr>
              </a:solidFill>
              <a:latin typeface="Franklin Gothic Book" panose="020B0503020102020204" pitchFamily="34" charset="0"/>
            </a:endParaRPr>
          </a:p>
        </p:txBody>
      </p:sp>
      <p:sp>
        <p:nvSpPr>
          <p:cNvPr id="19" name="TextBox 18"/>
          <p:cNvSpPr txBox="1"/>
          <p:nvPr/>
        </p:nvSpPr>
        <p:spPr>
          <a:xfrm>
            <a:off x="3625860" y="5251630"/>
            <a:ext cx="2939702" cy="276999"/>
          </a:xfrm>
          <a:prstGeom prst="rect">
            <a:avLst/>
          </a:prstGeom>
          <a:noFill/>
        </p:spPr>
        <p:txBody>
          <a:bodyPr wrap="square" rtlCol="0">
            <a:spAutoFit/>
          </a:bodyPr>
          <a:lstStyle/>
          <a:p>
            <a:r>
              <a:rPr lang="en-US" sz="1200" dirty="0">
                <a:solidFill>
                  <a:schemeClr val="bg1">
                    <a:lumMod val="65000"/>
                  </a:schemeClr>
                </a:solidFill>
                <a:latin typeface="Franklin Gothic Book" panose="020B0503020102020204" pitchFamily="34" charset="0"/>
              </a:rPr>
              <a:t>[</a:t>
            </a:r>
            <a:r>
              <a:rPr lang="en-US" sz="1200" dirty="0" smtClean="0">
                <a:solidFill>
                  <a:schemeClr val="bg1">
                    <a:lumMod val="65000"/>
                  </a:schemeClr>
                </a:solidFill>
                <a:latin typeface="Franklin Gothic Book" panose="020B0503020102020204" pitchFamily="34" charset="0"/>
              </a:rPr>
              <a:t>Form 8962, Line 24 – Total PTC]</a:t>
            </a:r>
            <a:endParaRPr lang="en-US" sz="1200" dirty="0">
              <a:solidFill>
                <a:schemeClr val="bg1">
                  <a:lumMod val="65000"/>
                </a:schemeClr>
              </a:solidFill>
              <a:latin typeface="Franklin Gothic Book" panose="020B0503020102020204" pitchFamily="34" charset="0"/>
            </a:endParaRPr>
          </a:p>
        </p:txBody>
      </p:sp>
      <p:sp>
        <p:nvSpPr>
          <p:cNvPr id="20" name="TextBox 19"/>
          <p:cNvSpPr txBox="1"/>
          <p:nvPr/>
        </p:nvSpPr>
        <p:spPr>
          <a:xfrm>
            <a:off x="5043950" y="5508702"/>
            <a:ext cx="3534752" cy="276999"/>
          </a:xfrm>
          <a:prstGeom prst="rect">
            <a:avLst/>
          </a:prstGeom>
          <a:noFill/>
        </p:spPr>
        <p:txBody>
          <a:bodyPr wrap="square" rtlCol="0">
            <a:spAutoFit/>
          </a:bodyPr>
          <a:lstStyle/>
          <a:p>
            <a:r>
              <a:rPr lang="en-US" sz="1200" dirty="0">
                <a:solidFill>
                  <a:schemeClr val="bg1">
                    <a:lumMod val="65000"/>
                  </a:schemeClr>
                </a:solidFill>
                <a:latin typeface="Franklin Gothic Book" panose="020B0503020102020204" pitchFamily="34" charset="0"/>
              </a:rPr>
              <a:t>[</a:t>
            </a:r>
            <a:r>
              <a:rPr lang="en-US" sz="1200" dirty="0" smtClean="0">
                <a:solidFill>
                  <a:schemeClr val="bg1">
                    <a:lumMod val="65000"/>
                  </a:schemeClr>
                </a:solidFill>
                <a:latin typeface="Franklin Gothic Book" panose="020B0503020102020204" pitchFamily="34" charset="0"/>
              </a:rPr>
              <a:t>Form 8962, Line 25 – Advance Payments]</a:t>
            </a:r>
            <a:endParaRPr lang="en-US" sz="1200" dirty="0">
              <a:solidFill>
                <a:schemeClr val="bg1">
                  <a:lumMod val="65000"/>
                </a:schemeClr>
              </a:solidFill>
              <a:latin typeface="Franklin Gothic Book" panose="020B0503020102020204" pitchFamily="34" charset="0"/>
            </a:endParaRPr>
          </a:p>
        </p:txBody>
      </p:sp>
      <p:sp>
        <p:nvSpPr>
          <p:cNvPr id="22" name="TextBox 21"/>
          <p:cNvSpPr txBox="1"/>
          <p:nvPr/>
        </p:nvSpPr>
        <p:spPr>
          <a:xfrm>
            <a:off x="4710780" y="5747037"/>
            <a:ext cx="3534752" cy="276999"/>
          </a:xfrm>
          <a:prstGeom prst="rect">
            <a:avLst/>
          </a:prstGeom>
          <a:noFill/>
        </p:spPr>
        <p:txBody>
          <a:bodyPr wrap="square" rtlCol="0">
            <a:spAutoFit/>
          </a:bodyPr>
          <a:lstStyle/>
          <a:p>
            <a:r>
              <a:rPr lang="en-US" sz="1200" dirty="0">
                <a:solidFill>
                  <a:schemeClr val="bg1">
                    <a:lumMod val="65000"/>
                  </a:schemeClr>
                </a:solidFill>
                <a:latin typeface="Franklin Gothic Book" panose="020B0503020102020204" pitchFamily="34" charset="0"/>
              </a:rPr>
              <a:t>[</a:t>
            </a:r>
            <a:r>
              <a:rPr lang="en-US" sz="1200" dirty="0" smtClean="0">
                <a:solidFill>
                  <a:schemeClr val="bg1">
                    <a:lumMod val="65000"/>
                  </a:schemeClr>
                </a:solidFill>
                <a:latin typeface="Franklin Gothic Book" panose="020B0503020102020204" pitchFamily="34" charset="0"/>
              </a:rPr>
              <a:t>Form 8962, Line 28 – Repayment Limitation]</a:t>
            </a:r>
            <a:endParaRPr lang="en-US" sz="1200" dirty="0">
              <a:solidFill>
                <a:schemeClr val="bg1">
                  <a:lumMod val="65000"/>
                </a:schemeClr>
              </a:solidFill>
              <a:latin typeface="Franklin Gothic Book" panose="020B0503020102020204" pitchFamily="34" charset="0"/>
            </a:endParaRPr>
          </a:p>
        </p:txBody>
      </p:sp>
    </p:spTree>
    <p:extLst>
      <p:ext uri="{BB962C8B-B14F-4D97-AF65-F5344CB8AC3E}">
        <p14:creationId xmlns:p14="http://schemas.microsoft.com/office/powerpoint/2010/main" val="123637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Income Falls Under 100% FPL</a:t>
            </a:r>
            <a:endParaRPr lang="en-US" dirty="0"/>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108" y="829164"/>
            <a:ext cx="2416939" cy="3127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47532" y="4260157"/>
            <a:ext cx="5522415"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1600" b="1" dirty="0" smtClean="0">
                <a:solidFill>
                  <a:schemeClr val="tx1"/>
                </a:solidFill>
              </a:rPr>
              <a:t>On Her 1040: </a:t>
            </a:r>
          </a:p>
          <a:p>
            <a:pPr defTabSz="457200"/>
            <a:r>
              <a:rPr lang="en-US" sz="1600" dirty="0">
                <a:latin typeface="Franklin Gothic Medium" panose="020B0603020102020204" pitchFamily="34" charset="0"/>
              </a:rPr>
              <a:t>Family size:  </a:t>
            </a:r>
            <a:r>
              <a:rPr lang="en-US" sz="1600" dirty="0">
                <a:latin typeface="Franklin Gothic Book" panose="020B0503020102020204" pitchFamily="34" charset="0"/>
              </a:rPr>
              <a:t>2 (Lisa &amp; Jackson)</a:t>
            </a:r>
          </a:p>
          <a:p>
            <a:r>
              <a:rPr lang="en-US" sz="1600" dirty="0" smtClean="0">
                <a:latin typeface="Franklin Gothic Medium" panose="020B0603020102020204" pitchFamily="34" charset="0"/>
              </a:rPr>
              <a:t>Household income: </a:t>
            </a:r>
            <a:r>
              <a:rPr lang="en-US" sz="1600" dirty="0">
                <a:latin typeface="Franklin Gothic Book" panose="020B0503020102020204" pitchFamily="34" charset="0"/>
              </a:rPr>
              <a:t>$</a:t>
            </a:r>
            <a:r>
              <a:rPr lang="en-US" sz="1600" dirty="0" smtClean="0">
                <a:latin typeface="Franklin Gothic Book" panose="020B0503020102020204" pitchFamily="34" charset="0"/>
              </a:rPr>
              <a:t>15,400 </a:t>
            </a:r>
            <a:r>
              <a:rPr lang="en-US" sz="1600" dirty="0">
                <a:latin typeface="Franklin Gothic Book" panose="020B0503020102020204" pitchFamily="34" charset="0"/>
              </a:rPr>
              <a:t>(</a:t>
            </a:r>
            <a:r>
              <a:rPr lang="en-US" sz="1600" dirty="0" smtClean="0">
                <a:solidFill>
                  <a:srgbClr val="FF0000"/>
                </a:solidFill>
                <a:latin typeface="Franklin Gothic Book" panose="020B0503020102020204" pitchFamily="34" charset="0"/>
              </a:rPr>
              <a:t>99% </a:t>
            </a:r>
            <a:r>
              <a:rPr lang="en-US" sz="1600" dirty="0">
                <a:latin typeface="Franklin Gothic Book" panose="020B0503020102020204" pitchFamily="34" charset="0"/>
              </a:rPr>
              <a:t>FPL for a household of 2)</a:t>
            </a:r>
          </a:p>
          <a:p>
            <a:r>
              <a:rPr lang="en-US" sz="1600" dirty="0" smtClean="0">
                <a:latin typeface="Franklin Gothic Medium" panose="020B0603020102020204" pitchFamily="34" charset="0"/>
              </a:rPr>
              <a:t>Expected </a:t>
            </a:r>
            <a:r>
              <a:rPr lang="en-US" sz="1600" dirty="0">
                <a:latin typeface="Franklin Gothic Medium" panose="020B0603020102020204" pitchFamily="34" charset="0"/>
              </a:rPr>
              <a:t>contribution:  </a:t>
            </a:r>
            <a:r>
              <a:rPr lang="en-US" sz="1600" dirty="0">
                <a:solidFill>
                  <a:srgbClr val="FF0000"/>
                </a:solidFill>
                <a:latin typeface="Franklin Gothic Book" panose="020B0503020102020204" pitchFamily="34" charset="0"/>
              </a:rPr>
              <a:t>2% </a:t>
            </a:r>
            <a:endParaRPr lang="en-US" sz="1600" dirty="0" smtClean="0">
              <a:solidFill>
                <a:srgbClr val="FF0000"/>
              </a:solidFill>
              <a:latin typeface="Franklin Gothic Book" panose="020B0503020102020204" pitchFamily="34" charset="0"/>
            </a:endParaRPr>
          </a:p>
          <a:p>
            <a:r>
              <a:rPr lang="en-US" sz="1600" dirty="0" smtClean="0">
                <a:latin typeface="Franklin Gothic Medium" panose="020B0603020102020204" pitchFamily="34" charset="0"/>
              </a:rPr>
              <a:t>PTC:  </a:t>
            </a:r>
            <a:r>
              <a:rPr lang="en-US" sz="1600" dirty="0" smtClean="0">
                <a:latin typeface="Franklin Gothic Book" panose="020B0503020102020204" pitchFamily="34" charset="0"/>
              </a:rPr>
              <a:t>$2,831</a:t>
            </a:r>
            <a:endParaRPr lang="en-US" sz="1600" dirty="0">
              <a:latin typeface="Franklin Gothic Book" panose="020B0503020102020204" pitchFamily="34" charset="0"/>
            </a:endParaRPr>
          </a:p>
          <a:p>
            <a:r>
              <a:rPr lang="en-US" sz="1600" dirty="0">
                <a:latin typeface="Franklin Gothic Medium" panose="020B0603020102020204" pitchFamily="34" charset="0"/>
              </a:rPr>
              <a:t>Net Premium Tax Credit: </a:t>
            </a:r>
            <a:r>
              <a:rPr lang="en-US" sz="1600" dirty="0">
                <a:latin typeface="Franklin Gothic Book" panose="020B0503020102020204" pitchFamily="34" charset="0"/>
              </a:rPr>
              <a:t> </a:t>
            </a:r>
            <a:r>
              <a:rPr lang="en-US" sz="1600" dirty="0" smtClean="0">
                <a:latin typeface="Franklin Gothic Book" panose="020B0503020102020204" pitchFamily="34" charset="0"/>
              </a:rPr>
              <a:t>$163</a:t>
            </a:r>
            <a:endParaRPr lang="en-US" sz="1600" dirty="0">
              <a:latin typeface="Franklin Gothic Book" panose="020B0503020102020204" pitchFamily="34" charset="0"/>
            </a:endParaRPr>
          </a:p>
          <a:p>
            <a:r>
              <a:rPr lang="en-US" sz="1600" u="sng" dirty="0" smtClean="0">
                <a:latin typeface="Franklin Gothic Medium" panose="020B0603020102020204" pitchFamily="34" charset="0"/>
              </a:rPr>
              <a:t>Result</a:t>
            </a:r>
            <a:r>
              <a:rPr lang="en-US" sz="1600" dirty="0" smtClean="0">
                <a:latin typeface="Franklin Gothic Medium" panose="020B0603020102020204" pitchFamily="34" charset="0"/>
              </a:rPr>
              <a:t>:  </a:t>
            </a:r>
            <a:r>
              <a:rPr lang="en-US" sz="1600" dirty="0">
                <a:latin typeface="Franklin Gothic Medium" panose="020B0603020102020204" pitchFamily="34" charset="0"/>
              </a:rPr>
              <a:t>An additional </a:t>
            </a:r>
            <a:r>
              <a:rPr lang="en-US" sz="1600" dirty="0" smtClean="0">
                <a:latin typeface="Franklin Gothic Medium" panose="020B0603020102020204" pitchFamily="34" charset="0"/>
              </a:rPr>
              <a:t>$163 </a:t>
            </a:r>
            <a:r>
              <a:rPr lang="en-US" sz="1600" dirty="0">
                <a:latin typeface="Franklin Gothic Medium" panose="020B0603020102020204" pitchFamily="34" charset="0"/>
              </a:rPr>
              <a:t>added to Lisa’s tax </a:t>
            </a:r>
            <a:r>
              <a:rPr lang="en-US" sz="1600" dirty="0" smtClean="0">
                <a:latin typeface="Franklin Gothic Medium" panose="020B0603020102020204" pitchFamily="34" charset="0"/>
              </a:rPr>
              <a:t>payments.</a:t>
            </a:r>
            <a:endParaRPr lang="en-US" sz="1600" dirty="0">
              <a:latin typeface="Franklin Gothic Medium" panose="020B0603020102020204" pitchFamily="34" charset="0"/>
            </a:endParaRPr>
          </a:p>
        </p:txBody>
      </p:sp>
      <p:sp>
        <p:nvSpPr>
          <p:cNvPr id="10" name="Down Arrow 9"/>
          <p:cNvSpPr/>
          <p:nvPr/>
        </p:nvSpPr>
        <p:spPr>
          <a:xfrm>
            <a:off x="2625971" y="2689368"/>
            <a:ext cx="850997" cy="169975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645319" y="3215751"/>
            <a:ext cx="4812300" cy="646986"/>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latin typeface="Franklin Gothic Book" panose="020B0503020102020204" pitchFamily="34" charset="0"/>
              </a:rPr>
              <a:t>David fails to pay child support. As a result, Lisa does not permit </a:t>
            </a:r>
            <a:r>
              <a:rPr lang="en-US" sz="1600" dirty="0" smtClean="0">
                <a:latin typeface="Franklin Gothic Book" panose="020B0503020102020204" pitchFamily="34" charset="0"/>
              </a:rPr>
              <a:t>David </a:t>
            </a:r>
            <a:r>
              <a:rPr lang="en-US" sz="1600" dirty="0">
                <a:latin typeface="Franklin Gothic Book" panose="020B0503020102020204" pitchFamily="34" charset="0"/>
              </a:rPr>
              <a:t>to claim their son as a dependent. </a:t>
            </a:r>
          </a:p>
        </p:txBody>
      </p:sp>
      <p:sp>
        <p:nvSpPr>
          <p:cNvPr id="11" name="TextBox 10"/>
          <p:cNvSpPr txBox="1"/>
          <p:nvPr/>
        </p:nvSpPr>
        <p:spPr>
          <a:xfrm>
            <a:off x="247530" y="1693602"/>
            <a:ext cx="5522415"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a:r>
              <a:rPr lang="en-US" sz="1600" b="1" dirty="0" smtClean="0">
                <a:solidFill>
                  <a:schemeClr val="tx1"/>
                </a:solidFill>
              </a:rPr>
              <a:t>When She Applied: </a:t>
            </a:r>
            <a:endParaRPr lang="en-US" sz="1600" dirty="0" smtClean="0">
              <a:solidFill>
                <a:schemeClr val="tx1"/>
              </a:solidFill>
            </a:endParaRPr>
          </a:p>
          <a:p>
            <a:r>
              <a:rPr lang="en-US" sz="1600" dirty="0" smtClean="0">
                <a:latin typeface="Franklin Gothic Medium" panose="020B0603020102020204" pitchFamily="34" charset="0"/>
              </a:rPr>
              <a:t>Family size: </a:t>
            </a:r>
            <a:r>
              <a:rPr lang="en-US" sz="1600" dirty="0" smtClean="0">
                <a:latin typeface="Franklin Gothic Book" panose="020B0503020102020204" pitchFamily="34" charset="0"/>
              </a:rPr>
              <a:t>1 (Lisa)</a:t>
            </a:r>
          </a:p>
          <a:p>
            <a:r>
              <a:rPr lang="en-US" sz="1600" dirty="0" smtClean="0">
                <a:latin typeface="Franklin Gothic Medium" panose="020B0603020102020204" pitchFamily="34" charset="0"/>
              </a:rPr>
              <a:t>Household income: </a:t>
            </a:r>
            <a:r>
              <a:rPr lang="en-US" sz="1600" dirty="0">
                <a:latin typeface="Franklin Gothic Book" panose="020B0503020102020204" pitchFamily="34" charset="0"/>
              </a:rPr>
              <a:t>$</a:t>
            </a:r>
            <a:r>
              <a:rPr lang="en-US" sz="1600" dirty="0" smtClean="0">
                <a:latin typeface="Franklin Gothic Book" panose="020B0503020102020204" pitchFamily="34" charset="0"/>
              </a:rPr>
              <a:t>15,400 </a:t>
            </a:r>
            <a:r>
              <a:rPr lang="en-US" sz="1600" dirty="0">
                <a:latin typeface="Franklin Gothic Book" panose="020B0503020102020204" pitchFamily="34" charset="0"/>
              </a:rPr>
              <a:t>(</a:t>
            </a:r>
            <a:r>
              <a:rPr lang="en-US" sz="1600" dirty="0" smtClean="0">
                <a:latin typeface="Franklin Gothic Book" panose="020B0503020102020204" pitchFamily="34" charset="0"/>
              </a:rPr>
              <a:t>134% </a:t>
            </a:r>
            <a:r>
              <a:rPr lang="en-US" sz="1600" dirty="0">
                <a:latin typeface="Franklin Gothic Book" panose="020B0503020102020204" pitchFamily="34" charset="0"/>
              </a:rPr>
              <a:t>FPL for a household of 1</a:t>
            </a:r>
            <a:r>
              <a:rPr lang="en-US" sz="1600" dirty="0" smtClean="0">
                <a:latin typeface="Franklin Gothic Book" panose="020B0503020102020204" pitchFamily="34" charset="0"/>
              </a:rPr>
              <a:t>) </a:t>
            </a:r>
          </a:p>
          <a:p>
            <a:r>
              <a:rPr lang="en-US" sz="1600" dirty="0" smtClean="0">
                <a:latin typeface="Franklin Gothic Medium" panose="020B0603020102020204" pitchFamily="34" charset="0"/>
              </a:rPr>
              <a:t>Expected contribution:  </a:t>
            </a:r>
            <a:r>
              <a:rPr lang="en-US" sz="1600" dirty="0" smtClean="0">
                <a:latin typeface="Franklin Gothic Book" panose="020B0503020102020204" pitchFamily="34" charset="0"/>
              </a:rPr>
              <a:t>3.06%</a:t>
            </a:r>
          </a:p>
          <a:p>
            <a:r>
              <a:rPr lang="en-US" sz="1600" dirty="0" smtClean="0">
                <a:latin typeface="Franklin Gothic Medium" panose="020B0603020102020204" pitchFamily="34" charset="0"/>
              </a:rPr>
              <a:t>PTC Taken in Advance:  </a:t>
            </a:r>
            <a:r>
              <a:rPr lang="en-US" sz="1600" dirty="0" smtClean="0">
                <a:latin typeface="Franklin Gothic Book" panose="020B0503020102020204" pitchFamily="34" charset="0"/>
              </a:rPr>
              <a:t>$2,668</a:t>
            </a:r>
          </a:p>
        </p:txBody>
      </p:sp>
      <p:sp>
        <p:nvSpPr>
          <p:cNvPr id="12" name="TextBox 11"/>
          <p:cNvSpPr txBox="1"/>
          <p:nvPr/>
        </p:nvSpPr>
        <p:spPr>
          <a:xfrm>
            <a:off x="5870961" y="4260157"/>
            <a:ext cx="3187635" cy="181588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latin typeface="Franklin Gothic Book" panose="020B0503020102020204" pitchFamily="34" charset="0"/>
              </a:rPr>
              <a:t>Lisa’s income fell below 100% FPL</a:t>
            </a:r>
            <a:r>
              <a:rPr lang="en-US" sz="1600" dirty="0" smtClean="0">
                <a:latin typeface="Franklin Gothic Book" panose="020B0503020102020204" pitchFamily="34" charset="0"/>
              </a:rPr>
              <a:t>, but this doesn’t cause her to lose her PTC because:</a:t>
            </a:r>
          </a:p>
          <a:p>
            <a:pPr marL="285750" indent="-174625">
              <a:buFont typeface="Arial" panose="020B0604020202020204" pitchFamily="34" charset="0"/>
              <a:buChar char="•"/>
            </a:pPr>
            <a:r>
              <a:rPr lang="en-US" sz="1600" dirty="0" smtClean="0">
                <a:latin typeface="Franklin Gothic Book" panose="020B0503020102020204" pitchFamily="34" charset="0"/>
              </a:rPr>
              <a:t>She enrolled through the Marketplace</a:t>
            </a:r>
          </a:p>
          <a:p>
            <a:pPr marL="285750" indent="-174625">
              <a:buFont typeface="Arial" panose="020B0604020202020204" pitchFamily="34" charset="0"/>
              <a:buChar char="•"/>
            </a:pPr>
            <a:r>
              <a:rPr lang="en-US" sz="1600" dirty="0" smtClean="0">
                <a:latin typeface="Franklin Gothic Book" panose="020B0503020102020204" pitchFamily="34" charset="0"/>
              </a:rPr>
              <a:t>When she applied, her income was estimated at &gt;100% FPL</a:t>
            </a:r>
            <a:endParaRPr lang="en-US" sz="1600" dirty="0">
              <a:latin typeface="Franklin Gothic Book" panose="020B0503020102020204" pitchFamily="34" charset="0"/>
            </a:endParaRPr>
          </a:p>
        </p:txBody>
      </p:sp>
      <p:sp>
        <p:nvSpPr>
          <p:cNvPr id="3" name="TextBox 2"/>
          <p:cNvSpPr txBox="1"/>
          <p:nvPr/>
        </p:nvSpPr>
        <p:spPr>
          <a:xfrm>
            <a:off x="247531" y="745722"/>
            <a:ext cx="5522415"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a:latin typeface="Franklin Gothic Book" panose="020B0503020102020204" pitchFamily="34" charset="0"/>
              </a:rPr>
              <a:t>Lisa lives with her son, Jackson. She is divorced from Jackson’s dad, David. </a:t>
            </a:r>
            <a:r>
              <a:rPr lang="en-US" sz="1400" dirty="0" smtClean="0">
                <a:latin typeface="Franklin Gothic Book" panose="020B0503020102020204" pitchFamily="34" charset="0"/>
              </a:rPr>
              <a:t>Lisa </a:t>
            </a:r>
            <a:r>
              <a:rPr lang="en-US" sz="1400" dirty="0">
                <a:latin typeface="Franklin Gothic Book" panose="020B0503020102020204" pitchFamily="34" charset="0"/>
              </a:rPr>
              <a:t>and David alternate claiming </a:t>
            </a:r>
            <a:r>
              <a:rPr lang="en-US" sz="1400" dirty="0" smtClean="0">
                <a:latin typeface="Franklin Gothic Book" panose="020B0503020102020204" pitchFamily="34" charset="0"/>
              </a:rPr>
              <a:t>Jackson </a:t>
            </a:r>
            <a:r>
              <a:rPr lang="en-US" sz="1400" dirty="0">
                <a:latin typeface="Franklin Gothic Book" panose="020B0503020102020204" pitchFamily="34" charset="0"/>
              </a:rPr>
              <a:t>as a dependent on their tax </a:t>
            </a:r>
            <a:r>
              <a:rPr lang="en-US" sz="1400" dirty="0" smtClean="0">
                <a:latin typeface="Franklin Gothic Book" panose="020B0503020102020204" pitchFamily="34" charset="0"/>
              </a:rPr>
              <a:t>returns. Lisa expects David to claim their son in 2014</a:t>
            </a:r>
            <a:r>
              <a:rPr lang="en-US" sz="1400" dirty="0">
                <a:latin typeface="Franklin Gothic Book" panose="020B0503020102020204" pitchFamily="34" charset="0"/>
              </a:rPr>
              <a:t>. </a:t>
            </a:r>
          </a:p>
        </p:txBody>
      </p:sp>
    </p:spTree>
    <p:extLst>
      <p:ext uri="{BB962C8B-B14F-4D97-AF65-F5344CB8AC3E}">
        <p14:creationId xmlns:p14="http://schemas.microsoft.com/office/powerpoint/2010/main" val="584759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r>
              <a:rPr lang="en-US"/>
              <a:t>: </a:t>
            </a:r>
            <a:r>
              <a:rPr lang="en-US" smtClean="0"/>
              <a:t>Dependent </a:t>
            </a:r>
            <a:r>
              <a:rPr lang="en-US"/>
              <a:t>income</a:t>
            </a:r>
            <a:endParaRPr lang="en-US" dirty="0"/>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9" name="TextBox 8"/>
          <p:cNvSpPr txBox="1"/>
          <p:nvPr/>
        </p:nvSpPr>
        <p:spPr>
          <a:xfrm>
            <a:off x="3649334" y="4438455"/>
            <a:ext cx="5272208" cy="230832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1600" b="1" dirty="0">
                <a:solidFill>
                  <a:schemeClr val="tx1"/>
                </a:solidFill>
              </a:rPr>
              <a:t>On Her 1040 (at tax time): </a:t>
            </a:r>
          </a:p>
          <a:p>
            <a:pPr algn="ctr" defTabSz="457200"/>
            <a:endParaRPr lang="en-US" sz="1600" dirty="0">
              <a:solidFill>
                <a:schemeClr val="tx1"/>
              </a:solidFill>
            </a:endParaRPr>
          </a:p>
          <a:p>
            <a:r>
              <a:rPr lang="en-US" sz="1600">
                <a:latin typeface="Franklin Gothic Medium" panose="020B0603020102020204" pitchFamily="34" charset="0"/>
              </a:rPr>
              <a:t>Household </a:t>
            </a:r>
            <a:r>
              <a:rPr lang="en-US" sz="1600" smtClean="0">
                <a:latin typeface="Franklin Gothic Medium" panose="020B0603020102020204" pitchFamily="34" charset="0"/>
              </a:rPr>
              <a:t>income: </a:t>
            </a:r>
            <a:r>
              <a:rPr lang="en-US" sz="1600" dirty="0">
                <a:latin typeface="Franklin Gothic Book" panose="020B0503020102020204" pitchFamily="34" charset="0"/>
              </a:rPr>
              <a:t>$31,500 (203% FPL for a HH of 2)</a:t>
            </a:r>
          </a:p>
          <a:p>
            <a:r>
              <a:rPr lang="en-US" sz="1600" dirty="0">
                <a:latin typeface="Franklin Gothic Medium" panose="020B0603020102020204" pitchFamily="34" charset="0"/>
              </a:rPr>
              <a:t>Expected contribution:  </a:t>
            </a:r>
            <a:r>
              <a:rPr lang="en-US" sz="1600" dirty="0">
                <a:latin typeface="Franklin Gothic Book" panose="020B0503020102020204" pitchFamily="34" charset="0"/>
              </a:rPr>
              <a:t>6.41% </a:t>
            </a:r>
          </a:p>
          <a:p>
            <a:r>
              <a:rPr lang="en-US" sz="1600" dirty="0">
                <a:latin typeface="Franklin Gothic Medium" panose="020B0603020102020204" pitchFamily="34" charset="0"/>
              </a:rPr>
              <a:t>PTC: </a:t>
            </a:r>
            <a:r>
              <a:rPr lang="en-US" sz="1600" dirty="0">
                <a:latin typeface="Franklin Gothic Book" panose="020B0503020102020204" pitchFamily="34" charset="0"/>
              </a:rPr>
              <a:t>$5,265</a:t>
            </a:r>
          </a:p>
          <a:p>
            <a:endParaRPr lang="en-US" sz="1600" dirty="0">
              <a:latin typeface="Franklin Gothic Book" panose="020B0503020102020204" pitchFamily="34" charset="0"/>
            </a:endParaRPr>
          </a:p>
          <a:p>
            <a:r>
              <a:rPr lang="en-US" sz="1600" u="sng" dirty="0">
                <a:latin typeface="Franklin Gothic Medium" panose="020B0603020102020204" pitchFamily="34" charset="0"/>
              </a:rPr>
              <a:t>Result</a:t>
            </a:r>
            <a:r>
              <a:rPr lang="en-US" sz="1600" dirty="0">
                <a:latin typeface="Franklin Gothic Medium" panose="020B0603020102020204" pitchFamily="34" charset="0"/>
              </a:rPr>
              <a:t>:  Jill has a final PTC of $5,265. Because of the increase in MAGI, she received $1,659 in excess PTC. Her repayment is capped at $1,500.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409" y="940596"/>
            <a:ext cx="3184133" cy="2576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Bent Arrow 13"/>
          <p:cNvSpPr/>
          <p:nvPr/>
        </p:nvSpPr>
        <p:spPr>
          <a:xfrm flipV="1">
            <a:off x="2616506" y="3215521"/>
            <a:ext cx="1110670" cy="2565136"/>
          </a:xfrm>
          <a:prstGeom prst="bentArrow">
            <a:avLst>
              <a:gd name="adj1" fmla="val 29791"/>
              <a:gd name="adj2" fmla="val 27885"/>
              <a:gd name="adj3" fmla="val 29467"/>
              <a:gd name="adj4" fmla="val 437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TextBox 10"/>
          <p:cNvSpPr txBox="1"/>
          <p:nvPr/>
        </p:nvSpPr>
        <p:spPr>
          <a:xfrm>
            <a:off x="114301" y="861407"/>
            <a:ext cx="5507901"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tx1"/>
                </a:solidFill>
                <a:latin typeface="Franklin Gothic Book" panose="020B0503020102020204" pitchFamily="34" charset="0"/>
              </a:rPr>
              <a:t>Jill (62) lives with Ryan, her 16-year-old grandson, and claims him as a tax dependent. She files as head </a:t>
            </a:r>
            <a:r>
              <a:rPr lang="en-US" sz="1600">
                <a:solidFill>
                  <a:schemeClr val="tx1"/>
                </a:solidFill>
                <a:latin typeface="Franklin Gothic Book" panose="020B0503020102020204" pitchFamily="34" charset="0"/>
              </a:rPr>
              <a:t>of household. </a:t>
            </a:r>
            <a:r>
              <a:rPr lang="en-US" sz="1600">
                <a:latin typeface="Franklin Gothic Book" panose="020B0503020102020204" pitchFamily="34" charset="0"/>
              </a:rPr>
              <a:t>(Jill lives in a non-expansion state.)</a:t>
            </a:r>
            <a:endParaRPr lang="en-US" sz="1600" dirty="0">
              <a:solidFill>
                <a:schemeClr val="tx1"/>
              </a:solidFill>
              <a:latin typeface="Franklin Gothic Book" panose="020B0503020102020204" pitchFamily="34" charset="0"/>
            </a:endParaRPr>
          </a:p>
          <a:p>
            <a:pPr marL="237744" indent="-237744">
              <a:buClr>
                <a:schemeClr val="tx2">
                  <a:lumMod val="60000"/>
                  <a:lumOff val="40000"/>
                </a:schemeClr>
              </a:buClr>
              <a:buFont typeface="Arial" panose="020B0604020202020204" pitchFamily="34" charset="0"/>
              <a:buChar char="•"/>
            </a:pPr>
            <a:r>
              <a:rPr lang="en-US" sz="1600" dirty="0">
                <a:latin typeface="Franklin Gothic Book" panose="020B0503020102020204" pitchFamily="34" charset="0"/>
              </a:rPr>
              <a:t>$18,000 – Jill’s income</a:t>
            </a:r>
          </a:p>
          <a:p>
            <a:pPr marL="237744" indent="-237744">
              <a:buClr>
                <a:schemeClr val="tx2">
                  <a:lumMod val="60000"/>
                  <a:lumOff val="40000"/>
                </a:schemeClr>
              </a:buClr>
              <a:buFont typeface="Arial" panose="020B0604020202020204" pitchFamily="34" charset="0"/>
              <a:buChar char="•"/>
            </a:pPr>
            <a:r>
              <a:rPr lang="en-US" sz="1600" dirty="0">
                <a:latin typeface="Franklin Gothic Book" panose="020B0503020102020204" pitchFamily="34" charset="0"/>
              </a:rPr>
              <a:t>$7,000 – Ryan’s income from Social Security survivors’ benefits </a:t>
            </a:r>
            <a:r>
              <a:rPr lang="en-US" sz="1600" i="1" dirty="0">
                <a:latin typeface="Franklin Gothic Book" panose="020B0503020102020204" pitchFamily="34" charset="0"/>
              </a:rPr>
              <a:t>(not counted)</a:t>
            </a:r>
          </a:p>
          <a:p>
            <a:pPr marL="237744" indent="-237744">
              <a:buClr>
                <a:schemeClr val="tx2">
                  <a:lumMod val="60000"/>
                  <a:lumOff val="40000"/>
                </a:schemeClr>
              </a:buClr>
              <a:buFont typeface="Arial" panose="020B0604020202020204" pitchFamily="34" charset="0"/>
              <a:buChar char="•"/>
            </a:pPr>
            <a:r>
              <a:rPr lang="en-US" sz="1600" dirty="0">
                <a:latin typeface="Franklin Gothic Book" panose="020B0503020102020204" pitchFamily="34" charset="0"/>
              </a:rPr>
              <a:t>Jill is uninsured; Ryan is enrolled in Medicaid</a:t>
            </a:r>
          </a:p>
          <a:p>
            <a:pPr marL="237744" indent="-237744">
              <a:buClr>
                <a:schemeClr val="tx2">
                  <a:lumMod val="60000"/>
                  <a:lumOff val="40000"/>
                </a:schemeClr>
              </a:buClr>
              <a:buFont typeface="Arial" panose="020B0604020202020204" pitchFamily="34" charset="0"/>
              <a:buChar char="•"/>
            </a:pPr>
            <a:endParaRPr lang="en-US" sz="1600" dirty="0">
              <a:latin typeface="Franklin Gothic Book" panose="020B0503020102020204" pitchFamily="34" charset="0"/>
            </a:endParaRPr>
          </a:p>
          <a:p>
            <a:pPr lvl="0" algn="ctr"/>
            <a:r>
              <a:rPr lang="en-US" sz="1600" b="1" dirty="0">
                <a:solidFill>
                  <a:prstClr val="black"/>
                </a:solidFill>
              </a:rPr>
              <a:t>When She Applied: </a:t>
            </a:r>
            <a:endParaRPr lang="en-US" sz="1600" dirty="0">
              <a:latin typeface="Franklin Gothic Book" panose="020B0503020102020204" pitchFamily="34" charset="0"/>
            </a:endParaRPr>
          </a:p>
          <a:p>
            <a:r>
              <a:rPr lang="en-US" sz="1600">
                <a:latin typeface="Franklin Gothic Medium" panose="020B0603020102020204" pitchFamily="34" charset="0"/>
              </a:rPr>
              <a:t>Household </a:t>
            </a:r>
            <a:r>
              <a:rPr lang="en-US" sz="1600" smtClean="0">
                <a:latin typeface="Franklin Gothic Medium" panose="020B0603020102020204" pitchFamily="34" charset="0"/>
              </a:rPr>
              <a:t>income: </a:t>
            </a:r>
            <a:r>
              <a:rPr lang="en-US" sz="1600" dirty="0">
                <a:latin typeface="Franklin Gothic Book" panose="020B0503020102020204" pitchFamily="34" charset="0"/>
              </a:rPr>
              <a:t>$18,000 (116% FPL for a HH of 2) </a:t>
            </a:r>
          </a:p>
          <a:p>
            <a:r>
              <a:rPr lang="en-US" sz="1600" dirty="0">
                <a:latin typeface="Franklin Gothic Medium" panose="020B0603020102020204" pitchFamily="34" charset="0"/>
              </a:rPr>
              <a:t>Expected contribution:  </a:t>
            </a:r>
            <a:r>
              <a:rPr lang="en-US" sz="1600" dirty="0">
                <a:latin typeface="Franklin Gothic Book" panose="020B0503020102020204" pitchFamily="34" charset="0"/>
              </a:rPr>
              <a:t>2%</a:t>
            </a:r>
          </a:p>
          <a:p>
            <a:r>
              <a:rPr lang="en-US" sz="1600" dirty="0">
                <a:latin typeface="Franklin Gothic Medium" panose="020B0603020102020204" pitchFamily="34" charset="0"/>
              </a:rPr>
              <a:t>PTC</a:t>
            </a:r>
            <a:r>
              <a:rPr lang="en-US" sz="1600">
                <a:latin typeface="Franklin Gothic Medium" panose="020B0603020102020204" pitchFamily="34" charset="0"/>
              </a:rPr>
              <a:t> Taken in </a:t>
            </a:r>
            <a:r>
              <a:rPr lang="en-US" sz="1600" smtClean="0">
                <a:latin typeface="Franklin Gothic Medium" panose="020B0603020102020204" pitchFamily="34" charset="0"/>
              </a:rPr>
              <a:t>Advance:  </a:t>
            </a:r>
            <a:r>
              <a:rPr lang="en-US" sz="1600" dirty="0">
                <a:latin typeface="Franklin Gothic Book" panose="020B0503020102020204" pitchFamily="34" charset="0"/>
              </a:rPr>
              <a:t>$</a:t>
            </a:r>
            <a:r>
              <a:rPr lang="en-US" sz="1600">
                <a:latin typeface="Franklin Gothic Book" panose="020B0503020102020204" pitchFamily="34" charset="0"/>
              </a:rPr>
              <a:t>6,924 </a:t>
            </a:r>
            <a:endParaRPr lang="en-US" sz="1600" dirty="0">
              <a:latin typeface="Franklin Gothic Book" panose="020B0503020102020204" pitchFamily="34" charset="0"/>
            </a:endParaRPr>
          </a:p>
        </p:txBody>
      </p:sp>
      <p:sp>
        <p:nvSpPr>
          <p:cNvPr id="15" name="TextBox 14"/>
          <p:cNvSpPr txBox="1"/>
          <p:nvPr/>
        </p:nvSpPr>
        <p:spPr>
          <a:xfrm>
            <a:off x="148045" y="4057936"/>
            <a:ext cx="3212525" cy="1191816"/>
          </a:xfrm>
          <a:prstGeom prst="roundRect">
            <a:avLst/>
          </a:prstGeom>
          <a:ln w="190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Franklin Gothic Book" panose="020B0503020102020204" pitchFamily="34" charset="0"/>
              </a:rPr>
              <a:t>Ryan works during the summer and earns $6,500! Now he has a filing requirement and </a:t>
            </a:r>
            <a:r>
              <a:rPr lang="en-US" sz="1600" u="sng" dirty="0" smtClean="0">
                <a:latin typeface="Franklin Gothic Book" panose="020B0503020102020204" pitchFamily="34" charset="0"/>
              </a:rPr>
              <a:t>all of his income</a:t>
            </a:r>
            <a:r>
              <a:rPr lang="en-US" sz="1600" dirty="0" smtClean="0">
                <a:latin typeface="Franklin Gothic Book" panose="020B0503020102020204" pitchFamily="34" charset="0"/>
              </a:rPr>
              <a:t> is included in MAGI. </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151968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305" y="877027"/>
            <a:ext cx="6030125" cy="779224"/>
          </a:xfrm>
        </p:spPr>
        <p:style>
          <a:lnRef idx="1">
            <a:schemeClr val="dk1"/>
          </a:lnRef>
          <a:fillRef idx="2">
            <a:schemeClr val="dk1"/>
          </a:fillRef>
          <a:effectRef idx="1">
            <a:schemeClr val="dk1"/>
          </a:effectRef>
          <a:fontRef idx="minor">
            <a:schemeClr val="dk1"/>
          </a:fontRef>
        </p:style>
        <p:txBody>
          <a:bodyPr/>
          <a:lstStyle/>
          <a:p>
            <a:pPr marL="57150" indent="0">
              <a:buNone/>
            </a:pPr>
            <a:r>
              <a:rPr lang="en-US" sz="1400" dirty="0"/>
              <a:t>Chuck is separated from his wife but not divorced. They will not file taxes together in 2015. Chuck has an adult son, Michael, who is unemployed, has no income and is living with Chuck. They both need health </a:t>
            </a:r>
            <a:r>
              <a:rPr lang="en-US" sz="1400"/>
              <a:t>insurance</a:t>
            </a:r>
            <a:r>
              <a:rPr lang="en-US" sz="1400" smtClean="0"/>
              <a:t>.</a:t>
            </a:r>
            <a:endParaRPr lang="en-US" sz="1800" dirty="0" smtClean="0"/>
          </a:p>
        </p:txBody>
      </p:sp>
      <p:pic>
        <p:nvPicPr>
          <p:cNvPr id="4" name="Picture 3"/>
          <p:cNvPicPr>
            <a:picLocks noChangeAspect="1"/>
          </p:cNvPicPr>
          <p:nvPr/>
        </p:nvPicPr>
        <p:blipFill>
          <a:blip r:embed="rId3"/>
          <a:stretch>
            <a:fillRect/>
          </a:stretch>
        </p:blipFill>
        <p:spPr>
          <a:xfrm>
            <a:off x="6353843" y="877027"/>
            <a:ext cx="2552504" cy="1230529"/>
          </a:xfrm>
          <a:prstGeom prst="rect">
            <a:avLst/>
          </a:prstGeom>
        </p:spPr>
      </p:pic>
      <p:sp>
        <p:nvSpPr>
          <p:cNvPr id="8" name="Title 1"/>
          <p:cNvSpPr txBox="1">
            <a:spLocks/>
          </p:cNvSpPr>
          <p:nvPr/>
        </p:nvSpPr>
        <p:spPr>
          <a:xfrm>
            <a:off x="114301" y="97668"/>
            <a:ext cx="7765978" cy="51696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a:lstStyle>
          <a:p>
            <a:r>
              <a:rPr lang="en-US" smtClean="0"/>
              <a:t>Example : </a:t>
            </a:r>
            <a:r>
              <a:rPr lang="en-US" dirty="0" smtClean="0"/>
              <a:t>Married person, separated</a:t>
            </a:r>
            <a:endParaRPr lang="en-US" dirty="0"/>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7" name="TextBox 6"/>
          <p:cNvSpPr txBox="1"/>
          <p:nvPr/>
        </p:nvSpPr>
        <p:spPr>
          <a:xfrm>
            <a:off x="121605" y="3925055"/>
            <a:ext cx="871500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a:latin typeface="Franklin Gothic Book"/>
                <a:cs typeface="Franklin Gothic Book"/>
              </a:rPr>
              <a:t>At the end of the year:</a:t>
            </a:r>
            <a:endParaRPr lang="en-US" b="1" i="1" dirty="0">
              <a:latin typeface="Franklin Gothic Book"/>
              <a:cs typeface="Franklin Gothic Book"/>
            </a:endParaRPr>
          </a:p>
          <a:p>
            <a:pPr marL="285750" indent="-285750">
              <a:buClr>
                <a:schemeClr val="accent1"/>
              </a:buClr>
              <a:buFont typeface="Arial"/>
              <a:buChar char="•"/>
            </a:pPr>
            <a:r>
              <a:rPr lang="en-US" sz="1600" dirty="0">
                <a:latin typeface="Franklin Gothic Book"/>
                <a:cs typeface="Franklin Gothic Book"/>
              </a:rPr>
              <a:t>Michael doesn’t qualify as Chuck’s dependent. He gets a job and earns too much to be Chuck’s dependent for the tax year.</a:t>
            </a:r>
          </a:p>
          <a:p>
            <a:pPr marL="285750" indent="-285750">
              <a:buClr>
                <a:schemeClr val="accent1"/>
              </a:buClr>
              <a:buFont typeface="Arial"/>
              <a:buChar char="•"/>
            </a:pPr>
            <a:r>
              <a:rPr lang="en-US" sz="1600" dirty="0">
                <a:latin typeface="Franklin Gothic Book"/>
                <a:cs typeface="Franklin Gothic Book"/>
              </a:rPr>
              <a:t>Because his son is no longer his dependent, Chuck no longer qualifies as Head of Household. His filing status is Married Filing Separately.  </a:t>
            </a:r>
            <a:endParaRPr lang="en-US" sz="1600" dirty="0" smtClean="0">
              <a:latin typeface="Franklin Gothic Book"/>
              <a:cs typeface="Franklin Gothic Book"/>
            </a:endParaRPr>
          </a:p>
          <a:p>
            <a:pPr marL="285750" indent="-285750">
              <a:buClr>
                <a:schemeClr val="accent1"/>
              </a:buClr>
              <a:buFont typeface="Arial"/>
              <a:buChar char="•"/>
            </a:pPr>
            <a:endParaRPr lang="en-US" sz="1600" dirty="0">
              <a:latin typeface="Franklin Gothic Book"/>
              <a:cs typeface="Franklin Gothic Book"/>
            </a:endParaRPr>
          </a:p>
          <a:p>
            <a:pPr marL="285750" indent="-285750">
              <a:buClr>
                <a:schemeClr val="accent1"/>
              </a:buClr>
              <a:buFont typeface="Arial"/>
              <a:buChar char="•"/>
            </a:pPr>
            <a:endParaRPr lang="en-US" sz="1600" dirty="0" smtClean="0">
              <a:latin typeface="Franklin Gothic Book"/>
              <a:cs typeface="Franklin Gothic Book"/>
            </a:endParaRPr>
          </a:p>
        </p:txBody>
      </p:sp>
      <p:sp>
        <p:nvSpPr>
          <p:cNvPr id="6" name="TextBox 5"/>
          <p:cNvSpPr txBox="1"/>
          <p:nvPr/>
        </p:nvSpPr>
        <p:spPr>
          <a:xfrm>
            <a:off x="2435672" y="5248494"/>
            <a:ext cx="3802758" cy="400110"/>
          </a:xfrm>
          <a:prstGeom prst="rect">
            <a:avLst/>
          </a:prstGeom>
          <a:noFill/>
        </p:spPr>
        <p:txBody>
          <a:bodyPr wrap="square" rtlCol="0">
            <a:spAutoFit/>
          </a:bodyPr>
          <a:lstStyle/>
          <a:p>
            <a:pPr algn="ctr"/>
            <a:r>
              <a:rPr lang="en-US" sz="2000" b="1" i="1" dirty="0">
                <a:latin typeface="Franklin Gothic Book"/>
                <a:cs typeface="Franklin Gothic Book"/>
              </a:rPr>
              <a:t>What do you do?</a:t>
            </a:r>
          </a:p>
        </p:txBody>
      </p:sp>
      <p:sp>
        <p:nvSpPr>
          <p:cNvPr id="10" name="Down Arrow 9"/>
          <p:cNvSpPr/>
          <p:nvPr/>
        </p:nvSpPr>
        <p:spPr>
          <a:xfrm>
            <a:off x="294698" y="3040901"/>
            <a:ext cx="428809" cy="91291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121605" y="2173922"/>
            <a:ext cx="883661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a:latin typeface="Franklin Gothic Book"/>
                <a:cs typeface="Franklin Gothic Book"/>
              </a:rPr>
              <a:t>When Chuck </a:t>
            </a:r>
            <a:r>
              <a:rPr lang="en-US" sz="1600" b="1" i="1" dirty="0" smtClean="0">
                <a:latin typeface="Franklin Gothic Book"/>
                <a:cs typeface="Franklin Gothic Book"/>
              </a:rPr>
              <a:t>applies </a:t>
            </a:r>
            <a:r>
              <a:rPr lang="en-US" sz="1600" b="1" i="1" dirty="0">
                <a:latin typeface="Franklin Gothic Book"/>
                <a:cs typeface="Franklin Gothic Book"/>
              </a:rPr>
              <a:t>for Marketplace coverage:</a:t>
            </a:r>
            <a:endParaRPr lang="en-US" b="1" i="1" dirty="0">
              <a:latin typeface="Franklin Gothic Book"/>
              <a:cs typeface="Franklin Gothic Book"/>
            </a:endParaRPr>
          </a:p>
          <a:p>
            <a:pPr marL="285750" indent="-285750">
              <a:buClr>
                <a:schemeClr val="accent1"/>
              </a:buClr>
              <a:buFont typeface="Arial"/>
              <a:buChar char="•"/>
            </a:pPr>
            <a:r>
              <a:rPr lang="en-US" sz="1600" dirty="0">
                <a:latin typeface="Franklin Gothic Book"/>
                <a:cs typeface="Franklin Gothic Book"/>
              </a:rPr>
              <a:t>Chuck assumes that he will qualify as </a:t>
            </a:r>
            <a:r>
              <a:rPr lang="en-US" sz="1600" dirty="0" smtClean="0">
                <a:latin typeface="Franklin Gothic Book"/>
                <a:cs typeface="Franklin Gothic Book"/>
              </a:rPr>
              <a:t>Head </a:t>
            </a:r>
            <a:r>
              <a:rPr lang="en-US" sz="1600" dirty="0">
                <a:latin typeface="Franklin Gothic Book"/>
                <a:cs typeface="Franklin Gothic Book"/>
              </a:rPr>
              <a:t>of </a:t>
            </a:r>
            <a:r>
              <a:rPr lang="en-US" sz="1600" dirty="0" smtClean="0">
                <a:latin typeface="Franklin Gothic Book"/>
                <a:cs typeface="Franklin Gothic Book"/>
              </a:rPr>
              <a:t>Household </a:t>
            </a:r>
            <a:r>
              <a:rPr lang="en-US" sz="1600" dirty="0">
                <a:latin typeface="Franklin Gothic Book"/>
                <a:cs typeface="Franklin Gothic Book"/>
              </a:rPr>
              <a:t>because he supports his dependent son, who plans to live with him for more than half the year, and he plans to be living apart from his wife in the last six months of 2014. </a:t>
            </a:r>
            <a:endParaRPr lang="en-US" dirty="0">
              <a:latin typeface="Franklin Gothic Book"/>
              <a:cs typeface="Franklin Gothic Book"/>
            </a:endParaRPr>
          </a:p>
          <a:p>
            <a:pPr marL="285750" indent="-285750">
              <a:buClr>
                <a:schemeClr val="accent1"/>
              </a:buClr>
              <a:buFont typeface="Arial"/>
              <a:buChar char="•"/>
            </a:pPr>
            <a:r>
              <a:rPr lang="en-US" sz="1600" dirty="0">
                <a:latin typeface="Franklin Gothic Book"/>
                <a:cs typeface="Franklin Gothic Book"/>
              </a:rPr>
              <a:t>Chuck and Michael qualified for PTC and enrolled in a QHP.  </a:t>
            </a:r>
            <a:endParaRPr lang="en-US" dirty="0">
              <a:latin typeface="Franklin Gothic Book"/>
              <a:cs typeface="Franklin Gothic Book"/>
            </a:endParaRPr>
          </a:p>
        </p:txBody>
      </p:sp>
    </p:spTree>
    <p:extLst>
      <p:ext uri="{BB962C8B-B14F-4D97-AF65-F5344CB8AC3E}">
        <p14:creationId xmlns:p14="http://schemas.microsoft.com/office/powerpoint/2010/main" val="3145101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Married person, separated</a:t>
            </a:r>
            <a:endParaRPr lang="en-US" dirty="0"/>
          </a:p>
        </p:txBody>
      </p:sp>
      <p:sp>
        <p:nvSpPr>
          <p:cNvPr id="3" name="Content Placeholder 2"/>
          <p:cNvSpPr>
            <a:spLocks noGrp="1"/>
          </p:cNvSpPr>
          <p:nvPr>
            <p:ph idx="1"/>
          </p:nvPr>
        </p:nvSpPr>
        <p:spPr>
          <a:xfrm>
            <a:off x="210910" y="767784"/>
            <a:ext cx="6014746" cy="3599117"/>
          </a:xfrm>
        </p:spPr>
        <p:txBody>
          <a:bodyPr/>
          <a:lstStyle/>
          <a:p>
            <a:pPr marL="0" indent="0">
              <a:buNone/>
            </a:pPr>
            <a:r>
              <a:rPr lang="en-US" sz="1800" b="1" i="1" dirty="0"/>
              <a:t>How do we help Chuck?</a:t>
            </a:r>
          </a:p>
          <a:p>
            <a:r>
              <a:rPr lang="en-US" sz="1800" dirty="0" smtClean="0"/>
              <a:t>He </a:t>
            </a:r>
            <a:r>
              <a:rPr lang="en-US" sz="1800" dirty="0"/>
              <a:t>isn’t </a:t>
            </a:r>
            <a:r>
              <a:rPr lang="en-US" sz="1800" dirty="0" smtClean="0"/>
              <a:t>Head </a:t>
            </a:r>
            <a:r>
              <a:rPr lang="en-US" sz="1800" dirty="0"/>
              <a:t>of </a:t>
            </a:r>
            <a:r>
              <a:rPr lang="en-US" sz="1800" dirty="0" smtClean="0"/>
              <a:t>Household</a:t>
            </a:r>
            <a:r>
              <a:rPr lang="en-US" sz="1800" dirty="0"/>
              <a:t>.</a:t>
            </a:r>
          </a:p>
          <a:p>
            <a:r>
              <a:rPr lang="en-US" sz="1800" dirty="0"/>
              <a:t>Confirm that he doesn’t qualify for an exception to the joint filing requirement</a:t>
            </a:r>
          </a:p>
          <a:p>
            <a:pPr marL="800100" lvl="1" indent="-342900">
              <a:buFont typeface="+mj-lt"/>
              <a:buAutoNum type="arabicPeriod"/>
            </a:pPr>
            <a:r>
              <a:rPr lang="en-US" sz="1600" b="1" dirty="0"/>
              <a:t>Is he a victim of abuse?  </a:t>
            </a:r>
            <a:r>
              <a:rPr lang="en-US" sz="1600" dirty="0"/>
              <a:t>To qualify for the abuse exception, he must:</a:t>
            </a:r>
          </a:p>
          <a:p>
            <a:pPr marL="1025525" lvl="2" indent="-111125">
              <a:buFont typeface="Arial" panose="020B0604020202020204" pitchFamily="34" charset="0"/>
              <a:buChar char="•"/>
            </a:pPr>
            <a:r>
              <a:rPr lang="en-US" sz="1400" dirty="0"/>
              <a:t>Live apart from his spouse, and</a:t>
            </a:r>
          </a:p>
          <a:p>
            <a:pPr marL="1025525" lvl="2" indent="-111125">
              <a:buFont typeface="Arial" panose="020B0604020202020204" pitchFamily="34" charset="0"/>
              <a:buChar char="•"/>
            </a:pPr>
            <a:r>
              <a:rPr lang="en-US" sz="1400" dirty="0"/>
              <a:t>Be unable to file a joint return because the taxpayer is a victim of domestic abuse</a:t>
            </a:r>
          </a:p>
          <a:p>
            <a:pPr marL="860425" lvl="1" indent="-398463">
              <a:buFont typeface="+mj-lt"/>
              <a:buAutoNum type="arabicPeriod"/>
            </a:pPr>
            <a:r>
              <a:rPr lang="en-US" sz="1600" b="1" dirty="0"/>
              <a:t>Is he abandoned? </a:t>
            </a:r>
            <a:r>
              <a:rPr lang="en-US" sz="1600" dirty="0"/>
              <a:t> To qualify for the abandonment exception, he must:</a:t>
            </a:r>
          </a:p>
          <a:p>
            <a:pPr marL="1025525" lvl="2" indent="-111125">
              <a:buFont typeface="Arial" panose="020B0604020202020204" pitchFamily="34" charset="0"/>
              <a:buChar char="•"/>
            </a:pPr>
            <a:r>
              <a:rPr lang="en-US" sz="1400" dirty="0"/>
              <a:t>Live apart from his spouse</a:t>
            </a:r>
          </a:p>
          <a:p>
            <a:pPr marL="1025525" lvl="2" indent="-111125">
              <a:buFont typeface="Arial" panose="020B0604020202020204" pitchFamily="34" charset="0"/>
              <a:buChar char="•"/>
            </a:pPr>
            <a:r>
              <a:rPr lang="en-US" sz="1400" dirty="0"/>
              <a:t>Be unable to locate spouse after using due diligence</a:t>
            </a:r>
          </a:p>
          <a:p>
            <a:pPr marL="860425" lvl="1" indent="-398463">
              <a:buFont typeface="+mj-lt"/>
              <a:buAutoNum type="arabicPeriod"/>
            </a:pPr>
            <a:endParaRPr lang="en-US" sz="1600" dirty="0"/>
          </a:p>
          <a:p>
            <a:pPr marL="860425" lvl="2" indent="-398463"/>
            <a:endParaRPr lang="en-US" sz="1400" b="1"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pic>
        <p:nvPicPr>
          <p:cNvPr id="5" name="Picture 4"/>
          <p:cNvPicPr>
            <a:picLocks noChangeAspect="1"/>
          </p:cNvPicPr>
          <p:nvPr/>
        </p:nvPicPr>
        <p:blipFill>
          <a:blip r:embed="rId2"/>
          <a:stretch>
            <a:fillRect/>
          </a:stretch>
        </p:blipFill>
        <p:spPr>
          <a:xfrm>
            <a:off x="6379480" y="767784"/>
            <a:ext cx="2552504" cy="1230529"/>
          </a:xfrm>
          <a:prstGeom prst="rect">
            <a:avLst/>
          </a:prstGeom>
        </p:spPr>
      </p:pic>
      <p:pic>
        <p:nvPicPr>
          <p:cNvPr id="6" name="Picture 6"/>
          <p:cNvPicPr>
            <a:picLocks noChangeAspect="1"/>
          </p:cNvPicPr>
          <p:nvPr/>
        </p:nvPicPr>
        <p:blipFill>
          <a:blip r:embed="rId3"/>
          <a:stretch>
            <a:fillRect/>
          </a:stretch>
        </p:blipFill>
        <p:spPr>
          <a:xfrm>
            <a:off x="353453" y="5027679"/>
            <a:ext cx="8240881" cy="1143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ultiply 9"/>
          <p:cNvSpPr/>
          <p:nvPr/>
        </p:nvSpPr>
        <p:spPr>
          <a:xfrm>
            <a:off x="8072968" y="5862899"/>
            <a:ext cx="270933" cy="279401"/>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TextBox 11"/>
          <p:cNvSpPr txBox="1"/>
          <p:nvPr/>
        </p:nvSpPr>
        <p:spPr>
          <a:xfrm>
            <a:off x="213645" y="4337807"/>
            <a:ext cx="8130256" cy="646331"/>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If he meets either qualification to take PTC despite being Married Filing </a:t>
            </a:r>
            <a:r>
              <a:rPr lang="en-US" dirty="0" smtClean="0">
                <a:latin typeface="Franklin Gothic Book"/>
                <a:cs typeface="Franklin Gothic Book"/>
              </a:rPr>
              <a:t>Separately, check the box for “Relief” at the top of the 8962. </a:t>
            </a:r>
            <a:endParaRPr lang="en-US" dirty="0">
              <a:latin typeface="Franklin Gothic Book"/>
              <a:cs typeface="Franklin Gothic Book"/>
            </a:endParaRPr>
          </a:p>
        </p:txBody>
      </p:sp>
    </p:spTree>
    <p:extLst>
      <p:ext uri="{BB962C8B-B14F-4D97-AF65-F5344CB8AC3E}">
        <p14:creationId xmlns:p14="http://schemas.microsoft.com/office/powerpoint/2010/main" val="538209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Married person, separated</a:t>
            </a:r>
            <a:endParaRPr lang="en-US" dirty="0"/>
          </a:p>
        </p:txBody>
      </p:sp>
      <p:sp>
        <p:nvSpPr>
          <p:cNvPr id="3" name="Content Placeholder 2"/>
          <p:cNvSpPr>
            <a:spLocks noGrp="1"/>
          </p:cNvSpPr>
          <p:nvPr>
            <p:ph idx="1"/>
          </p:nvPr>
        </p:nvSpPr>
        <p:spPr>
          <a:xfrm>
            <a:off x="210909" y="767784"/>
            <a:ext cx="6855715" cy="2171969"/>
          </a:xfrm>
        </p:spPr>
        <p:txBody>
          <a:bodyPr/>
          <a:lstStyle/>
          <a:p>
            <a:pPr marL="0" indent="0">
              <a:buNone/>
            </a:pPr>
            <a:r>
              <a:rPr lang="en-US" sz="1800" b="1" i="1" dirty="0" smtClean="0"/>
              <a:t>How do we help Chuck?</a:t>
            </a:r>
          </a:p>
          <a:p>
            <a:r>
              <a:rPr lang="en-US" sz="1800" dirty="0" smtClean="0"/>
              <a:t>You determine that neither exception applies.</a:t>
            </a:r>
          </a:p>
          <a:p>
            <a:r>
              <a:rPr lang="en-US" sz="1800" dirty="0" smtClean="0"/>
              <a:t>Chuck is ineligible for PTC and will need to repay it. </a:t>
            </a:r>
          </a:p>
          <a:p>
            <a:r>
              <a:rPr lang="en-US" sz="1800" dirty="0" smtClean="0"/>
              <a:t>His repayment depends on:</a:t>
            </a:r>
          </a:p>
          <a:p>
            <a:pPr lvl="1"/>
            <a:r>
              <a:rPr lang="en-US" sz="1600" dirty="0" smtClean="0"/>
              <a:t>How the premium is divided between Chuck and his son, Michael, who is now a taxpayer and was also covered under the plan, and</a:t>
            </a:r>
          </a:p>
          <a:p>
            <a:pPr lvl="1"/>
            <a:r>
              <a:rPr lang="en-US" sz="1600" dirty="0" smtClean="0"/>
              <a:t>His repayment cap, based on income. </a:t>
            </a:r>
          </a:p>
          <a:p>
            <a:pPr marL="0" indent="0">
              <a:buNone/>
            </a:pPr>
            <a:endParaRPr lang="en-US" sz="1800" dirty="0" smtClean="0"/>
          </a:p>
          <a:p>
            <a:pPr marL="0" indent="0">
              <a:buNone/>
            </a:pPr>
            <a:endParaRPr lang="en-US" sz="1800" dirty="0" smtClean="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pic>
        <p:nvPicPr>
          <p:cNvPr id="5" name="Picture 4"/>
          <p:cNvPicPr>
            <a:picLocks noChangeAspect="1"/>
          </p:cNvPicPr>
          <p:nvPr/>
        </p:nvPicPr>
        <p:blipFill>
          <a:blip r:embed="rId3"/>
          <a:stretch>
            <a:fillRect/>
          </a:stretch>
        </p:blipFill>
        <p:spPr>
          <a:xfrm>
            <a:off x="6379480" y="767784"/>
            <a:ext cx="2552504" cy="1230529"/>
          </a:xfrm>
          <a:prstGeom prst="rect">
            <a:avLst/>
          </a:prstGeom>
        </p:spPr>
      </p:pic>
      <p:sp>
        <p:nvSpPr>
          <p:cNvPr id="11" name="TextBox 10"/>
          <p:cNvSpPr txBox="1"/>
          <p:nvPr/>
        </p:nvSpPr>
        <p:spPr>
          <a:xfrm>
            <a:off x="210909" y="2983570"/>
            <a:ext cx="8548529" cy="1643527"/>
          </a:xfrm>
          <a:prstGeom prst="rect">
            <a:avLst/>
          </a:prstGeom>
          <a:noFill/>
        </p:spPr>
        <p:txBody>
          <a:bodyPr wrap="square" rtlCol="0">
            <a:spAutoFit/>
          </a:bodyPr>
          <a:lstStyle/>
          <a:p>
            <a:r>
              <a:rPr lang="en-US" b="1" i="1" dirty="0">
                <a:latin typeface="Franklin Gothic Book" panose="020B0503020102020204" pitchFamily="34" charset="0"/>
              </a:rPr>
              <a:t>Allocation</a:t>
            </a:r>
            <a:endParaRPr lang="en-US" dirty="0">
              <a:latin typeface="Franklin Gothic Book" panose="020B0503020102020204" pitchFamily="34" charset="0"/>
            </a:endParaRPr>
          </a:p>
          <a:p>
            <a:pPr marL="233363" lvl="1" indent="-233363" defTabSz="457200">
              <a:spcBef>
                <a:spcPct val="20000"/>
              </a:spcBef>
              <a:buClr>
                <a:schemeClr val="tx2">
                  <a:lumMod val="60000"/>
                  <a:lumOff val="40000"/>
                </a:schemeClr>
              </a:buClr>
              <a:buFont typeface="Arial"/>
              <a:buChar char="•"/>
            </a:pPr>
            <a:r>
              <a:rPr lang="en-US" dirty="0">
                <a:latin typeface="Franklin Gothic Book"/>
                <a:cs typeface="Franklin Gothic Book"/>
              </a:rPr>
              <a:t>Chuck receives a 1095-A that covers him and his son.</a:t>
            </a:r>
          </a:p>
          <a:p>
            <a:pPr marL="233363" lvl="1" indent="-233363" defTabSz="457200">
              <a:spcBef>
                <a:spcPct val="20000"/>
              </a:spcBef>
              <a:buClr>
                <a:schemeClr val="tx2">
                  <a:lumMod val="60000"/>
                  <a:lumOff val="40000"/>
                </a:schemeClr>
              </a:buClr>
              <a:buFont typeface="Arial"/>
              <a:buChar char="•"/>
            </a:pPr>
            <a:r>
              <a:rPr lang="en-US" dirty="0">
                <a:latin typeface="Franklin Gothic Book"/>
                <a:cs typeface="Franklin Gothic Book"/>
              </a:rPr>
              <a:t>The benchmark (SLCSP) is for </a:t>
            </a:r>
            <a:r>
              <a:rPr lang="en-US" dirty="0" smtClean="0">
                <a:latin typeface="Franklin Gothic Book"/>
                <a:cs typeface="Franklin Gothic Book"/>
              </a:rPr>
              <a:t>a family of two. </a:t>
            </a:r>
            <a:endParaRPr lang="en-US" dirty="0">
              <a:latin typeface="Franklin Gothic Book"/>
              <a:cs typeface="Franklin Gothic Book"/>
            </a:endParaRPr>
          </a:p>
          <a:p>
            <a:pPr marL="233363" lvl="1" indent="-233363" defTabSz="457200">
              <a:spcBef>
                <a:spcPct val="20000"/>
              </a:spcBef>
              <a:buClr>
                <a:schemeClr val="tx2">
                  <a:lumMod val="60000"/>
                  <a:lumOff val="40000"/>
                </a:schemeClr>
              </a:buClr>
              <a:buFont typeface="Arial"/>
              <a:buChar char="•"/>
            </a:pPr>
            <a:r>
              <a:rPr lang="en-US" dirty="0">
                <a:latin typeface="Franklin Gothic Book"/>
                <a:cs typeface="Franklin Gothic Book"/>
              </a:rPr>
              <a:t>As separate households now, they need to recalculate their benchmarks as separate </a:t>
            </a:r>
            <a:r>
              <a:rPr lang="en-US" dirty="0" smtClean="0">
                <a:latin typeface="Franklin Gothic Book"/>
                <a:cs typeface="Franklin Gothic Book"/>
              </a:rPr>
              <a:t>households, so each has a benchmark for a single person. </a:t>
            </a:r>
          </a:p>
        </p:txBody>
      </p:sp>
      <p:sp>
        <p:nvSpPr>
          <p:cNvPr id="12" name="TextBox 11"/>
          <p:cNvSpPr txBox="1"/>
          <p:nvPr/>
        </p:nvSpPr>
        <p:spPr>
          <a:xfrm>
            <a:off x="276225" y="4670425"/>
            <a:ext cx="8542338" cy="166199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latin typeface="Franklin Gothic Book" panose="020B0503020102020204" pitchFamily="34" charset="0"/>
              </a:rPr>
              <a:t>How? Stay tuned….</a:t>
            </a:r>
          </a:p>
          <a:p>
            <a:endParaRPr lang="en-US" sz="900" dirty="0" smtClean="0">
              <a:latin typeface="Franklin Gothic Book" panose="020B0503020102020204" pitchFamily="34" charset="0"/>
            </a:endParaRPr>
          </a:p>
          <a:p>
            <a:r>
              <a:rPr lang="en-US" dirty="0" smtClean="0">
                <a:latin typeface="Franklin Gothic Book" panose="020B0503020102020204" pitchFamily="34" charset="0"/>
              </a:rPr>
              <a:t>Special rules </a:t>
            </a:r>
            <a:r>
              <a:rPr lang="en-US" dirty="0">
                <a:latin typeface="Franklin Gothic Book" panose="020B0503020102020204" pitchFamily="34" charset="0"/>
              </a:rPr>
              <a:t>come into play when</a:t>
            </a:r>
            <a:r>
              <a:rPr lang="en-US" dirty="0" smtClean="0">
                <a:latin typeface="Franklin Gothic Book" panose="020B0503020102020204" pitchFamily="34" charset="0"/>
              </a:rPr>
              <a:t>:</a:t>
            </a:r>
          </a:p>
          <a:p>
            <a:pPr marL="285750" indent="-285750">
              <a:buFont typeface="Arial" panose="020B0604020202020204" pitchFamily="34" charset="0"/>
              <a:buChar char="•"/>
            </a:pPr>
            <a:r>
              <a:rPr lang="en-US" dirty="0" smtClean="0">
                <a:latin typeface="Franklin Gothic Book" panose="020B0503020102020204" pitchFamily="34" charset="0"/>
              </a:rPr>
              <a:t>Taxpayers marry, divorce or separate</a:t>
            </a:r>
          </a:p>
          <a:p>
            <a:pPr marL="285750" indent="-285750">
              <a:buFont typeface="Arial" panose="020B0604020202020204" pitchFamily="34" charset="0"/>
              <a:buChar char="•"/>
            </a:pPr>
            <a:r>
              <a:rPr lang="en-US" dirty="0" smtClean="0">
                <a:latin typeface="Franklin Gothic Book" panose="020B0503020102020204" pitchFamily="34" charset="0"/>
              </a:rPr>
              <a:t>An individual is enrolled by one taxpayer but claimed as a personal exemption by another taxpayer</a:t>
            </a:r>
          </a:p>
        </p:txBody>
      </p:sp>
    </p:spTree>
    <p:extLst>
      <p:ext uri="{BB962C8B-B14F-4D97-AF65-F5344CB8AC3E}">
        <p14:creationId xmlns:p14="http://schemas.microsoft.com/office/powerpoint/2010/main" val="27894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tax preparer tell a person with a repayment?</a:t>
            </a:r>
            <a:endParaRPr lang="en-US" dirty="0"/>
          </a:p>
        </p:txBody>
      </p:sp>
      <p:sp>
        <p:nvSpPr>
          <p:cNvPr id="3" name="Content Placeholder 2"/>
          <p:cNvSpPr>
            <a:spLocks noGrp="1"/>
          </p:cNvSpPr>
          <p:nvPr>
            <p:ph idx="1"/>
          </p:nvPr>
        </p:nvSpPr>
        <p:spPr/>
        <p:txBody>
          <a:bodyPr/>
          <a:lstStyle/>
          <a:p>
            <a:r>
              <a:rPr lang="en-US" sz="2000" dirty="0" smtClean="0"/>
              <a:t>Try to determine why their advanced payment was too high:</a:t>
            </a:r>
            <a:endParaRPr lang="en-US" sz="2000" dirty="0"/>
          </a:p>
          <a:p>
            <a:pPr lvl="1"/>
            <a:r>
              <a:rPr lang="en-US" sz="1800" dirty="0" smtClean="0"/>
              <a:t>Did they make an error in estimating their or their dependent’s income?</a:t>
            </a:r>
          </a:p>
          <a:p>
            <a:pPr lvl="1"/>
            <a:r>
              <a:rPr lang="en-US" sz="1800" dirty="0" smtClean="0"/>
              <a:t>Was there an error in calculating family size?</a:t>
            </a:r>
          </a:p>
          <a:p>
            <a:pPr lvl="1"/>
            <a:r>
              <a:rPr lang="en-US" sz="1800" dirty="0" smtClean="0"/>
              <a:t>Do you suspect the Form 1095-A is incorrect?</a:t>
            </a:r>
          </a:p>
          <a:p>
            <a:pPr lvl="1"/>
            <a:r>
              <a:rPr lang="en-US" sz="1800" dirty="0" smtClean="0"/>
              <a:t>Has their filing status changed?</a:t>
            </a:r>
          </a:p>
          <a:p>
            <a:pPr lvl="1"/>
            <a:r>
              <a:rPr lang="en-US" sz="1800" dirty="0" smtClean="0"/>
              <a:t>Has a dependent joined or left the family?</a:t>
            </a:r>
          </a:p>
          <a:p>
            <a:r>
              <a:rPr lang="en-US" sz="2000" dirty="0" smtClean="0"/>
              <a:t>Encourage taxpayers to take less than the maximum advance payment of PTC. </a:t>
            </a:r>
            <a:endParaRPr lang="en-US" sz="2000" dirty="0"/>
          </a:p>
          <a:p>
            <a:r>
              <a:rPr lang="en-US" sz="2000" dirty="0" smtClean="0"/>
              <a:t>Remind taxpayers to report mid-year changes in income and family size to the Marketplace.</a:t>
            </a:r>
            <a:endParaRPr lang="en-US" sz="2000" dirty="0"/>
          </a:p>
          <a:p>
            <a:r>
              <a:rPr lang="en-US" sz="2000" dirty="0" smtClean="0"/>
              <a:t>If the taxpayer has Marketplace coverage for 2015, encourage them to report their most recent income/dependent information to the Marketplace to prevent a repeat for tax year 2015! </a:t>
            </a:r>
          </a:p>
          <a:p>
            <a:pPr lvl="1"/>
            <a:r>
              <a:rPr lang="en-US" sz="1800" dirty="0" smtClean="0"/>
              <a:t>Many people who enrolled in Marketplace coverage in 2014 were auto-renewed at their 2014 PTC level. If that PTC amount was incorrect, it will be incorrect for 2015, too. </a:t>
            </a:r>
          </a:p>
          <a:p>
            <a:pPr lvl="1"/>
            <a:endParaRPr lang="en-US" sz="1800" dirty="0" smtClean="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spTree>
    <p:extLst>
      <p:ext uri="{BB962C8B-B14F-4D97-AF65-F5344CB8AC3E}">
        <p14:creationId xmlns:p14="http://schemas.microsoft.com/office/powerpoint/2010/main" val="3447625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premium tax credits (PTC)?</a:t>
            </a:r>
            <a:endParaRPr lang="en-US" dirty="0"/>
          </a:p>
        </p:txBody>
      </p:sp>
      <p:sp>
        <p:nvSpPr>
          <p:cNvPr id="5" name="Content Placeholder 4"/>
          <p:cNvSpPr>
            <a:spLocks noGrp="1"/>
          </p:cNvSpPr>
          <p:nvPr>
            <p:ph idx="1"/>
          </p:nvPr>
        </p:nvSpPr>
        <p:spPr>
          <a:xfrm>
            <a:off x="365124" y="955675"/>
            <a:ext cx="8414891" cy="5138552"/>
          </a:xfrm>
        </p:spPr>
        <p:txBody>
          <a:bodyPr/>
          <a:lstStyle/>
          <a:p>
            <a:r>
              <a:rPr lang="en-US" sz="1800" dirty="0" smtClean="0">
                <a:solidFill>
                  <a:srgbClr val="000000"/>
                </a:solidFill>
                <a:latin typeface="Franklin Gothic Book" charset="0"/>
                <a:cs typeface="Arial" charset="0"/>
              </a:rPr>
              <a:t>The PTC is a tax credit that helps lower the cost </a:t>
            </a:r>
            <a:r>
              <a:rPr lang="en-US" sz="1800" dirty="0">
                <a:solidFill>
                  <a:srgbClr val="000000"/>
                </a:solidFill>
                <a:latin typeface="Franklin Gothic Book" charset="0"/>
                <a:cs typeface="Arial" charset="0"/>
              </a:rPr>
              <a:t>of </a:t>
            </a:r>
            <a:r>
              <a:rPr lang="en-US" sz="1800" dirty="0" smtClean="0">
                <a:solidFill>
                  <a:srgbClr val="000000"/>
                </a:solidFill>
                <a:latin typeface="Franklin Gothic Book" charset="0"/>
                <a:cs typeface="Arial" charset="0"/>
              </a:rPr>
              <a:t>private health </a:t>
            </a:r>
            <a:r>
              <a:rPr lang="en-US" sz="1800" dirty="0">
                <a:solidFill>
                  <a:srgbClr val="000000"/>
                </a:solidFill>
                <a:latin typeface="Franklin Gothic Book" charset="0"/>
                <a:cs typeface="Arial" charset="0"/>
              </a:rPr>
              <a:t>coverage for people purchasing </a:t>
            </a:r>
            <a:r>
              <a:rPr lang="en-US" sz="1800" dirty="0" smtClean="0">
                <a:solidFill>
                  <a:srgbClr val="000000"/>
                </a:solidFill>
                <a:latin typeface="Franklin Gothic Book" charset="0"/>
                <a:cs typeface="Arial" charset="0"/>
              </a:rPr>
              <a:t>insurance </a:t>
            </a:r>
            <a:r>
              <a:rPr lang="en-US" sz="1800" dirty="0">
                <a:solidFill>
                  <a:srgbClr val="000000"/>
                </a:solidFill>
                <a:latin typeface="Franklin Gothic Book" charset="0"/>
                <a:cs typeface="Arial" charset="0"/>
              </a:rPr>
              <a:t>in a </a:t>
            </a:r>
            <a:r>
              <a:rPr lang="en-US" sz="1800" dirty="0">
                <a:solidFill>
                  <a:srgbClr val="000000"/>
                </a:solidFill>
                <a:latin typeface="Franklin Gothic Medium" charset="0"/>
                <a:cs typeface="Arial" charset="0"/>
              </a:rPr>
              <a:t>Health Insurance Marketplace</a:t>
            </a:r>
          </a:p>
          <a:p>
            <a:pPr lvl="1"/>
            <a:r>
              <a:rPr lang="en-US" sz="1600" dirty="0">
                <a:solidFill>
                  <a:srgbClr val="000000"/>
                </a:solidFill>
                <a:latin typeface="Franklin Gothic Book" charset="0"/>
                <a:cs typeface="Arial" charset="0"/>
              </a:rPr>
              <a:t>Some states rely on the federal Marketplace (healthcare.gov). Other states have their own Marketplace. The same rules </a:t>
            </a:r>
            <a:r>
              <a:rPr lang="en-US" sz="1600" dirty="0" smtClean="0">
                <a:solidFill>
                  <a:srgbClr val="000000"/>
                </a:solidFill>
                <a:latin typeface="Franklin Gothic Book" charset="0"/>
                <a:cs typeface="Arial" charset="0"/>
              </a:rPr>
              <a:t>apply.</a:t>
            </a:r>
          </a:p>
          <a:p>
            <a:pPr marL="457200" lvl="1" indent="0">
              <a:buNone/>
            </a:pPr>
            <a:endParaRPr lang="en-US" sz="600" dirty="0">
              <a:solidFill>
                <a:srgbClr val="558ED5"/>
              </a:solidFill>
              <a:latin typeface="Franklin Gothic Book" charset="0"/>
              <a:cs typeface="Arial" charset="0"/>
            </a:endParaRPr>
          </a:p>
          <a:p>
            <a:r>
              <a:rPr lang="en-US" sz="2000" b="1" i="1" dirty="0">
                <a:solidFill>
                  <a:srgbClr val="000000"/>
                </a:solidFill>
                <a:latin typeface="Franklin Gothic Book" charset="0"/>
                <a:cs typeface="Arial" charset="0"/>
              </a:rPr>
              <a:t>Who can buy insurance in the </a:t>
            </a:r>
            <a:r>
              <a:rPr lang="en-US" sz="2000" b="1" i="1" dirty="0">
                <a:latin typeface="Franklin Gothic Book" charset="0"/>
              </a:rPr>
              <a:t>Marketplace?</a:t>
            </a:r>
          </a:p>
          <a:p>
            <a:pPr lvl="1"/>
            <a:r>
              <a:rPr lang="en-US" sz="1800" dirty="0" smtClean="0">
                <a:latin typeface="Franklin Gothic Book" charset="0"/>
              </a:rPr>
              <a:t>Most people can purchase insurance in the Marketplace, but not everyone qualifies for PTC.  </a:t>
            </a:r>
            <a:endParaRPr lang="en-US" sz="1800" dirty="0">
              <a:latin typeface="Franklin Gothic Book" charset="0"/>
            </a:endParaRPr>
          </a:p>
          <a:p>
            <a:pPr lvl="2"/>
            <a:r>
              <a:rPr lang="en-US" sz="1600" dirty="0" smtClean="0">
                <a:latin typeface="Franklin Gothic Book" charset="0"/>
              </a:rPr>
              <a:t>A </a:t>
            </a:r>
            <a:r>
              <a:rPr lang="en-US" sz="1600" dirty="0">
                <a:latin typeface="Franklin Gothic Book" charset="0"/>
              </a:rPr>
              <a:t>person cannot buy </a:t>
            </a:r>
            <a:r>
              <a:rPr lang="en-US" sz="1600" dirty="0" smtClean="0">
                <a:latin typeface="Franklin Gothic Book" charset="0"/>
              </a:rPr>
              <a:t>Marketplace insurance </a:t>
            </a:r>
            <a:r>
              <a:rPr lang="en-US" sz="1600" dirty="0">
                <a:latin typeface="Franklin Gothic Book" charset="0"/>
              </a:rPr>
              <a:t>if they are incarcerated or an undocumented immigrant.  </a:t>
            </a:r>
          </a:p>
          <a:p>
            <a:pPr lvl="1"/>
            <a:r>
              <a:rPr lang="en-US" sz="1800" dirty="0">
                <a:latin typeface="Franklin Gothic Book" charset="0"/>
              </a:rPr>
              <a:t>Insurance can be purchased </a:t>
            </a:r>
            <a:r>
              <a:rPr lang="en-US" sz="1800" dirty="0" smtClean="0">
                <a:latin typeface="Franklin Gothic Book" charset="0"/>
              </a:rPr>
              <a:t>only:</a:t>
            </a:r>
          </a:p>
          <a:p>
            <a:pPr lvl="2"/>
            <a:r>
              <a:rPr lang="en-US" sz="1600" dirty="0">
                <a:latin typeface="Franklin Gothic Book" charset="0"/>
              </a:rPr>
              <a:t>D</a:t>
            </a:r>
            <a:r>
              <a:rPr lang="en-US" sz="1600" dirty="0" smtClean="0">
                <a:latin typeface="Franklin Gothic Book" charset="0"/>
              </a:rPr>
              <a:t>uring</a:t>
            </a:r>
            <a:r>
              <a:rPr lang="en-US" sz="1800" dirty="0">
                <a:latin typeface="Franklin Gothic Book" charset="0"/>
              </a:rPr>
              <a:t> </a:t>
            </a:r>
            <a:r>
              <a:rPr lang="en-US" sz="1600" dirty="0">
                <a:latin typeface="Franklin Gothic Book" charset="0"/>
              </a:rPr>
              <a:t>open </a:t>
            </a:r>
            <a:r>
              <a:rPr lang="en-US" sz="1600" dirty="0" smtClean="0">
                <a:latin typeface="Franklin Gothic Book" charset="0"/>
              </a:rPr>
              <a:t>enrollment, or </a:t>
            </a:r>
          </a:p>
          <a:p>
            <a:pPr lvl="2"/>
            <a:r>
              <a:rPr lang="en-US" sz="1600" dirty="0" smtClean="0">
                <a:latin typeface="Franklin Gothic Book" charset="0"/>
              </a:rPr>
              <a:t>Based on specific changes in circumstances, such as marriage, birth of a child or losing job-based coverage. </a:t>
            </a:r>
            <a:endParaRPr lang="en-US" sz="1600" dirty="0">
              <a:latin typeface="Franklin Gothic Book" charset="0"/>
            </a:endParaRPr>
          </a:p>
          <a:p>
            <a:pPr lvl="1"/>
            <a:endParaRPr lang="en-US" sz="1800" dirty="0">
              <a:latin typeface="Franklin Gothic Book" charset="0"/>
            </a:endParaRPr>
          </a:p>
          <a:p>
            <a:pPr marL="457200" lvl="1" indent="0">
              <a:buNone/>
            </a:pPr>
            <a:endParaRPr lang="en-US" sz="1800" dirty="0">
              <a:latin typeface="Franklin Gothic Book" charset="0"/>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8171"/>
            <a:ext cx="9144000" cy="1375219"/>
          </a:xfrm>
          <a:prstGeom prst="rect">
            <a:avLst/>
          </a:prstGeom>
        </p:spPr>
      </p:pic>
    </p:spTree>
    <p:extLst>
      <p:ext uri="{BB962C8B-B14F-4D97-AF65-F5344CB8AC3E}">
        <p14:creationId xmlns:p14="http://schemas.microsoft.com/office/powerpoint/2010/main" val="199011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Criteria for Premium Tax Credits (PTC)</a:t>
            </a:r>
            <a:endParaRPr lang="en-US" dirty="0"/>
          </a:p>
        </p:txBody>
      </p:sp>
      <p:sp>
        <p:nvSpPr>
          <p:cNvPr id="3" name="Content Placeholder 2"/>
          <p:cNvSpPr>
            <a:spLocks noGrp="1"/>
          </p:cNvSpPr>
          <p:nvPr>
            <p:ph idx="1"/>
          </p:nvPr>
        </p:nvSpPr>
        <p:spPr>
          <a:xfrm>
            <a:off x="189163" y="795109"/>
            <a:ext cx="8796075" cy="5381714"/>
          </a:xfrm>
        </p:spPr>
        <p:txBody>
          <a:bodyPr/>
          <a:lstStyle/>
          <a:p>
            <a:pPr marL="0" indent="0">
              <a:buNone/>
            </a:pPr>
            <a:r>
              <a:rPr lang="en-US" sz="2000" dirty="0"/>
              <a:t>To receive a premium tax credit, a person must:</a:t>
            </a:r>
          </a:p>
          <a:p>
            <a:pPr marL="914400" lvl="1" indent="-457200">
              <a:spcBef>
                <a:spcPts val="1032"/>
              </a:spcBef>
              <a:buFont typeface="+mj-lt"/>
              <a:buAutoNum type="arabicPeriod"/>
            </a:pPr>
            <a:r>
              <a:rPr lang="en-US" sz="1800" b="1" dirty="0" smtClean="0"/>
              <a:t>Enroll </a:t>
            </a:r>
            <a:r>
              <a:rPr lang="en-US" sz="1800" b="1" dirty="0"/>
              <a:t>in a Marketplace plan</a:t>
            </a:r>
          </a:p>
          <a:p>
            <a:pPr marL="914400" lvl="1" indent="-457200">
              <a:spcBef>
                <a:spcPts val="1032"/>
              </a:spcBef>
              <a:buFont typeface="+mj-lt"/>
              <a:buAutoNum type="arabicPeriod"/>
            </a:pPr>
            <a:r>
              <a:rPr lang="en-US" sz="1800" b="1" dirty="0"/>
              <a:t>Have income between 100 and 400 percent of the federal poverty line (FPL)</a:t>
            </a:r>
          </a:p>
          <a:p>
            <a:pPr marL="1371600" lvl="2" indent="-228600">
              <a:spcBef>
                <a:spcPts val="1032"/>
              </a:spcBef>
              <a:buFont typeface="Arial" panose="020B0604020202020204" pitchFamily="34" charset="0"/>
              <a:buChar char="•"/>
            </a:pPr>
            <a:r>
              <a:rPr lang="en-US" sz="1600" dirty="0"/>
              <a:t>Individual: $11,690 - $</a:t>
            </a:r>
            <a:r>
              <a:rPr lang="en-US" sz="1600" dirty="0" smtClean="0"/>
              <a:t>46,760          Family </a:t>
            </a:r>
            <a:r>
              <a:rPr lang="en-US" sz="1600" dirty="0"/>
              <a:t>of four: $23,850 - $95,400</a:t>
            </a:r>
          </a:p>
          <a:p>
            <a:pPr marL="1371600" lvl="2" indent="-228600">
              <a:spcBef>
                <a:spcPts val="1032"/>
              </a:spcBef>
              <a:buFont typeface="Arial" panose="020B0604020202020204" pitchFamily="34" charset="0"/>
              <a:buChar char="•"/>
            </a:pPr>
            <a:r>
              <a:rPr lang="en-US" sz="1600" u="sng" dirty="0" smtClean="0"/>
              <a:t>Exception 1</a:t>
            </a:r>
            <a:r>
              <a:rPr lang="en-US" sz="1600" dirty="0" smtClean="0"/>
              <a:t>:  People who are estimated to have income between 100-400% FPL at the time of application, enroll in a plan, and receive advanced payments of PTC, but who have income below 100% FPL at the end of the year. </a:t>
            </a:r>
          </a:p>
          <a:p>
            <a:pPr marL="1371600" lvl="2" indent="-228600">
              <a:spcBef>
                <a:spcPts val="1032"/>
              </a:spcBef>
              <a:buFont typeface="Arial" panose="020B0604020202020204" pitchFamily="34" charset="0"/>
              <a:buChar char="•"/>
            </a:pPr>
            <a:r>
              <a:rPr lang="en-US" sz="1600" u="sng" dirty="0" smtClean="0"/>
              <a:t>Exception 2</a:t>
            </a:r>
            <a:r>
              <a:rPr lang="en-US" sz="1600" dirty="0" smtClean="0"/>
              <a:t>:  </a:t>
            </a:r>
            <a:r>
              <a:rPr lang="en-US" sz="1600" dirty="0"/>
              <a:t>Lawfully present immigrants with income under the poverty line are eligible for PTCs if they are ineligible for Medicaid because of their immigration status</a:t>
            </a:r>
            <a:r>
              <a:rPr lang="en-US" sz="1600" i="1" dirty="0"/>
              <a:t>. </a:t>
            </a:r>
            <a:r>
              <a:rPr lang="en-US" sz="1600" dirty="0"/>
              <a:t>For example, some Lawful Permanent Residents (LPR) </a:t>
            </a:r>
            <a:r>
              <a:rPr lang="en-US" sz="1600" dirty="0" smtClean="0"/>
              <a:t>who </a:t>
            </a:r>
            <a:r>
              <a:rPr lang="en-US" sz="1600" dirty="0"/>
              <a:t>have been in the U.S. for fewer than 5 </a:t>
            </a:r>
            <a:r>
              <a:rPr lang="en-US" sz="1600" dirty="0" smtClean="0"/>
              <a:t>years.</a:t>
            </a:r>
            <a:endParaRPr lang="en-US" sz="1600" i="1" dirty="0" smtClean="0"/>
          </a:p>
          <a:p>
            <a:pPr marL="914400" lvl="1" indent="-457200">
              <a:spcBef>
                <a:spcPts val="1032"/>
              </a:spcBef>
              <a:buFont typeface="+mj-lt"/>
              <a:buAutoNum type="arabicPeriod"/>
            </a:pPr>
            <a:r>
              <a:rPr lang="en-US" sz="1800" b="1" dirty="0" smtClean="0"/>
              <a:t>Have an eligible filing and dependent status</a:t>
            </a:r>
          </a:p>
          <a:p>
            <a:pPr marL="1371600" lvl="2" indent="-228600">
              <a:spcBef>
                <a:spcPts val="1032"/>
              </a:spcBef>
              <a:buFont typeface="Arial" panose="020B0604020202020204" pitchFamily="34" charset="0"/>
              <a:buChar char="•"/>
            </a:pPr>
            <a:r>
              <a:rPr lang="en-US" sz="1600" dirty="0" smtClean="0"/>
              <a:t>Cannot </a:t>
            </a:r>
            <a:r>
              <a:rPr lang="en-US" sz="1600" dirty="0"/>
              <a:t>be Married Filing Separately (*exceptions for abused or abandoned spouses)</a:t>
            </a:r>
          </a:p>
          <a:p>
            <a:pPr marL="1371600" lvl="2" indent="-228600">
              <a:spcBef>
                <a:spcPts val="1032"/>
              </a:spcBef>
              <a:buFont typeface="Arial" panose="020B0604020202020204" pitchFamily="34" charset="0"/>
              <a:buChar char="•"/>
            </a:pPr>
            <a:r>
              <a:rPr lang="en-US" sz="1600" dirty="0"/>
              <a:t>Cannot be a dependent (whoever claims the child’s exemption can claim their PTC)</a:t>
            </a:r>
          </a:p>
          <a:p>
            <a:pPr marL="914400" lvl="1" indent="-457200">
              <a:spcBef>
                <a:spcPts val="1032"/>
              </a:spcBef>
              <a:buFont typeface="+mj-lt"/>
              <a:buAutoNum type="arabicPeriod"/>
            </a:pPr>
            <a:r>
              <a:rPr lang="en-US" sz="1800" b="1" dirty="0"/>
              <a:t>Be ineligible for other minimum essential coverage (MEC)</a:t>
            </a:r>
            <a:endParaRPr lang="en-US" sz="1800" dirty="0"/>
          </a:p>
          <a:p>
            <a:pPr marL="1371600" lvl="2" indent="-228600">
              <a:spcBef>
                <a:spcPts val="1032"/>
              </a:spcBef>
              <a:buFont typeface="Arial" panose="020B0604020202020204" pitchFamily="34" charset="0"/>
              <a:buChar char="•"/>
            </a:pPr>
            <a:r>
              <a:rPr lang="en-US" sz="1600" dirty="0"/>
              <a:t>Not </a:t>
            </a:r>
            <a:r>
              <a:rPr lang="en-US" sz="1600" i="1" dirty="0"/>
              <a:t>eligible for</a:t>
            </a:r>
            <a:r>
              <a:rPr lang="en-US" sz="1600" dirty="0"/>
              <a:t> Medicare or most Medicaid/CHIP or most employer-sponsored coverage (regardless of whether the person is actually enrolled)</a:t>
            </a:r>
          </a:p>
          <a:p>
            <a:pPr marL="1371600" lvl="2" indent="-228600">
              <a:spcBef>
                <a:spcPts val="1032"/>
              </a:spcBef>
              <a:buFont typeface="Arial" panose="020B0604020202020204" pitchFamily="34" charset="0"/>
              <a:buChar char="•"/>
            </a:pP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5</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9461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73550" y="810429"/>
            <a:ext cx="0" cy="502920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695152" y="784354"/>
            <a:ext cx="0" cy="502920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Application</a:t>
            </a:r>
            <a:r>
              <a:rPr lang="en-US"/>
              <a:t> Process </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6</a:t>
            </a:fld>
            <a:endParaRPr lang="en-US" dirty="0"/>
          </a:p>
        </p:txBody>
      </p:sp>
      <p:sp>
        <p:nvSpPr>
          <p:cNvPr id="5" name="TextBox 4"/>
          <p:cNvSpPr txBox="1"/>
          <p:nvPr/>
        </p:nvSpPr>
        <p:spPr>
          <a:xfrm>
            <a:off x="53974" y="731025"/>
            <a:ext cx="2765491" cy="677108"/>
          </a:xfrm>
          <a:prstGeom prst="rect">
            <a:avLst/>
          </a:prstGeom>
          <a:noFill/>
        </p:spPr>
        <p:txBody>
          <a:bodyPr wrap="square" rtlCol="0">
            <a:spAutoFit/>
          </a:bodyPr>
          <a:lstStyle/>
          <a:p>
            <a:pPr algn="ctr"/>
            <a:r>
              <a:rPr lang="en-US" sz="1600" dirty="0" smtClean="0">
                <a:latin typeface="Franklin Gothic Medium" panose="020B0603020102020204" pitchFamily="34" charset="0"/>
              </a:rPr>
              <a:t>STEP 1: </a:t>
            </a:r>
          </a:p>
          <a:p>
            <a:pPr algn="ctr"/>
            <a:r>
              <a:rPr lang="en-US" sz="2200" dirty="0" smtClean="0">
                <a:latin typeface="Franklin Gothic Medium" panose="020B0603020102020204" pitchFamily="34" charset="0"/>
              </a:rPr>
              <a:t>Application</a:t>
            </a:r>
            <a:endParaRPr lang="en-US" sz="2200" dirty="0">
              <a:latin typeface="Franklin Gothic Medium" panose="020B0603020102020204" pitchFamily="34" charset="0"/>
            </a:endParaRPr>
          </a:p>
        </p:txBody>
      </p:sp>
      <p:sp>
        <p:nvSpPr>
          <p:cNvPr id="6" name="TextBox 5"/>
          <p:cNvSpPr txBox="1"/>
          <p:nvPr/>
        </p:nvSpPr>
        <p:spPr>
          <a:xfrm>
            <a:off x="3022260" y="750335"/>
            <a:ext cx="3093732" cy="677108"/>
          </a:xfrm>
          <a:prstGeom prst="rect">
            <a:avLst/>
          </a:prstGeom>
          <a:noFill/>
        </p:spPr>
        <p:txBody>
          <a:bodyPr wrap="none" rtlCol="0">
            <a:spAutoFit/>
          </a:bodyPr>
          <a:lstStyle/>
          <a:p>
            <a:pPr algn="ctr"/>
            <a:r>
              <a:rPr lang="en-US" sz="1600" dirty="0" smtClean="0">
                <a:latin typeface="Franklin Gothic Medium" panose="020B0603020102020204" pitchFamily="34" charset="0"/>
              </a:rPr>
              <a:t>STEP 2: </a:t>
            </a:r>
          </a:p>
          <a:p>
            <a:pPr algn="ctr"/>
            <a:r>
              <a:rPr lang="en-US" sz="2200" dirty="0" smtClean="0">
                <a:latin typeface="Franklin Gothic Medium" panose="020B0603020102020204" pitchFamily="34" charset="0"/>
              </a:rPr>
              <a:t>Determine PTC Amount </a:t>
            </a:r>
            <a:endParaRPr lang="en-US" sz="2200" dirty="0">
              <a:latin typeface="Franklin Gothic Medium" panose="020B0603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75" y="1654135"/>
            <a:ext cx="2036212" cy="273281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67" y="1722437"/>
            <a:ext cx="2934120" cy="2470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647" y="1870989"/>
            <a:ext cx="1073343" cy="1436386"/>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984" y="2818402"/>
            <a:ext cx="1073343" cy="143638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4569" y="3775647"/>
            <a:ext cx="1073343" cy="1436386"/>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6412312" y="731025"/>
            <a:ext cx="2554691" cy="677108"/>
          </a:xfrm>
          <a:prstGeom prst="rect">
            <a:avLst/>
          </a:prstGeom>
          <a:noFill/>
        </p:spPr>
        <p:txBody>
          <a:bodyPr wrap="square" rtlCol="0">
            <a:spAutoFit/>
          </a:bodyPr>
          <a:lstStyle/>
          <a:p>
            <a:pPr algn="ctr"/>
            <a:r>
              <a:rPr lang="en-US" sz="1600" dirty="0" smtClean="0">
                <a:latin typeface="Franklin Gothic Medium" panose="020B0603020102020204" pitchFamily="34" charset="0"/>
              </a:rPr>
              <a:t>STEP 3:</a:t>
            </a:r>
          </a:p>
          <a:p>
            <a:pPr algn="ctr">
              <a:spcAft>
                <a:spcPts val="800"/>
              </a:spcAft>
            </a:pPr>
            <a:r>
              <a:rPr lang="en-US" sz="2200" dirty="0" smtClean="0">
                <a:latin typeface="Franklin Gothic Medium" panose="020B0603020102020204" pitchFamily="34" charset="0"/>
              </a:rPr>
              <a:t>Compare plans</a:t>
            </a:r>
          </a:p>
        </p:txBody>
      </p:sp>
      <p:sp>
        <p:nvSpPr>
          <p:cNvPr id="19" name="Right Arrow 18"/>
          <p:cNvSpPr/>
          <p:nvPr/>
        </p:nvSpPr>
        <p:spPr>
          <a:xfrm>
            <a:off x="2066587" y="2262797"/>
            <a:ext cx="1444748" cy="852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Verification of information</a:t>
            </a:r>
            <a:endParaRPr lang="en-US" sz="1400" b="1" dirty="0">
              <a:latin typeface="Calibri" panose="020F0502020204030204" pitchFamily="34" charset="0"/>
            </a:endParaRPr>
          </a:p>
        </p:txBody>
      </p:sp>
      <p:sp>
        <p:nvSpPr>
          <p:cNvPr id="21" name="Rectangle 20"/>
          <p:cNvSpPr/>
          <p:nvPr/>
        </p:nvSpPr>
        <p:spPr>
          <a:xfrm>
            <a:off x="2437850" y="4456204"/>
            <a:ext cx="4260884" cy="1575304"/>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sz="1600" b="1" dirty="0" smtClean="0"/>
              <a:t>Calculating the PTC</a:t>
            </a:r>
            <a:endParaRPr lang="en-US" sz="1600" b="1" dirty="0"/>
          </a:p>
        </p:txBody>
      </p:sp>
      <p:cxnSp>
        <p:nvCxnSpPr>
          <p:cNvPr id="23" name="Straight Connector 22"/>
          <p:cNvCxnSpPr/>
          <p:nvPr/>
        </p:nvCxnSpPr>
        <p:spPr>
          <a:xfrm>
            <a:off x="256184" y="1438381"/>
            <a:ext cx="8802412"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ight Arrow 29"/>
          <p:cNvSpPr/>
          <p:nvPr/>
        </p:nvSpPr>
        <p:spPr>
          <a:xfrm>
            <a:off x="5628443" y="2262797"/>
            <a:ext cx="1241053" cy="852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alibri" panose="020F0502020204030204" pitchFamily="34" charset="0"/>
              </a:rPr>
              <a:t>Use PTC to buy a plan</a:t>
            </a:r>
            <a:endParaRPr lang="en-US" sz="1400" b="1" dirty="0">
              <a:latin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6391" y="4830583"/>
            <a:ext cx="4041998" cy="1207113"/>
          </a:xfrm>
          <a:prstGeom prst="rect">
            <a:avLst/>
          </a:prstGeom>
        </p:spPr>
      </p:pic>
    </p:spTree>
    <p:extLst>
      <p:ext uri="{BB962C8B-B14F-4D97-AF65-F5344CB8AC3E}">
        <p14:creationId xmlns:p14="http://schemas.microsoft.com/office/powerpoint/2010/main" val="228861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PTC</a:t>
            </a:r>
            <a:r>
              <a:rPr lang="en-US" dirty="0"/>
              <a:t> </a:t>
            </a:r>
            <a:r>
              <a:rPr lang="en-US" dirty="0" smtClean="0"/>
              <a:t>amount determined?</a:t>
            </a:r>
            <a:endParaRPr lang="en-US" dirty="0"/>
          </a:p>
        </p:txBody>
      </p:sp>
      <p:sp>
        <p:nvSpPr>
          <p:cNvPr id="3" name="Content Placeholder 2"/>
          <p:cNvSpPr>
            <a:spLocks noGrp="1"/>
          </p:cNvSpPr>
          <p:nvPr>
            <p:ph idx="1"/>
          </p:nvPr>
        </p:nvSpPr>
        <p:spPr>
          <a:xfrm>
            <a:off x="364733" y="834501"/>
            <a:ext cx="8525769" cy="1154947"/>
          </a:xfrm>
        </p:spPr>
        <p:txBody>
          <a:bodyPr/>
          <a:lstStyle/>
          <a:p>
            <a:r>
              <a:rPr lang="en-US" sz="1800" dirty="0"/>
              <a:t>The PTC is not calculated based on the plan the taxpayer buys; instead, it is based on a mid-tier </a:t>
            </a:r>
            <a:r>
              <a:rPr lang="en-US" sz="1800" dirty="0" smtClean="0"/>
              <a:t>benchmark </a:t>
            </a:r>
            <a:r>
              <a:rPr lang="en-US" sz="1800" dirty="0"/>
              <a:t>plan for the </a:t>
            </a:r>
            <a:r>
              <a:rPr lang="en-US" sz="1800" dirty="0" smtClean="0"/>
              <a:t>family, given the ages and geographic location of the people who wish to enroll.</a:t>
            </a:r>
            <a:endParaRPr lang="en-US" sz="1800" dirty="0"/>
          </a:p>
          <a:p>
            <a:r>
              <a:rPr lang="en-US" sz="1800" dirty="0"/>
              <a:t>The </a:t>
            </a:r>
            <a:r>
              <a:rPr lang="en-US" sz="1800" dirty="0" smtClean="0"/>
              <a:t>benchmark </a:t>
            </a:r>
            <a:r>
              <a:rPr lang="en-US" sz="1800" dirty="0"/>
              <a:t>is the second-lowest cost silver plan in the Marketplace (SLCSP)</a:t>
            </a:r>
          </a:p>
          <a:p>
            <a:endParaRPr lang="en-US" sz="2000" dirty="0"/>
          </a:p>
          <a:p>
            <a:pPr marL="1311275" lvl="2" indent="-457200">
              <a:buFont typeface="+mj-lt"/>
              <a:buAutoNum type="arabicPeriod"/>
            </a:pPr>
            <a:endParaRPr lang="en-US" sz="1600" dirty="0"/>
          </a:p>
          <a:p>
            <a:pPr marL="457200" lvl="1" indent="0">
              <a:buNone/>
            </a:pPr>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7</a:t>
            </a:fld>
            <a:endParaRPr lang="en-US" dirty="0"/>
          </a:p>
        </p:txBody>
      </p:sp>
      <p:sp>
        <p:nvSpPr>
          <p:cNvPr id="5" name="TextBox 4"/>
          <p:cNvSpPr txBox="1"/>
          <p:nvPr/>
        </p:nvSpPr>
        <p:spPr>
          <a:xfrm>
            <a:off x="573462" y="2988267"/>
            <a:ext cx="2698456" cy="246221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latin typeface="Franklin Gothic Book"/>
                <a:cs typeface="Franklin Gothic Book"/>
              </a:rPr>
              <a:t>A </a:t>
            </a:r>
            <a:r>
              <a:rPr lang="en-US" sz="1400" b="1" i="1" dirty="0">
                <a:latin typeface="Franklin Gothic Book"/>
                <a:cs typeface="Franklin Gothic Book"/>
              </a:rPr>
              <a:t>benchmark </a:t>
            </a:r>
            <a:r>
              <a:rPr lang="en-US" sz="1400" dirty="0">
                <a:latin typeface="Franklin Gothic Book"/>
                <a:cs typeface="Franklin Gothic Book"/>
              </a:rPr>
              <a:t>is determined based on who in the family needs insurance, their ages and where they live.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a:latin typeface="Franklin Gothic Book"/>
                <a:cs typeface="Franklin Gothic Book"/>
              </a:rPr>
              <a:t>The benchmark is the second-lowest cost plan available to the taxpayer in the “silver” tier of coverage in the Marketplace that would cover this family (based on age and location). </a:t>
            </a:r>
          </a:p>
        </p:txBody>
      </p:sp>
      <p:sp>
        <p:nvSpPr>
          <p:cNvPr id="6" name="TextBox 5"/>
          <p:cNvSpPr txBox="1"/>
          <p:nvPr/>
        </p:nvSpPr>
        <p:spPr>
          <a:xfrm>
            <a:off x="5703361" y="3854944"/>
            <a:ext cx="2656183" cy="1815882"/>
          </a:xfrm>
          <a:prstGeom prst="rect">
            <a:avLst/>
          </a:prstGeom>
          <a:noFill/>
          <a:ln w="19050">
            <a:solidFill>
              <a:schemeClr val="accent1">
                <a:lumMod val="75000"/>
              </a:schemeClr>
            </a:solidFill>
          </a:ln>
        </p:spPr>
        <p:txBody>
          <a:bodyPr wrap="square" rtlCol="0">
            <a:spAutoFit/>
          </a:bodyPr>
          <a:lstStyle/>
          <a:p>
            <a:r>
              <a:rPr lang="en-US" sz="1400" dirty="0" smtClean="0">
                <a:latin typeface="Franklin Gothic Book" panose="020B0503020102020204" pitchFamily="34" charset="0"/>
              </a:rPr>
              <a:t>The taxpayer is expected to pay some of the cost of coverage, based on their income. The more the taxpayer earns, the greater percentage of income they are expected to pay.  This is called the </a:t>
            </a:r>
            <a:r>
              <a:rPr lang="en-US" sz="1400" b="1" i="1" dirty="0" smtClean="0">
                <a:latin typeface="Franklin Gothic Book" panose="020B0503020102020204" pitchFamily="34" charset="0"/>
              </a:rPr>
              <a:t>Annual/Monthly </a:t>
            </a:r>
            <a:r>
              <a:rPr lang="en-US" sz="1400" b="1" i="1" dirty="0">
                <a:latin typeface="Franklin Gothic Book" panose="020B0503020102020204" pitchFamily="34" charset="0"/>
              </a:rPr>
              <a:t>C</a:t>
            </a:r>
            <a:r>
              <a:rPr lang="en-US" sz="1400" b="1" i="1" dirty="0" smtClean="0">
                <a:latin typeface="Franklin Gothic Book" panose="020B0503020102020204" pitchFamily="34" charset="0"/>
              </a:rPr>
              <a:t>ontribution for Health Care</a:t>
            </a:r>
            <a:r>
              <a:rPr lang="en-US" sz="1400" dirty="0" smtClean="0">
                <a:latin typeface="Franklin Gothic Book" panose="020B0503020102020204" pitchFamily="34" charset="0"/>
              </a:rPr>
              <a:t> on Form 8962.</a:t>
            </a:r>
            <a:endParaRPr lang="en-US" sz="1400" dirty="0">
              <a:latin typeface="Franklin Gothic Book" panose="020B0503020102020204" pitchFamily="34" charset="0"/>
            </a:endParaRPr>
          </a:p>
        </p:txBody>
      </p:sp>
      <p:sp>
        <p:nvSpPr>
          <p:cNvPr id="7" name="TextBox 6"/>
          <p:cNvSpPr txBox="1"/>
          <p:nvPr/>
        </p:nvSpPr>
        <p:spPr>
          <a:xfrm>
            <a:off x="5688664" y="2387204"/>
            <a:ext cx="2670880" cy="1169551"/>
          </a:xfrm>
          <a:prstGeom prst="rect">
            <a:avLst/>
          </a:prstGeom>
          <a:noFill/>
          <a:ln w="19050">
            <a:solidFill>
              <a:srgbClr val="00B050"/>
            </a:solidFill>
          </a:ln>
        </p:spPr>
        <p:txBody>
          <a:bodyPr wrap="square" rtlCol="0">
            <a:spAutoFit/>
          </a:bodyPr>
          <a:lstStyle/>
          <a:p>
            <a:r>
              <a:rPr lang="en-US" sz="1400" dirty="0" smtClean="0">
                <a:latin typeface="Franklin Gothic Book" panose="020B0503020102020204" pitchFamily="34" charset="0"/>
              </a:rPr>
              <a:t>The PTC helps make insurance more affordable by filling the gap between the family’s contribution and the cost of the benchmark plan. </a:t>
            </a:r>
            <a:endParaRPr lang="en-US" sz="1400" dirty="0">
              <a:latin typeface="Franklin Gothic Book" panose="020B0503020102020204" pitchFamily="34" charset="0"/>
            </a:endParaRPr>
          </a:p>
        </p:txBody>
      </p:sp>
      <p:graphicFrame>
        <p:nvGraphicFramePr>
          <p:cNvPr id="16" name="Chart 15"/>
          <p:cNvGraphicFramePr/>
          <p:nvPr>
            <p:extLst>
              <p:ext uri="{D42A27DB-BD31-4B8C-83A1-F6EECF244321}">
                <p14:modId xmlns:p14="http://schemas.microsoft.com/office/powerpoint/2010/main" val="3104451388"/>
              </p:ext>
            </p:extLst>
          </p:nvPr>
        </p:nvGraphicFramePr>
        <p:xfrm>
          <a:off x="2862422" y="1929097"/>
          <a:ext cx="3401961" cy="4498026"/>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flipH="1">
            <a:off x="3479365" y="2426136"/>
            <a:ext cx="432450" cy="3586476"/>
          </a:xfrm>
          <a:prstGeom prst="rightBrace">
            <a:avLst>
              <a:gd name="adj1" fmla="val 65173"/>
              <a:gd name="adj2" fmla="val 50000"/>
            </a:avLst>
          </a:prstGeom>
          <a:ln w="1905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ight Brace 17"/>
          <p:cNvSpPr/>
          <p:nvPr/>
        </p:nvSpPr>
        <p:spPr>
          <a:xfrm>
            <a:off x="5203345" y="3422717"/>
            <a:ext cx="336596" cy="2602069"/>
          </a:xfrm>
          <a:prstGeom prst="rightBrace">
            <a:avLst>
              <a:gd name="adj1" fmla="val 65173"/>
              <a:gd name="adj2" fmla="val 50000"/>
            </a:avLst>
          </a:prstGeom>
          <a:ln w="190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e 18"/>
          <p:cNvSpPr/>
          <p:nvPr/>
        </p:nvSpPr>
        <p:spPr>
          <a:xfrm>
            <a:off x="5201085" y="2426136"/>
            <a:ext cx="238274" cy="924611"/>
          </a:xfrm>
          <a:prstGeom prst="rightBrace">
            <a:avLst>
              <a:gd name="adj1" fmla="val 65173"/>
              <a:gd name="adj2" fmla="val 50000"/>
            </a:avLst>
          </a:prstGeom>
          <a:ln w="19050">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119262" y="2633426"/>
            <a:ext cx="897848" cy="461665"/>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Premium Tax Credit</a:t>
            </a:r>
            <a:endParaRPr lang="en-US" sz="1200" b="1" dirty="0">
              <a:solidFill>
                <a:schemeClr val="bg1"/>
              </a:solidFill>
              <a:latin typeface="Calibri" panose="020F0502020204030204" pitchFamily="34" charset="0"/>
            </a:endParaRPr>
          </a:p>
        </p:txBody>
      </p:sp>
      <p:sp>
        <p:nvSpPr>
          <p:cNvPr id="21" name="TextBox 20"/>
          <p:cNvSpPr txBox="1"/>
          <p:nvPr/>
        </p:nvSpPr>
        <p:spPr>
          <a:xfrm>
            <a:off x="4063232" y="3531779"/>
            <a:ext cx="1005618" cy="646331"/>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Expected Premium Contribution</a:t>
            </a:r>
            <a:endParaRPr lang="en-US" sz="1200" b="1" dirty="0">
              <a:solidFill>
                <a:schemeClr val="bg1"/>
              </a:solidFill>
              <a:latin typeface="Calibri" panose="020F0502020204030204" pitchFamily="34" charset="0"/>
            </a:endParaRPr>
          </a:p>
        </p:txBody>
      </p:sp>
      <p:sp>
        <p:nvSpPr>
          <p:cNvPr id="14" name="TextBox 13"/>
          <p:cNvSpPr txBox="1"/>
          <p:nvPr/>
        </p:nvSpPr>
        <p:spPr>
          <a:xfrm>
            <a:off x="3378762" y="6069102"/>
            <a:ext cx="2374557" cy="276999"/>
          </a:xfrm>
          <a:prstGeom prst="rect">
            <a:avLst/>
          </a:prstGeom>
          <a:noFill/>
        </p:spPr>
        <p:txBody>
          <a:bodyPr wrap="square" rtlCol="0">
            <a:spAutoFit/>
          </a:bodyPr>
          <a:lstStyle/>
          <a:p>
            <a:pPr algn="ctr"/>
            <a:r>
              <a:rPr lang="en-US" sz="1200" b="1" dirty="0" smtClean="0">
                <a:latin typeface="Calibri" panose="020F0502020204030204" pitchFamily="34" charset="0"/>
              </a:rPr>
              <a:t>Total Benchmark Plan Cost</a:t>
            </a:r>
            <a:endParaRPr lang="en-US" sz="1200" b="1" dirty="0">
              <a:latin typeface="Calibri" panose="020F0502020204030204" pitchFamily="34" charset="0"/>
            </a:endParaRPr>
          </a:p>
        </p:txBody>
      </p:sp>
    </p:spTree>
    <p:extLst>
      <p:ext uri="{BB962C8B-B14F-4D97-AF65-F5344CB8AC3E}">
        <p14:creationId xmlns:p14="http://schemas.microsoft.com/office/powerpoint/2010/main" val="2616586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PTC</a:t>
            </a:r>
            <a:endParaRPr lang="en-US" dirty="0"/>
          </a:p>
        </p:txBody>
      </p:sp>
      <p:sp>
        <p:nvSpPr>
          <p:cNvPr id="3" name="Text Placeholder 2"/>
          <p:cNvSpPr>
            <a:spLocks noGrp="1"/>
          </p:cNvSpPr>
          <p:nvPr>
            <p:ph type="body" idx="1"/>
          </p:nvPr>
        </p:nvSpPr>
        <p:spPr/>
        <p:txBody>
          <a:bodyPr anchor="t"/>
          <a:lstStyle/>
          <a:p>
            <a:r>
              <a:rPr lang="en-US" sz="1800" dirty="0"/>
              <a:t>PTC </a:t>
            </a:r>
            <a:r>
              <a:rPr lang="en-US" sz="1800" dirty="0" smtClean="0"/>
              <a:t>Varies Based on Your Benchmark</a:t>
            </a:r>
            <a:endParaRPr lang="en-US" sz="18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6" name="Picture 2" descr="http://www.rhodiesworld.com/images/dress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8897" y="1368298"/>
            <a:ext cx="1842227" cy="187836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2675368840"/>
              </p:ext>
            </p:extLst>
          </p:nvPr>
        </p:nvGraphicFramePr>
        <p:xfrm>
          <a:off x="1130710" y="2544870"/>
          <a:ext cx="7892443" cy="3903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81517" y="1338802"/>
            <a:ext cx="2857644" cy="98488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u="sng" dirty="0" smtClean="0">
                <a:solidFill>
                  <a:schemeClr val="accent1"/>
                </a:solidFill>
                <a:latin typeface="Calibri" panose="020F0502020204030204" pitchFamily="34" charset="0"/>
              </a:rPr>
              <a:t>Age 24</a:t>
            </a:r>
            <a:endParaRPr lang="en-US" sz="1600" b="1" dirty="0">
              <a:solidFill>
                <a:prstClr val="black"/>
              </a:solidFill>
              <a:latin typeface="Calibri" panose="020F0502020204030204" pitchFamily="34" charset="0"/>
            </a:endParaRPr>
          </a:p>
          <a:p>
            <a:r>
              <a:rPr lang="en-US" sz="1400" dirty="0" smtClean="0">
                <a:solidFill>
                  <a:prstClr val="black"/>
                </a:solidFill>
                <a:latin typeface="Calibri" panose="020F0502020204030204" pitchFamily="34" charset="0"/>
              </a:rPr>
              <a:t>SLCSP Premium (benchmark): </a:t>
            </a:r>
            <a:r>
              <a:rPr lang="en-US" sz="1400" b="1" dirty="0" smtClean="0">
                <a:solidFill>
                  <a:prstClr val="black"/>
                </a:solidFill>
                <a:latin typeface="Calibri" panose="020F0502020204030204" pitchFamily="34" charset="0"/>
              </a:rPr>
              <a:t>$2,535</a:t>
            </a:r>
            <a:endParaRPr lang="en-US" sz="1400" b="1" dirty="0">
              <a:solidFill>
                <a:prstClr val="black"/>
              </a:solidFill>
              <a:latin typeface="Calibri" panose="020F0502020204030204" pitchFamily="34" charset="0"/>
            </a:endParaRPr>
          </a:p>
          <a:p>
            <a:r>
              <a:rPr lang="en-US" sz="1400" dirty="0" smtClean="0">
                <a:solidFill>
                  <a:prstClr val="black"/>
                </a:solidFill>
                <a:latin typeface="Calibri" panose="020F0502020204030204" pitchFamily="34" charset="0"/>
              </a:rPr>
              <a:t>John’s Contribution: </a:t>
            </a:r>
            <a:r>
              <a:rPr lang="en-US" sz="1400" b="1" dirty="0" smtClean="0">
                <a:solidFill>
                  <a:prstClr val="black"/>
                </a:solidFill>
                <a:latin typeface="Calibri" panose="020F0502020204030204" pitchFamily="34" charset="0"/>
                <a:cs typeface="Franklin Gothic Medium"/>
              </a:rPr>
              <a:t>$1,480</a:t>
            </a:r>
          </a:p>
          <a:p>
            <a:r>
              <a:rPr lang="en-US" sz="1400" dirty="0" smtClean="0">
                <a:solidFill>
                  <a:prstClr val="black"/>
                </a:solidFill>
                <a:latin typeface="Calibri" panose="020F0502020204030204" pitchFamily="34" charset="0"/>
              </a:rPr>
              <a:t>Premium Credit: </a:t>
            </a:r>
            <a:r>
              <a:rPr lang="en-US" sz="1400" b="1" dirty="0" smtClean="0">
                <a:solidFill>
                  <a:prstClr val="black"/>
                </a:solidFill>
                <a:latin typeface="Calibri" panose="020F0502020204030204" pitchFamily="34" charset="0"/>
              </a:rPr>
              <a:t>$1,055</a:t>
            </a:r>
            <a:endParaRPr lang="en-US" sz="1400" b="1" dirty="0">
              <a:solidFill>
                <a:prstClr val="black"/>
              </a:solidFill>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4052" y="1397795"/>
            <a:ext cx="453390" cy="666750"/>
          </a:xfrm>
          <a:prstGeom prst="rect">
            <a:avLst/>
          </a:prstGeom>
        </p:spPr>
      </p:pic>
      <p:sp>
        <p:nvSpPr>
          <p:cNvPr id="10" name="TextBox 9"/>
          <p:cNvSpPr txBox="1"/>
          <p:nvPr/>
        </p:nvSpPr>
        <p:spPr>
          <a:xfrm>
            <a:off x="6063449" y="1338802"/>
            <a:ext cx="2893738" cy="98488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u="sng" dirty="0" smtClean="0">
                <a:solidFill>
                  <a:schemeClr val="accent3"/>
                </a:solidFill>
                <a:latin typeface="Calibri" panose="020F0502020204030204" pitchFamily="34" charset="0"/>
              </a:rPr>
              <a:t>Age 64</a:t>
            </a:r>
            <a:endParaRPr lang="en-US" sz="1600" b="1" dirty="0" smtClean="0">
              <a:solidFill>
                <a:prstClr val="black"/>
              </a:solidFill>
              <a:latin typeface="Calibri" panose="020F0502020204030204" pitchFamily="34" charset="0"/>
            </a:endParaRPr>
          </a:p>
          <a:p>
            <a:r>
              <a:rPr lang="en-US" sz="1400" dirty="0" smtClean="0">
                <a:solidFill>
                  <a:prstClr val="black"/>
                </a:solidFill>
                <a:latin typeface="Calibri" panose="020F0502020204030204" pitchFamily="34" charset="0"/>
              </a:rPr>
              <a:t>SLCSP Premium (benchmark): </a:t>
            </a:r>
            <a:r>
              <a:rPr lang="en-US" sz="1400" b="1" dirty="0" smtClean="0">
                <a:solidFill>
                  <a:prstClr val="black"/>
                </a:solidFill>
                <a:latin typeface="Calibri" panose="020F0502020204030204" pitchFamily="34" charset="0"/>
              </a:rPr>
              <a:t>$7,606</a:t>
            </a:r>
          </a:p>
          <a:p>
            <a:r>
              <a:rPr lang="en-US" sz="1400" dirty="0" smtClean="0">
                <a:solidFill>
                  <a:prstClr val="black"/>
                </a:solidFill>
                <a:latin typeface="Calibri" panose="020F0502020204030204" pitchFamily="34" charset="0"/>
              </a:rPr>
              <a:t>John’s Contribution: </a:t>
            </a:r>
            <a:r>
              <a:rPr lang="en-US" sz="1400" b="1" dirty="0" smtClean="0">
                <a:solidFill>
                  <a:prstClr val="black"/>
                </a:solidFill>
                <a:latin typeface="Calibri" panose="020F0502020204030204" pitchFamily="34" charset="0"/>
                <a:cs typeface="Franklin Gothic Medium"/>
              </a:rPr>
              <a:t>$1,480</a:t>
            </a:r>
          </a:p>
          <a:p>
            <a:r>
              <a:rPr lang="en-US" sz="1400" dirty="0" smtClean="0">
                <a:solidFill>
                  <a:prstClr val="black"/>
                </a:solidFill>
                <a:latin typeface="Calibri" panose="020F0502020204030204" pitchFamily="34" charset="0"/>
              </a:rPr>
              <a:t>Premium Credit: </a:t>
            </a:r>
            <a:r>
              <a:rPr lang="en-US" sz="1400" b="1" dirty="0" smtClean="0">
                <a:solidFill>
                  <a:prstClr val="black"/>
                </a:solidFill>
                <a:latin typeface="Calibri" panose="020F0502020204030204" pitchFamily="34" charset="0"/>
              </a:rPr>
              <a:t>$6,126</a:t>
            </a:r>
          </a:p>
        </p:txBody>
      </p:sp>
      <p:sp>
        <p:nvSpPr>
          <p:cNvPr id="11" name="TextBox 10"/>
          <p:cNvSpPr txBox="1"/>
          <p:nvPr/>
        </p:nvSpPr>
        <p:spPr>
          <a:xfrm>
            <a:off x="196309" y="3247305"/>
            <a:ext cx="2171698" cy="1785104"/>
          </a:xfrm>
          <a:prstGeom prst="rect">
            <a:avLst/>
          </a:prstGeom>
          <a:noFill/>
        </p:spPr>
        <p:txBody>
          <a:bodyPr wrap="square" rtlCol="0">
            <a:spAutoFit/>
          </a:bodyPr>
          <a:lstStyle/>
          <a:p>
            <a:r>
              <a:rPr lang="en-US" sz="2000" b="1" u="sng" dirty="0" smtClean="0">
                <a:solidFill>
                  <a:prstClr val="black"/>
                </a:solidFill>
                <a:latin typeface="Calibri" panose="020F0502020204030204" pitchFamily="34" charset="0"/>
              </a:rPr>
              <a:t>John:</a:t>
            </a:r>
          </a:p>
          <a:p>
            <a:r>
              <a:rPr lang="en-US" dirty="0" smtClean="0">
                <a:solidFill>
                  <a:prstClr val="black"/>
                </a:solidFill>
                <a:latin typeface="Calibri" panose="020F0502020204030204" pitchFamily="34" charset="0"/>
              </a:rPr>
              <a:t>Income: </a:t>
            </a:r>
            <a:r>
              <a:rPr lang="en-US" b="1" dirty="0" smtClean="0">
                <a:solidFill>
                  <a:prstClr val="black"/>
                </a:solidFill>
                <a:latin typeface="Calibri" panose="020F0502020204030204" pitchFamily="34" charset="0"/>
              </a:rPr>
              <a:t>$23,340 </a:t>
            </a:r>
            <a:r>
              <a:rPr lang="en-US" b="1" dirty="0">
                <a:solidFill>
                  <a:prstClr val="black"/>
                </a:solidFill>
                <a:latin typeface="Calibri" panose="020F0502020204030204" pitchFamily="34" charset="0"/>
              </a:rPr>
              <a:t>(200% FPL) </a:t>
            </a:r>
            <a:endParaRPr lang="en-US" b="1" dirty="0" smtClean="0">
              <a:solidFill>
                <a:prstClr val="black"/>
              </a:solidFill>
              <a:latin typeface="Calibri" panose="020F0502020204030204" pitchFamily="34" charset="0"/>
            </a:endParaRPr>
          </a:p>
          <a:p>
            <a:endParaRPr lang="en-US" dirty="0">
              <a:solidFill>
                <a:prstClr val="black"/>
              </a:solidFill>
              <a:latin typeface="Calibri" panose="020F0502020204030204" pitchFamily="34" charset="0"/>
            </a:endParaRPr>
          </a:p>
          <a:p>
            <a:r>
              <a:rPr lang="en-US" dirty="0" smtClean="0">
                <a:solidFill>
                  <a:prstClr val="black"/>
                </a:solidFill>
                <a:latin typeface="Calibri" panose="020F0502020204030204" pitchFamily="34" charset="0"/>
              </a:rPr>
              <a:t>John’s Contribution: </a:t>
            </a:r>
            <a:r>
              <a:rPr lang="en-US" b="1" dirty="0" smtClean="0">
                <a:solidFill>
                  <a:prstClr val="black"/>
                </a:solidFill>
                <a:latin typeface="Calibri" panose="020F0502020204030204" pitchFamily="34" charset="0"/>
              </a:rPr>
              <a:t>6.34</a:t>
            </a:r>
            <a:r>
              <a:rPr lang="en-US" b="1" dirty="0">
                <a:solidFill>
                  <a:prstClr val="black"/>
                </a:solidFill>
                <a:latin typeface="Calibri" panose="020F0502020204030204" pitchFamily="34" charset="0"/>
              </a:rPr>
              <a:t>% </a:t>
            </a:r>
            <a:r>
              <a:rPr lang="en-US" dirty="0">
                <a:solidFill>
                  <a:prstClr val="black"/>
                </a:solidFill>
                <a:latin typeface="Calibri" panose="020F0502020204030204" pitchFamily="34" charset="0"/>
              </a:rPr>
              <a:t>or </a:t>
            </a:r>
            <a:r>
              <a:rPr lang="en-US" b="1" dirty="0">
                <a:solidFill>
                  <a:prstClr val="black"/>
                </a:solidFill>
                <a:latin typeface="Calibri" panose="020F0502020204030204" pitchFamily="34" charset="0"/>
              </a:rPr>
              <a:t>$1,480 </a:t>
            </a:r>
          </a:p>
        </p:txBody>
      </p:sp>
      <p:sp>
        <p:nvSpPr>
          <p:cNvPr id="12" name="Line Callout 1 11"/>
          <p:cNvSpPr/>
          <p:nvPr/>
        </p:nvSpPr>
        <p:spPr>
          <a:xfrm rot="5400000">
            <a:off x="914024" y="4812067"/>
            <a:ext cx="594491" cy="1824071"/>
          </a:xfrm>
          <a:prstGeom prst="borderCallout1">
            <a:avLst>
              <a:gd name="adj1" fmla="val 86898"/>
              <a:gd name="adj2" fmla="val -8333"/>
              <a:gd name="adj3" fmla="val 86809"/>
              <a:gd name="adj4" fmla="val -78530"/>
            </a:avLst>
          </a:prstGeom>
          <a:solidFill>
            <a:srgbClr val="1F497D"/>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schemeClr val="bg1"/>
                </a:solidFill>
                <a:latin typeface="Franklin Gothic Book"/>
                <a:cs typeface="Franklin Gothic Book"/>
              </a:rPr>
              <a:t>This number is based on tax family’s FPL.  </a:t>
            </a:r>
            <a:r>
              <a:rPr lang="en-US" sz="1400" dirty="0" smtClean="0">
                <a:latin typeface="Franklin Gothic Book"/>
                <a:cs typeface="Franklin Gothic Book"/>
              </a:rPr>
              <a:t> </a:t>
            </a:r>
            <a:endParaRPr lang="en-US" sz="1400" dirty="0">
              <a:latin typeface="Franklin Gothic Book"/>
              <a:cs typeface="Franklin Gothic Book"/>
            </a:endParaRPr>
          </a:p>
        </p:txBody>
      </p:sp>
    </p:spTree>
    <p:extLst>
      <p:ext uri="{BB962C8B-B14F-4D97-AF65-F5344CB8AC3E}">
        <p14:creationId xmlns:p14="http://schemas.microsoft.com/office/powerpoint/2010/main" val="313176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PTC claimed?</a:t>
            </a:r>
            <a:endParaRPr lang="en-US" dirty="0"/>
          </a:p>
        </p:txBody>
      </p:sp>
      <p:sp>
        <p:nvSpPr>
          <p:cNvPr id="3" name="Content Placeholder 2"/>
          <p:cNvSpPr>
            <a:spLocks noGrp="1"/>
          </p:cNvSpPr>
          <p:nvPr>
            <p:ph idx="1"/>
          </p:nvPr>
        </p:nvSpPr>
        <p:spPr>
          <a:xfrm>
            <a:off x="263049" y="714736"/>
            <a:ext cx="8583845" cy="1309161"/>
          </a:xfrm>
        </p:spPr>
        <p:txBody>
          <a:bodyPr/>
          <a:lstStyle/>
          <a:p>
            <a:r>
              <a:rPr lang="en-US" sz="1800" dirty="0" smtClean="0"/>
              <a:t>Advanced payment of the PTC are made</a:t>
            </a:r>
            <a:r>
              <a:rPr lang="en-US" sz="1800" b="1" i="1" dirty="0" smtClean="0"/>
              <a:t> </a:t>
            </a:r>
            <a:r>
              <a:rPr lang="en-US" sz="1800" dirty="0" smtClean="0"/>
              <a:t>based on the Marketplace’s determination of the taxpayer’s expected household and income (modified AGI, or MAGI) for the year during the application process.</a:t>
            </a:r>
          </a:p>
          <a:p>
            <a:r>
              <a:rPr lang="en-US" sz="1800" dirty="0" smtClean="0"/>
              <a:t>The actual PTC is claimed on the tax return. </a:t>
            </a:r>
          </a:p>
          <a:p>
            <a:r>
              <a:rPr lang="en-US" sz="1800" dirty="0" smtClean="0"/>
              <a:t>The credits can be taken:</a:t>
            </a:r>
          </a:p>
          <a:p>
            <a:pPr lvl="1"/>
            <a:endParaRPr lang="en-US" sz="2400" dirty="0" smtClean="0"/>
          </a:p>
          <a:p>
            <a:pPr marL="0" indent="0">
              <a:buNone/>
            </a:pPr>
            <a:endParaRPr lang="en-US" dirty="0" smtClean="0"/>
          </a:p>
          <a:p>
            <a:pPr marL="0" indent="0">
              <a:buNone/>
            </a:pPr>
            <a:endParaRPr lang="en-US" dirty="0" smtClean="0"/>
          </a:p>
        </p:txBody>
      </p:sp>
      <p:sp>
        <p:nvSpPr>
          <p:cNvPr id="6" name="Oval 5"/>
          <p:cNvSpPr/>
          <p:nvPr/>
        </p:nvSpPr>
        <p:spPr>
          <a:xfrm>
            <a:off x="721588" y="3342180"/>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895399" y="4003283"/>
            <a:ext cx="676138" cy="4512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Curved Down Arrow 20"/>
          <p:cNvSpPr/>
          <p:nvPr/>
        </p:nvSpPr>
        <p:spPr>
          <a:xfrm rot="16200000">
            <a:off x="415892" y="4494476"/>
            <a:ext cx="657668" cy="252316"/>
          </a:xfrm>
          <a:prstGeom prst="curvedDownArrow">
            <a:avLst>
              <a:gd name="adj1" fmla="val 25000"/>
              <a:gd name="adj2" fmla="val 63264"/>
              <a:gd name="adj3" fmla="val 313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8" name="TextBox 27"/>
          <p:cNvSpPr txBox="1"/>
          <p:nvPr/>
        </p:nvSpPr>
        <p:spPr>
          <a:xfrm>
            <a:off x="725442" y="4522361"/>
            <a:ext cx="1089659" cy="276999"/>
          </a:xfrm>
          <a:prstGeom prst="rect">
            <a:avLst/>
          </a:prstGeom>
          <a:noFill/>
        </p:spPr>
        <p:txBody>
          <a:bodyPr wrap="square" rtlCol="0">
            <a:spAutoFit/>
          </a:bodyPr>
          <a:lstStyle/>
          <a:p>
            <a:pPr algn="ctr" defTabSz="457200"/>
            <a:r>
              <a:rPr lang="en-US" sz="1200" b="1" dirty="0">
                <a:solidFill>
                  <a:prstClr val="black"/>
                </a:solidFill>
                <a:latin typeface="Calibri" panose="020F0502020204030204" pitchFamily="34" charset="0"/>
              </a:rPr>
              <a:t>Reconciliation</a:t>
            </a:r>
          </a:p>
        </p:txBody>
      </p:sp>
      <p:pic>
        <p:nvPicPr>
          <p:cNvPr id="30" name="Picture 29"/>
          <p:cNvPicPr>
            <a:picLocks noChangeAspect="1"/>
          </p:cNvPicPr>
          <p:nvPr/>
        </p:nvPicPr>
        <p:blipFill>
          <a:blip r:embed="rId3" cstate="print">
            <a:duotone>
              <a:schemeClr val="accent1">
                <a:shade val="45000"/>
                <a:satMod val="135000"/>
              </a:schemeClr>
              <a:prstClr val="white"/>
            </a:duotone>
            <a:lum bright="20000" contrast="-20000"/>
            <a:extLst>
              <a:ext uri="{28A0092B-C50C-407E-A947-70E740481C1C}">
                <a14:useLocalDpi xmlns:a14="http://schemas.microsoft.com/office/drawing/2010/main" val="0"/>
              </a:ext>
            </a:extLst>
          </a:blip>
          <a:stretch>
            <a:fillRect/>
          </a:stretch>
        </p:blipFill>
        <p:spPr>
          <a:xfrm>
            <a:off x="920162" y="3590138"/>
            <a:ext cx="720256" cy="457200"/>
          </a:xfrm>
          <a:prstGeom prst="rect">
            <a:avLst/>
          </a:prstGeom>
          <a:solidFill>
            <a:schemeClr val="lt1"/>
          </a:solidFill>
        </p:spPr>
      </p:pic>
      <p:pic>
        <p:nvPicPr>
          <p:cNvPr id="57" name="Picture 5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7461" y="5183570"/>
            <a:ext cx="273368" cy="640080"/>
          </a:xfrm>
          <a:prstGeom prst="rect">
            <a:avLst/>
          </a:prstGeom>
        </p:spPr>
      </p:pic>
      <p:pic>
        <p:nvPicPr>
          <p:cNvPr id="35" name="Picture 34"/>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95727" y="4322062"/>
            <a:ext cx="552698" cy="640080"/>
          </a:xfrm>
          <a:prstGeom prst="rect">
            <a:avLst/>
          </a:prstGeom>
          <a:solidFill>
            <a:schemeClr val="lt1"/>
          </a:solidFill>
          <a:ln>
            <a:noFill/>
          </a:ln>
          <a:effectLst>
            <a:outerShdw blurRad="50800" dist="50800" dir="6000000" algn="ctr" rotWithShape="0">
              <a:srgbClr val="FFFFFF">
                <a:alpha val="3000"/>
              </a:srgbClr>
            </a:outerShdw>
            <a:reflection stA="0" endPos="65000" dist="50800" dir="5400000" sy="-100000" algn="bl" rotWithShape="0"/>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1102" y="3993576"/>
            <a:ext cx="370073" cy="379877"/>
          </a:xfrm>
          <a:prstGeom prst="rect">
            <a:avLst/>
          </a:prstGeom>
        </p:spPr>
      </p:pic>
      <p:sp>
        <p:nvSpPr>
          <p:cNvPr id="33" name="Oval 32"/>
          <p:cNvSpPr/>
          <p:nvPr/>
        </p:nvSpPr>
        <p:spPr>
          <a:xfrm>
            <a:off x="721587" y="4976139"/>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632108" y="4114631"/>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Curved Down Arrow 35"/>
          <p:cNvSpPr/>
          <p:nvPr/>
        </p:nvSpPr>
        <p:spPr>
          <a:xfrm rot="16200000" flipH="1" flipV="1">
            <a:off x="1482474" y="4527008"/>
            <a:ext cx="657668" cy="252316"/>
          </a:xfrm>
          <a:prstGeom prst="curvedDownArrow">
            <a:avLst>
              <a:gd name="adj1" fmla="val 25000"/>
              <a:gd name="adj2" fmla="val 63264"/>
              <a:gd name="adj3" fmla="val 313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cxnSp>
        <p:nvCxnSpPr>
          <p:cNvPr id="38" name="Straight Arrow Connector 37"/>
          <p:cNvCxnSpPr/>
          <p:nvPr/>
        </p:nvCxnSpPr>
        <p:spPr>
          <a:xfrm flipV="1">
            <a:off x="1895399" y="4983704"/>
            <a:ext cx="676138" cy="4512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8432" y="5087471"/>
            <a:ext cx="370073" cy="379877"/>
          </a:xfrm>
          <a:prstGeom prst="rect">
            <a:avLst/>
          </a:prstGeom>
        </p:spPr>
      </p:pic>
      <p:sp>
        <p:nvSpPr>
          <p:cNvPr id="74" name="Oval 73"/>
          <p:cNvSpPr/>
          <p:nvPr/>
        </p:nvSpPr>
        <p:spPr>
          <a:xfrm>
            <a:off x="7185319" y="3399588"/>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252254" y="4131653"/>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flipV="1">
            <a:off x="6450917" y="4907239"/>
            <a:ext cx="676138" cy="4512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3" cstate="print">
            <a:duotone>
              <a:schemeClr val="accent1">
                <a:shade val="45000"/>
                <a:satMod val="135000"/>
              </a:schemeClr>
              <a:prstClr val="white"/>
            </a:duotone>
            <a:lum bright="20000" contrast="-20000"/>
            <a:extLst>
              <a:ext uri="{28A0092B-C50C-407E-A947-70E740481C1C}">
                <a14:useLocalDpi xmlns:a14="http://schemas.microsoft.com/office/drawing/2010/main" val="0"/>
              </a:ext>
            </a:extLst>
          </a:blip>
          <a:stretch>
            <a:fillRect/>
          </a:stretch>
        </p:blipFill>
        <p:spPr>
          <a:xfrm>
            <a:off x="7367748" y="5240160"/>
            <a:ext cx="720256" cy="457200"/>
          </a:xfrm>
          <a:prstGeom prst="rect">
            <a:avLst/>
          </a:prstGeom>
          <a:solidFill>
            <a:schemeClr val="lt1"/>
          </a:solidFill>
        </p:spPr>
      </p:pic>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58127" y="4319319"/>
            <a:ext cx="273368" cy="640080"/>
          </a:xfrm>
          <a:prstGeom prst="rect">
            <a:avLst/>
          </a:prstGeom>
        </p:spPr>
      </p:pic>
      <p:pic>
        <p:nvPicPr>
          <p:cNvPr id="71" name="Picture 70"/>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53122" y="3616567"/>
            <a:ext cx="552698" cy="640080"/>
          </a:xfrm>
          <a:prstGeom prst="rect">
            <a:avLst/>
          </a:prstGeom>
          <a:solidFill>
            <a:schemeClr val="lt1"/>
          </a:solidFill>
          <a:ln>
            <a:noFill/>
          </a:ln>
          <a:effectLst>
            <a:outerShdw blurRad="50800" dist="50800" dir="6000000" algn="ctr" rotWithShape="0">
              <a:srgbClr val="FFFFFF">
                <a:alpha val="3000"/>
              </a:srgbClr>
            </a:outerShdw>
            <a:reflection stA="0" endPos="65000" dist="50800" dir="5400000" sy="-100000" algn="bl" rotWithShape="0"/>
          </a:effectLst>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4461" y="4921250"/>
            <a:ext cx="370073" cy="379877"/>
          </a:xfrm>
          <a:prstGeom prst="rect">
            <a:avLst/>
          </a:prstGeom>
        </p:spPr>
      </p:pic>
      <p:sp>
        <p:nvSpPr>
          <p:cNvPr id="73" name="Oval 72"/>
          <p:cNvSpPr/>
          <p:nvPr/>
        </p:nvSpPr>
        <p:spPr>
          <a:xfrm>
            <a:off x="7185319" y="4983704"/>
            <a:ext cx="1085115" cy="1054942"/>
          </a:xfrm>
          <a:prstGeom prst="ellipse">
            <a:avLst/>
          </a:prstGeom>
          <a:noFill/>
          <a:ln w="15875">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flipV="1">
            <a:off x="6443587" y="3963145"/>
            <a:ext cx="676138" cy="4512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6093" y="4022867"/>
            <a:ext cx="370073" cy="379877"/>
          </a:xfrm>
          <a:prstGeom prst="rect">
            <a:avLst/>
          </a:prstGeom>
        </p:spPr>
      </p:pic>
      <p:sp>
        <p:nvSpPr>
          <p:cNvPr id="9" name="Slide Number Placeholder 8"/>
          <p:cNvSpPr>
            <a:spLocks noGrp="1"/>
          </p:cNvSpPr>
          <p:nvPr>
            <p:ph type="sldNum" sz="quarter" idx="12"/>
          </p:nvPr>
        </p:nvSpPr>
        <p:spPr/>
        <p:txBody>
          <a:bodyPr/>
          <a:lstStyle/>
          <a:p>
            <a:pPr algn="r"/>
            <a:fld id="{7FFE15FC-A8B6-4718-BABB-4F5309630F6C}" type="slidenum">
              <a:rPr lang="en-US" smtClean="0"/>
              <a:pPr algn="r"/>
              <a:t>9</a:t>
            </a:fld>
            <a:endParaRPr lang="en-US" dirty="0"/>
          </a:p>
        </p:txBody>
      </p:sp>
      <p:sp>
        <p:nvSpPr>
          <p:cNvPr id="7" name="TextBox 66"/>
          <p:cNvSpPr txBox="1"/>
          <p:nvPr/>
        </p:nvSpPr>
        <p:spPr>
          <a:xfrm>
            <a:off x="263049" y="2328175"/>
            <a:ext cx="3938279" cy="907942"/>
          </a:xfrm>
          <a:prstGeom prst="rect">
            <a:avLst/>
          </a:prstGeom>
          <a:noFill/>
        </p:spPr>
        <p:txBody>
          <a:bodyPr wrap="square" rtlCol="0">
            <a:spAutoFit/>
          </a:bodyPr>
          <a:lstStyle/>
          <a:p>
            <a:pPr algn="ctr">
              <a:spcAft>
                <a:spcPts val="600"/>
              </a:spcAft>
            </a:pPr>
            <a:r>
              <a:rPr lang="en-US" sz="2000" dirty="0" smtClean="0">
                <a:latin typeface="Franklin Gothic Medium" panose="020B0603020102020204" pitchFamily="34" charset="0"/>
              </a:rPr>
              <a:t>In advance</a:t>
            </a:r>
            <a:r>
              <a:rPr lang="en-US" sz="1400" dirty="0" smtClean="0">
                <a:latin typeface="Franklin Gothic Medium" panose="020B0603020102020204" pitchFamily="34" charset="0"/>
              </a:rPr>
              <a:t> </a:t>
            </a:r>
          </a:p>
          <a:p>
            <a:pPr marL="0" lvl="1" algn="ctr"/>
            <a:r>
              <a:rPr lang="en-US" sz="1400" dirty="0">
                <a:solidFill>
                  <a:prstClr val="black"/>
                </a:solidFill>
                <a:latin typeface="Franklin Gothic Book" panose="020B0503020102020204" pitchFamily="34" charset="0"/>
              </a:rPr>
              <a:t>Forwarded to the insurer</a:t>
            </a:r>
            <a:br>
              <a:rPr lang="en-US" sz="1400" dirty="0">
                <a:solidFill>
                  <a:prstClr val="black"/>
                </a:solidFill>
                <a:latin typeface="Franklin Gothic Book" panose="020B0503020102020204" pitchFamily="34" charset="0"/>
              </a:rPr>
            </a:br>
            <a:r>
              <a:rPr lang="en-US" sz="1400" dirty="0">
                <a:solidFill>
                  <a:prstClr val="black"/>
                </a:solidFill>
                <a:latin typeface="Franklin Gothic Book" panose="020B0503020102020204" pitchFamily="34" charset="0"/>
              </a:rPr>
              <a:t>monthly to reduce </a:t>
            </a:r>
            <a:r>
              <a:rPr lang="en-US" sz="1400" dirty="0" smtClean="0">
                <a:solidFill>
                  <a:prstClr val="black"/>
                </a:solidFill>
                <a:latin typeface="Franklin Gothic Book" panose="020B0503020102020204" pitchFamily="34" charset="0"/>
              </a:rPr>
              <a:t>premiums</a:t>
            </a:r>
            <a:endParaRPr lang="en-US" sz="1400" dirty="0" smtClean="0">
              <a:latin typeface="Franklin Gothic Book" panose="020B0503020102020204" pitchFamily="34" charset="0"/>
            </a:endParaRPr>
          </a:p>
        </p:txBody>
      </p:sp>
      <p:sp>
        <p:nvSpPr>
          <p:cNvPr id="8" name="TextBox 67"/>
          <p:cNvSpPr txBox="1"/>
          <p:nvPr/>
        </p:nvSpPr>
        <p:spPr>
          <a:xfrm>
            <a:off x="4716417" y="2330712"/>
            <a:ext cx="4130477" cy="907942"/>
          </a:xfrm>
          <a:prstGeom prst="rect">
            <a:avLst/>
          </a:prstGeom>
          <a:noFill/>
        </p:spPr>
        <p:txBody>
          <a:bodyPr wrap="square" rtlCol="0">
            <a:spAutoFit/>
          </a:bodyPr>
          <a:lstStyle/>
          <a:p>
            <a:pPr algn="ctr">
              <a:spcAft>
                <a:spcPts val="600"/>
              </a:spcAft>
            </a:pPr>
            <a:r>
              <a:rPr lang="en-US" sz="2000" dirty="0" smtClean="0">
                <a:latin typeface="Franklin Gothic Medium" panose="020B0603020102020204" pitchFamily="34" charset="0"/>
              </a:rPr>
              <a:t>At tax time</a:t>
            </a:r>
          </a:p>
          <a:p>
            <a:pPr marL="0" lvl="1" algn="ctr"/>
            <a:r>
              <a:rPr lang="en-US" sz="1400" dirty="0" smtClean="0">
                <a:solidFill>
                  <a:prstClr val="black"/>
                </a:solidFill>
                <a:latin typeface="Franklin Gothic Book" panose="020B0503020102020204" pitchFamily="34" charset="0"/>
              </a:rPr>
              <a:t>Claimed as a lump </a:t>
            </a:r>
            <a:br>
              <a:rPr lang="en-US" sz="1400" dirty="0" smtClean="0">
                <a:solidFill>
                  <a:prstClr val="black"/>
                </a:solidFill>
                <a:latin typeface="Franklin Gothic Book" panose="020B0503020102020204" pitchFamily="34" charset="0"/>
              </a:rPr>
            </a:br>
            <a:r>
              <a:rPr lang="en-US" sz="1400" dirty="0" smtClean="0">
                <a:solidFill>
                  <a:prstClr val="black"/>
                </a:solidFill>
                <a:latin typeface="Franklin Gothic Book" panose="020B0503020102020204" pitchFamily="34" charset="0"/>
              </a:rPr>
              <a:t>sum at the end of the year</a:t>
            </a:r>
            <a:endParaRPr lang="en-US" sz="1400" dirty="0" smtClean="0">
              <a:latin typeface="Franklin Gothic Book" panose="020B0503020102020204" pitchFamily="34" charset="0"/>
            </a:endParaRPr>
          </a:p>
        </p:txBody>
      </p:sp>
      <p:cxnSp>
        <p:nvCxnSpPr>
          <p:cNvPr id="10" name="Straight Connector 30"/>
          <p:cNvCxnSpPr/>
          <p:nvPr/>
        </p:nvCxnSpPr>
        <p:spPr>
          <a:xfrm>
            <a:off x="4574312" y="2737348"/>
            <a:ext cx="0" cy="356616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68"/>
          <p:cNvSpPr txBox="1"/>
          <p:nvPr/>
        </p:nvSpPr>
        <p:spPr>
          <a:xfrm>
            <a:off x="4158892" y="2342465"/>
            <a:ext cx="845763" cy="414568"/>
          </a:xfrm>
          <a:prstGeom prst="rect">
            <a:avLst/>
          </a:prstGeom>
          <a:solidFill>
            <a:schemeClr val="bg1"/>
          </a:solidFill>
        </p:spPr>
        <p:txBody>
          <a:bodyPr wrap="square" rtlCol="0">
            <a:spAutoFit/>
          </a:bodyPr>
          <a:lstStyle/>
          <a:p>
            <a:pPr algn="ctr"/>
            <a:r>
              <a:rPr lang="en-US" dirty="0" smtClean="0">
                <a:latin typeface="Franklin Gothic Medium" panose="020B0603020102020204" pitchFamily="34" charset="0"/>
              </a:rPr>
              <a:t>or</a:t>
            </a:r>
          </a:p>
        </p:txBody>
      </p:sp>
      <p:cxnSp>
        <p:nvCxnSpPr>
          <p:cNvPr id="12" name="Straight Connector 38"/>
          <p:cNvCxnSpPr/>
          <p:nvPr/>
        </p:nvCxnSpPr>
        <p:spPr>
          <a:xfrm>
            <a:off x="4911747" y="2742771"/>
            <a:ext cx="3902843" cy="2192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39"/>
          <p:cNvCxnSpPr/>
          <p:nvPr/>
        </p:nvCxnSpPr>
        <p:spPr>
          <a:xfrm>
            <a:off x="268961" y="2724179"/>
            <a:ext cx="3885732" cy="616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9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2.xml><?xml version="1.0" encoding="utf-8"?>
<a:theme xmlns:a="http://schemas.openxmlformats.org/drawingml/2006/main" name="1_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9B8AC2AA2FC47B0DD5AB88F03D471" ma:contentTypeVersion="1" ma:contentTypeDescription="Create a new document." ma:contentTypeScope="" ma:versionID="7d132afed29bfe8e8c80f712386a1be5">
  <xsd:schema xmlns:xsd="http://www.w3.org/2001/XMLSchema" xmlns:xs="http://www.w3.org/2001/XMLSchema" xmlns:p="http://schemas.microsoft.com/office/2006/metadata/properties" xmlns:ns2="0b646d74-ba5a-43e3-bbcc-da84e771f3fd" targetNamespace="http://schemas.microsoft.com/office/2006/metadata/properties" ma:root="true" ma:fieldsID="e538bfce72c2215ffebc158582bc34cb" ns2:_="">
    <xsd:import namespace="0b646d74-ba5a-43e3-bbcc-da84e771f3f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46d74-ba5a-43e3-bbcc-da84e771f3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E723B2-FF35-453B-888E-5B09CD45F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46d74-ba5a-43e3-bbcc-da84e771f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6BAC1-7DF3-426E-9BE5-2125A75D1A9F}">
  <ds:schemaRefs>
    <ds:schemaRef ds:uri="http://schemas.microsoft.com/sharepoint/v3/contenttype/forms"/>
  </ds:schemaRefs>
</ds:datastoreItem>
</file>

<file path=customXml/itemProps3.xml><?xml version="1.0" encoding="utf-8"?>
<ds:datastoreItem xmlns:ds="http://schemas.openxmlformats.org/officeDocument/2006/customXml" ds:itemID="{5D69FC78-6F8E-4AF8-9234-DE6B5E73BAB1}">
  <ds:schemaRefs>
    <ds:schemaRef ds:uri="http://purl.org/dc/dcmitype/"/>
    <ds:schemaRef ds:uri="http://schemas.microsoft.com/office/2006/documentManagement/types"/>
    <ds:schemaRef ds:uri="0b646d74-ba5a-43e3-bbcc-da84e771f3fd"/>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VITA Webinar - Part II - Exemptions.potx</Template>
  <TotalTime>0</TotalTime>
  <Words>2983</Words>
  <Application>Microsoft Office PowerPoint</Application>
  <PresentationFormat>On-screen Show (4:3)</PresentationFormat>
  <Paragraphs>396</Paragraphs>
  <Slides>36</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Apple Casual</vt:lpstr>
      <vt:lpstr>Arial</vt:lpstr>
      <vt:lpstr>Calibri</vt:lpstr>
      <vt:lpstr>Cambria</vt:lpstr>
      <vt:lpstr>Courier New</vt:lpstr>
      <vt:lpstr>Franklin Gothic Book</vt:lpstr>
      <vt:lpstr>Franklin Gothic Medium</vt:lpstr>
      <vt:lpstr>Myriad Pro Semibold</vt:lpstr>
      <vt:lpstr>Times New Roman</vt:lpstr>
      <vt:lpstr>Wingdings</vt:lpstr>
      <vt:lpstr>VITA Webinar - Part II - Exemptions</vt:lpstr>
      <vt:lpstr>1_VITA Webinar - Part II - Exemptions</vt:lpstr>
      <vt:lpstr>PowerPoint Presentation</vt:lpstr>
      <vt:lpstr>Agenda </vt:lpstr>
      <vt:lpstr>What are Premium Tax Credits?</vt:lpstr>
      <vt:lpstr>What are premium tax credits (PTC)?</vt:lpstr>
      <vt:lpstr>Eligibility Criteria for Premium Tax Credits (PTC)</vt:lpstr>
      <vt:lpstr>Application Process </vt:lpstr>
      <vt:lpstr>How is the PTC amount determined?</vt:lpstr>
      <vt:lpstr>Calculating the PTC</vt:lpstr>
      <vt:lpstr>How is a PTC claimed?</vt:lpstr>
      <vt:lpstr>Receiving Too Much or Too Little in Advance Payments of PTC</vt:lpstr>
      <vt:lpstr>PTC at Tax Filing</vt:lpstr>
      <vt:lpstr>Who Must File Form 8962 </vt:lpstr>
      <vt:lpstr>Form 8962, Part I</vt:lpstr>
      <vt:lpstr>Form 8962, Part I</vt:lpstr>
      <vt:lpstr>Form 8962, Part I</vt:lpstr>
      <vt:lpstr>Form 8962, Part I</vt:lpstr>
      <vt:lpstr>Form 8962, Part II</vt:lpstr>
      <vt:lpstr>Form 8962, Part II</vt:lpstr>
      <vt:lpstr>PTC Terminology on Form 8962</vt:lpstr>
      <vt:lpstr>How will a tax preparer know any of this information?</vt:lpstr>
      <vt:lpstr>Form 8962, Part II</vt:lpstr>
      <vt:lpstr>Form 8962, Part II</vt:lpstr>
      <vt:lpstr>Repayment of PTC Received in Advance</vt:lpstr>
      <vt:lpstr>Examples</vt:lpstr>
      <vt:lpstr>Example: John (Single Filer)</vt:lpstr>
      <vt:lpstr>Example: John (Single Filer)</vt:lpstr>
      <vt:lpstr>Example: John (Single Filer)</vt:lpstr>
      <vt:lpstr>But wait…there’s more! </vt:lpstr>
      <vt:lpstr>Why Might the Projected PTC to Differ from the Final PTC</vt:lpstr>
      <vt:lpstr>Example: Income Higher than Initial Projection</vt:lpstr>
      <vt:lpstr>Example: Income Falls Under 100% FPL</vt:lpstr>
      <vt:lpstr>Example: Dependent income</vt:lpstr>
      <vt:lpstr>PowerPoint Presentation</vt:lpstr>
      <vt:lpstr>Example: Married person, separated</vt:lpstr>
      <vt:lpstr>Example: Married person, separated</vt:lpstr>
      <vt:lpstr>What can a tax preparer tell a person with a repayment?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2014-11-19T15:29:25Z</dcterms:created>
  <dcterms:modified xsi:type="dcterms:W3CDTF">2014-11-19T16:59:14Z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0x010100F4E9B8AC2AA2FC47B0DD5AB88F03D471</vt:lpwstr>
  </property>
</Properties>
</file>