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4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26.xml" ContentType="application/vnd.openxmlformats-officedocument.presentationml.notes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3.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5.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hart2.xml" ContentType="application/vnd.openxmlformats-officedocument.drawingml.chart+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ommentAuthors.xml" ContentType="application/vnd.openxmlformats-officedocument.presentationml.commentAuthors+xml"/>
  <Override PartName="/ppt/charts/colors2.xml" ContentType="application/vnd.ms-office.chartcolorstyle+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8"/>
  </p:notesMasterIdLst>
  <p:sldIdLst>
    <p:sldId id="264" r:id="rId2"/>
    <p:sldId id="358" r:id="rId3"/>
    <p:sldId id="267" r:id="rId4"/>
    <p:sldId id="385" r:id="rId5"/>
    <p:sldId id="292" r:id="rId6"/>
    <p:sldId id="268" r:id="rId7"/>
    <p:sldId id="297" r:id="rId8"/>
    <p:sldId id="298" r:id="rId9"/>
    <p:sldId id="415" r:id="rId10"/>
    <p:sldId id="300" r:id="rId11"/>
    <p:sldId id="372" r:id="rId12"/>
    <p:sldId id="301" r:id="rId13"/>
    <p:sldId id="329" r:id="rId14"/>
    <p:sldId id="317" r:id="rId15"/>
    <p:sldId id="416" r:id="rId16"/>
    <p:sldId id="374" r:id="rId17"/>
    <p:sldId id="381" r:id="rId18"/>
    <p:sldId id="380" r:id="rId19"/>
    <p:sldId id="382" r:id="rId20"/>
    <p:sldId id="327" r:id="rId21"/>
    <p:sldId id="328" r:id="rId22"/>
    <p:sldId id="330" r:id="rId23"/>
    <p:sldId id="383" r:id="rId24"/>
    <p:sldId id="398" r:id="rId25"/>
    <p:sldId id="386" r:id="rId26"/>
    <p:sldId id="366" r:id="rId27"/>
    <p:sldId id="367" r:id="rId28"/>
    <p:sldId id="368" r:id="rId29"/>
    <p:sldId id="369" r:id="rId30"/>
    <p:sldId id="370" r:id="rId31"/>
    <p:sldId id="333" r:id="rId32"/>
    <p:sldId id="332" r:id="rId33"/>
    <p:sldId id="270" r:id="rId34"/>
    <p:sldId id="417" r:id="rId35"/>
    <p:sldId id="335" r:id="rId36"/>
    <p:sldId id="337" r:id="rId37"/>
    <p:sldId id="418" r:id="rId38"/>
    <p:sldId id="338" r:id="rId39"/>
    <p:sldId id="414" r:id="rId40"/>
    <p:sldId id="406" r:id="rId41"/>
    <p:sldId id="411" r:id="rId42"/>
    <p:sldId id="390" r:id="rId43"/>
    <p:sldId id="391" r:id="rId44"/>
    <p:sldId id="412" r:id="rId45"/>
    <p:sldId id="413" r:id="rId46"/>
    <p:sldId id="373" r:id="rId4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B954"/>
    <a:srgbClr val="70AD47"/>
    <a:srgbClr val="175475"/>
    <a:srgbClr val="0C61A4"/>
    <a:srgbClr val="00B050"/>
    <a:srgbClr val="00A249"/>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02" autoAdjust="0"/>
    <p:restoredTop sz="97972" autoAdjust="0"/>
  </p:normalViewPr>
  <p:slideViewPr>
    <p:cSldViewPr snapToGrid="0">
      <p:cViewPr varScale="1">
        <p:scale>
          <a:sx n="96" d="100"/>
          <a:sy n="96" d="100"/>
        </p:scale>
        <p:origin x="8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R2-D2\Data\health\Dave%20Chandra\Health%20Reform\Health%20Insurance%20Exchanges\Meetings%20and%20Conferences\2013.03.26%20Beyond%20the%20Basics%20-%20Mandate,%20Exemptions,%20SEPs\individual%20mandate%20calculation%20tablew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R2-D2\Data\health\Dave%20Chandra\Health%20Reform\Health%20Insurance%20Exchanges\Meetings%20and%20Conferences\2013.03.26%20Beyond%20the%20Basics%20-%20Mandate,%20Exemptions,%20SEPs\individual%20mandate%20calculation%20tablew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90901137358"/>
          <c:y val="5.4421768707482998E-2"/>
          <c:w val="0.90799072615923004"/>
          <c:h val="0.8836793615083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85AE-428C-B7AF-72E8ED3E255F}"/>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85AE-428C-B7AF-72E8ED3E255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5AE-428C-B7AF-72E8ED3E255F}"/>
              </c:ext>
            </c:extLst>
          </c:dPt>
          <c:dLbls>
            <c:dLbl>
              <c:idx val="0"/>
              <c:layout>
                <c:manualLayout>
                  <c:x val="2.7777777777777801E-3"/>
                  <c:y val="0.22685185185185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b="1">
                        <a:solidFill>
                          <a:schemeClr val="bg1"/>
                        </a:solidFill>
                      </a:rPr>
                      <a:t>5.3%</a:t>
                    </a:r>
                  </a:p>
                </c:rich>
              </c:tx>
              <c:spPr>
                <a:noFill/>
                <a:ln>
                  <a:noFill/>
                </a:ln>
                <a:effectLst/>
              </c:spPr>
              <c:showLegendKey val="0"/>
              <c:showVal val="1"/>
              <c:showCatName val="0"/>
              <c:showSerName val="0"/>
              <c:showPercent val="0"/>
              <c:showBubbleSize val="0"/>
              <c:extLst>
                <c:ext xmlns:c16="http://schemas.microsoft.com/office/drawing/2014/chart" uri="{C3380CC4-5D6E-409C-BE32-E72D297353CC}">
                  <c16:uniqueId val="{00000001-85AE-428C-B7AF-72E8ED3E255F}"/>
                </c:ext>
                <c:ext xmlns:c15="http://schemas.microsoft.com/office/drawing/2012/chart" uri="{CE6537A1-D6FC-4f65-9D91-7224C49458BB}">
                  <c15:layout/>
                </c:ext>
              </c:extLst>
            </c:dLbl>
            <c:dLbl>
              <c:idx val="1"/>
              <c:layout>
                <c:manualLayout>
                  <c:x val="0"/>
                  <c:y val="0.180555555555555"/>
                </c:manualLayout>
              </c:layout>
              <c:tx>
                <c:rich>
                  <a:bodyPr/>
                  <a:lstStyle/>
                  <a:p>
                    <a:r>
                      <a:rPr lang="en-US" sz="1600" b="1" dirty="0" smtClean="0">
                        <a:solidFill>
                          <a:schemeClr val="bg1"/>
                        </a:solidFill>
                      </a:rPr>
                      <a:t>4.6%</a:t>
                    </a:r>
                    <a:endParaRPr lang="en-US" sz="1600" b="1" dirty="0">
                      <a:solidFill>
                        <a:schemeClr val="bg1"/>
                      </a:solidFill>
                    </a:endParaRPr>
                  </a:p>
                </c:rich>
              </c:tx>
              <c:showLegendKey val="0"/>
              <c:showVal val="1"/>
              <c:showCatName val="0"/>
              <c:showSerName val="0"/>
              <c:showPercent val="0"/>
              <c:showBubbleSize val="0"/>
              <c:extLst>
                <c:ext xmlns:c16="http://schemas.microsoft.com/office/drawing/2014/chart" uri="{C3380CC4-5D6E-409C-BE32-E72D297353CC}">
                  <c16:uniqueId val="{00000003-85AE-428C-B7AF-72E8ED3E255F}"/>
                </c:ext>
                <c:ext xmlns:c15="http://schemas.microsoft.com/office/drawing/2012/chart" uri="{CE6537A1-D6FC-4f65-9D91-7224C49458BB}">
                  <c15:layout/>
                </c:ext>
              </c:extLst>
            </c:dLbl>
            <c:dLbl>
              <c:idx val="2"/>
              <c:layout>
                <c:manualLayout>
                  <c:x val="-2.7777777777777801E-3"/>
                  <c:y val="0.38888888888888901"/>
                </c:manualLayout>
              </c:layout>
              <c:tx>
                <c:rich>
                  <a:bodyPr/>
                  <a:lstStyle/>
                  <a:p>
                    <a:r>
                      <a:rPr lang="en-US" sz="1600" b="1">
                        <a:solidFill>
                          <a:schemeClr val="bg1"/>
                        </a:solidFill>
                      </a:rPr>
                      <a:t>10%</a:t>
                    </a:r>
                  </a:p>
                </c:rich>
              </c:tx>
              <c:showLegendKey val="0"/>
              <c:showVal val="1"/>
              <c:showCatName val="0"/>
              <c:showSerName val="0"/>
              <c:showPercent val="0"/>
              <c:showBubbleSize val="0"/>
              <c:extLst>
                <c:ext xmlns:c16="http://schemas.microsoft.com/office/drawing/2014/chart" uri="{C3380CC4-5D6E-409C-BE32-E72D297353CC}">
                  <c16:uniqueId val="{00000005-85AE-428C-B7AF-72E8ED3E255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Sheet1!$A$3:$C$3</c:f>
              <c:numCache>
                <c:formatCode>General</c:formatCode>
                <c:ptCount val="3"/>
                <c:pt idx="0">
                  <c:v>5.3</c:v>
                </c:pt>
                <c:pt idx="1">
                  <c:v>4.5999999999999996</c:v>
                </c:pt>
                <c:pt idx="2">
                  <c:v>10</c:v>
                </c:pt>
              </c:numCache>
            </c:numRef>
          </c:val>
          <c:extLst>
            <c:ext xmlns:c16="http://schemas.microsoft.com/office/drawing/2014/chart" uri="{C3380CC4-5D6E-409C-BE32-E72D297353CC}">
              <c16:uniqueId val="{00000006-85AE-428C-B7AF-72E8ED3E255F}"/>
            </c:ext>
          </c:extLst>
        </c:ser>
        <c:dLbls>
          <c:showLegendKey val="0"/>
          <c:showVal val="0"/>
          <c:showCatName val="0"/>
          <c:showSerName val="0"/>
          <c:showPercent val="0"/>
          <c:showBubbleSize val="0"/>
        </c:dLbls>
        <c:gapWidth val="219"/>
        <c:overlap val="-27"/>
        <c:axId val="481119752"/>
        <c:axId val="481120144"/>
      </c:barChart>
      <c:catAx>
        <c:axId val="48111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1120144"/>
        <c:crossesAt val="0"/>
        <c:auto val="1"/>
        <c:lblAlgn val="ctr"/>
        <c:lblOffset val="100"/>
        <c:noMultiLvlLbl val="0"/>
      </c:catAx>
      <c:valAx>
        <c:axId val="481120144"/>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1119752"/>
        <c:crosses val="autoZero"/>
        <c:crossBetween val="between"/>
        <c:dispUnits>
          <c:builtInUnit val="hundre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090354304832E-2"/>
          <c:y val="2.3909698903467301E-2"/>
          <c:w val="0.92367207388175698"/>
          <c:h val="0.80192301754708295"/>
        </c:manualLayout>
      </c:layout>
      <c:lineChart>
        <c:grouping val="standard"/>
        <c:varyColors val="0"/>
        <c:ser>
          <c:idx val="1"/>
          <c:order val="0"/>
          <c:spPr>
            <a:ln w="28575" cap="rnd">
              <a:noFill/>
              <a:round/>
            </a:ln>
            <a:effectLst/>
          </c:spPr>
          <c:marker>
            <c:symbol val="none"/>
          </c:marker>
          <c:val>
            <c:numRef>
              <c:f>'by $50'!$B$4:$B$1209</c:f>
              <c:numCache>
                <c:formatCode>General</c:formatCode>
                <c:ptCount val="120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95</c:v>
                </c:pt>
                <c:pt idx="207">
                  <c:v>95</c:v>
                </c:pt>
                <c:pt idx="208">
                  <c:v>95</c:v>
                </c:pt>
                <c:pt idx="209">
                  <c:v>95</c:v>
                </c:pt>
                <c:pt idx="210">
                  <c:v>95</c:v>
                </c:pt>
                <c:pt idx="211">
                  <c:v>95</c:v>
                </c:pt>
                <c:pt idx="212">
                  <c:v>95</c:v>
                </c:pt>
                <c:pt idx="213">
                  <c:v>95</c:v>
                </c:pt>
                <c:pt idx="214">
                  <c:v>95</c:v>
                </c:pt>
                <c:pt idx="215">
                  <c:v>95</c:v>
                </c:pt>
                <c:pt idx="216">
                  <c:v>95</c:v>
                </c:pt>
                <c:pt idx="217">
                  <c:v>95</c:v>
                </c:pt>
                <c:pt idx="218">
                  <c:v>95</c:v>
                </c:pt>
                <c:pt idx="219">
                  <c:v>95</c:v>
                </c:pt>
                <c:pt idx="220">
                  <c:v>95</c:v>
                </c:pt>
                <c:pt idx="221">
                  <c:v>95</c:v>
                </c:pt>
                <c:pt idx="222">
                  <c:v>95</c:v>
                </c:pt>
                <c:pt idx="223">
                  <c:v>95</c:v>
                </c:pt>
                <c:pt idx="224">
                  <c:v>95</c:v>
                </c:pt>
                <c:pt idx="225">
                  <c:v>95</c:v>
                </c:pt>
                <c:pt idx="226">
                  <c:v>95</c:v>
                </c:pt>
                <c:pt idx="227">
                  <c:v>95</c:v>
                </c:pt>
                <c:pt idx="228">
                  <c:v>95</c:v>
                </c:pt>
                <c:pt idx="229">
                  <c:v>95</c:v>
                </c:pt>
                <c:pt idx="230">
                  <c:v>95</c:v>
                </c:pt>
                <c:pt idx="231">
                  <c:v>95</c:v>
                </c:pt>
                <c:pt idx="232">
                  <c:v>95</c:v>
                </c:pt>
                <c:pt idx="233">
                  <c:v>95</c:v>
                </c:pt>
                <c:pt idx="234">
                  <c:v>95</c:v>
                </c:pt>
                <c:pt idx="235">
                  <c:v>95</c:v>
                </c:pt>
                <c:pt idx="236">
                  <c:v>95</c:v>
                </c:pt>
                <c:pt idx="237">
                  <c:v>95</c:v>
                </c:pt>
                <c:pt idx="238">
                  <c:v>95</c:v>
                </c:pt>
                <c:pt idx="239">
                  <c:v>95</c:v>
                </c:pt>
                <c:pt idx="240">
                  <c:v>95</c:v>
                </c:pt>
                <c:pt idx="241">
                  <c:v>95</c:v>
                </c:pt>
                <c:pt idx="242">
                  <c:v>95</c:v>
                </c:pt>
                <c:pt idx="243">
                  <c:v>95</c:v>
                </c:pt>
                <c:pt idx="244">
                  <c:v>95</c:v>
                </c:pt>
                <c:pt idx="245">
                  <c:v>95</c:v>
                </c:pt>
                <c:pt idx="246">
                  <c:v>95</c:v>
                </c:pt>
                <c:pt idx="247">
                  <c:v>95</c:v>
                </c:pt>
                <c:pt idx="248">
                  <c:v>95</c:v>
                </c:pt>
                <c:pt idx="249">
                  <c:v>95</c:v>
                </c:pt>
                <c:pt idx="250">
                  <c:v>95</c:v>
                </c:pt>
                <c:pt idx="251">
                  <c:v>95</c:v>
                </c:pt>
                <c:pt idx="252">
                  <c:v>95</c:v>
                </c:pt>
                <c:pt idx="253">
                  <c:v>95</c:v>
                </c:pt>
                <c:pt idx="254">
                  <c:v>95</c:v>
                </c:pt>
                <c:pt idx="255">
                  <c:v>95</c:v>
                </c:pt>
                <c:pt idx="256">
                  <c:v>95</c:v>
                </c:pt>
                <c:pt idx="257">
                  <c:v>95</c:v>
                </c:pt>
                <c:pt idx="258">
                  <c:v>95</c:v>
                </c:pt>
                <c:pt idx="259">
                  <c:v>95</c:v>
                </c:pt>
                <c:pt idx="260">
                  <c:v>95</c:v>
                </c:pt>
                <c:pt idx="261">
                  <c:v>95</c:v>
                </c:pt>
                <c:pt idx="262">
                  <c:v>95</c:v>
                </c:pt>
                <c:pt idx="263">
                  <c:v>95</c:v>
                </c:pt>
                <c:pt idx="264">
                  <c:v>95</c:v>
                </c:pt>
                <c:pt idx="265">
                  <c:v>95</c:v>
                </c:pt>
                <c:pt idx="266">
                  <c:v>95</c:v>
                </c:pt>
                <c:pt idx="267">
                  <c:v>95</c:v>
                </c:pt>
                <c:pt idx="268">
                  <c:v>95</c:v>
                </c:pt>
                <c:pt idx="269">
                  <c:v>95</c:v>
                </c:pt>
                <c:pt idx="270">
                  <c:v>95</c:v>
                </c:pt>
                <c:pt idx="271">
                  <c:v>95</c:v>
                </c:pt>
                <c:pt idx="272">
                  <c:v>95</c:v>
                </c:pt>
                <c:pt idx="273">
                  <c:v>95</c:v>
                </c:pt>
                <c:pt idx="274">
                  <c:v>95</c:v>
                </c:pt>
                <c:pt idx="275">
                  <c:v>95</c:v>
                </c:pt>
                <c:pt idx="276">
                  <c:v>95</c:v>
                </c:pt>
                <c:pt idx="277">
                  <c:v>95</c:v>
                </c:pt>
                <c:pt idx="278">
                  <c:v>95</c:v>
                </c:pt>
                <c:pt idx="279">
                  <c:v>95</c:v>
                </c:pt>
                <c:pt idx="280">
                  <c:v>95</c:v>
                </c:pt>
                <c:pt idx="281">
                  <c:v>95</c:v>
                </c:pt>
                <c:pt idx="282">
                  <c:v>95</c:v>
                </c:pt>
                <c:pt idx="283">
                  <c:v>95</c:v>
                </c:pt>
                <c:pt idx="284">
                  <c:v>95</c:v>
                </c:pt>
                <c:pt idx="285">
                  <c:v>95</c:v>
                </c:pt>
                <c:pt idx="286">
                  <c:v>95</c:v>
                </c:pt>
                <c:pt idx="287">
                  <c:v>95</c:v>
                </c:pt>
                <c:pt idx="288">
                  <c:v>95</c:v>
                </c:pt>
                <c:pt idx="289">
                  <c:v>95</c:v>
                </c:pt>
                <c:pt idx="290">
                  <c:v>95</c:v>
                </c:pt>
                <c:pt idx="291">
                  <c:v>95</c:v>
                </c:pt>
                <c:pt idx="292">
                  <c:v>95</c:v>
                </c:pt>
                <c:pt idx="293">
                  <c:v>95</c:v>
                </c:pt>
                <c:pt idx="294">
                  <c:v>95</c:v>
                </c:pt>
                <c:pt idx="295">
                  <c:v>95</c:v>
                </c:pt>
                <c:pt idx="296">
                  <c:v>95</c:v>
                </c:pt>
                <c:pt idx="297">
                  <c:v>95</c:v>
                </c:pt>
                <c:pt idx="298">
                  <c:v>95</c:v>
                </c:pt>
                <c:pt idx="299">
                  <c:v>95</c:v>
                </c:pt>
                <c:pt idx="300">
                  <c:v>95</c:v>
                </c:pt>
                <c:pt idx="301">
                  <c:v>95</c:v>
                </c:pt>
                <c:pt idx="302">
                  <c:v>95</c:v>
                </c:pt>
                <c:pt idx="303">
                  <c:v>95</c:v>
                </c:pt>
                <c:pt idx="304">
                  <c:v>95</c:v>
                </c:pt>
                <c:pt idx="305">
                  <c:v>95</c:v>
                </c:pt>
                <c:pt idx="306">
                  <c:v>95</c:v>
                </c:pt>
                <c:pt idx="307">
                  <c:v>95</c:v>
                </c:pt>
                <c:pt idx="308">
                  <c:v>95</c:v>
                </c:pt>
                <c:pt idx="309">
                  <c:v>95</c:v>
                </c:pt>
                <c:pt idx="310">
                  <c:v>95</c:v>
                </c:pt>
                <c:pt idx="311">
                  <c:v>95</c:v>
                </c:pt>
                <c:pt idx="312">
                  <c:v>95</c:v>
                </c:pt>
                <c:pt idx="313">
                  <c:v>95</c:v>
                </c:pt>
                <c:pt idx="314">
                  <c:v>95</c:v>
                </c:pt>
                <c:pt idx="315">
                  <c:v>95</c:v>
                </c:pt>
                <c:pt idx="316">
                  <c:v>95</c:v>
                </c:pt>
                <c:pt idx="317">
                  <c:v>95</c:v>
                </c:pt>
                <c:pt idx="318">
                  <c:v>95</c:v>
                </c:pt>
                <c:pt idx="319">
                  <c:v>95</c:v>
                </c:pt>
                <c:pt idx="320">
                  <c:v>95</c:v>
                </c:pt>
                <c:pt idx="321">
                  <c:v>95</c:v>
                </c:pt>
                <c:pt idx="322">
                  <c:v>95</c:v>
                </c:pt>
                <c:pt idx="323">
                  <c:v>95</c:v>
                </c:pt>
                <c:pt idx="324">
                  <c:v>95</c:v>
                </c:pt>
                <c:pt idx="325">
                  <c:v>95</c:v>
                </c:pt>
                <c:pt idx="326">
                  <c:v>95</c:v>
                </c:pt>
                <c:pt idx="327">
                  <c:v>95</c:v>
                </c:pt>
                <c:pt idx="328">
                  <c:v>95</c:v>
                </c:pt>
                <c:pt idx="329">
                  <c:v>95</c:v>
                </c:pt>
                <c:pt idx="330">
                  <c:v>95</c:v>
                </c:pt>
                <c:pt idx="331">
                  <c:v>95</c:v>
                </c:pt>
                <c:pt idx="332">
                  <c:v>95</c:v>
                </c:pt>
                <c:pt idx="333">
                  <c:v>95</c:v>
                </c:pt>
                <c:pt idx="334">
                  <c:v>95</c:v>
                </c:pt>
                <c:pt idx="335">
                  <c:v>95</c:v>
                </c:pt>
                <c:pt idx="336">
                  <c:v>95</c:v>
                </c:pt>
                <c:pt idx="337">
                  <c:v>95</c:v>
                </c:pt>
                <c:pt idx="338">
                  <c:v>95</c:v>
                </c:pt>
                <c:pt idx="339">
                  <c:v>95</c:v>
                </c:pt>
                <c:pt idx="340">
                  <c:v>95</c:v>
                </c:pt>
                <c:pt idx="341">
                  <c:v>95</c:v>
                </c:pt>
                <c:pt idx="342">
                  <c:v>95</c:v>
                </c:pt>
                <c:pt idx="343">
                  <c:v>95</c:v>
                </c:pt>
                <c:pt idx="344">
                  <c:v>95</c:v>
                </c:pt>
                <c:pt idx="345">
                  <c:v>95</c:v>
                </c:pt>
                <c:pt idx="346">
                  <c:v>95</c:v>
                </c:pt>
                <c:pt idx="347">
                  <c:v>95</c:v>
                </c:pt>
                <c:pt idx="348">
                  <c:v>95</c:v>
                </c:pt>
                <c:pt idx="349">
                  <c:v>95</c:v>
                </c:pt>
                <c:pt idx="350">
                  <c:v>95</c:v>
                </c:pt>
                <c:pt idx="351">
                  <c:v>95</c:v>
                </c:pt>
                <c:pt idx="352">
                  <c:v>95</c:v>
                </c:pt>
                <c:pt idx="353">
                  <c:v>95</c:v>
                </c:pt>
                <c:pt idx="354">
                  <c:v>95</c:v>
                </c:pt>
                <c:pt idx="355">
                  <c:v>95</c:v>
                </c:pt>
                <c:pt idx="356">
                  <c:v>95</c:v>
                </c:pt>
                <c:pt idx="357">
                  <c:v>95</c:v>
                </c:pt>
                <c:pt idx="358">
                  <c:v>95</c:v>
                </c:pt>
                <c:pt idx="359">
                  <c:v>95</c:v>
                </c:pt>
                <c:pt idx="360">
                  <c:v>95</c:v>
                </c:pt>
                <c:pt idx="361">
                  <c:v>95</c:v>
                </c:pt>
                <c:pt idx="362">
                  <c:v>95</c:v>
                </c:pt>
                <c:pt idx="363">
                  <c:v>95</c:v>
                </c:pt>
                <c:pt idx="364">
                  <c:v>95</c:v>
                </c:pt>
                <c:pt idx="365">
                  <c:v>95</c:v>
                </c:pt>
                <c:pt idx="366">
                  <c:v>95</c:v>
                </c:pt>
                <c:pt idx="367">
                  <c:v>95</c:v>
                </c:pt>
                <c:pt idx="368">
                  <c:v>95</c:v>
                </c:pt>
                <c:pt idx="369">
                  <c:v>95</c:v>
                </c:pt>
                <c:pt idx="370">
                  <c:v>95</c:v>
                </c:pt>
                <c:pt idx="371">
                  <c:v>95</c:v>
                </c:pt>
                <c:pt idx="372">
                  <c:v>95</c:v>
                </c:pt>
                <c:pt idx="373">
                  <c:v>95</c:v>
                </c:pt>
                <c:pt idx="374">
                  <c:v>95</c:v>
                </c:pt>
                <c:pt idx="375">
                  <c:v>95</c:v>
                </c:pt>
                <c:pt idx="376">
                  <c:v>95</c:v>
                </c:pt>
                <c:pt idx="377">
                  <c:v>95</c:v>
                </c:pt>
                <c:pt idx="378">
                  <c:v>95</c:v>
                </c:pt>
                <c:pt idx="379">
                  <c:v>95</c:v>
                </c:pt>
                <c:pt idx="380">
                  <c:v>95</c:v>
                </c:pt>
                <c:pt idx="381">
                  <c:v>95</c:v>
                </c:pt>
                <c:pt idx="382">
                  <c:v>95</c:v>
                </c:pt>
                <c:pt idx="383">
                  <c:v>95</c:v>
                </c:pt>
                <c:pt idx="384">
                  <c:v>95</c:v>
                </c:pt>
                <c:pt idx="385">
                  <c:v>95</c:v>
                </c:pt>
                <c:pt idx="386">
                  <c:v>95</c:v>
                </c:pt>
                <c:pt idx="387">
                  <c:v>95</c:v>
                </c:pt>
                <c:pt idx="388">
                  <c:v>95</c:v>
                </c:pt>
                <c:pt idx="389">
                  <c:v>95</c:v>
                </c:pt>
                <c:pt idx="390">
                  <c:v>95</c:v>
                </c:pt>
                <c:pt idx="391">
                  <c:v>95</c:v>
                </c:pt>
                <c:pt idx="392">
                  <c:v>95</c:v>
                </c:pt>
                <c:pt idx="393">
                  <c:v>95</c:v>
                </c:pt>
                <c:pt idx="394">
                  <c:v>95</c:v>
                </c:pt>
                <c:pt idx="395">
                  <c:v>95</c:v>
                </c:pt>
                <c:pt idx="396">
                  <c:v>95</c:v>
                </c:pt>
                <c:pt idx="397">
                  <c:v>95</c:v>
                </c:pt>
                <c:pt idx="398">
                  <c:v>95</c:v>
                </c:pt>
                <c:pt idx="399">
                  <c:v>95</c:v>
                </c:pt>
                <c:pt idx="400">
                  <c:v>95</c:v>
                </c:pt>
                <c:pt idx="401">
                  <c:v>95</c:v>
                </c:pt>
                <c:pt idx="402">
                  <c:v>95</c:v>
                </c:pt>
                <c:pt idx="403">
                  <c:v>95</c:v>
                </c:pt>
                <c:pt idx="404">
                  <c:v>95</c:v>
                </c:pt>
                <c:pt idx="405">
                  <c:v>95</c:v>
                </c:pt>
                <c:pt idx="406">
                  <c:v>95</c:v>
                </c:pt>
                <c:pt idx="407">
                  <c:v>95</c:v>
                </c:pt>
                <c:pt idx="408">
                  <c:v>95</c:v>
                </c:pt>
                <c:pt idx="409">
                  <c:v>95</c:v>
                </c:pt>
                <c:pt idx="410">
                  <c:v>95</c:v>
                </c:pt>
                <c:pt idx="411">
                  <c:v>95</c:v>
                </c:pt>
                <c:pt idx="412">
                  <c:v>95</c:v>
                </c:pt>
                <c:pt idx="413">
                  <c:v>95</c:v>
                </c:pt>
                <c:pt idx="414">
                  <c:v>95</c:v>
                </c:pt>
                <c:pt idx="415">
                  <c:v>95</c:v>
                </c:pt>
                <c:pt idx="416">
                  <c:v>95</c:v>
                </c:pt>
                <c:pt idx="417">
                  <c:v>95</c:v>
                </c:pt>
                <c:pt idx="418">
                  <c:v>95</c:v>
                </c:pt>
                <c:pt idx="419">
                  <c:v>95</c:v>
                </c:pt>
                <c:pt idx="420">
                  <c:v>95</c:v>
                </c:pt>
                <c:pt idx="421">
                  <c:v>95</c:v>
                </c:pt>
                <c:pt idx="422">
                  <c:v>95</c:v>
                </c:pt>
                <c:pt idx="423">
                  <c:v>95</c:v>
                </c:pt>
                <c:pt idx="424">
                  <c:v>95</c:v>
                </c:pt>
                <c:pt idx="425">
                  <c:v>95</c:v>
                </c:pt>
                <c:pt idx="426">
                  <c:v>95</c:v>
                </c:pt>
                <c:pt idx="427">
                  <c:v>95</c:v>
                </c:pt>
                <c:pt idx="428">
                  <c:v>95</c:v>
                </c:pt>
                <c:pt idx="429">
                  <c:v>95</c:v>
                </c:pt>
                <c:pt idx="430">
                  <c:v>95</c:v>
                </c:pt>
                <c:pt idx="431">
                  <c:v>95</c:v>
                </c:pt>
                <c:pt idx="432">
                  <c:v>95</c:v>
                </c:pt>
                <c:pt idx="433">
                  <c:v>95</c:v>
                </c:pt>
                <c:pt idx="434">
                  <c:v>95</c:v>
                </c:pt>
                <c:pt idx="435">
                  <c:v>95</c:v>
                </c:pt>
                <c:pt idx="436">
                  <c:v>95</c:v>
                </c:pt>
                <c:pt idx="437">
                  <c:v>95</c:v>
                </c:pt>
                <c:pt idx="438">
                  <c:v>95</c:v>
                </c:pt>
                <c:pt idx="439">
                  <c:v>95</c:v>
                </c:pt>
                <c:pt idx="440">
                  <c:v>95</c:v>
                </c:pt>
                <c:pt idx="441">
                  <c:v>95</c:v>
                </c:pt>
                <c:pt idx="442">
                  <c:v>95</c:v>
                </c:pt>
                <c:pt idx="443">
                  <c:v>95</c:v>
                </c:pt>
                <c:pt idx="444">
                  <c:v>95</c:v>
                </c:pt>
                <c:pt idx="445">
                  <c:v>95</c:v>
                </c:pt>
                <c:pt idx="446">
                  <c:v>95</c:v>
                </c:pt>
                <c:pt idx="447">
                  <c:v>95</c:v>
                </c:pt>
                <c:pt idx="448">
                  <c:v>95</c:v>
                </c:pt>
                <c:pt idx="449">
                  <c:v>95</c:v>
                </c:pt>
                <c:pt idx="450">
                  <c:v>95</c:v>
                </c:pt>
                <c:pt idx="451">
                  <c:v>95</c:v>
                </c:pt>
                <c:pt idx="452">
                  <c:v>95</c:v>
                </c:pt>
                <c:pt idx="453">
                  <c:v>95</c:v>
                </c:pt>
                <c:pt idx="454">
                  <c:v>95</c:v>
                </c:pt>
                <c:pt idx="455">
                  <c:v>95</c:v>
                </c:pt>
                <c:pt idx="456">
                  <c:v>95</c:v>
                </c:pt>
                <c:pt idx="457">
                  <c:v>95</c:v>
                </c:pt>
                <c:pt idx="458">
                  <c:v>95</c:v>
                </c:pt>
                <c:pt idx="459">
                  <c:v>95</c:v>
                </c:pt>
                <c:pt idx="460">
                  <c:v>95</c:v>
                </c:pt>
                <c:pt idx="461">
                  <c:v>95</c:v>
                </c:pt>
                <c:pt idx="462">
                  <c:v>95</c:v>
                </c:pt>
                <c:pt idx="463">
                  <c:v>95</c:v>
                </c:pt>
                <c:pt idx="464">
                  <c:v>95</c:v>
                </c:pt>
                <c:pt idx="465">
                  <c:v>95</c:v>
                </c:pt>
                <c:pt idx="466">
                  <c:v>95</c:v>
                </c:pt>
                <c:pt idx="467">
                  <c:v>95</c:v>
                </c:pt>
                <c:pt idx="468">
                  <c:v>95</c:v>
                </c:pt>
                <c:pt idx="469">
                  <c:v>95</c:v>
                </c:pt>
                <c:pt idx="470">
                  <c:v>95</c:v>
                </c:pt>
                <c:pt idx="471">
                  <c:v>95</c:v>
                </c:pt>
                <c:pt idx="472">
                  <c:v>95</c:v>
                </c:pt>
                <c:pt idx="473">
                  <c:v>95</c:v>
                </c:pt>
                <c:pt idx="474">
                  <c:v>95</c:v>
                </c:pt>
                <c:pt idx="475">
                  <c:v>95</c:v>
                </c:pt>
                <c:pt idx="476">
                  <c:v>95</c:v>
                </c:pt>
                <c:pt idx="477">
                  <c:v>95</c:v>
                </c:pt>
                <c:pt idx="478">
                  <c:v>95</c:v>
                </c:pt>
                <c:pt idx="479">
                  <c:v>95</c:v>
                </c:pt>
                <c:pt idx="480">
                  <c:v>95</c:v>
                </c:pt>
                <c:pt idx="481">
                  <c:v>95</c:v>
                </c:pt>
                <c:pt idx="482">
                  <c:v>95</c:v>
                </c:pt>
                <c:pt idx="483">
                  <c:v>95</c:v>
                </c:pt>
                <c:pt idx="484">
                  <c:v>95</c:v>
                </c:pt>
                <c:pt idx="485">
                  <c:v>95</c:v>
                </c:pt>
                <c:pt idx="486">
                  <c:v>95</c:v>
                </c:pt>
                <c:pt idx="487">
                  <c:v>95</c:v>
                </c:pt>
                <c:pt idx="488">
                  <c:v>95</c:v>
                </c:pt>
                <c:pt idx="489">
                  <c:v>95</c:v>
                </c:pt>
                <c:pt idx="490">
                  <c:v>95</c:v>
                </c:pt>
                <c:pt idx="491">
                  <c:v>95</c:v>
                </c:pt>
                <c:pt idx="492">
                  <c:v>95</c:v>
                </c:pt>
                <c:pt idx="493">
                  <c:v>95</c:v>
                </c:pt>
                <c:pt idx="494">
                  <c:v>95</c:v>
                </c:pt>
                <c:pt idx="495">
                  <c:v>95</c:v>
                </c:pt>
                <c:pt idx="496">
                  <c:v>95</c:v>
                </c:pt>
                <c:pt idx="497">
                  <c:v>95</c:v>
                </c:pt>
                <c:pt idx="498">
                  <c:v>95</c:v>
                </c:pt>
                <c:pt idx="499">
                  <c:v>95</c:v>
                </c:pt>
                <c:pt idx="500">
                  <c:v>95</c:v>
                </c:pt>
                <c:pt idx="501">
                  <c:v>95</c:v>
                </c:pt>
                <c:pt idx="502">
                  <c:v>95</c:v>
                </c:pt>
                <c:pt idx="503">
                  <c:v>95</c:v>
                </c:pt>
                <c:pt idx="504">
                  <c:v>95</c:v>
                </c:pt>
                <c:pt idx="505">
                  <c:v>95</c:v>
                </c:pt>
                <c:pt idx="506">
                  <c:v>95</c:v>
                </c:pt>
                <c:pt idx="507">
                  <c:v>95</c:v>
                </c:pt>
                <c:pt idx="508">
                  <c:v>95</c:v>
                </c:pt>
                <c:pt idx="509">
                  <c:v>95</c:v>
                </c:pt>
                <c:pt idx="510">
                  <c:v>95</c:v>
                </c:pt>
                <c:pt idx="511">
                  <c:v>95</c:v>
                </c:pt>
                <c:pt idx="512">
                  <c:v>95</c:v>
                </c:pt>
                <c:pt idx="513">
                  <c:v>95</c:v>
                </c:pt>
                <c:pt idx="514">
                  <c:v>95</c:v>
                </c:pt>
                <c:pt idx="515">
                  <c:v>95</c:v>
                </c:pt>
                <c:pt idx="516">
                  <c:v>95</c:v>
                </c:pt>
                <c:pt idx="517">
                  <c:v>95</c:v>
                </c:pt>
                <c:pt idx="518">
                  <c:v>95</c:v>
                </c:pt>
                <c:pt idx="519">
                  <c:v>95</c:v>
                </c:pt>
                <c:pt idx="520">
                  <c:v>95</c:v>
                </c:pt>
                <c:pt idx="521">
                  <c:v>95</c:v>
                </c:pt>
                <c:pt idx="522">
                  <c:v>95</c:v>
                </c:pt>
                <c:pt idx="523">
                  <c:v>95</c:v>
                </c:pt>
                <c:pt idx="524">
                  <c:v>95</c:v>
                </c:pt>
                <c:pt idx="525">
                  <c:v>95</c:v>
                </c:pt>
                <c:pt idx="526">
                  <c:v>95</c:v>
                </c:pt>
                <c:pt idx="527">
                  <c:v>95</c:v>
                </c:pt>
                <c:pt idx="528">
                  <c:v>95</c:v>
                </c:pt>
                <c:pt idx="529">
                  <c:v>95</c:v>
                </c:pt>
                <c:pt idx="530">
                  <c:v>95</c:v>
                </c:pt>
                <c:pt idx="531">
                  <c:v>95</c:v>
                </c:pt>
                <c:pt idx="532">
                  <c:v>95</c:v>
                </c:pt>
                <c:pt idx="533">
                  <c:v>95</c:v>
                </c:pt>
                <c:pt idx="534">
                  <c:v>95</c:v>
                </c:pt>
                <c:pt idx="535">
                  <c:v>95</c:v>
                </c:pt>
                <c:pt idx="536">
                  <c:v>95</c:v>
                </c:pt>
                <c:pt idx="537">
                  <c:v>95</c:v>
                </c:pt>
                <c:pt idx="538">
                  <c:v>95</c:v>
                </c:pt>
                <c:pt idx="539">
                  <c:v>95</c:v>
                </c:pt>
                <c:pt idx="540">
                  <c:v>95</c:v>
                </c:pt>
                <c:pt idx="541">
                  <c:v>95</c:v>
                </c:pt>
                <c:pt idx="542">
                  <c:v>95</c:v>
                </c:pt>
                <c:pt idx="543">
                  <c:v>95</c:v>
                </c:pt>
                <c:pt idx="544">
                  <c:v>95</c:v>
                </c:pt>
                <c:pt idx="545">
                  <c:v>95</c:v>
                </c:pt>
                <c:pt idx="546">
                  <c:v>95</c:v>
                </c:pt>
                <c:pt idx="547">
                  <c:v>95</c:v>
                </c:pt>
                <c:pt idx="548">
                  <c:v>95</c:v>
                </c:pt>
                <c:pt idx="549">
                  <c:v>95</c:v>
                </c:pt>
                <c:pt idx="550">
                  <c:v>95</c:v>
                </c:pt>
                <c:pt idx="551">
                  <c:v>95</c:v>
                </c:pt>
                <c:pt idx="552">
                  <c:v>95</c:v>
                </c:pt>
                <c:pt idx="553">
                  <c:v>95</c:v>
                </c:pt>
                <c:pt idx="554">
                  <c:v>95</c:v>
                </c:pt>
                <c:pt idx="555">
                  <c:v>95</c:v>
                </c:pt>
                <c:pt idx="556">
                  <c:v>95</c:v>
                </c:pt>
                <c:pt idx="557">
                  <c:v>95</c:v>
                </c:pt>
                <c:pt idx="558">
                  <c:v>95</c:v>
                </c:pt>
                <c:pt idx="559">
                  <c:v>95</c:v>
                </c:pt>
                <c:pt idx="560">
                  <c:v>95</c:v>
                </c:pt>
                <c:pt idx="561">
                  <c:v>95</c:v>
                </c:pt>
                <c:pt idx="562">
                  <c:v>95</c:v>
                </c:pt>
                <c:pt idx="563">
                  <c:v>95</c:v>
                </c:pt>
                <c:pt idx="564">
                  <c:v>95</c:v>
                </c:pt>
                <c:pt idx="565">
                  <c:v>95</c:v>
                </c:pt>
                <c:pt idx="566">
                  <c:v>95</c:v>
                </c:pt>
                <c:pt idx="567">
                  <c:v>95</c:v>
                </c:pt>
                <c:pt idx="568">
                  <c:v>95</c:v>
                </c:pt>
                <c:pt idx="569">
                  <c:v>95</c:v>
                </c:pt>
                <c:pt idx="570">
                  <c:v>95</c:v>
                </c:pt>
                <c:pt idx="571">
                  <c:v>95</c:v>
                </c:pt>
                <c:pt idx="572">
                  <c:v>95</c:v>
                </c:pt>
                <c:pt idx="573">
                  <c:v>95</c:v>
                </c:pt>
                <c:pt idx="574">
                  <c:v>95</c:v>
                </c:pt>
                <c:pt idx="575">
                  <c:v>95</c:v>
                </c:pt>
                <c:pt idx="576">
                  <c:v>95</c:v>
                </c:pt>
                <c:pt idx="577">
                  <c:v>95</c:v>
                </c:pt>
                <c:pt idx="578">
                  <c:v>95</c:v>
                </c:pt>
                <c:pt idx="579">
                  <c:v>95</c:v>
                </c:pt>
                <c:pt idx="580">
                  <c:v>95</c:v>
                </c:pt>
                <c:pt idx="581">
                  <c:v>95</c:v>
                </c:pt>
                <c:pt idx="582">
                  <c:v>95</c:v>
                </c:pt>
                <c:pt idx="583">
                  <c:v>95</c:v>
                </c:pt>
                <c:pt idx="584">
                  <c:v>95</c:v>
                </c:pt>
                <c:pt idx="585">
                  <c:v>95</c:v>
                </c:pt>
                <c:pt idx="586">
                  <c:v>95</c:v>
                </c:pt>
                <c:pt idx="587">
                  <c:v>95</c:v>
                </c:pt>
                <c:pt idx="588">
                  <c:v>95</c:v>
                </c:pt>
                <c:pt idx="589">
                  <c:v>95</c:v>
                </c:pt>
                <c:pt idx="590">
                  <c:v>95</c:v>
                </c:pt>
                <c:pt idx="591">
                  <c:v>95</c:v>
                </c:pt>
                <c:pt idx="592">
                  <c:v>95</c:v>
                </c:pt>
                <c:pt idx="593">
                  <c:v>95</c:v>
                </c:pt>
                <c:pt idx="594">
                  <c:v>95</c:v>
                </c:pt>
                <c:pt idx="595">
                  <c:v>95</c:v>
                </c:pt>
                <c:pt idx="596">
                  <c:v>95</c:v>
                </c:pt>
                <c:pt idx="597">
                  <c:v>95</c:v>
                </c:pt>
                <c:pt idx="598">
                  <c:v>95</c:v>
                </c:pt>
                <c:pt idx="599">
                  <c:v>95</c:v>
                </c:pt>
                <c:pt idx="600">
                  <c:v>95</c:v>
                </c:pt>
                <c:pt idx="601">
                  <c:v>95</c:v>
                </c:pt>
                <c:pt idx="602">
                  <c:v>95</c:v>
                </c:pt>
                <c:pt idx="603">
                  <c:v>95</c:v>
                </c:pt>
                <c:pt idx="604">
                  <c:v>95</c:v>
                </c:pt>
                <c:pt idx="605">
                  <c:v>95</c:v>
                </c:pt>
                <c:pt idx="606">
                  <c:v>95</c:v>
                </c:pt>
                <c:pt idx="607">
                  <c:v>95</c:v>
                </c:pt>
                <c:pt idx="608">
                  <c:v>95</c:v>
                </c:pt>
                <c:pt idx="609">
                  <c:v>95</c:v>
                </c:pt>
                <c:pt idx="610">
                  <c:v>95</c:v>
                </c:pt>
                <c:pt idx="611">
                  <c:v>95</c:v>
                </c:pt>
                <c:pt idx="612">
                  <c:v>95</c:v>
                </c:pt>
                <c:pt idx="613">
                  <c:v>95</c:v>
                </c:pt>
                <c:pt idx="614">
                  <c:v>95</c:v>
                </c:pt>
                <c:pt idx="615">
                  <c:v>95</c:v>
                </c:pt>
                <c:pt idx="616">
                  <c:v>95</c:v>
                </c:pt>
                <c:pt idx="617">
                  <c:v>95</c:v>
                </c:pt>
                <c:pt idx="618">
                  <c:v>95</c:v>
                </c:pt>
                <c:pt idx="619">
                  <c:v>95</c:v>
                </c:pt>
                <c:pt idx="620">
                  <c:v>95</c:v>
                </c:pt>
                <c:pt idx="621">
                  <c:v>95</c:v>
                </c:pt>
                <c:pt idx="622">
                  <c:v>95</c:v>
                </c:pt>
                <c:pt idx="623">
                  <c:v>95</c:v>
                </c:pt>
                <c:pt idx="624">
                  <c:v>95</c:v>
                </c:pt>
                <c:pt idx="625">
                  <c:v>95</c:v>
                </c:pt>
                <c:pt idx="626">
                  <c:v>95</c:v>
                </c:pt>
                <c:pt idx="627">
                  <c:v>95</c:v>
                </c:pt>
                <c:pt idx="628">
                  <c:v>95</c:v>
                </c:pt>
                <c:pt idx="629">
                  <c:v>95</c:v>
                </c:pt>
                <c:pt idx="630">
                  <c:v>95</c:v>
                </c:pt>
                <c:pt idx="631">
                  <c:v>95</c:v>
                </c:pt>
                <c:pt idx="632">
                  <c:v>95</c:v>
                </c:pt>
                <c:pt idx="633">
                  <c:v>95</c:v>
                </c:pt>
                <c:pt idx="634">
                  <c:v>95</c:v>
                </c:pt>
                <c:pt idx="635">
                  <c:v>95</c:v>
                </c:pt>
                <c:pt idx="636">
                  <c:v>95</c:v>
                </c:pt>
                <c:pt idx="637">
                  <c:v>95</c:v>
                </c:pt>
                <c:pt idx="638">
                  <c:v>95</c:v>
                </c:pt>
                <c:pt idx="639">
                  <c:v>95</c:v>
                </c:pt>
                <c:pt idx="640">
                  <c:v>95</c:v>
                </c:pt>
                <c:pt idx="641">
                  <c:v>95</c:v>
                </c:pt>
                <c:pt idx="642">
                  <c:v>95</c:v>
                </c:pt>
                <c:pt idx="643">
                  <c:v>95</c:v>
                </c:pt>
                <c:pt idx="644">
                  <c:v>95</c:v>
                </c:pt>
                <c:pt idx="645">
                  <c:v>95</c:v>
                </c:pt>
                <c:pt idx="646">
                  <c:v>95</c:v>
                </c:pt>
                <c:pt idx="647">
                  <c:v>95</c:v>
                </c:pt>
                <c:pt idx="648">
                  <c:v>95</c:v>
                </c:pt>
                <c:pt idx="649">
                  <c:v>95</c:v>
                </c:pt>
                <c:pt idx="650">
                  <c:v>95</c:v>
                </c:pt>
                <c:pt idx="651">
                  <c:v>95</c:v>
                </c:pt>
                <c:pt idx="652">
                  <c:v>95</c:v>
                </c:pt>
                <c:pt idx="653">
                  <c:v>95</c:v>
                </c:pt>
                <c:pt idx="654">
                  <c:v>95</c:v>
                </c:pt>
                <c:pt idx="655">
                  <c:v>95</c:v>
                </c:pt>
                <c:pt idx="656">
                  <c:v>95</c:v>
                </c:pt>
                <c:pt idx="657">
                  <c:v>95</c:v>
                </c:pt>
                <c:pt idx="658">
                  <c:v>95</c:v>
                </c:pt>
                <c:pt idx="659">
                  <c:v>95</c:v>
                </c:pt>
                <c:pt idx="660">
                  <c:v>95</c:v>
                </c:pt>
                <c:pt idx="661">
                  <c:v>95</c:v>
                </c:pt>
                <c:pt idx="662">
                  <c:v>95</c:v>
                </c:pt>
                <c:pt idx="663">
                  <c:v>95</c:v>
                </c:pt>
                <c:pt idx="664">
                  <c:v>95</c:v>
                </c:pt>
                <c:pt idx="665">
                  <c:v>95</c:v>
                </c:pt>
                <c:pt idx="666">
                  <c:v>95</c:v>
                </c:pt>
                <c:pt idx="667">
                  <c:v>95</c:v>
                </c:pt>
                <c:pt idx="668">
                  <c:v>95</c:v>
                </c:pt>
                <c:pt idx="669">
                  <c:v>95</c:v>
                </c:pt>
                <c:pt idx="670">
                  <c:v>95</c:v>
                </c:pt>
                <c:pt idx="671">
                  <c:v>95</c:v>
                </c:pt>
                <c:pt idx="672">
                  <c:v>95</c:v>
                </c:pt>
                <c:pt idx="673">
                  <c:v>95</c:v>
                </c:pt>
                <c:pt idx="674">
                  <c:v>95</c:v>
                </c:pt>
                <c:pt idx="675">
                  <c:v>95</c:v>
                </c:pt>
                <c:pt idx="676">
                  <c:v>95</c:v>
                </c:pt>
                <c:pt idx="677">
                  <c:v>95</c:v>
                </c:pt>
                <c:pt idx="678">
                  <c:v>95</c:v>
                </c:pt>
                <c:pt idx="679">
                  <c:v>95</c:v>
                </c:pt>
                <c:pt idx="680">
                  <c:v>95</c:v>
                </c:pt>
                <c:pt idx="681">
                  <c:v>95</c:v>
                </c:pt>
                <c:pt idx="682">
                  <c:v>95</c:v>
                </c:pt>
                <c:pt idx="683">
                  <c:v>95</c:v>
                </c:pt>
                <c:pt idx="684">
                  <c:v>95</c:v>
                </c:pt>
                <c:pt idx="685">
                  <c:v>95</c:v>
                </c:pt>
                <c:pt idx="686">
                  <c:v>95</c:v>
                </c:pt>
                <c:pt idx="687">
                  <c:v>95</c:v>
                </c:pt>
                <c:pt idx="688">
                  <c:v>95</c:v>
                </c:pt>
                <c:pt idx="689">
                  <c:v>95</c:v>
                </c:pt>
                <c:pt idx="690">
                  <c:v>95</c:v>
                </c:pt>
                <c:pt idx="691">
                  <c:v>95</c:v>
                </c:pt>
                <c:pt idx="692">
                  <c:v>95</c:v>
                </c:pt>
                <c:pt idx="693">
                  <c:v>95</c:v>
                </c:pt>
                <c:pt idx="694">
                  <c:v>95</c:v>
                </c:pt>
                <c:pt idx="695">
                  <c:v>95</c:v>
                </c:pt>
                <c:pt idx="696">
                  <c:v>95</c:v>
                </c:pt>
                <c:pt idx="697">
                  <c:v>95</c:v>
                </c:pt>
                <c:pt idx="698">
                  <c:v>95</c:v>
                </c:pt>
                <c:pt idx="699">
                  <c:v>95</c:v>
                </c:pt>
                <c:pt idx="700">
                  <c:v>95</c:v>
                </c:pt>
                <c:pt idx="701">
                  <c:v>95</c:v>
                </c:pt>
                <c:pt idx="702">
                  <c:v>95</c:v>
                </c:pt>
                <c:pt idx="703">
                  <c:v>95</c:v>
                </c:pt>
                <c:pt idx="704">
                  <c:v>95</c:v>
                </c:pt>
                <c:pt idx="705">
                  <c:v>95</c:v>
                </c:pt>
                <c:pt idx="706">
                  <c:v>95</c:v>
                </c:pt>
                <c:pt idx="707">
                  <c:v>95</c:v>
                </c:pt>
                <c:pt idx="708">
                  <c:v>95</c:v>
                </c:pt>
                <c:pt idx="709">
                  <c:v>95</c:v>
                </c:pt>
                <c:pt idx="710">
                  <c:v>95</c:v>
                </c:pt>
                <c:pt idx="711">
                  <c:v>95</c:v>
                </c:pt>
                <c:pt idx="712">
                  <c:v>95</c:v>
                </c:pt>
                <c:pt idx="713">
                  <c:v>95</c:v>
                </c:pt>
                <c:pt idx="714">
                  <c:v>95</c:v>
                </c:pt>
                <c:pt idx="715">
                  <c:v>95</c:v>
                </c:pt>
                <c:pt idx="716">
                  <c:v>95</c:v>
                </c:pt>
                <c:pt idx="717">
                  <c:v>95</c:v>
                </c:pt>
                <c:pt idx="718">
                  <c:v>95</c:v>
                </c:pt>
                <c:pt idx="719">
                  <c:v>95</c:v>
                </c:pt>
                <c:pt idx="720">
                  <c:v>95</c:v>
                </c:pt>
                <c:pt idx="721">
                  <c:v>95</c:v>
                </c:pt>
                <c:pt idx="722">
                  <c:v>95</c:v>
                </c:pt>
                <c:pt idx="723">
                  <c:v>95</c:v>
                </c:pt>
                <c:pt idx="724">
                  <c:v>95</c:v>
                </c:pt>
                <c:pt idx="725">
                  <c:v>95</c:v>
                </c:pt>
                <c:pt idx="726">
                  <c:v>95</c:v>
                </c:pt>
                <c:pt idx="727">
                  <c:v>95</c:v>
                </c:pt>
                <c:pt idx="728">
                  <c:v>95</c:v>
                </c:pt>
                <c:pt idx="729">
                  <c:v>95</c:v>
                </c:pt>
                <c:pt idx="730">
                  <c:v>95</c:v>
                </c:pt>
                <c:pt idx="731">
                  <c:v>95</c:v>
                </c:pt>
                <c:pt idx="732">
                  <c:v>95</c:v>
                </c:pt>
                <c:pt idx="733">
                  <c:v>95</c:v>
                </c:pt>
                <c:pt idx="734">
                  <c:v>95</c:v>
                </c:pt>
                <c:pt idx="735">
                  <c:v>95</c:v>
                </c:pt>
                <c:pt idx="736">
                  <c:v>95</c:v>
                </c:pt>
                <c:pt idx="737">
                  <c:v>95</c:v>
                </c:pt>
                <c:pt idx="738">
                  <c:v>95</c:v>
                </c:pt>
                <c:pt idx="739">
                  <c:v>95</c:v>
                </c:pt>
                <c:pt idx="740">
                  <c:v>95</c:v>
                </c:pt>
                <c:pt idx="741">
                  <c:v>95</c:v>
                </c:pt>
                <c:pt idx="742">
                  <c:v>95</c:v>
                </c:pt>
                <c:pt idx="743">
                  <c:v>95</c:v>
                </c:pt>
                <c:pt idx="744">
                  <c:v>95</c:v>
                </c:pt>
                <c:pt idx="745">
                  <c:v>95</c:v>
                </c:pt>
                <c:pt idx="746">
                  <c:v>95</c:v>
                </c:pt>
                <c:pt idx="747">
                  <c:v>95</c:v>
                </c:pt>
                <c:pt idx="748">
                  <c:v>95</c:v>
                </c:pt>
                <c:pt idx="749">
                  <c:v>95</c:v>
                </c:pt>
                <c:pt idx="750">
                  <c:v>95</c:v>
                </c:pt>
                <c:pt idx="751">
                  <c:v>95</c:v>
                </c:pt>
                <c:pt idx="752">
                  <c:v>95</c:v>
                </c:pt>
                <c:pt idx="753">
                  <c:v>95</c:v>
                </c:pt>
                <c:pt idx="754">
                  <c:v>95</c:v>
                </c:pt>
                <c:pt idx="755">
                  <c:v>95</c:v>
                </c:pt>
                <c:pt idx="756">
                  <c:v>95</c:v>
                </c:pt>
                <c:pt idx="757">
                  <c:v>95</c:v>
                </c:pt>
                <c:pt idx="758">
                  <c:v>95</c:v>
                </c:pt>
                <c:pt idx="759">
                  <c:v>95</c:v>
                </c:pt>
                <c:pt idx="760">
                  <c:v>95</c:v>
                </c:pt>
                <c:pt idx="761">
                  <c:v>95</c:v>
                </c:pt>
                <c:pt idx="762">
                  <c:v>95</c:v>
                </c:pt>
                <c:pt idx="763">
                  <c:v>95</c:v>
                </c:pt>
                <c:pt idx="764">
                  <c:v>95</c:v>
                </c:pt>
                <c:pt idx="765">
                  <c:v>95</c:v>
                </c:pt>
                <c:pt idx="766">
                  <c:v>95</c:v>
                </c:pt>
                <c:pt idx="767">
                  <c:v>95</c:v>
                </c:pt>
                <c:pt idx="768">
                  <c:v>95</c:v>
                </c:pt>
                <c:pt idx="769">
                  <c:v>95</c:v>
                </c:pt>
                <c:pt idx="770">
                  <c:v>95</c:v>
                </c:pt>
                <c:pt idx="771">
                  <c:v>95</c:v>
                </c:pt>
                <c:pt idx="772">
                  <c:v>95</c:v>
                </c:pt>
                <c:pt idx="773">
                  <c:v>95</c:v>
                </c:pt>
                <c:pt idx="774">
                  <c:v>95</c:v>
                </c:pt>
                <c:pt idx="775">
                  <c:v>95</c:v>
                </c:pt>
                <c:pt idx="776">
                  <c:v>95</c:v>
                </c:pt>
                <c:pt idx="777">
                  <c:v>95</c:v>
                </c:pt>
                <c:pt idx="778">
                  <c:v>95</c:v>
                </c:pt>
                <c:pt idx="779">
                  <c:v>95</c:v>
                </c:pt>
                <c:pt idx="780">
                  <c:v>95</c:v>
                </c:pt>
                <c:pt idx="781">
                  <c:v>95</c:v>
                </c:pt>
                <c:pt idx="782">
                  <c:v>95</c:v>
                </c:pt>
                <c:pt idx="783">
                  <c:v>95</c:v>
                </c:pt>
                <c:pt idx="784">
                  <c:v>95</c:v>
                </c:pt>
                <c:pt idx="785">
                  <c:v>95</c:v>
                </c:pt>
                <c:pt idx="786">
                  <c:v>95</c:v>
                </c:pt>
                <c:pt idx="787">
                  <c:v>95</c:v>
                </c:pt>
                <c:pt idx="788">
                  <c:v>95</c:v>
                </c:pt>
                <c:pt idx="789">
                  <c:v>95</c:v>
                </c:pt>
                <c:pt idx="790">
                  <c:v>95</c:v>
                </c:pt>
                <c:pt idx="791">
                  <c:v>95</c:v>
                </c:pt>
                <c:pt idx="792">
                  <c:v>95</c:v>
                </c:pt>
                <c:pt idx="793">
                  <c:v>95</c:v>
                </c:pt>
                <c:pt idx="794">
                  <c:v>95</c:v>
                </c:pt>
                <c:pt idx="795">
                  <c:v>95</c:v>
                </c:pt>
                <c:pt idx="796">
                  <c:v>95</c:v>
                </c:pt>
                <c:pt idx="797">
                  <c:v>95</c:v>
                </c:pt>
                <c:pt idx="798">
                  <c:v>95</c:v>
                </c:pt>
                <c:pt idx="799">
                  <c:v>95</c:v>
                </c:pt>
                <c:pt idx="800">
                  <c:v>95</c:v>
                </c:pt>
                <c:pt idx="801">
                  <c:v>95</c:v>
                </c:pt>
                <c:pt idx="802">
                  <c:v>95</c:v>
                </c:pt>
                <c:pt idx="803">
                  <c:v>95</c:v>
                </c:pt>
                <c:pt idx="804">
                  <c:v>95</c:v>
                </c:pt>
                <c:pt idx="805">
                  <c:v>95</c:v>
                </c:pt>
                <c:pt idx="806">
                  <c:v>95</c:v>
                </c:pt>
                <c:pt idx="807">
                  <c:v>95</c:v>
                </c:pt>
                <c:pt idx="808">
                  <c:v>95</c:v>
                </c:pt>
                <c:pt idx="809">
                  <c:v>95</c:v>
                </c:pt>
                <c:pt idx="810">
                  <c:v>95</c:v>
                </c:pt>
                <c:pt idx="811">
                  <c:v>95</c:v>
                </c:pt>
                <c:pt idx="812">
                  <c:v>95</c:v>
                </c:pt>
                <c:pt idx="813">
                  <c:v>95</c:v>
                </c:pt>
                <c:pt idx="814">
                  <c:v>95</c:v>
                </c:pt>
                <c:pt idx="815">
                  <c:v>95</c:v>
                </c:pt>
                <c:pt idx="816">
                  <c:v>95</c:v>
                </c:pt>
                <c:pt idx="817">
                  <c:v>95</c:v>
                </c:pt>
                <c:pt idx="818">
                  <c:v>95</c:v>
                </c:pt>
                <c:pt idx="819">
                  <c:v>95</c:v>
                </c:pt>
                <c:pt idx="820">
                  <c:v>95</c:v>
                </c:pt>
                <c:pt idx="821">
                  <c:v>95</c:v>
                </c:pt>
                <c:pt idx="822">
                  <c:v>95</c:v>
                </c:pt>
                <c:pt idx="823">
                  <c:v>95</c:v>
                </c:pt>
                <c:pt idx="824">
                  <c:v>95</c:v>
                </c:pt>
                <c:pt idx="825">
                  <c:v>95</c:v>
                </c:pt>
                <c:pt idx="826">
                  <c:v>95</c:v>
                </c:pt>
                <c:pt idx="827">
                  <c:v>95</c:v>
                </c:pt>
                <c:pt idx="828">
                  <c:v>95</c:v>
                </c:pt>
                <c:pt idx="829">
                  <c:v>95</c:v>
                </c:pt>
                <c:pt idx="830">
                  <c:v>95</c:v>
                </c:pt>
                <c:pt idx="831">
                  <c:v>95</c:v>
                </c:pt>
                <c:pt idx="832">
                  <c:v>95</c:v>
                </c:pt>
                <c:pt idx="833">
                  <c:v>95</c:v>
                </c:pt>
                <c:pt idx="834">
                  <c:v>95</c:v>
                </c:pt>
                <c:pt idx="835">
                  <c:v>95</c:v>
                </c:pt>
                <c:pt idx="836">
                  <c:v>95</c:v>
                </c:pt>
                <c:pt idx="837">
                  <c:v>95</c:v>
                </c:pt>
                <c:pt idx="838">
                  <c:v>95</c:v>
                </c:pt>
                <c:pt idx="839">
                  <c:v>95</c:v>
                </c:pt>
                <c:pt idx="840">
                  <c:v>95</c:v>
                </c:pt>
                <c:pt idx="841">
                  <c:v>95</c:v>
                </c:pt>
                <c:pt idx="842">
                  <c:v>95</c:v>
                </c:pt>
                <c:pt idx="843">
                  <c:v>95</c:v>
                </c:pt>
                <c:pt idx="844">
                  <c:v>95</c:v>
                </c:pt>
                <c:pt idx="845">
                  <c:v>95</c:v>
                </c:pt>
                <c:pt idx="846">
                  <c:v>95</c:v>
                </c:pt>
                <c:pt idx="847">
                  <c:v>95</c:v>
                </c:pt>
                <c:pt idx="848">
                  <c:v>95</c:v>
                </c:pt>
                <c:pt idx="849">
                  <c:v>95</c:v>
                </c:pt>
                <c:pt idx="850">
                  <c:v>95</c:v>
                </c:pt>
                <c:pt idx="851">
                  <c:v>95</c:v>
                </c:pt>
                <c:pt idx="852">
                  <c:v>95</c:v>
                </c:pt>
                <c:pt idx="853">
                  <c:v>95</c:v>
                </c:pt>
                <c:pt idx="854">
                  <c:v>95</c:v>
                </c:pt>
                <c:pt idx="855">
                  <c:v>95</c:v>
                </c:pt>
                <c:pt idx="856">
                  <c:v>95</c:v>
                </c:pt>
                <c:pt idx="857">
                  <c:v>95</c:v>
                </c:pt>
                <c:pt idx="858">
                  <c:v>95</c:v>
                </c:pt>
                <c:pt idx="859">
                  <c:v>95</c:v>
                </c:pt>
                <c:pt idx="860">
                  <c:v>95</c:v>
                </c:pt>
                <c:pt idx="861">
                  <c:v>95</c:v>
                </c:pt>
                <c:pt idx="862">
                  <c:v>95</c:v>
                </c:pt>
                <c:pt idx="863">
                  <c:v>95</c:v>
                </c:pt>
                <c:pt idx="864">
                  <c:v>95</c:v>
                </c:pt>
                <c:pt idx="865">
                  <c:v>95</c:v>
                </c:pt>
                <c:pt idx="866">
                  <c:v>95</c:v>
                </c:pt>
                <c:pt idx="867">
                  <c:v>95</c:v>
                </c:pt>
                <c:pt idx="868">
                  <c:v>95</c:v>
                </c:pt>
                <c:pt idx="869">
                  <c:v>95</c:v>
                </c:pt>
                <c:pt idx="870">
                  <c:v>95</c:v>
                </c:pt>
                <c:pt idx="871">
                  <c:v>95</c:v>
                </c:pt>
                <c:pt idx="872">
                  <c:v>95</c:v>
                </c:pt>
                <c:pt idx="873">
                  <c:v>95</c:v>
                </c:pt>
                <c:pt idx="874">
                  <c:v>95</c:v>
                </c:pt>
                <c:pt idx="875">
                  <c:v>95</c:v>
                </c:pt>
                <c:pt idx="876">
                  <c:v>95</c:v>
                </c:pt>
                <c:pt idx="877">
                  <c:v>95</c:v>
                </c:pt>
                <c:pt idx="878">
                  <c:v>95</c:v>
                </c:pt>
                <c:pt idx="879">
                  <c:v>95</c:v>
                </c:pt>
                <c:pt idx="880">
                  <c:v>95</c:v>
                </c:pt>
                <c:pt idx="881">
                  <c:v>95</c:v>
                </c:pt>
                <c:pt idx="882">
                  <c:v>95</c:v>
                </c:pt>
                <c:pt idx="883">
                  <c:v>95</c:v>
                </c:pt>
                <c:pt idx="884">
                  <c:v>95</c:v>
                </c:pt>
                <c:pt idx="885">
                  <c:v>95</c:v>
                </c:pt>
                <c:pt idx="886">
                  <c:v>95</c:v>
                </c:pt>
                <c:pt idx="887">
                  <c:v>95</c:v>
                </c:pt>
                <c:pt idx="888">
                  <c:v>95</c:v>
                </c:pt>
                <c:pt idx="889">
                  <c:v>95</c:v>
                </c:pt>
                <c:pt idx="890">
                  <c:v>95</c:v>
                </c:pt>
                <c:pt idx="891">
                  <c:v>95</c:v>
                </c:pt>
                <c:pt idx="892">
                  <c:v>95</c:v>
                </c:pt>
                <c:pt idx="893">
                  <c:v>95</c:v>
                </c:pt>
                <c:pt idx="894">
                  <c:v>95</c:v>
                </c:pt>
                <c:pt idx="895">
                  <c:v>95</c:v>
                </c:pt>
                <c:pt idx="896">
                  <c:v>95</c:v>
                </c:pt>
                <c:pt idx="897">
                  <c:v>95</c:v>
                </c:pt>
                <c:pt idx="898">
                  <c:v>95</c:v>
                </c:pt>
                <c:pt idx="899">
                  <c:v>95</c:v>
                </c:pt>
                <c:pt idx="900">
                  <c:v>95</c:v>
                </c:pt>
                <c:pt idx="901">
                  <c:v>95</c:v>
                </c:pt>
                <c:pt idx="902">
                  <c:v>95</c:v>
                </c:pt>
                <c:pt idx="903">
                  <c:v>95</c:v>
                </c:pt>
                <c:pt idx="904">
                  <c:v>95</c:v>
                </c:pt>
                <c:pt idx="905">
                  <c:v>95</c:v>
                </c:pt>
                <c:pt idx="906">
                  <c:v>95</c:v>
                </c:pt>
                <c:pt idx="907">
                  <c:v>95</c:v>
                </c:pt>
                <c:pt idx="908">
                  <c:v>95</c:v>
                </c:pt>
                <c:pt idx="909">
                  <c:v>95</c:v>
                </c:pt>
                <c:pt idx="910">
                  <c:v>95</c:v>
                </c:pt>
                <c:pt idx="911">
                  <c:v>95</c:v>
                </c:pt>
                <c:pt idx="912">
                  <c:v>95</c:v>
                </c:pt>
                <c:pt idx="913">
                  <c:v>95</c:v>
                </c:pt>
                <c:pt idx="914">
                  <c:v>95</c:v>
                </c:pt>
                <c:pt idx="915">
                  <c:v>95</c:v>
                </c:pt>
                <c:pt idx="916">
                  <c:v>95</c:v>
                </c:pt>
                <c:pt idx="917">
                  <c:v>95</c:v>
                </c:pt>
                <c:pt idx="918">
                  <c:v>95</c:v>
                </c:pt>
                <c:pt idx="919">
                  <c:v>95</c:v>
                </c:pt>
                <c:pt idx="920">
                  <c:v>95</c:v>
                </c:pt>
                <c:pt idx="921">
                  <c:v>95</c:v>
                </c:pt>
                <c:pt idx="922">
                  <c:v>95</c:v>
                </c:pt>
                <c:pt idx="923">
                  <c:v>95</c:v>
                </c:pt>
                <c:pt idx="924">
                  <c:v>95</c:v>
                </c:pt>
                <c:pt idx="925">
                  <c:v>95</c:v>
                </c:pt>
                <c:pt idx="926">
                  <c:v>95</c:v>
                </c:pt>
                <c:pt idx="927">
                  <c:v>95</c:v>
                </c:pt>
                <c:pt idx="928">
                  <c:v>95</c:v>
                </c:pt>
                <c:pt idx="929">
                  <c:v>95</c:v>
                </c:pt>
                <c:pt idx="930">
                  <c:v>95</c:v>
                </c:pt>
                <c:pt idx="931">
                  <c:v>95</c:v>
                </c:pt>
                <c:pt idx="932">
                  <c:v>95</c:v>
                </c:pt>
                <c:pt idx="933">
                  <c:v>95</c:v>
                </c:pt>
                <c:pt idx="934">
                  <c:v>95</c:v>
                </c:pt>
                <c:pt idx="935">
                  <c:v>95</c:v>
                </c:pt>
                <c:pt idx="936">
                  <c:v>95</c:v>
                </c:pt>
                <c:pt idx="937">
                  <c:v>95</c:v>
                </c:pt>
                <c:pt idx="938">
                  <c:v>95</c:v>
                </c:pt>
                <c:pt idx="939">
                  <c:v>95</c:v>
                </c:pt>
                <c:pt idx="940">
                  <c:v>95</c:v>
                </c:pt>
                <c:pt idx="941">
                  <c:v>95</c:v>
                </c:pt>
                <c:pt idx="942">
                  <c:v>95</c:v>
                </c:pt>
                <c:pt idx="943">
                  <c:v>95</c:v>
                </c:pt>
                <c:pt idx="944">
                  <c:v>95</c:v>
                </c:pt>
                <c:pt idx="945">
                  <c:v>95</c:v>
                </c:pt>
                <c:pt idx="946">
                  <c:v>95</c:v>
                </c:pt>
                <c:pt idx="947">
                  <c:v>95</c:v>
                </c:pt>
                <c:pt idx="948">
                  <c:v>95</c:v>
                </c:pt>
                <c:pt idx="949">
                  <c:v>95</c:v>
                </c:pt>
                <c:pt idx="950">
                  <c:v>95</c:v>
                </c:pt>
                <c:pt idx="951">
                  <c:v>95</c:v>
                </c:pt>
                <c:pt idx="952">
                  <c:v>95</c:v>
                </c:pt>
                <c:pt idx="953">
                  <c:v>95</c:v>
                </c:pt>
                <c:pt idx="954">
                  <c:v>95</c:v>
                </c:pt>
                <c:pt idx="955">
                  <c:v>95</c:v>
                </c:pt>
                <c:pt idx="956">
                  <c:v>95</c:v>
                </c:pt>
                <c:pt idx="957">
                  <c:v>95</c:v>
                </c:pt>
                <c:pt idx="958">
                  <c:v>95</c:v>
                </c:pt>
                <c:pt idx="959">
                  <c:v>95</c:v>
                </c:pt>
                <c:pt idx="960">
                  <c:v>95</c:v>
                </c:pt>
                <c:pt idx="961">
                  <c:v>95</c:v>
                </c:pt>
                <c:pt idx="962">
                  <c:v>95</c:v>
                </c:pt>
                <c:pt idx="963">
                  <c:v>95</c:v>
                </c:pt>
                <c:pt idx="964">
                  <c:v>95</c:v>
                </c:pt>
                <c:pt idx="965">
                  <c:v>95</c:v>
                </c:pt>
                <c:pt idx="966">
                  <c:v>95</c:v>
                </c:pt>
                <c:pt idx="967">
                  <c:v>95</c:v>
                </c:pt>
                <c:pt idx="968">
                  <c:v>95</c:v>
                </c:pt>
                <c:pt idx="969">
                  <c:v>95</c:v>
                </c:pt>
                <c:pt idx="970">
                  <c:v>95</c:v>
                </c:pt>
                <c:pt idx="971">
                  <c:v>95</c:v>
                </c:pt>
                <c:pt idx="972">
                  <c:v>95</c:v>
                </c:pt>
                <c:pt idx="973">
                  <c:v>95</c:v>
                </c:pt>
                <c:pt idx="974">
                  <c:v>95</c:v>
                </c:pt>
                <c:pt idx="975">
                  <c:v>95</c:v>
                </c:pt>
                <c:pt idx="976">
                  <c:v>95</c:v>
                </c:pt>
                <c:pt idx="977">
                  <c:v>95</c:v>
                </c:pt>
                <c:pt idx="978">
                  <c:v>95</c:v>
                </c:pt>
                <c:pt idx="979">
                  <c:v>95</c:v>
                </c:pt>
                <c:pt idx="980">
                  <c:v>95</c:v>
                </c:pt>
                <c:pt idx="981">
                  <c:v>95</c:v>
                </c:pt>
                <c:pt idx="982">
                  <c:v>95</c:v>
                </c:pt>
                <c:pt idx="983">
                  <c:v>95</c:v>
                </c:pt>
                <c:pt idx="984">
                  <c:v>95</c:v>
                </c:pt>
                <c:pt idx="985">
                  <c:v>95</c:v>
                </c:pt>
                <c:pt idx="986">
                  <c:v>95</c:v>
                </c:pt>
                <c:pt idx="987">
                  <c:v>95</c:v>
                </c:pt>
                <c:pt idx="988">
                  <c:v>95</c:v>
                </c:pt>
                <c:pt idx="989">
                  <c:v>95</c:v>
                </c:pt>
                <c:pt idx="990">
                  <c:v>95</c:v>
                </c:pt>
                <c:pt idx="991">
                  <c:v>95</c:v>
                </c:pt>
                <c:pt idx="992">
                  <c:v>95</c:v>
                </c:pt>
                <c:pt idx="993">
                  <c:v>95</c:v>
                </c:pt>
                <c:pt idx="994">
                  <c:v>95</c:v>
                </c:pt>
                <c:pt idx="995">
                  <c:v>95</c:v>
                </c:pt>
                <c:pt idx="996">
                  <c:v>95</c:v>
                </c:pt>
                <c:pt idx="997">
                  <c:v>95</c:v>
                </c:pt>
                <c:pt idx="998">
                  <c:v>95</c:v>
                </c:pt>
                <c:pt idx="999">
                  <c:v>95</c:v>
                </c:pt>
                <c:pt idx="1000">
                  <c:v>95</c:v>
                </c:pt>
                <c:pt idx="1001">
                  <c:v>95</c:v>
                </c:pt>
                <c:pt idx="1002">
                  <c:v>95</c:v>
                </c:pt>
                <c:pt idx="1003">
                  <c:v>95</c:v>
                </c:pt>
                <c:pt idx="1004">
                  <c:v>95</c:v>
                </c:pt>
                <c:pt idx="1005">
                  <c:v>95</c:v>
                </c:pt>
                <c:pt idx="1006">
                  <c:v>95</c:v>
                </c:pt>
                <c:pt idx="1007">
                  <c:v>95</c:v>
                </c:pt>
                <c:pt idx="1008">
                  <c:v>95</c:v>
                </c:pt>
                <c:pt idx="1009">
                  <c:v>95</c:v>
                </c:pt>
                <c:pt idx="1010">
                  <c:v>95</c:v>
                </c:pt>
                <c:pt idx="1011">
                  <c:v>95</c:v>
                </c:pt>
                <c:pt idx="1012">
                  <c:v>95</c:v>
                </c:pt>
                <c:pt idx="1013">
                  <c:v>95</c:v>
                </c:pt>
                <c:pt idx="1014">
                  <c:v>95</c:v>
                </c:pt>
                <c:pt idx="1015">
                  <c:v>95</c:v>
                </c:pt>
                <c:pt idx="1016">
                  <c:v>95</c:v>
                </c:pt>
                <c:pt idx="1017">
                  <c:v>95</c:v>
                </c:pt>
                <c:pt idx="1018">
                  <c:v>95</c:v>
                </c:pt>
                <c:pt idx="1019">
                  <c:v>95</c:v>
                </c:pt>
                <c:pt idx="1020">
                  <c:v>95</c:v>
                </c:pt>
                <c:pt idx="1021">
                  <c:v>95</c:v>
                </c:pt>
                <c:pt idx="1022">
                  <c:v>95</c:v>
                </c:pt>
                <c:pt idx="1023">
                  <c:v>95</c:v>
                </c:pt>
                <c:pt idx="1024">
                  <c:v>95</c:v>
                </c:pt>
                <c:pt idx="1025">
                  <c:v>95</c:v>
                </c:pt>
                <c:pt idx="1026">
                  <c:v>95</c:v>
                </c:pt>
                <c:pt idx="1027">
                  <c:v>95</c:v>
                </c:pt>
                <c:pt idx="1028">
                  <c:v>95</c:v>
                </c:pt>
                <c:pt idx="1029">
                  <c:v>95</c:v>
                </c:pt>
                <c:pt idx="1030">
                  <c:v>95</c:v>
                </c:pt>
                <c:pt idx="1031">
                  <c:v>95</c:v>
                </c:pt>
                <c:pt idx="1032">
                  <c:v>95</c:v>
                </c:pt>
                <c:pt idx="1033">
                  <c:v>95</c:v>
                </c:pt>
                <c:pt idx="1034">
                  <c:v>95</c:v>
                </c:pt>
                <c:pt idx="1035">
                  <c:v>95</c:v>
                </c:pt>
                <c:pt idx="1036">
                  <c:v>95</c:v>
                </c:pt>
                <c:pt idx="1037">
                  <c:v>95</c:v>
                </c:pt>
                <c:pt idx="1038">
                  <c:v>95</c:v>
                </c:pt>
                <c:pt idx="1039">
                  <c:v>95</c:v>
                </c:pt>
                <c:pt idx="1040">
                  <c:v>95</c:v>
                </c:pt>
                <c:pt idx="1041">
                  <c:v>95</c:v>
                </c:pt>
                <c:pt idx="1042">
                  <c:v>95</c:v>
                </c:pt>
                <c:pt idx="1043">
                  <c:v>95</c:v>
                </c:pt>
                <c:pt idx="1044">
                  <c:v>95</c:v>
                </c:pt>
                <c:pt idx="1045">
                  <c:v>95</c:v>
                </c:pt>
                <c:pt idx="1046">
                  <c:v>95</c:v>
                </c:pt>
                <c:pt idx="1047">
                  <c:v>95</c:v>
                </c:pt>
                <c:pt idx="1048">
                  <c:v>95</c:v>
                </c:pt>
                <c:pt idx="1049">
                  <c:v>95</c:v>
                </c:pt>
                <c:pt idx="1050">
                  <c:v>95</c:v>
                </c:pt>
                <c:pt idx="1051">
                  <c:v>95</c:v>
                </c:pt>
                <c:pt idx="1052">
                  <c:v>95</c:v>
                </c:pt>
                <c:pt idx="1053">
                  <c:v>95</c:v>
                </c:pt>
                <c:pt idx="1054">
                  <c:v>95</c:v>
                </c:pt>
                <c:pt idx="1055">
                  <c:v>95</c:v>
                </c:pt>
                <c:pt idx="1056">
                  <c:v>95</c:v>
                </c:pt>
                <c:pt idx="1057">
                  <c:v>95</c:v>
                </c:pt>
                <c:pt idx="1058">
                  <c:v>95</c:v>
                </c:pt>
                <c:pt idx="1059">
                  <c:v>95</c:v>
                </c:pt>
                <c:pt idx="1060">
                  <c:v>95</c:v>
                </c:pt>
                <c:pt idx="1061">
                  <c:v>95</c:v>
                </c:pt>
                <c:pt idx="1062">
                  <c:v>95</c:v>
                </c:pt>
                <c:pt idx="1063">
                  <c:v>95</c:v>
                </c:pt>
                <c:pt idx="1064">
                  <c:v>95</c:v>
                </c:pt>
                <c:pt idx="1065">
                  <c:v>95</c:v>
                </c:pt>
                <c:pt idx="1066">
                  <c:v>95</c:v>
                </c:pt>
                <c:pt idx="1067">
                  <c:v>95</c:v>
                </c:pt>
                <c:pt idx="1068">
                  <c:v>95</c:v>
                </c:pt>
                <c:pt idx="1069">
                  <c:v>95</c:v>
                </c:pt>
                <c:pt idx="1070">
                  <c:v>95</c:v>
                </c:pt>
                <c:pt idx="1071">
                  <c:v>95</c:v>
                </c:pt>
                <c:pt idx="1072">
                  <c:v>95</c:v>
                </c:pt>
                <c:pt idx="1073">
                  <c:v>95</c:v>
                </c:pt>
                <c:pt idx="1074">
                  <c:v>95</c:v>
                </c:pt>
                <c:pt idx="1075">
                  <c:v>95</c:v>
                </c:pt>
                <c:pt idx="1076">
                  <c:v>95</c:v>
                </c:pt>
                <c:pt idx="1077">
                  <c:v>95</c:v>
                </c:pt>
                <c:pt idx="1078">
                  <c:v>95</c:v>
                </c:pt>
                <c:pt idx="1079">
                  <c:v>95</c:v>
                </c:pt>
                <c:pt idx="1080">
                  <c:v>95</c:v>
                </c:pt>
                <c:pt idx="1081">
                  <c:v>95</c:v>
                </c:pt>
                <c:pt idx="1082">
                  <c:v>95</c:v>
                </c:pt>
                <c:pt idx="1083">
                  <c:v>95</c:v>
                </c:pt>
                <c:pt idx="1084">
                  <c:v>95</c:v>
                </c:pt>
                <c:pt idx="1085">
                  <c:v>95</c:v>
                </c:pt>
                <c:pt idx="1086">
                  <c:v>95</c:v>
                </c:pt>
                <c:pt idx="1087">
                  <c:v>95</c:v>
                </c:pt>
                <c:pt idx="1088">
                  <c:v>95</c:v>
                </c:pt>
                <c:pt idx="1089">
                  <c:v>95</c:v>
                </c:pt>
                <c:pt idx="1090">
                  <c:v>95</c:v>
                </c:pt>
                <c:pt idx="1091">
                  <c:v>95</c:v>
                </c:pt>
                <c:pt idx="1092">
                  <c:v>95</c:v>
                </c:pt>
                <c:pt idx="1093">
                  <c:v>95</c:v>
                </c:pt>
                <c:pt idx="1094">
                  <c:v>95</c:v>
                </c:pt>
                <c:pt idx="1095">
                  <c:v>95</c:v>
                </c:pt>
                <c:pt idx="1096">
                  <c:v>95</c:v>
                </c:pt>
                <c:pt idx="1097">
                  <c:v>95</c:v>
                </c:pt>
                <c:pt idx="1098">
                  <c:v>95</c:v>
                </c:pt>
                <c:pt idx="1099">
                  <c:v>95</c:v>
                </c:pt>
                <c:pt idx="1100">
                  <c:v>95</c:v>
                </c:pt>
                <c:pt idx="1101">
                  <c:v>95</c:v>
                </c:pt>
                <c:pt idx="1102">
                  <c:v>95</c:v>
                </c:pt>
                <c:pt idx="1103">
                  <c:v>95</c:v>
                </c:pt>
                <c:pt idx="1104">
                  <c:v>95</c:v>
                </c:pt>
                <c:pt idx="1105">
                  <c:v>95</c:v>
                </c:pt>
                <c:pt idx="1106">
                  <c:v>95</c:v>
                </c:pt>
                <c:pt idx="1107">
                  <c:v>95</c:v>
                </c:pt>
                <c:pt idx="1108">
                  <c:v>95</c:v>
                </c:pt>
                <c:pt idx="1109">
                  <c:v>95</c:v>
                </c:pt>
                <c:pt idx="1110">
                  <c:v>95</c:v>
                </c:pt>
                <c:pt idx="1111">
                  <c:v>95</c:v>
                </c:pt>
                <c:pt idx="1112">
                  <c:v>95</c:v>
                </c:pt>
                <c:pt idx="1113">
                  <c:v>95</c:v>
                </c:pt>
                <c:pt idx="1114">
                  <c:v>95</c:v>
                </c:pt>
                <c:pt idx="1115">
                  <c:v>95</c:v>
                </c:pt>
                <c:pt idx="1116">
                  <c:v>95</c:v>
                </c:pt>
                <c:pt idx="1117">
                  <c:v>95</c:v>
                </c:pt>
                <c:pt idx="1118">
                  <c:v>95</c:v>
                </c:pt>
                <c:pt idx="1119">
                  <c:v>95</c:v>
                </c:pt>
                <c:pt idx="1120">
                  <c:v>95</c:v>
                </c:pt>
                <c:pt idx="1121">
                  <c:v>95</c:v>
                </c:pt>
                <c:pt idx="1122">
                  <c:v>95</c:v>
                </c:pt>
                <c:pt idx="1123">
                  <c:v>95</c:v>
                </c:pt>
                <c:pt idx="1124">
                  <c:v>95</c:v>
                </c:pt>
                <c:pt idx="1125">
                  <c:v>95</c:v>
                </c:pt>
                <c:pt idx="1126">
                  <c:v>95</c:v>
                </c:pt>
                <c:pt idx="1127">
                  <c:v>95</c:v>
                </c:pt>
                <c:pt idx="1128">
                  <c:v>95</c:v>
                </c:pt>
                <c:pt idx="1129">
                  <c:v>95</c:v>
                </c:pt>
                <c:pt idx="1130">
                  <c:v>95</c:v>
                </c:pt>
                <c:pt idx="1131">
                  <c:v>95</c:v>
                </c:pt>
                <c:pt idx="1132">
                  <c:v>95</c:v>
                </c:pt>
                <c:pt idx="1133">
                  <c:v>95</c:v>
                </c:pt>
                <c:pt idx="1134">
                  <c:v>95</c:v>
                </c:pt>
                <c:pt idx="1135">
                  <c:v>95</c:v>
                </c:pt>
                <c:pt idx="1136">
                  <c:v>95</c:v>
                </c:pt>
                <c:pt idx="1137">
                  <c:v>95</c:v>
                </c:pt>
                <c:pt idx="1138">
                  <c:v>95</c:v>
                </c:pt>
                <c:pt idx="1139">
                  <c:v>95</c:v>
                </c:pt>
                <c:pt idx="1140">
                  <c:v>95</c:v>
                </c:pt>
                <c:pt idx="1141">
                  <c:v>95</c:v>
                </c:pt>
                <c:pt idx="1142">
                  <c:v>95</c:v>
                </c:pt>
                <c:pt idx="1143">
                  <c:v>95</c:v>
                </c:pt>
                <c:pt idx="1144">
                  <c:v>95</c:v>
                </c:pt>
                <c:pt idx="1145">
                  <c:v>95</c:v>
                </c:pt>
                <c:pt idx="1146">
                  <c:v>95</c:v>
                </c:pt>
                <c:pt idx="1147">
                  <c:v>95</c:v>
                </c:pt>
                <c:pt idx="1148">
                  <c:v>95</c:v>
                </c:pt>
                <c:pt idx="1149">
                  <c:v>95</c:v>
                </c:pt>
                <c:pt idx="1150">
                  <c:v>95</c:v>
                </c:pt>
                <c:pt idx="1151">
                  <c:v>95</c:v>
                </c:pt>
                <c:pt idx="1152">
                  <c:v>95</c:v>
                </c:pt>
                <c:pt idx="1153">
                  <c:v>95</c:v>
                </c:pt>
                <c:pt idx="1154">
                  <c:v>95</c:v>
                </c:pt>
                <c:pt idx="1155">
                  <c:v>95</c:v>
                </c:pt>
                <c:pt idx="1156">
                  <c:v>95</c:v>
                </c:pt>
                <c:pt idx="1157">
                  <c:v>95</c:v>
                </c:pt>
                <c:pt idx="1158">
                  <c:v>95</c:v>
                </c:pt>
                <c:pt idx="1159">
                  <c:v>95</c:v>
                </c:pt>
                <c:pt idx="1160">
                  <c:v>95</c:v>
                </c:pt>
                <c:pt idx="1161">
                  <c:v>95</c:v>
                </c:pt>
                <c:pt idx="1162">
                  <c:v>95</c:v>
                </c:pt>
                <c:pt idx="1163">
                  <c:v>95</c:v>
                </c:pt>
                <c:pt idx="1164">
                  <c:v>95</c:v>
                </c:pt>
                <c:pt idx="1165">
                  <c:v>95</c:v>
                </c:pt>
                <c:pt idx="1166">
                  <c:v>95</c:v>
                </c:pt>
                <c:pt idx="1167">
                  <c:v>95</c:v>
                </c:pt>
                <c:pt idx="1168">
                  <c:v>95</c:v>
                </c:pt>
                <c:pt idx="1169">
                  <c:v>95</c:v>
                </c:pt>
                <c:pt idx="1170">
                  <c:v>95</c:v>
                </c:pt>
                <c:pt idx="1171">
                  <c:v>95</c:v>
                </c:pt>
                <c:pt idx="1172">
                  <c:v>95</c:v>
                </c:pt>
                <c:pt idx="1173">
                  <c:v>95</c:v>
                </c:pt>
                <c:pt idx="1174">
                  <c:v>95</c:v>
                </c:pt>
                <c:pt idx="1175">
                  <c:v>95</c:v>
                </c:pt>
                <c:pt idx="1176">
                  <c:v>95</c:v>
                </c:pt>
                <c:pt idx="1177">
                  <c:v>95</c:v>
                </c:pt>
                <c:pt idx="1178">
                  <c:v>95</c:v>
                </c:pt>
                <c:pt idx="1179">
                  <c:v>95</c:v>
                </c:pt>
                <c:pt idx="1180">
                  <c:v>95</c:v>
                </c:pt>
                <c:pt idx="1181">
                  <c:v>95</c:v>
                </c:pt>
                <c:pt idx="1182">
                  <c:v>95</c:v>
                </c:pt>
                <c:pt idx="1183">
                  <c:v>95</c:v>
                </c:pt>
                <c:pt idx="1184">
                  <c:v>95</c:v>
                </c:pt>
                <c:pt idx="1185">
                  <c:v>95</c:v>
                </c:pt>
                <c:pt idx="1186">
                  <c:v>95</c:v>
                </c:pt>
                <c:pt idx="1187">
                  <c:v>95</c:v>
                </c:pt>
                <c:pt idx="1188">
                  <c:v>95</c:v>
                </c:pt>
                <c:pt idx="1189">
                  <c:v>95</c:v>
                </c:pt>
                <c:pt idx="1190">
                  <c:v>95</c:v>
                </c:pt>
                <c:pt idx="1191">
                  <c:v>95</c:v>
                </c:pt>
                <c:pt idx="1192">
                  <c:v>95</c:v>
                </c:pt>
                <c:pt idx="1193">
                  <c:v>95</c:v>
                </c:pt>
                <c:pt idx="1194">
                  <c:v>95</c:v>
                </c:pt>
                <c:pt idx="1195">
                  <c:v>95</c:v>
                </c:pt>
                <c:pt idx="1196">
                  <c:v>95</c:v>
                </c:pt>
                <c:pt idx="1197">
                  <c:v>95</c:v>
                </c:pt>
                <c:pt idx="1198">
                  <c:v>95</c:v>
                </c:pt>
                <c:pt idx="1199">
                  <c:v>95</c:v>
                </c:pt>
                <c:pt idx="1200">
                  <c:v>95</c:v>
                </c:pt>
                <c:pt idx="1201">
                  <c:v>95</c:v>
                </c:pt>
                <c:pt idx="1202">
                  <c:v>95</c:v>
                </c:pt>
                <c:pt idx="1203">
                  <c:v>95</c:v>
                </c:pt>
                <c:pt idx="1204">
                  <c:v>95</c:v>
                </c:pt>
                <c:pt idx="1205">
                  <c:v>95</c:v>
                </c:pt>
              </c:numCache>
            </c:numRef>
          </c:val>
          <c:smooth val="0"/>
          <c:extLst>
            <c:ext xmlns:c16="http://schemas.microsoft.com/office/drawing/2014/chart" uri="{C3380CC4-5D6E-409C-BE32-E72D297353CC}">
              <c16:uniqueId val="{00000000-F9B2-42A4-90F8-53B9727EC824}"/>
            </c:ext>
          </c:extLst>
        </c:ser>
        <c:ser>
          <c:idx val="2"/>
          <c:order val="1"/>
          <c:spPr>
            <a:ln w="28575" cap="rnd">
              <a:noFill/>
              <a:round/>
            </a:ln>
            <a:effectLst/>
          </c:spPr>
          <c:marker>
            <c:symbol val="none"/>
          </c:marker>
          <c:val>
            <c:numRef>
              <c:f>'by $50'!$C$4:$C$1209</c:f>
              <c:numCache>
                <c:formatCode>General</c:formatCode>
                <c:ptCount val="120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0.01</c:v>
                </c:pt>
                <c:pt idx="207">
                  <c:v>0.51</c:v>
                </c:pt>
                <c:pt idx="208">
                  <c:v>1.01</c:v>
                </c:pt>
                <c:pt idx="209">
                  <c:v>1.51</c:v>
                </c:pt>
                <c:pt idx="210">
                  <c:v>2.0099999999999998</c:v>
                </c:pt>
                <c:pt idx="211">
                  <c:v>2.5099999999999998</c:v>
                </c:pt>
                <c:pt idx="212">
                  <c:v>3.01</c:v>
                </c:pt>
                <c:pt idx="213">
                  <c:v>3.51</c:v>
                </c:pt>
                <c:pt idx="214">
                  <c:v>4.01</c:v>
                </c:pt>
                <c:pt idx="215">
                  <c:v>4.51</c:v>
                </c:pt>
                <c:pt idx="216">
                  <c:v>5.01</c:v>
                </c:pt>
                <c:pt idx="217">
                  <c:v>5.51</c:v>
                </c:pt>
                <c:pt idx="218">
                  <c:v>6.01</c:v>
                </c:pt>
                <c:pt idx="219">
                  <c:v>6.51</c:v>
                </c:pt>
                <c:pt idx="220">
                  <c:v>7.01</c:v>
                </c:pt>
                <c:pt idx="221">
                  <c:v>7.51</c:v>
                </c:pt>
                <c:pt idx="222">
                  <c:v>8.01</c:v>
                </c:pt>
                <c:pt idx="223">
                  <c:v>8.51</c:v>
                </c:pt>
                <c:pt idx="224">
                  <c:v>9.01</c:v>
                </c:pt>
                <c:pt idx="225">
                  <c:v>9.51</c:v>
                </c:pt>
                <c:pt idx="226">
                  <c:v>10.01</c:v>
                </c:pt>
                <c:pt idx="227">
                  <c:v>10.51</c:v>
                </c:pt>
                <c:pt idx="228">
                  <c:v>11.01</c:v>
                </c:pt>
                <c:pt idx="229">
                  <c:v>11.51</c:v>
                </c:pt>
                <c:pt idx="230">
                  <c:v>12.01</c:v>
                </c:pt>
                <c:pt idx="231">
                  <c:v>12.51</c:v>
                </c:pt>
                <c:pt idx="232">
                  <c:v>13.01</c:v>
                </c:pt>
                <c:pt idx="233">
                  <c:v>13.51</c:v>
                </c:pt>
                <c:pt idx="234">
                  <c:v>14.01</c:v>
                </c:pt>
                <c:pt idx="235">
                  <c:v>14.51</c:v>
                </c:pt>
                <c:pt idx="236">
                  <c:v>15.01</c:v>
                </c:pt>
                <c:pt idx="237">
                  <c:v>15.51</c:v>
                </c:pt>
                <c:pt idx="238">
                  <c:v>16.010000000000009</c:v>
                </c:pt>
                <c:pt idx="239">
                  <c:v>16.510000000000009</c:v>
                </c:pt>
                <c:pt idx="240">
                  <c:v>17.010000000000009</c:v>
                </c:pt>
                <c:pt idx="241">
                  <c:v>17.510000000000009</c:v>
                </c:pt>
                <c:pt idx="242">
                  <c:v>18.010000000000009</c:v>
                </c:pt>
                <c:pt idx="243">
                  <c:v>18.510000000000009</c:v>
                </c:pt>
                <c:pt idx="244">
                  <c:v>19.010000000000009</c:v>
                </c:pt>
                <c:pt idx="245">
                  <c:v>19.510000000000009</c:v>
                </c:pt>
                <c:pt idx="246">
                  <c:v>20.010000000000009</c:v>
                </c:pt>
                <c:pt idx="247">
                  <c:v>20.51</c:v>
                </c:pt>
                <c:pt idx="248">
                  <c:v>21.01</c:v>
                </c:pt>
                <c:pt idx="249">
                  <c:v>21.51</c:v>
                </c:pt>
                <c:pt idx="250">
                  <c:v>22.01</c:v>
                </c:pt>
                <c:pt idx="251">
                  <c:v>22.51</c:v>
                </c:pt>
                <c:pt idx="252">
                  <c:v>23.01</c:v>
                </c:pt>
                <c:pt idx="253">
                  <c:v>23.51</c:v>
                </c:pt>
                <c:pt idx="254">
                  <c:v>24.01</c:v>
                </c:pt>
                <c:pt idx="255">
                  <c:v>24.51</c:v>
                </c:pt>
                <c:pt idx="256">
                  <c:v>25.01</c:v>
                </c:pt>
                <c:pt idx="257">
                  <c:v>25.51</c:v>
                </c:pt>
                <c:pt idx="258">
                  <c:v>26.01</c:v>
                </c:pt>
                <c:pt idx="259">
                  <c:v>26.51</c:v>
                </c:pt>
                <c:pt idx="260">
                  <c:v>27.01</c:v>
                </c:pt>
                <c:pt idx="261">
                  <c:v>27.51</c:v>
                </c:pt>
                <c:pt idx="262">
                  <c:v>28.01</c:v>
                </c:pt>
                <c:pt idx="263">
                  <c:v>28.51</c:v>
                </c:pt>
                <c:pt idx="264">
                  <c:v>29</c:v>
                </c:pt>
                <c:pt idx="265">
                  <c:v>29.01</c:v>
                </c:pt>
                <c:pt idx="266">
                  <c:v>29.51</c:v>
                </c:pt>
                <c:pt idx="267">
                  <c:v>30.01</c:v>
                </c:pt>
                <c:pt idx="268">
                  <c:v>30.51</c:v>
                </c:pt>
                <c:pt idx="269">
                  <c:v>31.01</c:v>
                </c:pt>
                <c:pt idx="270">
                  <c:v>31.51</c:v>
                </c:pt>
                <c:pt idx="271">
                  <c:v>32.01</c:v>
                </c:pt>
                <c:pt idx="272">
                  <c:v>32.51</c:v>
                </c:pt>
                <c:pt idx="273">
                  <c:v>33.01</c:v>
                </c:pt>
                <c:pt idx="274">
                  <c:v>33.51</c:v>
                </c:pt>
                <c:pt idx="275">
                  <c:v>34.01</c:v>
                </c:pt>
                <c:pt idx="276">
                  <c:v>34.51</c:v>
                </c:pt>
                <c:pt idx="277">
                  <c:v>35.01</c:v>
                </c:pt>
                <c:pt idx="278">
                  <c:v>35.51</c:v>
                </c:pt>
                <c:pt idx="279">
                  <c:v>36.01</c:v>
                </c:pt>
                <c:pt idx="280">
                  <c:v>36.51</c:v>
                </c:pt>
                <c:pt idx="281">
                  <c:v>37.01</c:v>
                </c:pt>
                <c:pt idx="282">
                  <c:v>37.51</c:v>
                </c:pt>
                <c:pt idx="283">
                  <c:v>38.01</c:v>
                </c:pt>
                <c:pt idx="284">
                  <c:v>38.51</c:v>
                </c:pt>
                <c:pt idx="285">
                  <c:v>39.01</c:v>
                </c:pt>
                <c:pt idx="286">
                  <c:v>39.51</c:v>
                </c:pt>
                <c:pt idx="287">
                  <c:v>40.01</c:v>
                </c:pt>
                <c:pt idx="288">
                  <c:v>40.51</c:v>
                </c:pt>
                <c:pt idx="289">
                  <c:v>41.01</c:v>
                </c:pt>
                <c:pt idx="290">
                  <c:v>41.51</c:v>
                </c:pt>
                <c:pt idx="291">
                  <c:v>42.01</c:v>
                </c:pt>
                <c:pt idx="292">
                  <c:v>42.51</c:v>
                </c:pt>
                <c:pt idx="293">
                  <c:v>43.01</c:v>
                </c:pt>
                <c:pt idx="294">
                  <c:v>43.51</c:v>
                </c:pt>
                <c:pt idx="295">
                  <c:v>44.01</c:v>
                </c:pt>
                <c:pt idx="296">
                  <c:v>44.51</c:v>
                </c:pt>
                <c:pt idx="297">
                  <c:v>45.01</c:v>
                </c:pt>
                <c:pt idx="298">
                  <c:v>45.51</c:v>
                </c:pt>
                <c:pt idx="299">
                  <c:v>46.01</c:v>
                </c:pt>
                <c:pt idx="300">
                  <c:v>46.51</c:v>
                </c:pt>
                <c:pt idx="301">
                  <c:v>47.01</c:v>
                </c:pt>
                <c:pt idx="302">
                  <c:v>47.51</c:v>
                </c:pt>
                <c:pt idx="303">
                  <c:v>48.01</c:v>
                </c:pt>
                <c:pt idx="304">
                  <c:v>48.51</c:v>
                </c:pt>
                <c:pt idx="305">
                  <c:v>49.01</c:v>
                </c:pt>
                <c:pt idx="306">
                  <c:v>49.51</c:v>
                </c:pt>
                <c:pt idx="307">
                  <c:v>50.01</c:v>
                </c:pt>
                <c:pt idx="308">
                  <c:v>50.51</c:v>
                </c:pt>
                <c:pt idx="309">
                  <c:v>51.01</c:v>
                </c:pt>
                <c:pt idx="310">
                  <c:v>51.51</c:v>
                </c:pt>
                <c:pt idx="311">
                  <c:v>52.01</c:v>
                </c:pt>
                <c:pt idx="312">
                  <c:v>52.51</c:v>
                </c:pt>
                <c:pt idx="313">
                  <c:v>53.01</c:v>
                </c:pt>
                <c:pt idx="314">
                  <c:v>53.51</c:v>
                </c:pt>
                <c:pt idx="315">
                  <c:v>54.01</c:v>
                </c:pt>
                <c:pt idx="316">
                  <c:v>54.51</c:v>
                </c:pt>
                <c:pt idx="317">
                  <c:v>55.01</c:v>
                </c:pt>
                <c:pt idx="318">
                  <c:v>55.51</c:v>
                </c:pt>
                <c:pt idx="319">
                  <c:v>56.01</c:v>
                </c:pt>
                <c:pt idx="320">
                  <c:v>56.51</c:v>
                </c:pt>
                <c:pt idx="321">
                  <c:v>57.01</c:v>
                </c:pt>
                <c:pt idx="322">
                  <c:v>57.51</c:v>
                </c:pt>
                <c:pt idx="323">
                  <c:v>58.01</c:v>
                </c:pt>
                <c:pt idx="324">
                  <c:v>58.51</c:v>
                </c:pt>
                <c:pt idx="325">
                  <c:v>59.01</c:v>
                </c:pt>
                <c:pt idx="326">
                  <c:v>59.51</c:v>
                </c:pt>
                <c:pt idx="327">
                  <c:v>60.01</c:v>
                </c:pt>
                <c:pt idx="328">
                  <c:v>60.51</c:v>
                </c:pt>
                <c:pt idx="329">
                  <c:v>61.01</c:v>
                </c:pt>
                <c:pt idx="330">
                  <c:v>61.51</c:v>
                </c:pt>
                <c:pt idx="331">
                  <c:v>62.01</c:v>
                </c:pt>
                <c:pt idx="332">
                  <c:v>62.51</c:v>
                </c:pt>
                <c:pt idx="333">
                  <c:v>63.01</c:v>
                </c:pt>
                <c:pt idx="334">
                  <c:v>63.51</c:v>
                </c:pt>
                <c:pt idx="335">
                  <c:v>64.010000000000005</c:v>
                </c:pt>
                <c:pt idx="336">
                  <c:v>64.510000000000005</c:v>
                </c:pt>
                <c:pt idx="337">
                  <c:v>65.010000000000005</c:v>
                </c:pt>
                <c:pt idx="338">
                  <c:v>65.510000000000005</c:v>
                </c:pt>
                <c:pt idx="339">
                  <c:v>66.010000000000005</c:v>
                </c:pt>
                <c:pt idx="340">
                  <c:v>66.510000000000005</c:v>
                </c:pt>
                <c:pt idx="341">
                  <c:v>67.010000000000005</c:v>
                </c:pt>
                <c:pt idx="342">
                  <c:v>67.510000000000005</c:v>
                </c:pt>
                <c:pt idx="343">
                  <c:v>68.010000000000005</c:v>
                </c:pt>
                <c:pt idx="344">
                  <c:v>68.510000000000005</c:v>
                </c:pt>
                <c:pt idx="345">
                  <c:v>69.010000000000005</c:v>
                </c:pt>
                <c:pt idx="346">
                  <c:v>69.510000000000005</c:v>
                </c:pt>
                <c:pt idx="347">
                  <c:v>70.010000000000005</c:v>
                </c:pt>
                <c:pt idx="348">
                  <c:v>70.510000000000005</c:v>
                </c:pt>
                <c:pt idx="349">
                  <c:v>71.010000000000005</c:v>
                </c:pt>
                <c:pt idx="350">
                  <c:v>71.510000000000005</c:v>
                </c:pt>
                <c:pt idx="351">
                  <c:v>72.010000000000005</c:v>
                </c:pt>
                <c:pt idx="352">
                  <c:v>72.510000000000005</c:v>
                </c:pt>
                <c:pt idx="353">
                  <c:v>73.010000000000005</c:v>
                </c:pt>
                <c:pt idx="354">
                  <c:v>73.510000000000005</c:v>
                </c:pt>
                <c:pt idx="355">
                  <c:v>74.010000000000005</c:v>
                </c:pt>
                <c:pt idx="356">
                  <c:v>74.510000000000005</c:v>
                </c:pt>
                <c:pt idx="357">
                  <c:v>75.010000000000005</c:v>
                </c:pt>
                <c:pt idx="358">
                  <c:v>75.510000000000005</c:v>
                </c:pt>
                <c:pt idx="359">
                  <c:v>76.010000000000005</c:v>
                </c:pt>
                <c:pt idx="360">
                  <c:v>76.510000000000005</c:v>
                </c:pt>
                <c:pt idx="361">
                  <c:v>77.010000000000005</c:v>
                </c:pt>
                <c:pt idx="362">
                  <c:v>77.510000000000005</c:v>
                </c:pt>
                <c:pt idx="363">
                  <c:v>78.010000000000005</c:v>
                </c:pt>
                <c:pt idx="364">
                  <c:v>78.510000000000005</c:v>
                </c:pt>
                <c:pt idx="365">
                  <c:v>79.010000000000005</c:v>
                </c:pt>
                <c:pt idx="366">
                  <c:v>79.510000000000005</c:v>
                </c:pt>
                <c:pt idx="367">
                  <c:v>80.010000000000005</c:v>
                </c:pt>
                <c:pt idx="368">
                  <c:v>80.510000000000005</c:v>
                </c:pt>
                <c:pt idx="369">
                  <c:v>81.010000000000005</c:v>
                </c:pt>
                <c:pt idx="370">
                  <c:v>81.510000000000005</c:v>
                </c:pt>
                <c:pt idx="371">
                  <c:v>82.01</c:v>
                </c:pt>
                <c:pt idx="372">
                  <c:v>82.51</c:v>
                </c:pt>
                <c:pt idx="373">
                  <c:v>83.01</c:v>
                </c:pt>
                <c:pt idx="374">
                  <c:v>83.51</c:v>
                </c:pt>
                <c:pt idx="375">
                  <c:v>84.01</c:v>
                </c:pt>
                <c:pt idx="376">
                  <c:v>84.51</c:v>
                </c:pt>
                <c:pt idx="377">
                  <c:v>85.01</c:v>
                </c:pt>
                <c:pt idx="378">
                  <c:v>85.51</c:v>
                </c:pt>
                <c:pt idx="379">
                  <c:v>86.01</c:v>
                </c:pt>
                <c:pt idx="380">
                  <c:v>86.51</c:v>
                </c:pt>
                <c:pt idx="381">
                  <c:v>87.01</c:v>
                </c:pt>
                <c:pt idx="382">
                  <c:v>87.51</c:v>
                </c:pt>
                <c:pt idx="383">
                  <c:v>88.01</c:v>
                </c:pt>
                <c:pt idx="384">
                  <c:v>88.51</c:v>
                </c:pt>
                <c:pt idx="385">
                  <c:v>89.01</c:v>
                </c:pt>
                <c:pt idx="386">
                  <c:v>89.51</c:v>
                </c:pt>
                <c:pt idx="387">
                  <c:v>90.01</c:v>
                </c:pt>
                <c:pt idx="388">
                  <c:v>90.51</c:v>
                </c:pt>
                <c:pt idx="389">
                  <c:v>91.01</c:v>
                </c:pt>
                <c:pt idx="390">
                  <c:v>91.51</c:v>
                </c:pt>
                <c:pt idx="391">
                  <c:v>92.01</c:v>
                </c:pt>
                <c:pt idx="392">
                  <c:v>92.51</c:v>
                </c:pt>
                <c:pt idx="393">
                  <c:v>93.01</c:v>
                </c:pt>
                <c:pt idx="394">
                  <c:v>93.51</c:v>
                </c:pt>
                <c:pt idx="395">
                  <c:v>94.01</c:v>
                </c:pt>
                <c:pt idx="396">
                  <c:v>94.51</c:v>
                </c:pt>
                <c:pt idx="397">
                  <c:v>95.01</c:v>
                </c:pt>
                <c:pt idx="398">
                  <c:v>95.51</c:v>
                </c:pt>
                <c:pt idx="399">
                  <c:v>96.01</c:v>
                </c:pt>
                <c:pt idx="400">
                  <c:v>96.51</c:v>
                </c:pt>
                <c:pt idx="401">
                  <c:v>97.01</c:v>
                </c:pt>
                <c:pt idx="402">
                  <c:v>97.51</c:v>
                </c:pt>
                <c:pt idx="403">
                  <c:v>98.01</c:v>
                </c:pt>
                <c:pt idx="404">
                  <c:v>98.51</c:v>
                </c:pt>
                <c:pt idx="405">
                  <c:v>99.01</c:v>
                </c:pt>
                <c:pt idx="406">
                  <c:v>99.51</c:v>
                </c:pt>
                <c:pt idx="407">
                  <c:v>100.01</c:v>
                </c:pt>
                <c:pt idx="408">
                  <c:v>100.51</c:v>
                </c:pt>
                <c:pt idx="409">
                  <c:v>101.01</c:v>
                </c:pt>
                <c:pt idx="410">
                  <c:v>101.5</c:v>
                </c:pt>
                <c:pt idx="411">
                  <c:v>101.51</c:v>
                </c:pt>
                <c:pt idx="412">
                  <c:v>102.01</c:v>
                </c:pt>
                <c:pt idx="413">
                  <c:v>102.51</c:v>
                </c:pt>
                <c:pt idx="414">
                  <c:v>103.01</c:v>
                </c:pt>
                <c:pt idx="415">
                  <c:v>103.51</c:v>
                </c:pt>
                <c:pt idx="416">
                  <c:v>104.01</c:v>
                </c:pt>
                <c:pt idx="417">
                  <c:v>104.51</c:v>
                </c:pt>
                <c:pt idx="418">
                  <c:v>105.01</c:v>
                </c:pt>
                <c:pt idx="419">
                  <c:v>105.51</c:v>
                </c:pt>
                <c:pt idx="420">
                  <c:v>106.01</c:v>
                </c:pt>
                <c:pt idx="421">
                  <c:v>106.51</c:v>
                </c:pt>
                <c:pt idx="422">
                  <c:v>107.01</c:v>
                </c:pt>
                <c:pt idx="423">
                  <c:v>107.51</c:v>
                </c:pt>
                <c:pt idx="424">
                  <c:v>108.01</c:v>
                </c:pt>
                <c:pt idx="425">
                  <c:v>108.51</c:v>
                </c:pt>
                <c:pt idx="426">
                  <c:v>109.01</c:v>
                </c:pt>
                <c:pt idx="427">
                  <c:v>109.51</c:v>
                </c:pt>
                <c:pt idx="428">
                  <c:v>110.01</c:v>
                </c:pt>
                <c:pt idx="429">
                  <c:v>110.51</c:v>
                </c:pt>
                <c:pt idx="430">
                  <c:v>111.01</c:v>
                </c:pt>
                <c:pt idx="431">
                  <c:v>111.51</c:v>
                </c:pt>
                <c:pt idx="432">
                  <c:v>112.01</c:v>
                </c:pt>
                <c:pt idx="433">
                  <c:v>112.51</c:v>
                </c:pt>
                <c:pt idx="434">
                  <c:v>113.01</c:v>
                </c:pt>
                <c:pt idx="435">
                  <c:v>113.51</c:v>
                </c:pt>
                <c:pt idx="436">
                  <c:v>114.01</c:v>
                </c:pt>
                <c:pt idx="437">
                  <c:v>114.51</c:v>
                </c:pt>
                <c:pt idx="438">
                  <c:v>115.01</c:v>
                </c:pt>
                <c:pt idx="439">
                  <c:v>115.51</c:v>
                </c:pt>
                <c:pt idx="440">
                  <c:v>116.01</c:v>
                </c:pt>
                <c:pt idx="441">
                  <c:v>116.51</c:v>
                </c:pt>
                <c:pt idx="442">
                  <c:v>117.01</c:v>
                </c:pt>
                <c:pt idx="443">
                  <c:v>117.51</c:v>
                </c:pt>
                <c:pt idx="444">
                  <c:v>118.01</c:v>
                </c:pt>
                <c:pt idx="445">
                  <c:v>118.51</c:v>
                </c:pt>
                <c:pt idx="446">
                  <c:v>119.01</c:v>
                </c:pt>
                <c:pt idx="447">
                  <c:v>119.51</c:v>
                </c:pt>
                <c:pt idx="448">
                  <c:v>120.01</c:v>
                </c:pt>
                <c:pt idx="449">
                  <c:v>120.51</c:v>
                </c:pt>
                <c:pt idx="450">
                  <c:v>121.01</c:v>
                </c:pt>
                <c:pt idx="451">
                  <c:v>121.51</c:v>
                </c:pt>
                <c:pt idx="452">
                  <c:v>122.01</c:v>
                </c:pt>
                <c:pt idx="453">
                  <c:v>122.51</c:v>
                </c:pt>
                <c:pt idx="454">
                  <c:v>123.01</c:v>
                </c:pt>
                <c:pt idx="455">
                  <c:v>123.51</c:v>
                </c:pt>
                <c:pt idx="456">
                  <c:v>124.01</c:v>
                </c:pt>
                <c:pt idx="457">
                  <c:v>124.51</c:v>
                </c:pt>
                <c:pt idx="458">
                  <c:v>125.01</c:v>
                </c:pt>
                <c:pt idx="459">
                  <c:v>125.51</c:v>
                </c:pt>
                <c:pt idx="460">
                  <c:v>126.01</c:v>
                </c:pt>
                <c:pt idx="461">
                  <c:v>126.51</c:v>
                </c:pt>
                <c:pt idx="462">
                  <c:v>127.01</c:v>
                </c:pt>
                <c:pt idx="463">
                  <c:v>127.51</c:v>
                </c:pt>
                <c:pt idx="464">
                  <c:v>128.01</c:v>
                </c:pt>
                <c:pt idx="465">
                  <c:v>128.51</c:v>
                </c:pt>
                <c:pt idx="466">
                  <c:v>129.01</c:v>
                </c:pt>
                <c:pt idx="467">
                  <c:v>129.51</c:v>
                </c:pt>
                <c:pt idx="468">
                  <c:v>130.01</c:v>
                </c:pt>
                <c:pt idx="469">
                  <c:v>130.51</c:v>
                </c:pt>
                <c:pt idx="470">
                  <c:v>131.01</c:v>
                </c:pt>
                <c:pt idx="471">
                  <c:v>131.51</c:v>
                </c:pt>
                <c:pt idx="472">
                  <c:v>132.01</c:v>
                </c:pt>
                <c:pt idx="473">
                  <c:v>132.51</c:v>
                </c:pt>
                <c:pt idx="474">
                  <c:v>133.01</c:v>
                </c:pt>
                <c:pt idx="475">
                  <c:v>133.51</c:v>
                </c:pt>
                <c:pt idx="476">
                  <c:v>134.01</c:v>
                </c:pt>
                <c:pt idx="477">
                  <c:v>134.51</c:v>
                </c:pt>
                <c:pt idx="478">
                  <c:v>135.01</c:v>
                </c:pt>
                <c:pt idx="479">
                  <c:v>135.51</c:v>
                </c:pt>
                <c:pt idx="480">
                  <c:v>136.01</c:v>
                </c:pt>
                <c:pt idx="481">
                  <c:v>136.51</c:v>
                </c:pt>
                <c:pt idx="482">
                  <c:v>137.01</c:v>
                </c:pt>
                <c:pt idx="483">
                  <c:v>137.51</c:v>
                </c:pt>
                <c:pt idx="484">
                  <c:v>138.01</c:v>
                </c:pt>
                <c:pt idx="485">
                  <c:v>138.51</c:v>
                </c:pt>
                <c:pt idx="486">
                  <c:v>139.01</c:v>
                </c:pt>
                <c:pt idx="487">
                  <c:v>139.51</c:v>
                </c:pt>
                <c:pt idx="488">
                  <c:v>140.01</c:v>
                </c:pt>
                <c:pt idx="489">
                  <c:v>140.51</c:v>
                </c:pt>
                <c:pt idx="490">
                  <c:v>141.01</c:v>
                </c:pt>
                <c:pt idx="491">
                  <c:v>141.51</c:v>
                </c:pt>
                <c:pt idx="492">
                  <c:v>142.01</c:v>
                </c:pt>
                <c:pt idx="493">
                  <c:v>142.51</c:v>
                </c:pt>
                <c:pt idx="494">
                  <c:v>143.01</c:v>
                </c:pt>
                <c:pt idx="495">
                  <c:v>143.51</c:v>
                </c:pt>
                <c:pt idx="496">
                  <c:v>144.01</c:v>
                </c:pt>
                <c:pt idx="497">
                  <c:v>144.51</c:v>
                </c:pt>
                <c:pt idx="498">
                  <c:v>145.01</c:v>
                </c:pt>
                <c:pt idx="499">
                  <c:v>145.51</c:v>
                </c:pt>
                <c:pt idx="500">
                  <c:v>146.01</c:v>
                </c:pt>
                <c:pt idx="501">
                  <c:v>146.51</c:v>
                </c:pt>
                <c:pt idx="502">
                  <c:v>147.01</c:v>
                </c:pt>
                <c:pt idx="503">
                  <c:v>147.51</c:v>
                </c:pt>
                <c:pt idx="504">
                  <c:v>148.01</c:v>
                </c:pt>
                <c:pt idx="505">
                  <c:v>148.51</c:v>
                </c:pt>
                <c:pt idx="506">
                  <c:v>149.01</c:v>
                </c:pt>
                <c:pt idx="507">
                  <c:v>149.51</c:v>
                </c:pt>
                <c:pt idx="508">
                  <c:v>150.01</c:v>
                </c:pt>
                <c:pt idx="509">
                  <c:v>150.51</c:v>
                </c:pt>
                <c:pt idx="510">
                  <c:v>151.01</c:v>
                </c:pt>
                <c:pt idx="511">
                  <c:v>151.51</c:v>
                </c:pt>
                <c:pt idx="512">
                  <c:v>152.01</c:v>
                </c:pt>
                <c:pt idx="513">
                  <c:v>152.51</c:v>
                </c:pt>
                <c:pt idx="514">
                  <c:v>153.01</c:v>
                </c:pt>
                <c:pt idx="515">
                  <c:v>153.51</c:v>
                </c:pt>
                <c:pt idx="516">
                  <c:v>154.01</c:v>
                </c:pt>
                <c:pt idx="517">
                  <c:v>154.51</c:v>
                </c:pt>
                <c:pt idx="518">
                  <c:v>155.01</c:v>
                </c:pt>
                <c:pt idx="519">
                  <c:v>155.51</c:v>
                </c:pt>
                <c:pt idx="520">
                  <c:v>156.01</c:v>
                </c:pt>
                <c:pt idx="521">
                  <c:v>156.51</c:v>
                </c:pt>
                <c:pt idx="522">
                  <c:v>157.01</c:v>
                </c:pt>
                <c:pt idx="523">
                  <c:v>157.51</c:v>
                </c:pt>
                <c:pt idx="524">
                  <c:v>158.01</c:v>
                </c:pt>
                <c:pt idx="525">
                  <c:v>158.51</c:v>
                </c:pt>
                <c:pt idx="526">
                  <c:v>159.01</c:v>
                </c:pt>
                <c:pt idx="527">
                  <c:v>159.51</c:v>
                </c:pt>
                <c:pt idx="528">
                  <c:v>160.01</c:v>
                </c:pt>
                <c:pt idx="529">
                  <c:v>160.51</c:v>
                </c:pt>
                <c:pt idx="530">
                  <c:v>161.01</c:v>
                </c:pt>
                <c:pt idx="531">
                  <c:v>161.51</c:v>
                </c:pt>
                <c:pt idx="532">
                  <c:v>162.01</c:v>
                </c:pt>
                <c:pt idx="533">
                  <c:v>162.51</c:v>
                </c:pt>
                <c:pt idx="534">
                  <c:v>163.01</c:v>
                </c:pt>
                <c:pt idx="535">
                  <c:v>163.51</c:v>
                </c:pt>
                <c:pt idx="536">
                  <c:v>164.01</c:v>
                </c:pt>
                <c:pt idx="537">
                  <c:v>164.51</c:v>
                </c:pt>
                <c:pt idx="538">
                  <c:v>165.01</c:v>
                </c:pt>
                <c:pt idx="539">
                  <c:v>165.51</c:v>
                </c:pt>
                <c:pt idx="540">
                  <c:v>166.01</c:v>
                </c:pt>
                <c:pt idx="541">
                  <c:v>166.51</c:v>
                </c:pt>
                <c:pt idx="542">
                  <c:v>167.01</c:v>
                </c:pt>
                <c:pt idx="543">
                  <c:v>167.51</c:v>
                </c:pt>
                <c:pt idx="544">
                  <c:v>168.01</c:v>
                </c:pt>
                <c:pt idx="545">
                  <c:v>168.51</c:v>
                </c:pt>
                <c:pt idx="546">
                  <c:v>169.01</c:v>
                </c:pt>
                <c:pt idx="547">
                  <c:v>169.51</c:v>
                </c:pt>
                <c:pt idx="548">
                  <c:v>170.01</c:v>
                </c:pt>
                <c:pt idx="549">
                  <c:v>170.51</c:v>
                </c:pt>
                <c:pt idx="550">
                  <c:v>171.01</c:v>
                </c:pt>
                <c:pt idx="551">
                  <c:v>171.51</c:v>
                </c:pt>
                <c:pt idx="552">
                  <c:v>172.01</c:v>
                </c:pt>
                <c:pt idx="553">
                  <c:v>172.51</c:v>
                </c:pt>
                <c:pt idx="554">
                  <c:v>173.01</c:v>
                </c:pt>
                <c:pt idx="555">
                  <c:v>173.51</c:v>
                </c:pt>
                <c:pt idx="556">
                  <c:v>174.01</c:v>
                </c:pt>
                <c:pt idx="557">
                  <c:v>174.51</c:v>
                </c:pt>
                <c:pt idx="558">
                  <c:v>175.01</c:v>
                </c:pt>
                <c:pt idx="559">
                  <c:v>175.51</c:v>
                </c:pt>
                <c:pt idx="560">
                  <c:v>176.01</c:v>
                </c:pt>
                <c:pt idx="561">
                  <c:v>176.51</c:v>
                </c:pt>
                <c:pt idx="562">
                  <c:v>177.01</c:v>
                </c:pt>
                <c:pt idx="563">
                  <c:v>177.51</c:v>
                </c:pt>
                <c:pt idx="564">
                  <c:v>178.01</c:v>
                </c:pt>
                <c:pt idx="565">
                  <c:v>178.51</c:v>
                </c:pt>
                <c:pt idx="566">
                  <c:v>179.01</c:v>
                </c:pt>
                <c:pt idx="567">
                  <c:v>179.51</c:v>
                </c:pt>
                <c:pt idx="568">
                  <c:v>180.01</c:v>
                </c:pt>
                <c:pt idx="569">
                  <c:v>180.51</c:v>
                </c:pt>
                <c:pt idx="570">
                  <c:v>181.01</c:v>
                </c:pt>
                <c:pt idx="571">
                  <c:v>181.51</c:v>
                </c:pt>
                <c:pt idx="572">
                  <c:v>182.01</c:v>
                </c:pt>
                <c:pt idx="573">
                  <c:v>182.51</c:v>
                </c:pt>
                <c:pt idx="574">
                  <c:v>183.01</c:v>
                </c:pt>
                <c:pt idx="575">
                  <c:v>183.51</c:v>
                </c:pt>
                <c:pt idx="576">
                  <c:v>184.01</c:v>
                </c:pt>
                <c:pt idx="577">
                  <c:v>184.51</c:v>
                </c:pt>
                <c:pt idx="578">
                  <c:v>185.01</c:v>
                </c:pt>
                <c:pt idx="579">
                  <c:v>185.51</c:v>
                </c:pt>
                <c:pt idx="580">
                  <c:v>186.01</c:v>
                </c:pt>
                <c:pt idx="581">
                  <c:v>186.51</c:v>
                </c:pt>
                <c:pt idx="582">
                  <c:v>187.01</c:v>
                </c:pt>
                <c:pt idx="583">
                  <c:v>187.51</c:v>
                </c:pt>
                <c:pt idx="584">
                  <c:v>188.01</c:v>
                </c:pt>
                <c:pt idx="585">
                  <c:v>188.51</c:v>
                </c:pt>
                <c:pt idx="586">
                  <c:v>189.01</c:v>
                </c:pt>
                <c:pt idx="587">
                  <c:v>189.51</c:v>
                </c:pt>
                <c:pt idx="588">
                  <c:v>190.01</c:v>
                </c:pt>
                <c:pt idx="589">
                  <c:v>190.51</c:v>
                </c:pt>
                <c:pt idx="590">
                  <c:v>191.01</c:v>
                </c:pt>
                <c:pt idx="591">
                  <c:v>191.51</c:v>
                </c:pt>
                <c:pt idx="592">
                  <c:v>192.01</c:v>
                </c:pt>
                <c:pt idx="593">
                  <c:v>192.51</c:v>
                </c:pt>
                <c:pt idx="594">
                  <c:v>193.01</c:v>
                </c:pt>
                <c:pt idx="595">
                  <c:v>193.51</c:v>
                </c:pt>
                <c:pt idx="596">
                  <c:v>194.01</c:v>
                </c:pt>
                <c:pt idx="597">
                  <c:v>194.51</c:v>
                </c:pt>
                <c:pt idx="598">
                  <c:v>195.01</c:v>
                </c:pt>
                <c:pt idx="599">
                  <c:v>195.51</c:v>
                </c:pt>
                <c:pt idx="600">
                  <c:v>196.01</c:v>
                </c:pt>
                <c:pt idx="601">
                  <c:v>196.51</c:v>
                </c:pt>
                <c:pt idx="602">
                  <c:v>197.01</c:v>
                </c:pt>
                <c:pt idx="603">
                  <c:v>197.51</c:v>
                </c:pt>
                <c:pt idx="604">
                  <c:v>198.01</c:v>
                </c:pt>
                <c:pt idx="605">
                  <c:v>198.51</c:v>
                </c:pt>
                <c:pt idx="606">
                  <c:v>199.01</c:v>
                </c:pt>
                <c:pt idx="607">
                  <c:v>199.51</c:v>
                </c:pt>
                <c:pt idx="608">
                  <c:v>200.01</c:v>
                </c:pt>
                <c:pt idx="609">
                  <c:v>200.51</c:v>
                </c:pt>
                <c:pt idx="610">
                  <c:v>201.01</c:v>
                </c:pt>
                <c:pt idx="611">
                  <c:v>201.51</c:v>
                </c:pt>
                <c:pt idx="612">
                  <c:v>202.01</c:v>
                </c:pt>
                <c:pt idx="613">
                  <c:v>202.51</c:v>
                </c:pt>
                <c:pt idx="614">
                  <c:v>203.01</c:v>
                </c:pt>
                <c:pt idx="615">
                  <c:v>203.51</c:v>
                </c:pt>
                <c:pt idx="616">
                  <c:v>204.01</c:v>
                </c:pt>
                <c:pt idx="617">
                  <c:v>204.51</c:v>
                </c:pt>
                <c:pt idx="618">
                  <c:v>205.01</c:v>
                </c:pt>
                <c:pt idx="619">
                  <c:v>205.51</c:v>
                </c:pt>
                <c:pt idx="620">
                  <c:v>206.01</c:v>
                </c:pt>
                <c:pt idx="621">
                  <c:v>206.51</c:v>
                </c:pt>
                <c:pt idx="622">
                  <c:v>207.01</c:v>
                </c:pt>
                <c:pt idx="623">
                  <c:v>207.51</c:v>
                </c:pt>
                <c:pt idx="624">
                  <c:v>208.01</c:v>
                </c:pt>
                <c:pt idx="625">
                  <c:v>208.51</c:v>
                </c:pt>
                <c:pt idx="626">
                  <c:v>209.01</c:v>
                </c:pt>
                <c:pt idx="627">
                  <c:v>209.51</c:v>
                </c:pt>
                <c:pt idx="628">
                  <c:v>210.01</c:v>
                </c:pt>
                <c:pt idx="629">
                  <c:v>210.51</c:v>
                </c:pt>
                <c:pt idx="630">
                  <c:v>211.01</c:v>
                </c:pt>
                <c:pt idx="631">
                  <c:v>211.51</c:v>
                </c:pt>
                <c:pt idx="632">
                  <c:v>212.01</c:v>
                </c:pt>
                <c:pt idx="633">
                  <c:v>212.51</c:v>
                </c:pt>
                <c:pt idx="634">
                  <c:v>213.01</c:v>
                </c:pt>
                <c:pt idx="635">
                  <c:v>213.51</c:v>
                </c:pt>
                <c:pt idx="636">
                  <c:v>214.01</c:v>
                </c:pt>
                <c:pt idx="637">
                  <c:v>214.51</c:v>
                </c:pt>
                <c:pt idx="638">
                  <c:v>215.01</c:v>
                </c:pt>
                <c:pt idx="639">
                  <c:v>215.51</c:v>
                </c:pt>
                <c:pt idx="640">
                  <c:v>216.01</c:v>
                </c:pt>
                <c:pt idx="641">
                  <c:v>216.51</c:v>
                </c:pt>
                <c:pt idx="642">
                  <c:v>217.01</c:v>
                </c:pt>
                <c:pt idx="643">
                  <c:v>217.51</c:v>
                </c:pt>
                <c:pt idx="644">
                  <c:v>218.01</c:v>
                </c:pt>
                <c:pt idx="645">
                  <c:v>218.51</c:v>
                </c:pt>
                <c:pt idx="646">
                  <c:v>219.01</c:v>
                </c:pt>
                <c:pt idx="647">
                  <c:v>219.51</c:v>
                </c:pt>
                <c:pt idx="648">
                  <c:v>220.01</c:v>
                </c:pt>
                <c:pt idx="649">
                  <c:v>220.51</c:v>
                </c:pt>
                <c:pt idx="650">
                  <c:v>221.01</c:v>
                </c:pt>
                <c:pt idx="651">
                  <c:v>221.51</c:v>
                </c:pt>
                <c:pt idx="652">
                  <c:v>222.01</c:v>
                </c:pt>
                <c:pt idx="653">
                  <c:v>222.51</c:v>
                </c:pt>
                <c:pt idx="654">
                  <c:v>223.01</c:v>
                </c:pt>
                <c:pt idx="655">
                  <c:v>223.51</c:v>
                </c:pt>
                <c:pt idx="656">
                  <c:v>224.01</c:v>
                </c:pt>
                <c:pt idx="657">
                  <c:v>224.51</c:v>
                </c:pt>
                <c:pt idx="658">
                  <c:v>225.01</c:v>
                </c:pt>
                <c:pt idx="659">
                  <c:v>225.51</c:v>
                </c:pt>
                <c:pt idx="660">
                  <c:v>226.01</c:v>
                </c:pt>
                <c:pt idx="661">
                  <c:v>226.51</c:v>
                </c:pt>
                <c:pt idx="662">
                  <c:v>227.01</c:v>
                </c:pt>
                <c:pt idx="663">
                  <c:v>227.51</c:v>
                </c:pt>
                <c:pt idx="664">
                  <c:v>228.01</c:v>
                </c:pt>
                <c:pt idx="665">
                  <c:v>228.51</c:v>
                </c:pt>
                <c:pt idx="666">
                  <c:v>229.01</c:v>
                </c:pt>
                <c:pt idx="667">
                  <c:v>229.51</c:v>
                </c:pt>
                <c:pt idx="668">
                  <c:v>230.01</c:v>
                </c:pt>
                <c:pt idx="669">
                  <c:v>230.51</c:v>
                </c:pt>
                <c:pt idx="670">
                  <c:v>231.01</c:v>
                </c:pt>
                <c:pt idx="671">
                  <c:v>231.51</c:v>
                </c:pt>
                <c:pt idx="672">
                  <c:v>232.01</c:v>
                </c:pt>
                <c:pt idx="673">
                  <c:v>232.51</c:v>
                </c:pt>
                <c:pt idx="674">
                  <c:v>233.01</c:v>
                </c:pt>
                <c:pt idx="675">
                  <c:v>233.51</c:v>
                </c:pt>
                <c:pt idx="676">
                  <c:v>234.01</c:v>
                </c:pt>
                <c:pt idx="677">
                  <c:v>234.51</c:v>
                </c:pt>
                <c:pt idx="678">
                  <c:v>235.01</c:v>
                </c:pt>
                <c:pt idx="679">
                  <c:v>235.51</c:v>
                </c:pt>
                <c:pt idx="680">
                  <c:v>236.01</c:v>
                </c:pt>
                <c:pt idx="681">
                  <c:v>236.51</c:v>
                </c:pt>
                <c:pt idx="682">
                  <c:v>237.01</c:v>
                </c:pt>
                <c:pt idx="683">
                  <c:v>237.51</c:v>
                </c:pt>
                <c:pt idx="684">
                  <c:v>238.01</c:v>
                </c:pt>
                <c:pt idx="685">
                  <c:v>238.51</c:v>
                </c:pt>
                <c:pt idx="686">
                  <c:v>239.01</c:v>
                </c:pt>
                <c:pt idx="687">
                  <c:v>239.51</c:v>
                </c:pt>
                <c:pt idx="688">
                  <c:v>240.01</c:v>
                </c:pt>
                <c:pt idx="689">
                  <c:v>240.51</c:v>
                </c:pt>
                <c:pt idx="690">
                  <c:v>241.01</c:v>
                </c:pt>
                <c:pt idx="691">
                  <c:v>241.51</c:v>
                </c:pt>
                <c:pt idx="692">
                  <c:v>242.01</c:v>
                </c:pt>
                <c:pt idx="693">
                  <c:v>242.51</c:v>
                </c:pt>
                <c:pt idx="694">
                  <c:v>243.01</c:v>
                </c:pt>
                <c:pt idx="695">
                  <c:v>243.51</c:v>
                </c:pt>
                <c:pt idx="696">
                  <c:v>244.01</c:v>
                </c:pt>
                <c:pt idx="697">
                  <c:v>244.51</c:v>
                </c:pt>
                <c:pt idx="698">
                  <c:v>245.01</c:v>
                </c:pt>
                <c:pt idx="699">
                  <c:v>245.51</c:v>
                </c:pt>
                <c:pt idx="700">
                  <c:v>246.01</c:v>
                </c:pt>
                <c:pt idx="701">
                  <c:v>246.51</c:v>
                </c:pt>
                <c:pt idx="702">
                  <c:v>247.01</c:v>
                </c:pt>
                <c:pt idx="703">
                  <c:v>247.51</c:v>
                </c:pt>
                <c:pt idx="704">
                  <c:v>248.01</c:v>
                </c:pt>
                <c:pt idx="705">
                  <c:v>248.51</c:v>
                </c:pt>
                <c:pt idx="706">
                  <c:v>249.01</c:v>
                </c:pt>
                <c:pt idx="707">
                  <c:v>249.51</c:v>
                </c:pt>
                <c:pt idx="708">
                  <c:v>250.01</c:v>
                </c:pt>
                <c:pt idx="709">
                  <c:v>250.51</c:v>
                </c:pt>
                <c:pt idx="710">
                  <c:v>251.01</c:v>
                </c:pt>
                <c:pt idx="711">
                  <c:v>251.51</c:v>
                </c:pt>
                <c:pt idx="712">
                  <c:v>252.01</c:v>
                </c:pt>
                <c:pt idx="713">
                  <c:v>252.51</c:v>
                </c:pt>
                <c:pt idx="714">
                  <c:v>253.01</c:v>
                </c:pt>
                <c:pt idx="715">
                  <c:v>253.51</c:v>
                </c:pt>
                <c:pt idx="716">
                  <c:v>254.01</c:v>
                </c:pt>
                <c:pt idx="717">
                  <c:v>254.51</c:v>
                </c:pt>
                <c:pt idx="718">
                  <c:v>255.01</c:v>
                </c:pt>
                <c:pt idx="719">
                  <c:v>255.51</c:v>
                </c:pt>
                <c:pt idx="720">
                  <c:v>256.01</c:v>
                </c:pt>
                <c:pt idx="721">
                  <c:v>256.51</c:v>
                </c:pt>
                <c:pt idx="722">
                  <c:v>257.01</c:v>
                </c:pt>
                <c:pt idx="723">
                  <c:v>257.51</c:v>
                </c:pt>
                <c:pt idx="724">
                  <c:v>258.01</c:v>
                </c:pt>
                <c:pt idx="725">
                  <c:v>258.51</c:v>
                </c:pt>
                <c:pt idx="726">
                  <c:v>259.01</c:v>
                </c:pt>
                <c:pt idx="727">
                  <c:v>259.51</c:v>
                </c:pt>
                <c:pt idx="728">
                  <c:v>260.01</c:v>
                </c:pt>
                <c:pt idx="729">
                  <c:v>260.51</c:v>
                </c:pt>
                <c:pt idx="730">
                  <c:v>261.01</c:v>
                </c:pt>
                <c:pt idx="731">
                  <c:v>261.51</c:v>
                </c:pt>
                <c:pt idx="732">
                  <c:v>262.01</c:v>
                </c:pt>
                <c:pt idx="733">
                  <c:v>262.51</c:v>
                </c:pt>
                <c:pt idx="734">
                  <c:v>263.01</c:v>
                </c:pt>
                <c:pt idx="735">
                  <c:v>263.51</c:v>
                </c:pt>
                <c:pt idx="736">
                  <c:v>264.01</c:v>
                </c:pt>
                <c:pt idx="737">
                  <c:v>264.51</c:v>
                </c:pt>
                <c:pt idx="738">
                  <c:v>265.01</c:v>
                </c:pt>
                <c:pt idx="739">
                  <c:v>265.51</c:v>
                </c:pt>
                <c:pt idx="740">
                  <c:v>266.01</c:v>
                </c:pt>
                <c:pt idx="741">
                  <c:v>266.51</c:v>
                </c:pt>
                <c:pt idx="742">
                  <c:v>267.01</c:v>
                </c:pt>
                <c:pt idx="743">
                  <c:v>267.51</c:v>
                </c:pt>
                <c:pt idx="744">
                  <c:v>268.01</c:v>
                </c:pt>
                <c:pt idx="745">
                  <c:v>268.51</c:v>
                </c:pt>
                <c:pt idx="746">
                  <c:v>269.01</c:v>
                </c:pt>
                <c:pt idx="747">
                  <c:v>269.51</c:v>
                </c:pt>
                <c:pt idx="748">
                  <c:v>270.01</c:v>
                </c:pt>
                <c:pt idx="749">
                  <c:v>270.51</c:v>
                </c:pt>
                <c:pt idx="750">
                  <c:v>271.01</c:v>
                </c:pt>
                <c:pt idx="751">
                  <c:v>271.51</c:v>
                </c:pt>
                <c:pt idx="752">
                  <c:v>272.01</c:v>
                </c:pt>
                <c:pt idx="753">
                  <c:v>272.51</c:v>
                </c:pt>
                <c:pt idx="754">
                  <c:v>273.01</c:v>
                </c:pt>
                <c:pt idx="755">
                  <c:v>273.51</c:v>
                </c:pt>
                <c:pt idx="756">
                  <c:v>274.01</c:v>
                </c:pt>
                <c:pt idx="757">
                  <c:v>274.51</c:v>
                </c:pt>
                <c:pt idx="758">
                  <c:v>275.01</c:v>
                </c:pt>
                <c:pt idx="759">
                  <c:v>275.51</c:v>
                </c:pt>
                <c:pt idx="760">
                  <c:v>276.01</c:v>
                </c:pt>
                <c:pt idx="761">
                  <c:v>276.51</c:v>
                </c:pt>
                <c:pt idx="762">
                  <c:v>277.01</c:v>
                </c:pt>
                <c:pt idx="763">
                  <c:v>277.51</c:v>
                </c:pt>
                <c:pt idx="764">
                  <c:v>278.01</c:v>
                </c:pt>
                <c:pt idx="765">
                  <c:v>278.51</c:v>
                </c:pt>
                <c:pt idx="766">
                  <c:v>279.01</c:v>
                </c:pt>
                <c:pt idx="767">
                  <c:v>279.51</c:v>
                </c:pt>
                <c:pt idx="768">
                  <c:v>280.01</c:v>
                </c:pt>
                <c:pt idx="769">
                  <c:v>280.51</c:v>
                </c:pt>
                <c:pt idx="770">
                  <c:v>281.01</c:v>
                </c:pt>
                <c:pt idx="771">
                  <c:v>281.51</c:v>
                </c:pt>
                <c:pt idx="772">
                  <c:v>282.01</c:v>
                </c:pt>
                <c:pt idx="773">
                  <c:v>282.51</c:v>
                </c:pt>
                <c:pt idx="774">
                  <c:v>283.01</c:v>
                </c:pt>
                <c:pt idx="775">
                  <c:v>283.51</c:v>
                </c:pt>
                <c:pt idx="776">
                  <c:v>284.01</c:v>
                </c:pt>
                <c:pt idx="777">
                  <c:v>284.51</c:v>
                </c:pt>
                <c:pt idx="778">
                  <c:v>285.01</c:v>
                </c:pt>
                <c:pt idx="779">
                  <c:v>285.51</c:v>
                </c:pt>
                <c:pt idx="780">
                  <c:v>286.01</c:v>
                </c:pt>
                <c:pt idx="781">
                  <c:v>286.51</c:v>
                </c:pt>
                <c:pt idx="782">
                  <c:v>287.01</c:v>
                </c:pt>
                <c:pt idx="783">
                  <c:v>287.51</c:v>
                </c:pt>
                <c:pt idx="784">
                  <c:v>288.01</c:v>
                </c:pt>
                <c:pt idx="785">
                  <c:v>288.51</c:v>
                </c:pt>
                <c:pt idx="786">
                  <c:v>289.01</c:v>
                </c:pt>
                <c:pt idx="787">
                  <c:v>289.51</c:v>
                </c:pt>
                <c:pt idx="788">
                  <c:v>290.01</c:v>
                </c:pt>
                <c:pt idx="789">
                  <c:v>290.51</c:v>
                </c:pt>
                <c:pt idx="790">
                  <c:v>291.01</c:v>
                </c:pt>
                <c:pt idx="791">
                  <c:v>291.51</c:v>
                </c:pt>
                <c:pt idx="792">
                  <c:v>292.01</c:v>
                </c:pt>
                <c:pt idx="793">
                  <c:v>292.51</c:v>
                </c:pt>
                <c:pt idx="794">
                  <c:v>293.01</c:v>
                </c:pt>
                <c:pt idx="795">
                  <c:v>293.51</c:v>
                </c:pt>
                <c:pt idx="796">
                  <c:v>294.01</c:v>
                </c:pt>
                <c:pt idx="797">
                  <c:v>294.51</c:v>
                </c:pt>
                <c:pt idx="798">
                  <c:v>295.01</c:v>
                </c:pt>
                <c:pt idx="799">
                  <c:v>295.51</c:v>
                </c:pt>
                <c:pt idx="800">
                  <c:v>296.01</c:v>
                </c:pt>
                <c:pt idx="801">
                  <c:v>296.51</c:v>
                </c:pt>
                <c:pt idx="802">
                  <c:v>297.01</c:v>
                </c:pt>
                <c:pt idx="803">
                  <c:v>297.51</c:v>
                </c:pt>
                <c:pt idx="804">
                  <c:v>298.01</c:v>
                </c:pt>
                <c:pt idx="805">
                  <c:v>298.51</c:v>
                </c:pt>
                <c:pt idx="806">
                  <c:v>299.01</c:v>
                </c:pt>
                <c:pt idx="807">
                  <c:v>299.51</c:v>
                </c:pt>
                <c:pt idx="808">
                  <c:v>300.01</c:v>
                </c:pt>
                <c:pt idx="809">
                  <c:v>300.51</c:v>
                </c:pt>
                <c:pt idx="810">
                  <c:v>301.01</c:v>
                </c:pt>
                <c:pt idx="811">
                  <c:v>301.51</c:v>
                </c:pt>
                <c:pt idx="812">
                  <c:v>302.01</c:v>
                </c:pt>
                <c:pt idx="813">
                  <c:v>302.51</c:v>
                </c:pt>
                <c:pt idx="814">
                  <c:v>303.01</c:v>
                </c:pt>
                <c:pt idx="815">
                  <c:v>303.51</c:v>
                </c:pt>
                <c:pt idx="816">
                  <c:v>304.01</c:v>
                </c:pt>
                <c:pt idx="817">
                  <c:v>304.51</c:v>
                </c:pt>
                <c:pt idx="818">
                  <c:v>305.01</c:v>
                </c:pt>
                <c:pt idx="819">
                  <c:v>305.51</c:v>
                </c:pt>
                <c:pt idx="820">
                  <c:v>306.01</c:v>
                </c:pt>
                <c:pt idx="821">
                  <c:v>306.51</c:v>
                </c:pt>
                <c:pt idx="822">
                  <c:v>307.01</c:v>
                </c:pt>
                <c:pt idx="823">
                  <c:v>307.51</c:v>
                </c:pt>
                <c:pt idx="824">
                  <c:v>308.01</c:v>
                </c:pt>
                <c:pt idx="825">
                  <c:v>308.51</c:v>
                </c:pt>
                <c:pt idx="826">
                  <c:v>309.01</c:v>
                </c:pt>
                <c:pt idx="827">
                  <c:v>309.51</c:v>
                </c:pt>
                <c:pt idx="828">
                  <c:v>310.01</c:v>
                </c:pt>
                <c:pt idx="829">
                  <c:v>310.51</c:v>
                </c:pt>
                <c:pt idx="830">
                  <c:v>311.01</c:v>
                </c:pt>
                <c:pt idx="831">
                  <c:v>311.51</c:v>
                </c:pt>
                <c:pt idx="832">
                  <c:v>312.01</c:v>
                </c:pt>
                <c:pt idx="833">
                  <c:v>312.51</c:v>
                </c:pt>
                <c:pt idx="834">
                  <c:v>313.01</c:v>
                </c:pt>
                <c:pt idx="835">
                  <c:v>313.51</c:v>
                </c:pt>
                <c:pt idx="836">
                  <c:v>314.01</c:v>
                </c:pt>
                <c:pt idx="837">
                  <c:v>314.51</c:v>
                </c:pt>
                <c:pt idx="838">
                  <c:v>315.01</c:v>
                </c:pt>
                <c:pt idx="839">
                  <c:v>315.51</c:v>
                </c:pt>
                <c:pt idx="840">
                  <c:v>316.01</c:v>
                </c:pt>
                <c:pt idx="841">
                  <c:v>316.51</c:v>
                </c:pt>
                <c:pt idx="842">
                  <c:v>317.01</c:v>
                </c:pt>
                <c:pt idx="843">
                  <c:v>317.51</c:v>
                </c:pt>
                <c:pt idx="844">
                  <c:v>318.01</c:v>
                </c:pt>
                <c:pt idx="845">
                  <c:v>318.51</c:v>
                </c:pt>
                <c:pt idx="846">
                  <c:v>319.01</c:v>
                </c:pt>
                <c:pt idx="847">
                  <c:v>319.51</c:v>
                </c:pt>
                <c:pt idx="848">
                  <c:v>320.01</c:v>
                </c:pt>
                <c:pt idx="849">
                  <c:v>320.51</c:v>
                </c:pt>
                <c:pt idx="850">
                  <c:v>321.01</c:v>
                </c:pt>
                <c:pt idx="851">
                  <c:v>321.51</c:v>
                </c:pt>
                <c:pt idx="852">
                  <c:v>322.01</c:v>
                </c:pt>
                <c:pt idx="853">
                  <c:v>322.51</c:v>
                </c:pt>
                <c:pt idx="854">
                  <c:v>323.01</c:v>
                </c:pt>
                <c:pt idx="855">
                  <c:v>323.51</c:v>
                </c:pt>
                <c:pt idx="856">
                  <c:v>324.01</c:v>
                </c:pt>
                <c:pt idx="857">
                  <c:v>324.51</c:v>
                </c:pt>
                <c:pt idx="858">
                  <c:v>325.01</c:v>
                </c:pt>
                <c:pt idx="859">
                  <c:v>325.51</c:v>
                </c:pt>
                <c:pt idx="860">
                  <c:v>326.01</c:v>
                </c:pt>
                <c:pt idx="861">
                  <c:v>326.51</c:v>
                </c:pt>
                <c:pt idx="862">
                  <c:v>327.01</c:v>
                </c:pt>
                <c:pt idx="863">
                  <c:v>327.51</c:v>
                </c:pt>
                <c:pt idx="864">
                  <c:v>328.01</c:v>
                </c:pt>
                <c:pt idx="865">
                  <c:v>328.51</c:v>
                </c:pt>
                <c:pt idx="866">
                  <c:v>329.01</c:v>
                </c:pt>
                <c:pt idx="867">
                  <c:v>329.51</c:v>
                </c:pt>
                <c:pt idx="868">
                  <c:v>330.01</c:v>
                </c:pt>
                <c:pt idx="869">
                  <c:v>330.51</c:v>
                </c:pt>
                <c:pt idx="870">
                  <c:v>331.01</c:v>
                </c:pt>
                <c:pt idx="871">
                  <c:v>331.51</c:v>
                </c:pt>
                <c:pt idx="872">
                  <c:v>332.01</c:v>
                </c:pt>
                <c:pt idx="873">
                  <c:v>332.51</c:v>
                </c:pt>
                <c:pt idx="874">
                  <c:v>333.01</c:v>
                </c:pt>
                <c:pt idx="875">
                  <c:v>333.51</c:v>
                </c:pt>
                <c:pt idx="876">
                  <c:v>334.01</c:v>
                </c:pt>
                <c:pt idx="877">
                  <c:v>334.51</c:v>
                </c:pt>
                <c:pt idx="878">
                  <c:v>335.01</c:v>
                </c:pt>
                <c:pt idx="879">
                  <c:v>335.51</c:v>
                </c:pt>
                <c:pt idx="880">
                  <c:v>336.01</c:v>
                </c:pt>
                <c:pt idx="881">
                  <c:v>336.51</c:v>
                </c:pt>
                <c:pt idx="882">
                  <c:v>337.01</c:v>
                </c:pt>
                <c:pt idx="883">
                  <c:v>337.51</c:v>
                </c:pt>
                <c:pt idx="884">
                  <c:v>338.01</c:v>
                </c:pt>
                <c:pt idx="885">
                  <c:v>338.51</c:v>
                </c:pt>
                <c:pt idx="886">
                  <c:v>339.01</c:v>
                </c:pt>
                <c:pt idx="887">
                  <c:v>339.51</c:v>
                </c:pt>
                <c:pt idx="888">
                  <c:v>340.01</c:v>
                </c:pt>
                <c:pt idx="889">
                  <c:v>340.51</c:v>
                </c:pt>
                <c:pt idx="890">
                  <c:v>341.01</c:v>
                </c:pt>
                <c:pt idx="891">
                  <c:v>341.51</c:v>
                </c:pt>
                <c:pt idx="892">
                  <c:v>342.01</c:v>
                </c:pt>
                <c:pt idx="893">
                  <c:v>342.51</c:v>
                </c:pt>
                <c:pt idx="894">
                  <c:v>343.01</c:v>
                </c:pt>
                <c:pt idx="895">
                  <c:v>343.51</c:v>
                </c:pt>
                <c:pt idx="896">
                  <c:v>344.01</c:v>
                </c:pt>
                <c:pt idx="897">
                  <c:v>344.51</c:v>
                </c:pt>
                <c:pt idx="898">
                  <c:v>345.01</c:v>
                </c:pt>
                <c:pt idx="899">
                  <c:v>345.51</c:v>
                </c:pt>
                <c:pt idx="900">
                  <c:v>346.01</c:v>
                </c:pt>
                <c:pt idx="901">
                  <c:v>346.51</c:v>
                </c:pt>
                <c:pt idx="902">
                  <c:v>347.01</c:v>
                </c:pt>
                <c:pt idx="903">
                  <c:v>347.51</c:v>
                </c:pt>
                <c:pt idx="904">
                  <c:v>348.01</c:v>
                </c:pt>
                <c:pt idx="905">
                  <c:v>348.51</c:v>
                </c:pt>
                <c:pt idx="906">
                  <c:v>349.01</c:v>
                </c:pt>
                <c:pt idx="907">
                  <c:v>349.51</c:v>
                </c:pt>
                <c:pt idx="908">
                  <c:v>350.01</c:v>
                </c:pt>
                <c:pt idx="909">
                  <c:v>350.51</c:v>
                </c:pt>
                <c:pt idx="910">
                  <c:v>351.01</c:v>
                </c:pt>
                <c:pt idx="911">
                  <c:v>351.51</c:v>
                </c:pt>
                <c:pt idx="912">
                  <c:v>352.01</c:v>
                </c:pt>
                <c:pt idx="913">
                  <c:v>352.51</c:v>
                </c:pt>
                <c:pt idx="914">
                  <c:v>353.01</c:v>
                </c:pt>
                <c:pt idx="915">
                  <c:v>353.51</c:v>
                </c:pt>
                <c:pt idx="916">
                  <c:v>354.01</c:v>
                </c:pt>
                <c:pt idx="917">
                  <c:v>354.51</c:v>
                </c:pt>
                <c:pt idx="918">
                  <c:v>355.01</c:v>
                </c:pt>
                <c:pt idx="919">
                  <c:v>355.51</c:v>
                </c:pt>
                <c:pt idx="920">
                  <c:v>356.01</c:v>
                </c:pt>
                <c:pt idx="921">
                  <c:v>356.51</c:v>
                </c:pt>
                <c:pt idx="922">
                  <c:v>357.01</c:v>
                </c:pt>
                <c:pt idx="923">
                  <c:v>357.51</c:v>
                </c:pt>
                <c:pt idx="924">
                  <c:v>358.01</c:v>
                </c:pt>
                <c:pt idx="925">
                  <c:v>358.51</c:v>
                </c:pt>
                <c:pt idx="926">
                  <c:v>359.01</c:v>
                </c:pt>
                <c:pt idx="927">
                  <c:v>359.51</c:v>
                </c:pt>
                <c:pt idx="928">
                  <c:v>360.01</c:v>
                </c:pt>
                <c:pt idx="929">
                  <c:v>360.51</c:v>
                </c:pt>
                <c:pt idx="930">
                  <c:v>361.01</c:v>
                </c:pt>
                <c:pt idx="931">
                  <c:v>361.51</c:v>
                </c:pt>
                <c:pt idx="932">
                  <c:v>362.01</c:v>
                </c:pt>
                <c:pt idx="933">
                  <c:v>362.51</c:v>
                </c:pt>
                <c:pt idx="934">
                  <c:v>363.01</c:v>
                </c:pt>
                <c:pt idx="935">
                  <c:v>363.51</c:v>
                </c:pt>
                <c:pt idx="936">
                  <c:v>364.01</c:v>
                </c:pt>
                <c:pt idx="937">
                  <c:v>364.51</c:v>
                </c:pt>
                <c:pt idx="938">
                  <c:v>365.01</c:v>
                </c:pt>
                <c:pt idx="939">
                  <c:v>365.51</c:v>
                </c:pt>
                <c:pt idx="940">
                  <c:v>366.01</c:v>
                </c:pt>
                <c:pt idx="941">
                  <c:v>366.51</c:v>
                </c:pt>
                <c:pt idx="942">
                  <c:v>367.01</c:v>
                </c:pt>
                <c:pt idx="943">
                  <c:v>367.51</c:v>
                </c:pt>
                <c:pt idx="944">
                  <c:v>368.01</c:v>
                </c:pt>
                <c:pt idx="945">
                  <c:v>368.51</c:v>
                </c:pt>
                <c:pt idx="946">
                  <c:v>369.01</c:v>
                </c:pt>
                <c:pt idx="947">
                  <c:v>369.51</c:v>
                </c:pt>
                <c:pt idx="948">
                  <c:v>370.01</c:v>
                </c:pt>
                <c:pt idx="949">
                  <c:v>370.51</c:v>
                </c:pt>
                <c:pt idx="950">
                  <c:v>371.01</c:v>
                </c:pt>
                <c:pt idx="951">
                  <c:v>371.51</c:v>
                </c:pt>
                <c:pt idx="952">
                  <c:v>372.01</c:v>
                </c:pt>
                <c:pt idx="953">
                  <c:v>372.51</c:v>
                </c:pt>
                <c:pt idx="954">
                  <c:v>373.01</c:v>
                </c:pt>
                <c:pt idx="955">
                  <c:v>373.51</c:v>
                </c:pt>
                <c:pt idx="956">
                  <c:v>374.01</c:v>
                </c:pt>
                <c:pt idx="957">
                  <c:v>374.51</c:v>
                </c:pt>
                <c:pt idx="958">
                  <c:v>375.01</c:v>
                </c:pt>
                <c:pt idx="959">
                  <c:v>375.51</c:v>
                </c:pt>
                <c:pt idx="960">
                  <c:v>376.01</c:v>
                </c:pt>
                <c:pt idx="961">
                  <c:v>376.51</c:v>
                </c:pt>
                <c:pt idx="962">
                  <c:v>377.01</c:v>
                </c:pt>
                <c:pt idx="963">
                  <c:v>377.51</c:v>
                </c:pt>
                <c:pt idx="964">
                  <c:v>378.01</c:v>
                </c:pt>
                <c:pt idx="965">
                  <c:v>378.51</c:v>
                </c:pt>
                <c:pt idx="966">
                  <c:v>379.01</c:v>
                </c:pt>
                <c:pt idx="967">
                  <c:v>379.51</c:v>
                </c:pt>
                <c:pt idx="968">
                  <c:v>380.01</c:v>
                </c:pt>
                <c:pt idx="969">
                  <c:v>380.51</c:v>
                </c:pt>
                <c:pt idx="970">
                  <c:v>381.01</c:v>
                </c:pt>
                <c:pt idx="971">
                  <c:v>381.51</c:v>
                </c:pt>
                <c:pt idx="972">
                  <c:v>382.01</c:v>
                </c:pt>
                <c:pt idx="973">
                  <c:v>382.51</c:v>
                </c:pt>
                <c:pt idx="974">
                  <c:v>383.01</c:v>
                </c:pt>
                <c:pt idx="975">
                  <c:v>383.51</c:v>
                </c:pt>
                <c:pt idx="976">
                  <c:v>384.01</c:v>
                </c:pt>
                <c:pt idx="977">
                  <c:v>384.51</c:v>
                </c:pt>
                <c:pt idx="978">
                  <c:v>385.01</c:v>
                </c:pt>
                <c:pt idx="979">
                  <c:v>385.51</c:v>
                </c:pt>
                <c:pt idx="980">
                  <c:v>386.01</c:v>
                </c:pt>
                <c:pt idx="981">
                  <c:v>386.51</c:v>
                </c:pt>
                <c:pt idx="982">
                  <c:v>387.01</c:v>
                </c:pt>
                <c:pt idx="983">
                  <c:v>387.51</c:v>
                </c:pt>
                <c:pt idx="984">
                  <c:v>388.01</c:v>
                </c:pt>
                <c:pt idx="985">
                  <c:v>388.51</c:v>
                </c:pt>
                <c:pt idx="986">
                  <c:v>389.01</c:v>
                </c:pt>
                <c:pt idx="987">
                  <c:v>389.51</c:v>
                </c:pt>
                <c:pt idx="988">
                  <c:v>390.01</c:v>
                </c:pt>
                <c:pt idx="989">
                  <c:v>390.51</c:v>
                </c:pt>
                <c:pt idx="990">
                  <c:v>391.01</c:v>
                </c:pt>
                <c:pt idx="991">
                  <c:v>391.51</c:v>
                </c:pt>
                <c:pt idx="992">
                  <c:v>392.01</c:v>
                </c:pt>
                <c:pt idx="993">
                  <c:v>392.51</c:v>
                </c:pt>
                <c:pt idx="994">
                  <c:v>393.01</c:v>
                </c:pt>
                <c:pt idx="995">
                  <c:v>393.51</c:v>
                </c:pt>
                <c:pt idx="996">
                  <c:v>394.01</c:v>
                </c:pt>
                <c:pt idx="997">
                  <c:v>394.51</c:v>
                </c:pt>
                <c:pt idx="998">
                  <c:v>395.01</c:v>
                </c:pt>
                <c:pt idx="999">
                  <c:v>395.51</c:v>
                </c:pt>
                <c:pt idx="1000">
                  <c:v>396.01</c:v>
                </c:pt>
                <c:pt idx="1001">
                  <c:v>396.51</c:v>
                </c:pt>
                <c:pt idx="1002">
                  <c:v>397.01</c:v>
                </c:pt>
                <c:pt idx="1003">
                  <c:v>397.51</c:v>
                </c:pt>
                <c:pt idx="1004">
                  <c:v>398.01</c:v>
                </c:pt>
                <c:pt idx="1005">
                  <c:v>398.51</c:v>
                </c:pt>
                <c:pt idx="1006">
                  <c:v>399.01</c:v>
                </c:pt>
                <c:pt idx="1007">
                  <c:v>399.51</c:v>
                </c:pt>
                <c:pt idx="1008">
                  <c:v>400.01</c:v>
                </c:pt>
                <c:pt idx="1009">
                  <c:v>400.51</c:v>
                </c:pt>
                <c:pt idx="1010">
                  <c:v>401.01</c:v>
                </c:pt>
                <c:pt idx="1011">
                  <c:v>401.51</c:v>
                </c:pt>
                <c:pt idx="1012">
                  <c:v>402.01</c:v>
                </c:pt>
                <c:pt idx="1013">
                  <c:v>402.51</c:v>
                </c:pt>
                <c:pt idx="1014">
                  <c:v>403.01</c:v>
                </c:pt>
                <c:pt idx="1015">
                  <c:v>403.51</c:v>
                </c:pt>
                <c:pt idx="1016">
                  <c:v>404.01</c:v>
                </c:pt>
                <c:pt idx="1017">
                  <c:v>404.51</c:v>
                </c:pt>
                <c:pt idx="1018">
                  <c:v>405.01</c:v>
                </c:pt>
                <c:pt idx="1019">
                  <c:v>405.51</c:v>
                </c:pt>
                <c:pt idx="1020">
                  <c:v>406.01</c:v>
                </c:pt>
                <c:pt idx="1021">
                  <c:v>406.51</c:v>
                </c:pt>
                <c:pt idx="1022">
                  <c:v>407.01</c:v>
                </c:pt>
                <c:pt idx="1023">
                  <c:v>407.51</c:v>
                </c:pt>
                <c:pt idx="1024">
                  <c:v>408.01</c:v>
                </c:pt>
                <c:pt idx="1025">
                  <c:v>408.51</c:v>
                </c:pt>
                <c:pt idx="1026">
                  <c:v>409.01</c:v>
                </c:pt>
                <c:pt idx="1027">
                  <c:v>409.51</c:v>
                </c:pt>
                <c:pt idx="1028">
                  <c:v>410.01</c:v>
                </c:pt>
                <c:pt idx="1029">
                  <c:v>410.51</c:v>
                </c:pt>
                <c:pt idx="1030">
                  <c:v>411.01</c:v>
                </c:pt>
                <c:pt idx="1031">
                  <c:v>411.51</c:v>
                </c:pt>
                <c:pt idx="1032">
                  <c:v>412.01</c:v>
                </c:pt>
                <c:pt idx="1033">
                  <c:v>412.51</c:v>
                </c:pt>
                <c:pt idx="1034">
                  <c:v>413.01</c:v>
                </c:pt>
                <c:pt idx="1035">
                  <c:v>413.51</c:v>
                </c:pt>
                <c:pt idx="1036">
                  <c:v>414.01</c:v>
                </c:pt>
                <c:pt idx="1037">
                  <c:v>414.51</c:v>
                </c:pt>
                <c:pt idx="1038">
                  <c:v>415.01</c:v>
                </c:pt>
                <c:pt idx="1039">
                  <c:v>415.51</c:v>
                </c:pt>
                <c:pt idx="1040">
                  <c:v>416.01</c:v>
                </c:pt>
                <c:pt idx="1041">
                  <c:v>416.51</c:v>
                </c:pt>
                <c:pt idx="1042">
                  <c:v>417.01</c:v>
                </c:pt>
                <c:pt idx="1043">
                  <c:v>417.51</c:v>
                </c:pt>
                <c:pt idx="1044">
                  <c:v>418.01</c:v>
                </c:pt>
                <c:pt idx="1045">
                  <c:v>418.51</c:v>
                </c:pt>
                <c:pt idx="1046">
                  <c:v>419.01</c:v>
                </c:pt>
                <c:pt idx="1047">
                  <c:v>419.51</c:v>
                </c:pt>
                <c:pt idx="1048">
                  <c:v>420.01</c:v>
                </c:pt>
                <c:pt idx="1049">
                  <c:v>420.51</c:v>
                </c:pt>
                <c:pt idx="1050">
                  <c:v>421.01</c:v>
                </c:pt>
                <c:pt idx="1051">
                  <c:v>421.51</c:v>
                </c:pt>
                <c:pt idx="1052">
                  <c:v>422.01</c:v>
                </c:pt>
                <c:pt idx="1053">
                  <c:v>422.51</c:v>
                </c:pt>
                <c:pt idx="1054">
                  <c:v>423.01</c:v>
                </c:pt>
                <c:pt idx="1055">
                  <c:v>423.51</c:v>
                </c:pt>
                <c:pt idx="1056">
                  <c:v>424.01</c:v>
                </c:pt>
                <c:pt idx="1057">
                  <c:v>424.51</c:v>
                </c:pt>
                <c:pt idx="1058">
                  <c:v>425.01</c:v>
                </c:pt>
                <c:pt idx="1059">
                  <c:v>425.51</c:v>
                </c:pt>
                <c:pt idx="1060">
                  <c:v>426.01</c:v>
                </c:pt>
                <c:pt idx="1061">
                  <c:v>426.51</c:v>
                </c:pt>
                <c:pt idx="1062">
                  <c:v>427.01</c:v>
                </c:pt>
                <c:pt idx="1063">
                  <c:v>427.51</c:v>
                </c:pt>
                <c:pt idx="1064">
                  <c:v>428.01</c:v>
                </c:pt>
                <c:pt idx="1065">
                  <c:v>428.51</c:v>
                </c:pt>
                <c:pt idx="1066">
                  <c:v>429.01</c:v>
                </c:pt>
                <c:pt idx="1067">
                  <c:v>429.51</c:v>
                </c:pt>
                <c:pt idx="1068">
                  <c:v>430.01</c:v>
                </c:pt>
                <c:pt idx="1069">
                  <c:v>430.51</c:v>
                </c:pt>
                <c:pt idx="1070">
                  <c:v>431.01</c:v>
                </c:pt>
                <c:pt idx="1071">
                  <c:v>431.51</c:v>
                </c:pt>
                <c:pt idx="1072">
                  <c:v>432.01</c:v>
                </c:pt>
                <c:pt idx="1073">
                  <c:v>432.51</c:v>
                </c:pt>
                <c:pt idx="1074">
                  <c:v>433.01</c:v>
                </c:pt>
                <c:pt idx="1075">
                  <c:v>433.51</c:v>
                </c:pt>
                <c:pt idx="1076">
                  <c:v>434.01</c:v>
                </c:pt>
                <c:pt idx="1077">
                  <c:v>434.51</c:v>
                </c:pt>
                <c:pt idx="1078">
                  <c:v>435.01</c:v>
                </c:pt>
                <c:pt idx="1079">
                  <c:v>435.51</c:v>
                </c:pt>
                <c:pt idx="1080">
                  <c:v>436.01</c:v>
                </c:pt>
                <c:pt idx="1081">
                  <c:v>436.51</c:v>
                </c:pt>
                <c:pt idx="1082">
                  <c:v>437.01</c:v>
                </c:pt>
                <c:pt idx="1083">
                  <c:v>437.51</c:v>
                </c:pt>
                <c:pt idx="1084">
                  <c:v>438.01</c:v>
                </c:pt>
                <c:pt idx="1085">
                  <c:v>438.51</c:v>
                </c:pt>
                <c:pt idx="1086">
                  <c:v>439.01</c:v>
                </c:pt>
                <c:pt idx="1087">
                  <c:v>439.51</c:v>
                </c:pt>
                <c:pt idx="1088">
                  <c:v>440.01</c:v>
                </c:pt>
                <c:pt idx="1089">
                  <c:v>440.51</c:v>
                </c:pt>
                <c:pt idx="1090">
                  <c:v>441.01</c:v>
                </c:pt>
                <c:pt idx="1091">
                  <c:v>441.51</c:v>
                </c:pt>
                <c:pt idx="1092">
                  <c:v>442.01</c:v>
                </c:pt>
                <c:pt idx="1093">
                  <c:v>442.51</c:v>
                </c:pt>
                <c:pt idx="1094">
                  <c:v>443.01</c:v>
                </c:pt>
                <c:pt idx="1095">
                  <c:v>443.51</c:v>
                </c:pt>
                <c:pt idx="1096">
                  <c:v>444.01</c:v>
                </c:pt>
                <c:pt idx="1097">
                  <c:v>444.51</c:v>
                </c:pt>
                <c:pt idx="1098">
                  <c:v>445.01</c:v>
                </c:pt>
                <c:pt idx="1099">
                  <c:v>445.51</c:v>
                </c:pt>
                <c:pt idx="1100">
                  <c:v>446.01</c:v>
                </c:pt>
                <c:pt idx="1101">
                  <c:v>446.51</c:v>
                </c:pt>
                <c:pt idx="1102">
                  <c:v>447.01</c:v>
                </c:pt>
                <c:pt idx="1103">
                  <c:v>447.51</c:v>
                </c:pt>
                <c:pt idx="1104">
                  <c:v>448.01</c:v>
                </c:pt>
                <c:pt idx="1105">
                  <c:v>448.51</c:v>
                </c:pt>
                <c:pt idx="1106">
                  <c:v>449.01</c:v>
                </c:pt>
                <c:pt idx="1107">
                  <c:v>449.51</c:v>
                </c:pt>
                <c:pt idx="1108">
                  <c:v>450.01</c:v>
                </c:pt>
                <c:pt idx="1109">
                  <c:v>450.51</c:v>
                </c:pt>
                <c:pt idx="1110">
                  <c:v>451.01</c:v>
                </c:pt>
                <c:pt idx="1111">
                  <c:v>451.51</c:v>
                </c:pt>
                <c:pt idx="1112">
                  <c:v>452.01</c:v>
                </c:pt>
                <c:pt idx="1113">
                  <c:v>452.51</c:v>
                </c:pt>
                <c:pt idx="1114">
                  <c:v>453.01</c:v>
                </c:pt>
                <c:pt idx="1115">
                  <c:v>453.51</c:v>
                </c:pt>
                <c:pt idx="1116">
                  <c:v>454.01</c:v>
                </c:pt>
                <c:pt idx="1117">
                  <c:v>454.51</c:v>
                </c:pt>
                <c:pt idx="1118">
                  <c:v>455.01</c:v>
                </c:pt>
                <c:pt idx="1119">
                  <c:v>455.51</c:v>
                </c:pt>
                <c:pt idx="1120">
                  <c:v>456.01</c:v>
                </c:pt>
                <c:pt idx="1121">
                  <c:v>456.51</c:v>
                </c:pt>
                <c:pt idx="1122">
                  <c:v>457.01</c:v>
                </c:pt>
                <c:pt idx="1123">
                  <c:v>457.51</c:v>
                </c:pt>
                <c:pt idx="1124">
                  <c:v>458.01</c:v>
                </c:pt>
                <c:pt idx="1125">
                  <c:v>458.51</c:v>
                </c:pt>
                <c:pt idx="1126">
                  <c:v>459.01</c:v>
                </c:pt>
                <c:pt idx="1127">
                  <c:v>459.51</c:v>
                </c:pt>
                <c:pt idx="1128">
                  <c:v>460.01</c:v>
                </c:pt>
                <c:pt idx="1129">
                  <c:v>460.51</c:v>
                </c:pt>
                <c:pt idx="1130">
                  <c:v>461.01</c:v>
                </c:pt>
                <c:pt idx="1131">
                  <c:v>461.51</c:v>
                </c:pt>
                <c:pt idx="1132">
                  <c:v>462.01</c:v>
                </c:pt>
                <c:pt idx="1133">
                  <c:v>462.51</c:v>
                </c:pt>
                <c:pt idx="1134">
                  <c:v>463.01</c:v>
                </c:pt>
                <c:pt idx="1135">
                  <c:v>463.51</c:v>
                </c:pt>
                <c:pt idx="1136">
                  <c:v>464.01</c:v>
                </c:pt>
                <c:pt idx="1137">
                  <c:v>464.51</c:v>
                </c:pt>
                <c:pt idx="1138">
                  <c:v>465.01</c:v>
                </c:pt>
                <c:pt idx="1139">
                  <c:v>465.51</c:v>
                </c:pt>
                <c:pt idx="1140">
                  <c:v>466.01</c:v>
                </c:pt>
                <c:pt idx="1141">
                  <c:v>466.51</c:v>
                </c:pt>
                <c:pt idx="1142">
                  <c:v>467.01</c:v>
                </c:pt>
                <c:pt idx="1143">
                  <c:v>467.51</c:v>
                </c:pt>
                <c:pt idx="1144">
                  <c:v>468.01</c:v>
                </c:pt>
                <c:pt idx="1145">
                  <c:v>468.51</c:v>
                </c:pt>
                <c:pt idx="1146">
                  <c:v>469.01</c:v>
                </c:pt>
                <c:pt idx="1147">
                  <c:v>469.51</c:v>
                </c:pt>
                <c:pt idx="1148">
                  <c:v>470.01</c:v>
                </c:pt>
                <c:pt idx="1149">
                  <c:v>470.51</c:v>
                </c:pt>
                <c:pt idx="1150">
                  <c:v>471.01</c:v>
                </c:pt>
                <c:pt idx="1151">
                  <c:v>471.51</c:v>
                </c:pt>
                <c:pt idx="1152">
                  <c:v>472.01</c:v>
                </c:pt>
                <c:pt idx="1153">
                  <c:v>472.51</c:v>
                </c:pt>
                <c:pt idx="1154">
                  <c:v>473.01</c:v>
                </c:pt>
                <c:pt idx="1155">
                  <c:v>473.51</c:v>
                </c:pt>
                <c:pt idx="1156">
                  <c:v>474.01</c:v>
                </c:pt>
                <c:pt idx="1157">
                  <c:v>474.51</c:v>
                </c:pt>
                <c:pt idx="1158">
                  <c:v>475.01</c:v>
                </c:pt>
                <c:pt idx="1159">
                  <c:v>475.51</c:v>
                </c:pt>
                <c:pt idx="1160">
                  <c:v>476.01</c:v>
                </c:pt>
                <c:pt idx="1161">
                  <c:v>476.51</c:v>
                </c:pt>
                <c:pt idx="1162">
                  <c:v>477.01</c:v>
                </c:pt>
                <c:pt idx="1163">
                  <c:v>477.51</c:v>
                </c:pt>
                <c:pt idx="1164">
                  <c:v>478.01</c:v>
                </c:pt>
                <c:pt idx="1165">
                  <c:v>478.51</c:v>
                </c:pt>
                <c:pt idx="1166">
                  <c:v>479.01</c:v>
                </c:pt>
                <c:pt idx="1167">
                  <c:v>479.51</c:v>
                </c:pt>
                <c:pt idx="1168">
                  <c:v>480.01</c:v>
                </c:pt>
                <c:pt idx="1169">
                  <c:v>480.51</c:v>
                </c:pt>
                <c:pt idx="1170">
                  <c:v>481.01</c:v>
                </c:pt>
                <c:pt idx="1171">
                  <c:v>481.51</c:v>
                </c:pt>
                <c:pt idx="1172">
                  <c:v>482.01</c:v>
                </c:pt>
                <c:pt idx="1173">
                  <c:v>482.51</c:v>
                </c:pt>
                <c:pt idx="1174">
                  <c:v>483.01</c:v>
                </c:pt>
                <c:pt idx="1175">
                  <c:v>483.51</c:v>
                </c:pt>
                <c:pt idx="1176">
                  <c:v>484.01</c:v>
                </c:pt>
                <c:pt idx="1177">
                  <c:v>484.51</c:v>
                </c:pt>
                <c:pt idx="1178">
                  <c:v>485.01</c:v>
                </c:pt>
                <c:pt idx="1179">
                  <c:v>485.51</c:v>
                </c:pt>
                <c:pt idx="1180">
                  <c:v>486.01</c:v>
                </c:pt>
                <c:pt idx="1181">
                  <c:v>486.51</c:v>
                </c:pt>
                <c:pt idx="1182">
                  <c:v>487.01</c:v>
                </c:pt>
                <c:pt idx="1183">
                  <c:v>487.51</c:v>
                </c:pt>
                <c:pt idx="1184">
                  <c:v>488.01</c:v>
                </c:pt>
                <c:pt idx="1185">
                  <c:v>488.51</c:v>
                </c:pt>
                <c:pt idx="1186">
                  <c:v>489.01</c:v>
                </c:pt>
                <c:pt idx="1187">
                  <c:v>489.51</c:v>
                </c:pt>
                <c:pt idx="1188">
                  <c:v>490.01</c:v>
                </c:pt>
                <c:pt idx="1189">
                  <c:v>490.51</c:v>
                </c:pt>
                <c:pt idx="1190">
                  <c:v>491.01</c:v>
                </c:pt>
                <c:pt idx="1191">
                  <c:v>491.51</c:v>
                </c:pt>
                <c:pt idx="1192">
                  <c:v>492.01</c:v>
                </c:pt>
                <c:pt idx="1193">
                  <c:v>492.51</c:v>
                </c:pt>
                <c:pt idx="1194">
                  <c:v>493.01</c:v>
                </c:pt>
                <c:pt idx="1195">
                  <c:v>493.51</c:v>
                </c:pt>
                <c:pt idx="1196">
                  <c:v>494.01</c:v>
                </c:pt>
                <c:pt idx="1197">
                  <c:v>494.51</c:v>
                </c:pt>
                <c:pt idx="1198">
                  <c:v>495.01</c:v>
                </c:pt>
                <c:pt idx="1199">
                  <c:v>495.51</c:v>
                </c:pt>
                <c:pt idx="1200">
                  <c:v>496.01</c:v>
                </c:pt>
                <c:pt idx="1201">
                  <c:v>496.51</c:v>
                </c:pt>
                <c:pt idx="1202">
                  <c:v>497.01</c:v>
                </c:pt>
                <c:pt idx="1203">
                  <c:v>497.51</c:v>
                </c:pt>
                <c:pt idx="1204">
                  <c:v>498.01</c:v>
                </c:pt>
                <c:pt idx="1205">
                  <c:v>498.51</c:v>
                </c:pt>
              </c:numCache>
            </c:numRef>
          </c:val>
          <c:smooth val="0"/>
          <c:extLst>
            <c:ext xmlns:c16="http://schemas.microsoft.com/office/drawing/2014/chart" uri="{C3380CC4-5D6E-409C-BE32-E72D297353CC}">
              <c16:uniqueId val="{00000001-F9B2-42A4-90F8-53B9727EC824}"/>
            </c:ext>
          </c:extLst>
        </c:ser>
        <c:dLbls>
          <c:showLegendKey val="0"/>
          <c:showVal val="0"/>
          <c:showCatName val="0"/>
          <c:showSerName val="0"/>
          <c:showPercent val="0"/>
          <c:showBubbleSize val="0"/>
        </c:dLbls>
        <c:smooth val="0"/>
        <c:axId val="479419216"/>
        <c:axId val="479421568"/>
        <c:extLst/>
      </c:lineChart>
      <c:catAx>
        <c:axId val="479419216"/>
        <c:scaling>
          <c:orientation val="minMax"/>
        </c:scaling>
        <c:delete val="0"/>
        <c:axPos val="b"/>
        <c:numFmt formatCode="&quot;$&quot;#,##0" sourceLinked="0"/>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421568"/>
        <c:crosses val="autoZero"/>
        <c:auto val="1"/>
        <c:lblAlgn val="ctr"/>
        <c:lblOffset val="100"/>
        <c:tickLblSkip val="51"/>
        <c:tickMarkSkip val="51"/>
        <c:noMultiLvlLbl val="0"/>
      </c:catAx>
      <c:valAx>
        <c:axId val="4794215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41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090354304832E-2"/>
          <c:y val="2.3909698903467301E-2"/>
          <c:w val="0.92367207388175698"/>
          <c:h val="0.80192301754708295"/>
        </c:manualLayout>
      </c:layout>
      <c:lineChart>
        <c:grouping val="standard"/>
        <c:varyColors val="0"/>
        <c:ser>
          <c:idx val="1"/>
          <c:order val="0"/>
          <c:spPr>
            <a:ln w="28575" cap="rnd">
              <a:noFill/>
              <a:round/>
            </a:ln>
            <a:effectLst/>
          </c:spPr>
          <c:marker>
            <c:symbol val="none"/>
          </c:marker>
          <c:val>
            <c:numRef>
              <c:f>'by $50'!$B$4:$B$1209</c:f>
              <c:numCache>
                <c:formatCode>General</c:formatCode>
                <c:ptCount val="120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95</c:v>
                </c:pt>
                <c:pt idx="207">
                  <c:v>95</c:v>
                </c:pt>
                <c:pt idx="208">
                  <c:v>95</c:v>
                </c:pt>
                <c:pt idx="209">
                  <c:v>95</c:v>
                </c:pt>
                <c:pt idx="210">
                  <c:v>95</c:v>
                </c:pt>
                <c:pt idx="211">
                  <c:v>95</c:v>
                </c:pt>
                <c:pt idx="212">
                  <c:v>95</c:v>
                </c:pt>
                <c:pt idx="213">
                  <c:v>95</c:v>
                </c:pt>
                <c:pt idx="214">
                  <c:v>95</c:v>
                </c:pt>
                <c:pt idx="215">
                  <c:v>95</c:v>
                </c:pt>
                <c:pt idx="216">
                  <c:v>95</c:v>
                </c:pt>
                <c:pt idx="217">
                  <c:v>95</c:v>
                </c:pt>
                <c:pt idx="218">
                  <c:v>95</c:v>
                </c:pt>
                <c:pt idx="219">
                  <c:v>95</c:v>
                </c:pt>
                <c:pt idx="220">
                  <c:v>95</c:v>
                </c:pt>
                <c:pt idx="221">
                  <c:v>95</c:v>
                </c:pt>
                <c:pt idx="222">
                  <c:v>95</c:v>
                </c:pt>
                <c:pt idx="223">
                  <c:v>95</c:v>
                </c:pt>
                <c:pt idx="224">
                  <c:v>95</c:v>
                </c:pt>
                <c:pt idx="225">
                  <c:v>95</c:v>
                </c:pt>
                <c:pt idx="226">
                  <c:v>95</c:v>
                </c:pt>
                <c:pt idx="227">
                  <c:v>95</c:v>
                </c:pt>
                <c:pt idx="228">
                  <c:v>95</c:v>
                </c:pt>
                <c:pt idx="229">
                  <c:v>95</c:v>
                </c:pt>
                <c:pt idx="230">
                  <c:v>95</c:v>
                </c:pt>
                <c:pt idx="231">
                  <c:v>95</c:v>
                </c:pt>
                <c:pt idx="232">
                  <c:v>95</c:v>
                </c:pt>
                <c:pt idx="233">
                  <c:v>95</c:v>
                </c:pt>
                <c:pt idx="234">
                  <c:v>95</c:v>
                </c:pt>
                <c:pt idx="235">
                  <c:v>95</c:v>
                </c:pt>
                <c:pt idx="236">
                  <c:v>95</c:v>
                </c:pt>
                <c:pt idx="237">
                  <c:v>95</c:v>
                </c:pt>
                <c:pt idx="238">
                  <c:v>95</c:v>
                </c:pt>
                <c:pt idx="239">
                  <c:v>95</c:v>
                </c:pt>
                <c:pt idx="240">
                  <c:v>95</c:v>
                </c:pt>
                <c:pt idx="241">
                  <c:v>95</c:v>
                </c:pt>
                <c:pt idx="242">
                  <c:v>95</c:v>
                </c:pt>
                <c:pt idx="243">
                  <c:v>95</c:v>
                </c:pt>
                <c:pt idx="244">
                  <c:v>95</c:v>
                </c:pt>
                <c:pt idx="245">
                  <c:v>95</c:v>
                </c:pt>
                <c:pt idx="246">
                  <c:v>95</c:v>
                </c:pt>
                <c:pt idx="247">
                  <c:v>95</c:v>
                </c:pt>
                <c:pt idx="248">
                  <c:v>95</c:v>
                </c:pt>
                <c:pt idx="249">
                  <c:v>95</c:v>
                </c:pt>
                <c:pt idx="250">
                  <c:v>95</c:v>
                </c:pt>
                <c:pt idx="251">
                  <c:v>95</c:v>
                </c:pt>
                <c:pt idx="252">
                  <c:v>95</c:v>
                </c:pt>
                <c:pt idx="253">
                  <c:v>95</c:v>
                </c:pt>
                <c:pt idx="254">
                  <c:v>95</c:v>
                </c:pt>
                <c:pt idx="255">
                  <c:v>95</c:v>
                </c:pt>
                <c:pt idx="256">
                  <c:v>95</c:v>
                </c:pt>
                <c:pt idx="257">
                  <c:v>95</c:v>
                </c:pt>
                <c:pt idx="258">
                  <c:v>95</c:v>
                </c:pt>
                <c:pt idx="259">
                  <c:v>95</c:v>
                </c:pt>
                <c:pt idx="260">
                  <c:v>95</c:v>
                </c:pt>
                <c:pt idx="261">
                  <c:v>95</c:v>
                </c:pt>
                <c:pt idx="262">
                  <c:v>95</c:v>
                </c:pt>
                <c:pt idx="263">
                  <c:v>95</c:v>
                </c:pt>
                <c:pt idx="264">
                  <c:v>95</c:v>
                </c:pt>
                <c:pt idx="265">
                  <c:v>95</c:v>
                </c:pt>
                <c:pt idx="266">
                  <c:v>95</c:v>
                </c:pt>
                <c:pt idx="267">
                  <c:v>95</c:v>
                </c:pt>
                <c:pt idx="268">
                  <c:v>95</c:v>
                </c:pt>
                <c:pt idx="269">
                  <c:v>95</c:v>
                </c:pt>
                <c:pt idx="270">
                  <c:v>95</c:v>
                </c:pt>
                <c:pt idx="271">
                  <c:v>95</c:v>
                </c:pt>
                <c:pt idx="272">
                  <c:v>95</c:v>
                </c:pt>
                <c:pt idx="273">
                  <c:v>95</c:v>
                </c:pt>
                <c:pt idx="274">
                  <c:v>95</c:v>
                </c:pt>
                <c:pt idx="275">
                  <c:v>95</c:v>
                </c:pt>
                <c:pt idx="276">
                  <c:v>95</c:v>
                </c:pt>
                <c:pt idx="277">
                  <c:v>95</c:v>
                </c:pt>
                <c:pt idx="278">
                  <c:v>95</c:v>
                </c:pt>
                <c:pt idx="279">
                  <c:v>95</c:v>
                </c:pt>
                <c:pt idx="280">
                  <c:v>95</c:v>
                </c:pt>
                <c:pt idx="281">
                  <c:v>95</c:v>
                </c:pt>
                <c:pt idx="282">
                  <c:v>95</c:v>
                </c:pt>
                <c:pt idx="283">
                  <c:v>95</c:v>
                </c:pt>
                <c:pt idx="284">
                  <c:v>95</c:v>
                </c:pt>
                <c:pt idx="285">
                  <c:v>95</c:v>
                </c:pt>
                <c:pt idx="286">
                  <c:v>95</c:v>
                </c:pt>
                <c:pt idx="287">
                  <c:v>95</c:v>
                </c:pt>
                <c:pt idx="288">
                  <c:v>95</c:v>
                </c:pt>
                <c:pt idx="289">
                  <c:v>95</c:v>
                </c:pt>
                <c:pt idx="290">
                  <c:v>95</c:v>
                </c:pt>
                <c:pt idx="291">
                  <c:v>95</c:v>
                </c:pt>
                <c:pt idx="292">
                  <c:v>95</c:v>
                </c:pt>
                <c:pt idx="293">
                  <c:v>95</c:v>
                </c:pt>
                <c:pt idx="294">
                  <c:v>95</c:v>
                </c:pt>
                <c:pt idx="295">
                  <c:v>95</c:v>
                </c:pt>
                <c:pt idx="296">
                  <c:v>95</c:v>
                </c:pt>
                <c:pt idx="297">
                  <c:v>95</c:v>
                </c:pt>
                <c:pt idx="298">
                  <c:v>95</c:v>
                </c:pt>
                <c:pt idx="299">
                  <c:v>95</c:v>
                </c:pt>
                <c:pt idx="300">
                  <c:v>95</c:v>
                </c:pt>
                <c:pt idx="301">
                  <c:v>95</c:v>
                </c:pt>
                <c:pt idx="302">
                  <c:v>95</c:v>
                </c:pt>
                <c:pt idx="303">
                  <c:v>95</c:v>
                </c:pt>
                <c:pt idx="304">
                  <c:v>95</c:v>
                </c:pt>
                <c:pt idx="305">
                  <c:v>95</c:v>
                </c:pt>
                <c:pt idx="306">
                  <c:v>95</c:v>
                </c:pt>
                <c:pt idx="307">
                  <c:v>95</c:v>
                </c:pt>
                <c:pt idx="308">
                  <c:v>95</c:v>
                </c:pt>
                <c:pt idx="309">
                  <c:v>95</c:v>
                </c:pt>
                <c:pt idx="310">
                  <c:v>95</c:v>
                </c:pt>
                <c:pt idx="311">
                  <c:v>95</c:v>
                </c:pt>
                <c:pt idx="312">
                  <c:v>95</c:v>
                </c:pt>
                <c:pt idx="313">
                  <c:v>95</c:v>
                </c:pt>
                <c:pt idx="314">
                  <c:v>95</c:v>
                </c:pt>
                <c:pt idx="315">
                  <c:v>95</c:v>
                </c:pt>
                <c:pt idx="316">
                  <c:v>95</c:v>
                </c:pt>
                <c:pt idx="317">
                  <c:v>95</c:v>
                </c:pt>
                <c:pt idx="318">
                  <c:v>95</c:v>
                </c:pt>
                <c:pt idx="319">
                  <c:v>95</c:v>
                </c:pt>
                <c:pt idx="320">
                  <c:v>95</c:v>
                </c:pt>
                <c:pt idx="321">
                  <c:v>95</c:v>
                </c:pt>
                <c:pt idx="322">
                  <c:v>95</c:v>
                </c:pt>
                <c:pt idx="323">
                  <c:v>95</c:v>
                </c:pt>
                <c:pt idx="324">
                  <c:v>95</c:v>
                </c:pt>
                <c:pt idx="325">
                  <c:v>95</c:v>
                </c:pt>
                <c:pt idx="326">
                  <c:v>95</c:v>
                </c:pt>
                <c:pt idx="327">
                  <c:v>95</c:v>
                </c:pt>
                <c:pt idx="328">
                  <c:v>95</c:v>
                </c:pt>
                <c:pt idx="329">
                  <c:v>95</c:v>
                </c:pt>
                <c:pt idx="330">
                  <c:v>95</c:v>
                </c:pt>
                <c:pt idx="331">
                  <c:v>95</c:v>
                </c:pt>
                <c:pt idx="332">
                  <c:v>95</c:v>
                </c:pt>
                <c:pt idx="333">
                  <c:v>95</c:v>
                </c:pt>
                <c:pt idx="334">
                  <c:v>95</c:v>
                </c:pt>
                <c:pt idx="335">
                  <c:v>95</c:v>
                </c:pt>
                <c:pt idx="336">
                  <c:v>95</c:v>
                </c:pt>
                <c:pt idx="337">
                  <c:v>95</c:v>
                </c:pt>
                <c:pt idx="338">
                  <c:v>95</c:v>
                </c:pt>
                <c:pt idx="339">
                  <c:v>95</c:v>
                </c:pt>
                <c:pt idx="340">
                  <c:v>95</c:v>
                </c:pt>
                <c:pt idx="341">
                  <c:v>95</c:v>
                </c:pt>
                <c:pt idx="342">
                  <c:v>95</c:v>
                </c:pt>
                <c:pt idx="343">
                  <c:v>95</c:v>
                </c:pt>
                <c:pt idx="344">
                  <c:v>95</c:v>
                </c:pt>
                <c:pt idx="345">
                  <c:v>95</c:v>
                </c:pt>
                <c:pt idx="346">
                  <c:v>95</c:v>
                </c:pt>
                <c:pt idx="347">
                  <c:v>95</c:v>
                </c:pt>
                <c:pt idx="348">
                  <c:v>95</c:v>
                </c:pt>
                <c:pt idx="349">
                  <c:v>95</c:v>
                </c:pt>
                <c:pt idx="350">
                  <c:v>95</c:v>
                </c:pt>
                <c:pt idx="351">
                  <c:v>95</c:v>
                </c:pt>
                <c:pt idx="352">
                  <c:v>95</c:v>
                </c:pt>
                <c:pt idx="353">
                  <c:v>95</c:v>
                </c:pt>
                <c:pt idx="354">
                  <c:v>95</c:v>
                </c:pt>
                <c:pt idx="355">
                  <c:v>95</c:v>
                </c:pt>
                <c:pt idx="356">
                  <c:v>95</c:v>
                </c:pt>
                <c:pt idx="357">
                  <c:v>95</c:v>
                </c:pt>
                <c:pt idx="358">
                  <c:v>95</c:v>
                </c:pt>
                <c:pt idx="359">
                  <c:v>95</c:v>
                </c:pt>
                <c:pt idx="360">
                  <c:v>95</c:v>
                </c:pt>
                <c:pt idx="361">
                  <c:v>95</c:v>
                </c:pt>
                <c:pt idx="362">
                  <c:v>95</c:v>
                </c:pt>
                <c:pt idx="363">
                  <c:v>95</c:v>
                </c:pt>
                <c:pt idx="364">
                  <c:v>95</c:v>
                </c:pt>
                <c:pt idx="365">
                  <c:v>95</c:v>
                </c:pt>
                <c:pt idx="366">
                  <c:v>95</c:v>
                </c:pt>
                <c:pt idx="367">
                  <c:v>95</c:v>
                </c:pt>
                <c:pt idx="368">
                  <c:v>95</c:v>
                </c:pt>
                <c:pt idx="369">
                  <c:v>95</c:v>
                </c:pt>
                <c:pt idx="370">
                  <c:v>95</c:v>
                </c:pt>
                <c:pt idx="371">
                  <c:v>95</c:v>
                </c:pt>
                <c:pt idx="372">
                  <c:v>95</c:v>
                </c:pt>
                <c:pt idx="373">
                  <c:v>95</c:v>
                </c:pt>
                <c:pt idx="374">
                  <c:v>95</c:v>
                </c:pt>
                <c:pt idx="375">
                  <c:v>95</c:v>
                </c:pt>
                <c:pt idx="376">
                  <c:v>95</c:v>
                </c:pt>
                <c:pt idx="377">
                  <c:v>95</c:v>
                </c:pt>
                <c:pt idx="378">
                  <c:v>95</c:v>
                </c:pt>
                <c:pt idx="379">
                  <c:v>95</c:v>
                </c:pt>
                <c:pt idx="380">
                  <c:v>95</c:v>
                </c:pt>
                <c:pt idx="381">
                  <c:v>95</c:v>
                </c:pt>
                <c:pt idx="382">
                  <c:v>95</c:v>
                </c:pt>
                <c:pt idx="383">
                  <c:v>95</c:v>
                </c:pt>
                <c:pt idx="384">
                  <c:v>95</c:v>
                </c:pt>
                <c:pt idx="385">
                  <c:v>95</c:v>
                </c:pt>
                <c:pt idx="386">
                  <c:v>95</c:v>
                </c:pt>
                <c:pt idx="387">
                  <c:v>95</c:v>
                </c:pt>
                <c:pt idx="388">
                  <c:v>95</c:v>
                </c:pt>
                <c:pt idx="389">
                  <c:v>95</c:v>
                </c:pt>
                <c:pt idx="390">
                  <c:v>95</c:v>
                </c:pt>
                <c:pt idx="391">
                  <c:v>95</c:v>
                </c:pt>
                <c:pt idx="392">
                  <c:v>95</c:v>
                </c:pt>
                <c:pt idx="393">
                  <c:v>95</c:v>
                </c:pt>
                <c:pt idx="394">
                  <c:v>95</c:v>
                </c:pt>
                <c:pt idx="395">
                  <c:v>95</c:v>
                </c:pt>
                <c:pt idx="396">
                  <c:v>95</c:v>
                </c:pt>
                <c:pt idx="397">
                  <c:v>95</c:v>
                </c:pt>
                <c:pt idx="398">
                  <c:v>95</c:v>
                </c:pt>
                <c:pt idx="399">
                  <c:v>95</c:v>
                </c:pt>
                <c:pt idx="400">
                  <c:v>95</c:v>
                </c:pt>
                <c:pt idx="401">
                  <c:v>95</c:v>
                </c:pt>
                <c:pt idx="402">
                  <c:v>95</c:v>
                </c:pt>
                <c:pt idx="403">
                  <c:v>95</c:v>
                </c:pt>
                <c:pt idx="404">
                  <c:v>95</c:v>
                </c:pt>
                <c:pt idx="405">
                  <c:v>95</c:v>
                </c:pt>
                <c:pt idx="406">
                  <c:v>95</c:v>
                </c:pt>
                <c:pt idx="407">
                  <c:v>95</c:v>
                </c:pt>
                <c:pt idx="408">
                  <c:v>95</c:v>
                </c:pt>
                <c:pt idx="409">
                  <c:v>95</c:v>
                </c:pt>
                <c:pt idx="410">
                  <c:v>95</c:v>
                </c:pt>
                <c:pt idx="411">
                  <c:v>95</c:v>
                </c:pt>
                <c:pt idx="412">
                  <c:v>95</c:v>
                </c:pt>
                <c:pt idx="413">
                  <c:v>95</c:v>
                </c:pt>
                <c:pt idx="414">
                  <c:v>95</c:v>
                </c:pt>
                <c:pt idx="415">
                  <c:v>95</c:v>
                </c:pt>
                <c:pt idx="416">
                  <c:v>95</c:v>
                </c:pt>
                <c:pt idx="417">
                  <c:v>95</c:v>
                </c:pt>
                <c:pt idx="418">
                  <c:v>95</c:v>
                </c:pt>
                <c:pt idx="419">
                  <c:v>95</c:v>
                </c:pt>
                <c:pt idx="420">
                  <c:v>95</c:v>
                </c:pt>
                <c:pt idx="421">
                  <c:v>95</c:v>
                </c:pt>
                <c:pt idx="422">
                  <c:v>95</c:v>
                </c:pt>
                <c:pt idx="423">
                  <c:v>95</c:v>
                </c:pt>
                <c:pt idx="424">
                  <c:v>95</c:v>
                </c:pt>
                <c:pt idx="425">
                  <c:v>95</c:v>
                </c:pt>
                <c:pt idx="426">
                  <c:v>95</c:v>
                </c:pt>
                <c:pt idx="427">
                  <c:v>95</c:v>
                </c:pt>
                <c:pt idx="428">
                  <c:v>95</c:v>
                </c:pt>
                <c:pt idx="429">
                  <c:v>95</c:v>
                </c:pt>
                <c:pt idx="430">
                  <c:v>95</c:v>
                </c:pt>
                <c:pt idx="431">
                  <c:v>95</c:v>
                </c:pt>
                <c:pt idx="432">
                  <c:v>95</c:v>
                </c:pt>
                <c:pt idx="433">
                  <c:v>95</c:v>
                </c:pt>
                <c:pt idx="434">
                  <c:v>95</c:v>
                </c:pt>
                <c:pt idx="435">
                  <c:v>95</c:v>
                </c:pt>
                <c:pt idx="436">
                  <c:v>95</c:v>
                </c:pt>
                <c:pt idx="437">
                  <c:v>95</c:v>
                </c:pt>
                <c:pt idx="438">
                  <c:v>95</c:v>
                </c:pt>
                <c:pt idx="439">
                  <c:v>95</c:v>
                </c:pt>
                <c:pt idx="440">
                  <c:v>95</c:v>
                </c:pt>
                <c:pt idx="441">
                  <c:v>95</c:v>
                </c:pt>
                <c:pt idx="442">
                  <c:v>95</c:v>
                </c:pt>
                <c:pt idx="443">
                  <c:v>95</c:v>
                </c:pt>
                <c:pt idx="444">
                  <c:v>95</c:v>
                </c:pt>
                <c:pt idx="445">
                  <c:v>95</c:v>
                </c:pt>
                <c:pt idx="446">
                  <c:v>95</c:v>
                </c:pt>
                <c:pt idx="447">
                  <c:v>95</c:v>
                </c:pt>
                <c:pt idx="448">
                  <c:v>95</c:v>
                </c:pt>
                <c:pt idx="449">
                  <c:v>95</c:v>
                </c:pt>
                <c:pt idx="450">
                  <c:v>95</c:v>
                </c:pt>
                <c:pt idx="451">
                  <c:v>95</c:v>
                </c:pt>
                <c:pt idx="452">
                  <c:v>95</c:v>
                </c:pt>
                <c:pt idx="453">
                  <c:v>95</c:v>
                </c:pt>
                <c:pt idx="454">
                  <c:v>95</c:v>
                </c:pt>
                <c:pt idx="455">
                  <c:v>95</c:v>
                </c:pt>
                <c:pt idx="456">
                  <c:v>95</c:v>
                </c:pt>
                <c:pt idx="457">
                  <c:v>95</c:v>
                </c:pt>
                <c:pt idx="458">
                  <c:v>95</c:v>
                </c:pt>
                <c:pt idx="459">
                  <c:v>95</c:v>
                </c:pt>
                <c:pt idx="460">
                  <c:v>95</c:v>
                </c:pt>
                <c:pt idx="461">
                  <c:v>95</c:v>
                </c:pt>
                <c:pt idx="462">
                  <c:v>95</c:v>
                </c:pt>
                <c:pt idx="463">
                  <c:v>95</c:v>
                </c:pt>
                <c:pt idx="464">
                  <c:v>95</c:v>
                </c:pt>
                <c:pt idx="465">
                  <c:v>95</c:v>
                </c:pt>
                <c:pt idx="466">
                  <c:v>95</c:v>
                </c:pt>
                <c:pt idx="467">
                  <c:v>95</c:v>
                </c:pt>
                <c:pt idx="468">
                  <c:v>95</c:v>
                </c:pt>
                <c:pt idx="469">
                  <c:v>95</c:v>
                </c:pt>
                <c:pt idx="470">
                  <c:v>95</c:v>
                </c:pt>
                <c:pt idx="471">
                  <c:v>95</c:v>
                </c:pt>
                <c:pt idx="472">
                  <c:v>95</c:v>
                </c:pt>
                <c:pt idx="473">
                  <c:v>95</c:v>
                </c:pt>
                <c:pt idx="474">
                  <c:v>95</c:v>
                </c:pt>
                <c:pt idx="475">
                  <c:v>95</c:v>
                </c:pt>
                <c:pt idx="476">
                  <c:v>95</c:v>
                </c:pt>
                <c:pt idx="477">
                  <c:v>95</c:v>
                </c:pt>
                <c:pt idx="478">
                  <c:v>95</c:v>
                </c:pt>
                <c:pt idx="479">
                  <c:v>95</c:v>
                </c:pt>
                <c:pt idx="480">
                  <c:v>95</c:v>
                </c:pt>
                <c:pt idx="481">
                  <c:v>95</c:v>
                </c:pt>
                <c:pt idx="482">
                  <c:v>95</c:v>
                </c:pt>
                <c:pt idx="483">
                  <c:v>95</c:v>
                </c:pt>
                <c:pt idx="484">
                  <c:v>95</c:v>
                </c:pt>
                <c:pt idx="485">
                  <c:v>95</c:v>
                </c:pt>
                <c:pt idx="486">
                  <c:v>95</c:v>
                </c:pt>
                <c:pt idx="487">
                  <c:v>95</c:v>
                </c:pt>
                <c:pt idx="488">
                  <c:v>95</c:v>
                </c:pt>
                <c:pt idx="489">
                  <c:v>95</c:v>
                </c:pt>
                <c:pt idx="490">
                  <c:v>95</c:v>
                </c:pt>
                <c:pt idx="491">
                  <c:v>95</c:v>
                </c:pt>
                <c:pt idx="492">
                  <c:v>95</c:v>
                </c:pt>
                <c:pt idx="493">
                  <c:v>95</c:v>
                </c:pt>
                <c:pt idx="494">
                  <c:v>95</c:v>
                </c:pt>
                <c:pt idx="495">
                  <c:v>95</c:v>
                </c:pt>
                <c:pt idx="496">
                  <c:v>95</c:v>
                </c:pt>
                <c:pt idx="497">
                  <c:v>95</c:v>
                </c:pt>
                <c:pt idx="498">
                  <c:v>95</c:v>
                </c:pt>
                <c:pt idx="499">
                  <c:v>95</c:v>
                </c:pt>
                <c:pt idx="500">
                  <c:v>95</c:v>
                </c:pt>
                <c:pt idx="501">
                  <c:v>95</c:v>
                </c:pt>
                <c:pt idx="502">
                  <c:v>95</c:v>
                </c:pt>
                <c:pt idx="503">
                  <c:v>95</c:v>
                </c:pt>
                <c:pt idx="504">
                  <c:v>95</c:v>
                </c:pt>
                <c:pt idx="505">
                  <c:v>95</c:v>
                </c:pt>
                <c:pt idx="506">
                  <c:v>95</c:v>
                </c:pt>
                <c:pt idx="507">
                  <c:v>95</c:v>
                </c:pt>
                <c:pt idx="508">
                  <c:v>95</c:v>
                </c:pt>
                <c:pt idx="509">
                  <c:v>95</c:v>
                </c:pt>
                <c:pt idx="510">
                  <c:v>95</c:v>
                </c:pt>
                <c:pt idx="511">
                  <c:v>95</c:v>
                </c:pt>
                <c:pt idx="512">
                  <c:v>95</c:v>
                </c:pt>
                <c:pt idx="513">
                  <c:v>95</c:v>
                </c:pt>
                <c:pt idx="514">
                  <c:v>95</c:v>
                </c:pt>
                <c:pt idx="515">
                  <c:v>95</c:v>
                </c:pt>
                <c:pt idx="516">
                  <c:v>95</c:v>
                </c:pt>
                <c:pt idx="517">
                  <c:v>95</c:v>
                </c:pt>
                <c:pt idx="518">
                  <c:v>95</c:v>
                </c:pt>
                <c:pt idx="519">
                  <c:v>95</c:v>
                </c:pt>
                <c:pt idx="520">
                  <c:v>95</c:v>
                </c:pt>
                <c:pt idx="521">
                  <c:v>95</c:v>
                </c:pt>
                <c:pt idx="522">
                  <c:v>95</c:v>
                </c:pt>
                <c:pt idx="523">
                  <c:v>95</c:v>
                </c:pt>
                <c:pt idx="524">
                  <c:v>95</c:v>
                </c:pt>
                <c:pt idx="525">
                  <c:v>95</c:v>
                </c:pt>
                <c:pt idx="526">
                  <c:v>95</c:v>
                </c:pt>
                <c:pt idx="527">
                  <c:v>95</c:v>
                </c:pt>
                <c:pt idx="528">
                  <c:v>95</c:v>
                </c:pt>
                <c:pt idx="529">
                  <c:v>95</c:v>
                </c:pt>
                <c:pt idx="530">
                  <c:v>95</c:v>
                </c:pt>
                <c:pt idx="531">
                  <c:v>95</c:v>
                </c:pt>
                <c:pt idx="532">
                  <c:v>95</c:v>
                </c:pt>
                <c:pt idx="533">
                  <c:v>95</c:v>
                </c:pt>
                <c:pt idx="534">
                  <c:v>95</c:v>
                </c:pt>
                <c:pt idx="535">
                  <c:v>95</c:v>
                </c:pt>
                <c:pt idx="536">
                  <c:v>95</c:v>
                </c:pt>
                <c:pt idx="537">
                  <c:v>95</c:v>
                </c:pt>
                <c:pt idx="538">
                  <c:v>95</c:v>
                </c:pt>
                <c:pt idx="539">
                  <c:v>95</c:v>
                </c:pt>
                <c:pt idx="540">
                  <c:v>95</c:v>
                </c:pt>
                <c:pt idx="541">
                  <c:v>95</c:v>
                </c:pt>
                <c:pt idx="542">
                  <c:v>95</c:v>
                </c:pt>
                <c:pt idx="543">
                  <c:v>95</c:v>
                </c:pt>
                <c:pt idx="544">
                  <c:v>95</c:v>
                </c:pt>
                <c:pt idx="545">
                  <c:v>95</c:v>
                </c:pt>
                <c:pt idx="546">
                  <c:v>95</c:v>
                </c:pt>
                <c:pt idx="547">
                  <c:v>95</c:v>
                </c:pt>
                <c:pt idx="548">
                  <c:v>95</c:v>
                </c:pt>
                <c:pt idx="549">
                  <c:v>95</c:v>
                </c:pt>
                <c:pt idx="550">
                  <c:v>95</c:v>
                </c:pt>
                <c:pt idx="551">
                  <c:v>95</c:v>
                </c:pt>
                <c:pt idx="552">
                  <c:v>95</c:v>
                </c:pt>
                <c:pt idx="553">
                  <c:v>95</c:v>
                </c:pt>
                <c:pt idx="554">
                  <c:v>95</c:v>
                </c:pt>
                <c:pt idx="555">
                  <c:v>95</c:v>
                </c:pt>
                <c:pt idx="556">
                  <c:v>95</c:v>
                </c:pt>
                <c:pt idx="557">
                  <c:v>95</c:v>
                </c:pt>
                <c:pt idx="558">
                  <c:v>95</c:v>
                </c:pt>
                <c:pt idx="559">
                  <c:v>95</c:v>
                </c:pt>
                <c:pt idx="560">
                  <c:v>95</c:v>
                </c:pt>
                <c:pt idx="561">
                  <c:v>95</c:v>
                </c:pt>
                <c:pt idx="562">
                  <c:v>95</c:v>
                </c:pt>
                <c:pt idx="563">
                  <c:v>95</c:v>
                </c:pt>
                <c:pt idx="564">
                  <c:v>95</c:v>
                </c:pt>
                <c:pt idx="565">
                  <c:v>95</c:v>
                </c:pt>
                <c:pt idx="566">
                  <c:v>95</c:v>
                </c:pt>
                <c:pt idx="567">
                  <c:v>95</c:v>
                </c:pt>
                <c:pt idx="568">
                  <c:v>95</c:v>
                </c:pt>
                <c:pt idx="569">
                  <c:v>95</c:v>
                </c:pt>
                <c:pt idx="570">
                  <c:v>95</c:v>
                </c:pt>
                <c:pt idx="571">
                  <c:v>95</c:v>
                </c:pt>
                <c:pt idx="572">
                  <c:v>95</c:v>
                </c:pt>
                <c:pt idx="573">
                  <c:v>95</c:v>
                </c:pt>
                <c:pt idx="574">
                  <c:v>95</c:v>
                </c:pt>
                <c:pt idx="575">
                  <c:v>95</c:v>
                </c:pt>
                <c:pt idx="576">
                  <c:v>95</c:v>
                </c:pt>
                <c:pt idx="577">
                  <c:v>95</c:v>
                </c:pt>
                <c:pt idx="578">
                  <c:v>95</c:v>
                </c:pt>
                <c:pt idx="579">
                  <c:v>95</c:v>
                </c:pt>
                <c:pt idx="580">
                  <c:v>95</c:v>
                </c:pt>
                <c:pt idx="581">
                  <c:v>95</c:v>
                </c:pt>
                <c:pt idx="582">
                  <c:v>95</c:v>
                </c:pt>
                <c:pt idx="583">
                  <c:v>95</c:v>
                </c:pt>
                <c:pt idx="584">
                  <c:v>95</c:v>
                </c:pt>
                <c:pt idx="585">
                  <c:v>95</c:v>
                </c:pt>
                <c:pt idx="586">
                  <c:v>95</c:v>
                </c:pt>
                <c:pt idx="587">
                  <c:v>95</c:v>
                </c:pt>
                <c:pt idx="588">
                  <c:v>95</c:v>
                </c:pt>
                <c:pt idx="589">
                  <c:v>95</c:v>
                </c:pt>
                <c:pt idx="590">
                  <c:v>95</c:v>
                </c:pt>
                <c:pt idx="591">
                  <c:v>95</c:v>
                </c:pt>
                <c:pt idx="592">
                  <c:v>95</c:v>
                </c:pt>
                <c:pt idx="593">
                  <c:v>95</c:v>
                </c:pt>
                <c:pt idx="594">
                  <c:v>95</c:v>
                </c:pt>
                <c:pt idx="595">
                  <c:v>95</c:v>
                </c:pt>
                <c:pt idx="596">
                  <c:v>95</c:v>
                </c:pt>
                <c:pt idx="597">
                  <c:v>95</c:v>
                </c:pt>
                <c:pt idx="598">
                  <c:v>95</c:v>
                </c:pt>
                <c:pt idx="599">
                  <c:v>95</c:v>
                </c:pt>
                <c:pt idx="600">
                  <c:v>95</c:v>
                </c:pt>
                <c:pt idx="601">
                  <c:v>95</c:v>
                </c:pt>
                <c:pt idx="602">
                  <c:v>95</c:v>
                </c:pt>
                <c:pt idx="603">
                  <c:v>95</c:v>
                </c:pt>
                <c:pt idx="604">
                  <c:v>95</c:v>
                </c:pt>
                <c:pt idx="605">
                  <c:v>95</c:v>
                </c:pt>
                <c:pt idx="606">
                  <c:v>95</c:v>
                </c:pt>
                <c:pt idx="607">
                  <c:v>95</c:v>
                </c:pt>
                <c:pt idx="608">
                  <c:v>95</c:v>
                </c:pt>
                <c:pt idx="609">
                  <c:v>95</c:v>
                </c:pt>
                <c:pt idx="610">
                  <c:v>95</c:v>
                </c:pt>
                <c:pt idx="611">
                  <c:v>95</c:v>
                </c:pt>
                <c:pt idx="612">
                  <c:v>95</c:v>
                </c:pt>
                <c:pt idx="613">
                  <c:v>95</c:v>
                </c:pt>
                <c:pt idx="614">
                  <c:v>95</c:v>
                </c:pt>
                <c:pt idx="615">
                  <c:v>95</c:v>
                </c:pt>
                <c:pt idx="616">
                  <c:v>95</c:v>
                </c:pt>
                <c:pt idx="617">
                  <c:v>95</c:v>
                </c:pt>
                <c:pt idx="618">
                  <c:v>95</c:v>
                </c:pt>
                <c:pt idx="619">
                  <c:v>95</c:v>
                </c:pt>
                <c:pt idx="620">
                  <c:v>95</c:v>
                </c:pt>
                <c:pt idx="621">
                  <c:v>95</c:v>
                </c:pt>
                <c:pt idx="622">
                  <c:v>95</c:v>
                </c:pt>
                <c:pt idx="623">
                  <c:v>95</c:v>
                </c:pt>
                <c:pt idx="624">
                  <c:v>95</c:v>
                </c:pt>
                <c:pt idx="625">
                  <c:v>95</c:v>
                </c:pt>
                <c:pt idx="626">
                  <c:v>95</c:v>
                </c:pt>
                <c:pt idx="627">
                  <c:v>95</c:v>
                </c:pt>
                <c:pt idx="628">
                  <c:v>95</c:v>
                </c:pt>
                <c:pt idx="629">
                  <c:v>95</c:v>
                </c:pt>
                <c:pt idx="630">
                  <c:v>95</c:v>
                </c:pt>
                <c:pt idx="631">
                  <c:v>95</c:v>
                </c:pt>
                <c:pt idx="632">
                  <c:v>95</c:v>
                </c:pt>
                <c:pt idx="633">
                  <c:v>95</c:v>
                </c:pt>
                <c:pt idx="634">
                  <c:v>95</c:v>
                </c:pt>
                <c:pt idx="635">
                  <c:v>95</c:v>
                </c:pt>
                <c:pt idx="636">
                  <c:v>95</c:v>
                </c:pt>
                <c:pt idx="637">
                  <c:v>95</c:v>
                </c:pt>
                <c:pt idx="638">
                  <c:v>95</c:v>
                </c:pt>
                <c:pt idx="639">
                  <c:v>95</c:v>
                </c:pt>
                <c:pt idx="640">
                  <c:v>95</c:v>
                </c:pt>
                <c:pt idx="641">
                  <c:v>95</c:v>
                </c:pt>
                <c:pt idx="642">
                  <c:v>95</c:v>
                </c:pt>
                <c:pt idx="643">
                  <c:v>95</c:v>
                </c:pt>
                <c:pt idx="644">
                  <c:v>95</c:v>
                </c:pt>
                <c:pt idx="645">
                  <c:v>95</c:v>
                </c:pt>
                <c:pt idx="646">
                  <c:v>95</c:v>
                </c:pt>
                <c:pt idx="647">
                  <c:v>95</c:v>
                </c:pt>
                <c:pt idx="648">
                  <c:v>95</c:v>
                </c:pt>
                <c:pt idx="649">
                  <c:v>95</c:v>
                </c:pt>
                <c:pt idx="650">
                  <c:v>95</c:v>
                </c:pt>
                <c:pt idx="651">
                  <c:v>95</c:v>
                </c:pt>
                <c:pt idx="652">
                  <c:v>95</c:v>
                </c:pt>
                <c:pt idx="653">
                  <c:v>95</c:v>
                </c:pt>
                <c:pt idx="654">
                  <c:v>95</c:v>
                </c:pt>
                <c:pt idx="655">
                  <c:v>95</c:v>
                </c:pt>
                <c:pt idx="656">
                  <c:v>95</c:v>
                </c:pt>
                <c:pt idx="657">
                  <c:v>95</c:v>
                </c:pt>
                <c:pt idx="658">
                  <c:v>95</c:v>
                </c:pt>
                <c:pt idx="659">
                  <c:v>95</c:v>
                </c:pt>
                <c:pt idx="660">
                  <c:v>95</c:v>
                </c:pt>
                <c:pt idx="661">
                  <c:v>95</c:v>
                </c:pt>
                <c:pt idx="662">
                  <c:v>95</c:v>
                </c:pt>
                <c:pt idx="663">
                  <c:v>95</c:v>
                </c:pt>
                <c:pt idx="664">
                  <c:v>95</c:v>
                </c:pt>
                <c:pt idx="665">
                  <c:v>95</c:v>
                </c:pt>
                <c:pt idx="666">
                  <c:v>95</c:v>
                </c:pt>
                <c:pt idx="667">
                  <c:v>95</c:v>
                </c:pt>
                <c:pt idx="668">
                  <c:v>95</c:v>
                </c:pt>
                <c:pt idx="669">
                  <c:v>95</c:v>
                </c:pt>
                <c:pt idx="670">
                  <c:v>95</c:v>
                </c:pt>
                <c:pt idx="671">
                  <c:v>95</c:v>
                </c:pt>
                <c:pt idx="672">
                  <c:v>95</c:v>
                </c:pt>
                <c:pt idx="673">
                  <c:v>95</c:v>
                </c:pt>
                <c:pt idx="674">
                  <c:v>95</c:v>
                </c:pt>
                <c:pt idx="675">
                  <c:v>95</c:v>
                </c:pt>
                <c:pt idx="676">
                  <c:v>95</c:v>
                </c:pt>
                <c:pt idx="677">
                  <c:v>95</c:v>
                </c:pt>
                <c:pt idx="678">
                  <c:v>95</c:v>
                </c:pt>
                <c:pt idx="679">
                  <c:v>95</c:v>
                </c:pt>
                <c:pt idx="680">
                  <c:v>95</c:v>
                </c:pt>
                <c:pt idx="681">
                  <c:v>95</c:v>
                </c:pt>
                <c:pt idx="682">
                  <c:v>95</c:v>
                </c:pt>
                <c:pt idx="683">
                  <c:v>95</c:v>
                </c:pt>
                <c:pt idx="684">
                  <c:v>95</c:v>
                </c:pt>
                <c:pt idx="685">
                  <c:v>95</c:v>
                </c:pt>
                <c:pt idx="686">
                  <c:v>95</c:v>
                </c:pt>
                <c:pt idx="687">
                  <c:v>95</c:v>
                </c:pt>
                <c:pt idx="688">
                  <c:v>95</c:v>
                </c:pt>
                <c:pt idx="689">
                  <c:v>95</c:v>
                </c:pt>
                <c:pt idx="690">
                  <c:v>95</c:v>
                </c:pt>
                <c:pt idx="691">
                  <c:v>95</c:v>
                </c:pt>
                <c:pt idx="692">
                  <c:v>95</c:v>
                </c:pt>
                <c:pt idx="693">
                  <c:v>95</c:v>
                </c:pt>
                <c:pt idx="694">
                  <c:v>95</c:v>
                </c:pt>
                <c:pt idx="695">
                  <c:v>95</c:v>
                </c:pt>
                <c:pt idx="696">
                  <c:v>95</c:v>
                </c:pt>
                <c:pt idx="697">
                  <c:v>95</c:v>
                </c:pt>
                <c:pt idx="698">
                  <c:v>95</c:v>
                </c:pt>
                <c:pt idx="699">
                  <c:v>95</c:v>
                </c:pt>
                <c:pt idx="700">
                  <c:v>95</c:v>
                </c:pt>
                <c:pt idx="701">
                  <c:v>95</c:v>
                </c:pt>
                <c:pt idx="702">
                  <c:v>95</c:v>
                </c:pt>
                <c:pt idx="703">
                  <c:v>95</c:v>
                </c:pt>
                <c:pt idx="704">
                  <c:v>95</c:v>
                </c:pt>
                <c:pt idx="705">
                  <c:v>95</c:v>
                </c:pt>
                <c:pt idx="706">
                  <c:v>95</c:v>
                </c:pt>
                <c:pt idx="707">
                  <c:v>95</c:v>
                </c:pt>
                <c:pt idx="708">
                  <c:v>95</c:v>
                </c:pt>
                <c:pt idx="709">
                  <c:v>95</c:v>
                </c:pt>
                <c:pt idx="710">
                  <c:v>95</c:v>
                </c:pt>
                <c:pt idx="711">
                  <c:v>95</c:v>
                </c:pt>
                <c:pt idx="712">
                  <c:v>95</c:v>
                </c:pt>
                <c:pt idx="713">
                  <c:v>95</c:v>
                </c:pt>
                <c:pt idx="714">
                  <c:v>95</c:v>
                </c:pt>
                <c:pt idx="715">
                  <c:v>95</c:v>
                </c:pt>
                <c:pt idx="716">
                  <c:v>95</c:v>
                </c:pt>
                <c:pt idx="717">
                  <c:v>95</c:v>
                </c:pt>
                <c:pt idx="718">
                  <c:v>95</c:v>
                </c:pt>
                <c:pt idx="719">
                  <c:v>95</c:v>
                </c:pt>
                <c:pt idx="720">
                  <c:v>95</c:v>
                </c:pt>
                <c:pt idx="721">
                  <c:v>95</c:v>
                </c:pt>
                <c:pt idx="722">
                  <c:v>95</c:v>
                </c:pt>
                <c:pt idx="723">
                  <c:v>95</c:v>
                </c:pt>
                <c:pt idx="724">
                  <c:v>95</c:v>
                </c:pt>
                <c:pt idx="725">
                  <c:v>95</c:v>
                </c:pt>
                <c:pt idx="726">
                  <c:v>95</c:v>
                </c:pt>
                <c:pt idx="727">
                  <c:v>95</c:v>
                </c:pt>
                <c:pt idx="728">
                  <c:v>95</c:v>
                </c:pt>
                <c:pt idx="729">
                  <c:v>95</c:v>
                </c:pt>
                <c:pt idx="730">
                  <c:v>95</c:v>
                </c:pt>
                <c:pt idx="731">
                  <c:v>95</c:v>
                </c:pt>
                <c:pt idx="732">
                  <c:v>95</c:v>
                </c:pt>
                <c:pt idx="733">
                  <c:v>95</c:v>
                </c:pt>
                <c:pt idx="734">
                  <c:v>95</c:v>
                </c:pt>
                <c:pt idx="735">
                  <c:v>95</c:v>
                </c:pt>
                <c:pt idx="736">
                  <c:v>95</c:v>
                </c:pt>
                <c:pt idx="737">
                  <c:v>95</c:v>
                </c:pt>
                <c:pt idx="738">
                  <c:v>95</c:v>
                </c:pt>
                <c:pt idx="739">
                  <c:v>95</c:v>
                </c:pt>
                <c:pt idx="740">
                  <c:v>95</c:v>
                </c:pt>
                <c:pt idx="741">
                  <c:v>95</c:v>
                </c:pt>
                <c:pt idx="742">
                  <c:v>95</c:v>
                </c:pt>
                <c:pt idx="743">
                  <c:v>95</c:v>
                </c:pt>
                <c:pt idx="744">
                  <c:v>95</c:v>
                </c:pt>
                <c:pt idx="745">
                  <c:v>95</c:v>
                </c:pt>
                <c:pt idx="746">
                  <c:v>95</c:v>
                </c:pt>
                <c:pt idx="747">
                  <c:v>95</c:v>
                </c:pt>
                <c:pt idx="748">
                  <c:v>95</c:v>
                </c:pt>
                <c:pt idx="749">
                  <c:v>95</c:v>
                </c:pt>
                <c:pt idx="750">
                  <c:v>95</c:v>
                </c:pt>
                <c:pt idx="751">
                  <c:v>95</c:v>
                </c:pt>
                <c:pt idx="752">
                  <c:v>95</c:v>
                </c:pt>
                <c:pt idx="753">
                  <c:v>95</c:v>
                </c:pt>
                <c:pt idx="754">
                  <c:v>95</c:v>
                </c:pt>
                <c:pt idx="755">
                  <c:v>95</c:v>
                </c:pt>
                <c:pt idx="756">
                  <c:v>95</c:v>
                </c:pt>
                <c:pt idx="757">
                  <c:v>95</c:v>
                </c:pt>
                <c:pt idx="758">
                  <c:v>95</c:v>
                </c:pt>
                <c:pt idx="759">
                  <c:v>95</c:v>
                </c:pt>
                <c:pt idx="760">
                  <c:v>95</c:v>
                </c:pt>
                <c:pt idx="761">
                  <c:v>95</c:v>
                </c:pt>
                <c:pt idx="762">
                  <c:v>95</c:v>
                </c:pt>
                <c:pt idx="763">
                  <c:v>95</c:v>
                </c:pt>
                <c:pt idx="764">
                  <c:v>95</c:v>
                </c:pt>
                <c:pt idx="765">
                  <c:v>95</c:v>
                </c:pt>
                <c:pt idx="766">
                  <c:v>95</c:v>
                </c:pt>
                <c:pt idx="767">
                  <c:v>95</c:v>
                </c:pt>
                <c:pt idx="768">
                  <c:v>95</c:v>
                </c:pt>
                <c:pt idx="769">
                  <c:v>95</c:v>
                </c:pt>
                <c:pt idx="770">
                  <c:v>95</c:v>
                </c:pt>
                <c:pt idx="771">
                  <c:v>95</c:v>
                </c:pt>
                <c:pt idx="772">
                  <c:v>95</c:v>
                </c:pt>
                <c:pt idx="773">
                  <c:v>95</c:v>
                </c:pt>
                <c:pt idx="774">
                  <c:v>95</c:v>
                </c:pt>
                <c:pt idx="775">
                  <c:v>95</c:v>
                </c:pt>
                <c:pt idx="776">
                  <c:v>95</c:v>
                </c:pt>
                <c:pt idx="777">
                  <c:v>95</c:v>
                </c:pt>
                <c:pt idx="778">
                  <c:v>95</c:v>
                </c:pt>
                <c:pt idx="779">
                  <c:v>95</c:v>
                </c:pt>
                <c:pt idx="780">
                  <c:v>95</c:v>
                </c:pt>
                <c:pt idx="781">
                  <c:v>95</c:v>
                </c:pt>
                <c:pt idx="782">
                  <c:v>95</c:v>
                </c:pt>
                <c:pt idx="783">
                  <c:v>95</c:v>
                </c:pt>
                <c:pt idx="784">
                  <c:v>95</c:v>
                </c:pt>
                <c:pt idx="785">
                  <c:v>95</c:v>
                </c:pt>
                <c:pt idx="786">
                  <c:v>95</c:v>
                </c:pt>
                <c:pt idx="787">
                  <c:v>95</c:v>
                </c:pt>
                <c:pt idx="788">
                  <c:v>95</c:v>
                </c:pt>
                <c:pt idx="789">
                  <c:v>95</c:v>
                </c:pt>
                <c:pt idx="790">
                  <c:v>95</c:v>
                </c:pt>
                <c:pt idx="791">
                  <c:v>95</c:v>
                </c:pt>
                <c:pt idx="792">
                  <c:v>95</c:v>
                </c:pt>
                <c:pt idx="793">
                  <c:v>95</c:v>
                </c:pt>
                <c:pt idx="794">
                  <c:v>95</c:v>
                </c:pt>
                <c:pt idx="795">
                  <c:v>95</c:v>
                </c:pt>
                <c:pt idx="796">
                  <c:v>95</c:v>
                </c:pt>
                <c:pt idx="797">
                  <c:v>95</c:v>
                </c:pt>
                <c:pt idx="798">
                  <c:v>95</c:v>
                </c:pt>
                <c:pt idx="799">
                  <c:v>95</c:v>
                </c:pt>
                <c:pt idx="800">
                  <c:v>95</c:v>
                </c:pt>
                <c:pt idx="801">
                  <c:v>95</c:v>
                </c:pt>
                <c:pt idx="802">
                  <c:v>95</c:v>
                </c:pt>
                <c:pt idx="803">
                  <c:v>95</c:v>
                </c:pt>
                <c:pt idx="804">
                  <c:v>95</c:v>
                </c:pt>
                <c:pt idx="805">
                  <c:v>95</c:v>
                </c:pt>
                <c:pt idx="806">
                  <c:v>95</c:v>
                </c:pt>
                <c:pt idx="807">
                  <c:v>95</c:v>
                </c:pt>
                <c:pt idx="808">
                  <c:v>95</c:v>
                </c:pt>
                <c:pt idx="809">
                  <c:v>95</c:v>
                </c:pt>
                <c:pt idx="810">
                  <c:v>95</c:v>
                </c:pt>
                <c:pt idx="811">
                  <c:v>95</c:v>
                </c:pt>
                <c:pt idx="812">
                  <c:v>95</c:v>
                </c:pt>
                <c:pt idx="813">
                  <c:v>95</c:v>
                </c:pt>
                <c:pt idx="814">
                  <c:v>95</c:v>
                </c:pt>
                <c:pt idx="815">
                  <c:v>95</c:v>
                </c:pt>
                <c:pt idx="816">
                  <c:v>95</c:v>
                </c:pt>
                <c:pt idx="817">
                  <c:v>95</c:v>
                </c:pt>
                <c:pt idx="818">
                  <c:v>95</c:v>
                </c:pt>
                <c:pt idx="819">
                  <c:v>95</c:v>
                </c:pt>
                <c:pt idx="820">
                  <c:v>95</c:v>
                </c:pt>
                <c:pt idx="821">
                  <c:v>95</c:v>
                </c:pt>
                <c:pt idx="822">
                  <c:v>95</c:v>
                </c:pt>
                <c:pt idx="823">
                  <c:v>95</c:v>
                </c:pt>
                <c:pt idx="824">
                  <c:v>95</c:v>
                </c:pt>
                <c:pt idx="825">
                  <c:v>95</c:v>
                </c:pt>
                <c:pt idx="826">
                  <c:v>95</c:v>
                </c:pt>
                <c:pt idx="827">
                  <c:v>95</c:v>
                </c:pt>
                <c:pt idx="828">
                  <c:v>95</c:v>
                </c:pt>
                <c:pt idx="829">
                  <c:v>95</c:v>
                </c:pt>
                <c:pt idx="830">
                  <c:v>95</c:v>
                </c:pt>
                <c:pt idx="831">
                  <c:v>95</c:v>
                </c:pt>
                <c:pt idx="832">
                  <c:v>95</c:v>
                </c:pt>
                <c:pt idx="833">
                  <c:v>95</c:v>
                </c:pt>
                <c:pt idx="834">
                  <c:v>95</c:v>
                </c:pt>
                <c:pt idx="835">
                  <c:v>95</c:v>
                </c:pt>
                <c:pt idx="836">
                  <c:v>95</c:v>
                </c:pt>
                <c:pt idx="837">
                  <c:v>95</c:v>
                </c:pt>
                <c:pt idx="838">
                  <c:v>95</c:v>
                </c:pt>
                <c:pt idx="839">
                  <c:v>95</c:v>
                </c:pt>
                <c:pt idx="840">
                  <c:v>95</c:v>
                </c:pt>
                <c:pt idx="841">
                  <c:v>95</c:v>
                </c:pt>
                <c:pt idx="842">
                  <c:v>95</c:v>
                </c:pt>
                <c:pt idx="843">
                  <c:v>95</c:v>
                </c:pt>
                <c:pt idx="844">
                  <c:v>95</c:v>
                </c:pt>
                <c:pt idx="845">
                  <c:v>95</c:v>
                </c:pt>
                <c:pt idx="846">
                  <c:v>95</c:v>
                </c:pt>
                <c:pt idx="847">
                  <c:v>95</c:v>
                </c:pt>
                <c:pt idx="848">
                  <c:v>95</c:v>
                </c:pt>
                <c:pt idx="849">
                  <c:v>95</c:v>
                </c:pt>
                <c:pt idx="850">
                  <c:v>95</c:v>
                </c:pt>
                <c:pt idx="851">
                  <c:v>95</c:v>
                </c:pt>
                <c:pt idx="852">
                  <c:v>95</c:v>
                </c:pt>
                <c:pt idx="853">
                  <c:v>95</c:v>
                </c:pt>
                <c:pt idx="854">
                  <c:v>95</c:v>
                </c:pt>
                <c:pt idx="855">
                  <c:v>95</c:v>
                </c:pt>
                <c:pt idx="856">
                  <c:v>95</c:v>
                </c:pt>
                <c:pt idx="857">
                  <c:v>95</c:v>
                </c:pt>
                <c:pt idx="858">
                  <c:v>95</c:v>
                </c:pt>
                <c:pt idx="859">
                  <c:v>95</c:v>
                </c:pt>
                <c:pt idx="860">
                  <c:v>95</c:v>
                </c:pt>
                <c:pt idx="861">
                  <c:v>95</c:v>
                </c:pt>
                <c:pt idx="862">
                  <c:v>95</c:v>
                </c:pt>
                <c:pt idx="863">
                  <c:v>95</c:v>
                </c:pt>
                <c:pt idx="864">
                  <c:v>95</c:v>
                </c:pt>
                <c:pt idx="865">
                  <c:v>95</c:v>
                </c:pt>
                <c:pt idx="866">
                  <c:v>95</c:v>
                </c:pt>
                <c:pt idx="867">
                  <c:v>95</c:v>
                </c:pt>
                <c:pt idx="868">
                  <c:v>95</c:v>
                </c:pt>
                <c:pt idx="869">
                  <c:v>95</c:v>
                </c:pt>
                <c:pt idx="870">
                  <c:v>95</c:v>
                </c:pt>
                <c:pt idx="871">
                  <c:v>95</c:v>
                </c:pt>
                <c:pt idx="872">
                  <c:v>95</c:v>
                </c:pt>
                <c:pt idx="873">
                  <c:v>95</c:v>
                </c:pt>
                <c:pt idx="874">
                  <c:v>95</c:v>
                </c:pt>
                <c:pt idx="875">
                  <c:v>95</c:v>
                </c:pt>
                <c:pt idx="876">
                  <c:v>95</c:v>
                </c:pt>
                <c:pt idx="877">
                  <c:v>95</c:v>
                </c:pt>
                <c:pt idx="878">
                  <c:v>95</c:v>
                </c:pt>
                <c:pt idx="879">
                  <c:v>95</c:v>
                </c:pt>
                <c:pt idx="880">
                  <c:v>95</c:v>
                </c:pt>
                <c:pt idx="881">
                  <c:v>95</c:v>
                </c:pt>
                <c:pt idx="882">
                  <c:v>95</c:v>
                </c:pt>
                <c:pt idx="883">
                  <c:v>95</c:v>
                </c:pt>
                <c:pt idx="884">
                  <c:v>95</c:v>
                </c:pt>
                <c:pt idx="885">
                  <c:v>95</c:v>
                </c:pt>
                <c:pt idx="886">
                  <c:v>95</c:v>
                </c:pt>
                <c:pt idx="887">
                  <c:v>95</c:v>
                </c:pt>
                <c:pt idx="888">
                  <c:v>95</c:v>
                </c:pt>
                <c:pt idx="889">
                  <c:v>95</c:v>
                </c:pt>
                <c:pt idx="890">
                  <c:v>95</c:v>
                </c:pt>
                <c:pt idx="891">
                  <c:v>95</c:v>
                </c:pt>
                <c:pt idx="892">
                  <c:v>95</c:v>
                </c:pt>
                <c:pt idx="893">
                  <c:v>95</c:v>
                </c:pt>
                <c:pt idx="894">
                  <c:v>95</c:v>
                </c:pt>
                <c:pt idx="895">
                  <c:v>95</c:v>
                </c:pt>
                <c:pt idx="896">
                  <c:v>95</c:v>
                </c:pt>
                <c:pt idx="897">
                  <c:v>95</c:v>
                </c:pt>
                <c:pt idx="898">
                  <c:v>95</c:v>
                </c:pt>
                <c:pt idx="899">
                  <c:v>95</c:v>
                </c:pt>
                <c:pt idx="900">
                  <c:v>95</c:v>
                </c:pt>
                <c:pt idx="901">
                  <c:v>95</c:v>
                </c:pt>
                <c:pt idx="902">
                  <c:v>95</c:v>
                </c:pt>
                <c:pt idx="903">
                  <c:v>95</c:v>
                </c:pt>
                <c:pt idx="904">
                  <c:v>95</c:v>
                </c:pt>
                <c:pt idx="905">
                  <c:v>95</c:v>
                </c:pt>
                <c:pt idx="906">
                  <c:v>95</c:v>
                </c:pt>
                <c:pt idx="907">
                  <c:v>95</c:v>
                </c:pt>
                <c:pt idx="908">
                  <c:v>95</c:v>
                </c:pt>
                <c:pt idx="909">
                  <c:v>95</c:v>
                </c:pt>
                <c:pt idx="910">
                  <c:v>95</c:v>
                </c:pt>
                <c:pt idx="911">
                  <c:v>95</c:v>
                </c:pt>
                <c:pt idx="912">
                  <c:v>95</c:v>
                </c:pt>
                <c:pt idx="913">
                  <c:v>95</c:v>
                </c:pt>
                <c:pt idx="914">
                  <c:v>95</c:v>
                </c:pt>
                <c:pt idx="915">
                  <c:v>95</c:v>
                </c:pt>
                <c:pt idx="916">
                  <c:v>95</c:v>
                </c:pt>
                <c:pt idx="917">
                  <c:v>95</c:v>
                </c:pt>
                <c:pt idx="918">
                  <c:v>95</c:v>
                </c:pt>
                <c:pt idx="919">
                  <c:v>95</c:v>
                </c:pt>
                <c:pt idx="920">
                  <c:v>95</c:v>
                </c:pt>
                <c:pt idx="921">
                  <c:v>95</c:v>
                </c:pt>
                <c:pt idx="922">
                  <c:v>95</c:v>
                </c:pt>
                <c:pt idx="923">
                  <c:v>95</c:v>
                </c:pt>
                <c:pt idx="924">
                  <c:v>95</c:v>
                </c:pt>
                <c:pt idx="925">
                  <c:v>95</c:v>
                </c:pt>
                <c:pt idx="926">
                  <c:v>95</c:v>
                </c:pt>
                <c:pt idx="927">
                  <c:v>95</c:v>
                </c:pt>
                <c:pt idx="928">
                  <c:v>95</c:v>
                </c:pt>
                <c:pt idx="929">
                  <c:v>95</c:v>
                </c:pt>
                <c:pt idx="930">
                  <c:v>95</c:v>
                </c:pt>
                <c:pt idx="931">
                  <c:v>95</c:v>
                </c:pt>
                <c:pt idx="932">
                  <c:v>95</c:v>
                </c:pt>
                <c:pt idx="933">
                  <c:v>95</c:v>
                </c:pt>
                <c:pt idx="934">
                  <c:v>95</c:v>
                </c:pt>
                <c:pt idx="935">
                  <c:v>95</c:v>
                </c:pt>
                <c:pt idx="936">
                  <c:v>95</c:v>
                </c:pt>
                <c:pt idx="937">
                  <c:v>95</c:v>
                </c:pt>
                <c:pt idx="938">
                  <c:v>95</c:v>
                </c:pt>
                <c:pt idx="939">
                  <c:v>95</c:v>
                </c:pt>
                <c:pt idx="940">
                  <c:v>95</c:v>
                </c:pt>
                <c:pt idx="941">
                  <c:v>95</c:v>
                </c:pt>
                <c:pt idx="942">
                  <c:v>95</c:v>
                </c:pt>
                <c:pt idx="943">
                  <c:v>95</c:v>
                </c:pt>
                <c:pt idx="944">
                  <c:v>95</c:v>
                </c:pt>
                <c:pt idx="945">
                  <c:v>95</c:v>
                </c:pt>
                <c:pt idx="946">
                  <c:v>95</c:v>
                </c:pt>
                <c:pt idx="947">
                  <c:v>95</c:v>
                </c:pt>
                <c:pt idx="948">
                  <c:v>95</c:v>
                </c:pt>
                <c:pt idx="949">
                  <c:v>95</c:v>
                </c:pt>
                <c:pt idx="950">
                  <c:v>95</c:v>
                </c:pt>
                <c:pt idx="951">
                  <c:v>95</c:v>
                </c:pt>
                <c:pt idx="952">
                  <c:v>95</c:v>
                </c:pt>
                <c:pt idx="953">
                  <c:v>95</c:v>
                </c:pt>
                <c:pt idx="954">
                  <c:v>95</c:v>
                </c:pt>
                <c:pt idx="955">
                  <c:v>95</c:v>
                </c:pt>
                <c:pt idx="956">
                  <c:v>95</c:v>
                </c:pt>
                <c:pt idx="957">
                  <c:v>95</c:v>
                </c:pt>
                <c:pt idx="958">
                  <c:v>95</c:v>
                </c:pt>
                <c:pt idx="959">
                  <c:v>95</c:v>
                </c:pt>
                <c:pt idx="960">
                  <c:v>95</c:v>
                </c:pt>
                <c:pt idx="961">
                  <c:v>95</c:v>
                </c:pt>
                <c:pt idx="962">
                  <c:v>95</c:v>
                </c:pt>
                <c:pt idx="963">
                  <c:v>95</c:v>
                </c:pt>
                <c:pt idx="964">
                  <c:v>95</c:v>
                </c:pt>
                <c:pt idx="965">
                  <c:v>95</c:v>
                </c:pt>
                <c:pt idx="966">
                  <c:v>95</c:v>
                </c:pt>
                <c:pt idx="967">
                  <c:v>95</c:v>
                </c:pt>
                <c:pt idx="968">
                  <c:v>95</c:v>
                </c:pt>
                <c:pt idx="969">
                  <c:v>95</c:v>
                </c:pt>
                <c:pt idx="970">
                  <c:v>95</c:v>
                </c:pt>
                <c:pt idx="971">
                  <c:v>95</c:v>
                </c:pt>
                <c:pt idx="972">
                  <c:v>95</c:v>
                </c:pt>
                <c:pt idx="973">
                  <c:v>95</c:v>
                </c:pt>
                <c:pt idx="974">
                  <c:v>95</c:v>
                </c:pt>
                <c:pt idx="975">
                  <c:v>95</c:v>
                </c:pt>
                <c:pt idx="976">
                  <c:v>95</c:v>
                </c:pt>
                <c:pt idx="977">
                  <c:v>95</c:v>
                </c:pt>
                <c:pt idx="978">
                  <c:v>95</c:v>
                </c:pt>
                <c:pt idx="979">
                  <c:v>95</c:v>
                </c:pt>
                <c:pt idx="980">
                  <c:v>95</c:v>
                </c:pt>
                <c:pt idx="981">
                  <c:v>95</c:v>
                </c:pt>
                <c:pt idx="982">
                  <c:v>95</c:v>
                </c:pt>
                <c:pt idx="983">
                  <c:v>95</c:v>
                </c:pt>
                <c:pt idx="984">
                  <c:v>95</c:v>
                </c:pt>
                <c:pt idx="985">
                  <c:v>95</c:v>
                </c:pt>
                <c:pt idx="986">
                  <c:v>95</c:v>
                </c:pt>
                <c:pt idx="987">
                  <c:v>95</c:v>
                </c:pt>
                <c:pt idx="988">
                  <c:v>95</c:v>
                </c:pt>
                <c:pt idx="989">
                  <c:v>95</c:v>
                </c:pt>
                <c:pt idx="990">
                  <c:v>95</c:v>
                </c:pt>
                <c:pt idx="991">
                  <c:v>95</c:v>
                </c:pt>
                <c:pt idx="992">
                  <c:v>95</c:v>
                </c:pt>
                <c:pt idx="993">
                  <c:v>95</c:v>
                </c:pt>
                <c:pt idx="994">
                  <c:v>95</c:v>
                </c:pt>
                <c:pt idx="995">
                  <c:v>95</c:v>
                </c:pt>
                <c:pt idx="996">
                  <c:v>95</c:v>
                </c:pt>
                <c:pt idx="997">
                  <c:v>95</c:v>
                </c:pt>
                <c:pt idx="998">
                  <c:v>95</c:v>
                </c:pt>
                <c:pt idx="999">
                  <c:v>95</c:v>
                </c:pt>
                <c:pt idx="1000">
                  <c:v>95</c:v>
                </c:pt>
                <c:pt idx="1001">
                  <c:v>95</c:v>
                </c:pt>
                <c:pt idx="1002">
                  <c:v>95</c:v>
                </c:pt>
                <c:pt idx="1003">
                  <c:v>95</c:v>
                </c:pt>
                <c:pt idx="1004">
                  <c:v>95</c:v>
                </c:pt>
                <c:pt idx="1005">
                  <c:v>95</c:v>
                </c:pt>
                <c:pt idx="1006">
                  <c:v>95</c:v>
                </c:pt>
                <c:pt idx="1007">
                  <c:v>95</c:v>
                </c:pt>
                <c:pt idx="1008">
                  <c:v>95</c:v>
                </c:pt>
                <c:pt idx="1009">
                  <c:v>95</c:v>
                </c:pt>
                <c:pt idx="1010">
                  <c:v>95</c:v>
                </c:pt>
                <c:pt idx="1011">
                  <c:v>95</c:v>
                </c:pt>
                <c:pt idx="1012">
                  <c:v>95</c:v>
                </c:pt>
                <c:pt idx="1013">
                  <c:v>95</c:v>
                </c:pt>
                <c:pt idx="1014">
                  <c:v>95</c:v>
                </c:pt>
                <c:pt idx="1015">
                  <c:v>95</c:v>
                </c:pt>
                <c:pt idx="1016">
                  <c:v>95</c:v>
                </c:pt>
                <c:pt idx="1017">
                  <c:v>95</c:v>
                </c:pt>
                <c:pt idx="1018">
                  <c:v>95</c:v>
                </c:pt>
                <c:pt idx="1019">
                  <c:v>95</c:v>
                </c:pt>
                <c:pt idx="1020">
                  <c:v>95</c:v>
                </c:pt>
                <c:pt idx="1021">
                  <c:v>95</c:v>
                </c:pt>
                <c:pt idx="1022">
                  <c:v>95</c:v>
                </c:pt>
                <c:pt idx="1023">
                  <c:v>95</c:v>
                </c:pt>
                <c:pt idx="1024">
                  <c:v>95</c:v>
                </c:pt>
                <c:pt idx="1025">
                  <c:v>95</c:v>
                </c:pt>
                <c:pt idx="1026">
                  <c:v>95</c:v>
                </c:pt>
                <c:pt idx="1027">
                  <c:v>95</c:v>
                </c:pt>
                <c:pt idx="1028">
                  <c:v>95</c:v>
                </c:pt>
                <c:pt idx="1029">
                  <c:v>95</c:v>
                </c:pt>
                <c:pt idx="1030">
                  <c:v>95</c:v>
                </c:pt>
                <c:pt idx="1031">
                  <c:v>95</c:v>
                </c:pt>
                <c:pt idx="1032">
                  <c:v>95</c:v>
                </c:pt>
                <c:pt idx="1033">
                  <c:v>95</c:v>
                </c:pt>
                <c:pt idx="1034">
                  <c:v>95</c:v>
                </c:pt>
                <c:pt idx="1035">
                  <c:v>95</c:v>
                </c:pt>
                <c:pt idx="1036">
                  <c:v>95</c:v>
                </c:pt>
                <c:pt idx="1037">
                  <c:v>95</c:v>
                </c:pt>
                <c:pt idx="1038">
                  <c:v>95</c:v>
                </c:pt>
                <c:pt idx="1039">
                  <c:v>95</c:v>
                </c:pt>
                <c:pt idx="1040">
                  <c:v>95</c:v>
                </c:pt>
                <c:pt idx="1041">
                  <c:v>95</c:v>
                </c:pt>
                <c:pt idx="1042">
                  <c:v>95</c:v>
                </c:pt>
                <c:pt idx="1043">
                  <c:v>95</c:v>
                </c:pt>
                <c:pt idx="1044">
                  <c:v>95</c:v>
                </c:pt>
                <c:pt idx="1045">
                  <c:v>95</c:v>
                </c:pt>
                <c:pt idx="1046">
                  <c:v>95</c:v>
                </c:pt>
                <c:pt idx="1047">
                  <c:v>95</c:v>
                </c:pt>
                <c:pt idx="1048">
                  <c:v>95</c:v>
                </c:pt>
                <c:pt idx="1049">
                  <c:v>95</c:v>
                </c:pt>
                <c:pt idx="1050">
                  <c:v>95</c:v>
                </c:pt>
                <c:pt idx="1051">
                  <c:v>95</c:v>
                </c:pt>
                <c:pt idx="1052">
                  <c:v>95</c:v>
                </c:pt>
                <c:pt idx="1053">
                  <c:v>95</c:v>
                </c:pt>
                <c:pt idx="1054">
                  <c:v>95</c:v>
                </c:pt>
                <c:pt idx="1055">
                  <c:v>95</c:v>
                </c:pt>
                <c:pt idx="1056">
                  <c:v>95</c:v>
                </c:pt>
                <c:pt idx="1057">
                  <c:v>95</c:v>
                </c:pt>
                <c:pt idx="1058">
                  <c:v>95</c:v>
                </c:pt>
                <c:pt idx="1059">
                  <c:v>95</c:v>
                </c:pt>
                <c:pt idx="1060">
                  <c:v>95</c:v>
                </c:pt>
                <c:pt idx="1061">
                  <c:v>95</c:v>
                </c:pt>
                <c:pt idx="1062">
                  <c:v>95</c:v>
                </c:pt>
                <c:pt idx="1063">
                  <c:v>95</c:v>
                </c:pt>
                <c:pt idx="1064">
                  <c:v>95</c:v>
                </c:pt>
                <c:pt idx="1065">
                  <c:v>95</c:v>
                </c:pt>
                <c:pt idx="1066">
                  <c:v>95</c:v>
                </c:pt>
                <c:pt idx="1067">
                  <c:v>95</c:v>
                </c:pt>
                <c:pt idx="1068">
                  <c:v>95</c:v>
                </c:pt>
                <c:pt idx="1069">
                  <c:v>95</c:v>
                </c:pt>
                <c:pt idx="1070">
                  <c:v>95</c:v>
                </c:pt>
                <c:pt idx="1071">
                  <c:v>95</c:v>
                </c:pt>
                <c:pt idx="1072">
                  <c:v>95</c:v>
                </c:pt>
                <c:pt idx="1073">
                  <c:v>95</c:v>
                </c:pt>
                <c:pt idx="1074">
                  <c:v>95</c:v>
                </c:pt>
                <c:pt idx="1075">
                  <c:v>95</c:v>
                </c:pt>
                <c:pt idx="1076">
                  <c:v>95</c:v>
                </c:pt>
                <c:pt idx="1077">
                  <c:v>95</c:v>
                </c:pt>
                <c:pt idx="1078">
                  <c:v>95</c:v>
                </c:pt>
                <c:pt idx="1079">
                  <c:v>95</c:v>
                </c:pt>
                <c:pt idx="1080">
                  <c:v>95</c:v>
                </c:pt>
                <c:pt idx="1081">
                  <c:v>95</c:v>
                </c:pt>
                <c:pt idx="1082">
                  <c:v>95</c:v>
                </c:pt>
                <c:pt idx="1083">
                  <c:v>95</c:v>
                </c:pt>
                <c:pt idx="1084">
                  <c:v>95</c:v>
                </c:pt>
                <c:pt idx="1085">
                  <c:v>95</c:v>
                </c:pt>
                <c:pt idx="1086">
                  <c:v>95</c:v>
                </c:pt>
                <c:pt idx="1087">
                  <c:v>95</c:v>
                </c:pt>
                <c:pt idx="1088">
                  <c:v>95</c:v>
                </c:pt>
                <c:pt idx="1089">
                  <c:v>95</c:v>
                </c:pt>
                <c:pt idx="1090">
                  <c:v>95</c:v>
                </c:pt>
                <c:pt idx="1091">
                  <c:v>95</c:v>
                </c:pt>
                <c:pt idx="1092">
                  <c:v>95</c:v>
                </c:pt>
                <c:pt idx="1093">
                  <c:v>95</c:v>
                </c:pt>
                <c:pt idx="1094">
                  <c:v>95</c:v>
                </c:pt>
                <c:pt idx="1095">
                  <c:v>95</c:v>
                </c:pt>
                <c:pt idx="1096">
                  <c:v>95</c:v>
                </c:pt>
                <c:pt idx="1097">
                  <c:v>95</c:v>
                </c:pt>
                <c:pt idx="1098">
                  <c:v>95</c:v>
                </c:pt>
                <c:pt idx="1099">
                  <c:v>95</c:v>
                </c:pt>
                <c:pt idx="1100">
                  <c:v>95</c:v>
                </c:pt>
                <c:pt idx="1101">
                  <c:v>95</c:v>
                </c:pt>
                <c:pt idx="1102">
                  <c:v>95</c:v>
                </c:pt>
                <c:pt idx="1103">
                  <c:v>95</c:v>
                </c:pt>
                <c:pt idx="1104">
                  <c:v>95</c:v>
                </c:pt>
                <c:pt idx="1105">
                  <c:v>95</c:v>
                </c:pt>
                <c:pt idx="1106">
                  <c:v>95</c:v>
                </c:pt>
                <c:pt idx="1107">
                  <c:v>95</c:v>
                </c:pt>
                <c:pt idx="1108">
                  <c:v>95</c:v>
                </c:pt>
                <c:pt idx="1109">
                  <c:v>95</c:v>
                </c:pt>
                <c:pt idx="1110">
                  <c:v>95</c:v>
                </c:pt>
                <c:pt idx="1111">
                  <c:v>95</c:v>
                </c:pt>
                <c:pt idx="1112">
                  <c:v>95</c:v>
                </c:pt>
                <c:pt idx="1113">
                  <c:v>95</c:v>
                </c:pt>
                <c:pt idx="1114">
                  <c:v>95</c:v>
                </c:pt>
                <c:pt idx="1115">
                  <c:v>95</c:v>
                </c:pt>
                <c:pt idx="1116">
                  <c:v>95</c:v>
                </c:pt>
                <c:pt idx="1117">
                  <c:v>95</c:v>
                </c:pt>
                <c:pt idx="1118">
                  <c:v>95</c:v>
                </c:pt>
                <c:pt idx="1119">
                  <c:v>95</c:v>
                </c:pt>
                <c:pt idx="1120">
                  <c:v>95</c:v>
                </c:pt>
                <c:pt idx="1121">
                  <c:v>95</c:v>
                </c:pt>
                <c:pt idx="1122">
                  <c:v>95</c:v>
                </c:pt>
                <c:pt idx="1123">
                  <c:v>95</c:v>
                </c:pt>
                <c:pt idx="1124">
                  <c:v>95</c:v>
                </c:pt>
                <c:pt idx="1125">
                  <c:v>95</c:v>
                </c:pt>
                <c:pt idx="1126">
                  <c:v>95</c:v>
                </c:pt>
                <c:pt idx="1127">
                  <c:v>95</c:v>
                </c:pt>
                <c:pt idx="1128">
                  <c:v>95</c:v>
                </c:pt>
                <c:pt idx="1129">
                  <c:v>95</c:v>
                </c:pt>
                <c:pt idx="1130">
                  <c:v>95</c:v>
                </c:pt>
                <c:pt idx="1131">
                  <c:v>95</c:v>
                </c:pt>
                <c:pt idx="1132">
                  <c:v>95</c:v>
                </c:pt>
                <c:pt idx="1133">
                  <c:v>95</c:v>
                </c:pt>
                <c:pt idx="1134">
                  <c:v>95</c:v>
                </c:pt>
                <c:pt idx="1135">
                  <c:v>95</c:v>
                </c:pt>
                <c:pt idx="1136">
                  <c:v>95</c:v>
                </c:pt>
                <c:pt idx="1137">
                  <c:v>95</c:v>
                </c:pt>
                <c:pt idx="1138">
                  <c:v>95</c:v>
                </c:pt>
                <c:pt idx="1139">
                  <c:v>95</c:v>
                </c:pt>
                <c:pt idx="1140">
                  <c:v>95</c:v>
                </c:pt>
                <c:pt idx="1141">
                  <c:v>95</c:v>
                </c:pt>
                <c:pt idx="1142">
                  <c:v>95</c:v>
                </c:pt>
                <c:pt idx="1143">
                  <c:v>95</c:v>
                </c:pt>
                <c:pt idx="1144">
                  <c:v>95</c:v>
                </c:pt>
                <c:pt idx="1145">
                  <c:v>95</c:v>
                </c:pt>
                <c:pt idx="1146">
                  <c:v>95</c:v>
                </c:pt>
                <c:pt idx="1147">
                  <c:v>95</c:v>
                </c:pt>
                <c:pt idx="1148">
                  <c:v>95</c:v>
                </c:pt>
                <c:pt idx="1149">
                  <c:v>95</c:v>
                </c:pt>
                <c:pt idx="1150">
                  <c:v>95</c:v>
                </c:pt>
                <c:pt idx="1151">
                  <c:v>95</c:v>
                </c:pt>
                <c:pt idx="1152">
                  <c:v>95</c:v>
                </c:pt>
                <c:pt idx="1153">
                  <c:v>95</c:v>
                </c:pt>
                <c:pt idx="1154">
                  <c:v>95</c:v>
                </c:pt>
                <c:pt idx="1155">
                  <c:v>95</c:v>
                </c:pt>
                <c:pt idx="1156">
                  <c:v>95</c:v>
                </c:pt>
                <c:pt idx="1157">
                  <c:v>95</c:v>
                </c:pt>
                <c:pt idx="1158">
                  <c:v>95</c:v>
                </c:pt>
                <c:pt idx="1159">
                  <c:v>95</c:v>
                </c:pt>
                <c:pt idx="1160">
                  <c:v>95</c:v>
                </c:pt>
                <c:pt idx="1161">
                  <c:v>95</c:v>
                </c:pt>
                <c:pt idx="1162">
                  <c:v>95</c:v>
                </c:pt>
                <c:pt idx="1163">
                  <c:v>95</c:v>
                </c:pt>
                <c:pt idx="1164">
                  <c:v>95</c:v>
                </c:pt>
                <c:pt idx="1165">
                  <c:v>95</c:v>
                </c:pt>
                <c:pt idx="1166">
                  <c:v>95</c:v>
                </c:pt>
                <c:pt idx="1167">
                  <c:v>95</c:v>
                </c:pt>
                <c:pt idx="1168">
                  <c:v>95</c:v>
                </c:pt>
                <c:pt idx="1169">
                  <c:v>95</c:v>
                </c:pt>
                <c:pt idx="1170">
                  <c:v>95</c:v>
                </c:pt>
                <c:pt idx="1171">
                  <c:v>95</c:v>
                </c:pt>
                <c:pt idx="1172">
                  <c:v>95</c:v>
                </c:pt>
                <c:pt idx="1173">
                  <c:v>95</c:v>
                </c:pt>
                <c:pt idx="1174">
                  <c:v>95</c:v>
                </c:pt>
                <c:pt idx="1175">
                  <c:v>95</c:v>
                </c:pt>
                <c:pt idx="1176">
                  <c:v>95</c:v>
                </c:pt>
                <c:pt idx="1177">
                  <c:v>95</c:v>
                </c:pt>
                <c:pt idx="1178">
                  <c:v>95</c:v>
                </c:pt>
                <c:pt idx="1179">
                  <c:v>95</c:v>
                </c:pt>
                <c:pt idx="1180">
                  <c:v>95</c:v>
                </c:pt>
                <c:pt idx="1181">
                  <c:v>95</c:v>
                </c:pt>
                <c:pt idx="1182">
                  <c:v>95</c:v>
                </c:pt>
                <c:pt idx="1183">
                  <c:v>95</c:v>
                </c:pt>
                <c:pt idx="1184">
                  <c:v>95</c:v>
                </c:pt>
                <c:pt idx="1185">
                  <c:v>95</c:v>
                </c:pt>
                <c:pt idx="1186">
                  <c:v>95</c:v>
                </c:pt>
                <c:pt idx="1187">
                  <c:v>95</c:v>
                </c:pt>
                <c:pt idx="1188">
                  <c:v>95</c:v>
                </c:pt>
                <c:pt idx="1189">
                  <c:v>95</c:v>
                </c:pt>
                <c:pt idx="1190">
                  <c:v>95</c:v>
                </c:pt>
                <c:pt idx="1191">
                  <c:v>95</c:v>
                </c:pt>
                <c:pt idx="1192">
                  <c:v>95</c:v>
                </c:pt>
                <c:pt idx="1193">
                  <c:v>95</c:v>
                </c:pt>
                <c:pt idx="1194">
                  <c:v>95</c:v>
                </c:pt>
                <c:pt idx="1195">
                  <c:v>95</c:v>
                </c:pt>
                <c:pt idx="1196">
                  <c:v>95</c:v>
                </c:pt>
                <c:pt idx="1197">
                  <c:v>95</c:v>
                </c:pt>
                <c:pt idx="1198">
                  <c:v>95</c:v>
                </c:pt>
                <c:pt idx="1199">
                  <c:v>95</c:v>
                </c:pt>
                <c:pt idx="1200">
                  <c:v>95</c:v>
                </c:pt>
                <c:pt idx="1201">
                  <c:v>95</c:v>
                </c:pt>
                <c:pt idx="1202">
                  <c:v>95</c:v>
                </c:pt>
                <c:pt idx="1203">
                  <c:v>95</c:v>
                </c:pt>
                <c:pt idx="1204">
                  <c:v>95</c:v>
                </c:pt>
                <c:pt idx="1205">
                  <c:v>95</c:v>
                </c:pt>
              </c:numCache>
            </c:numRef>
          </c:val>
          <c:smooth val="0"/>
          <c:extLst>
            <c:ext xmlns:c16="http://schemas.microsoft.com/office/drawing/2014/chart" uri="{C3380CC4-5D6E-409C-BE32-E72D297353CC}">
              <c16:uniqueId val="{00000000-FF9D-4295-83F3-9F932B61FC21}"/>
            </c:ext>
          </c:extLst>
        </c:ser>
        <c:ser>
          <c:idx val="2"/>
          <c:order val="1"/>
          <c:spPr>
            <a:ln w="28575" cap="rnd">
              <a:noFill/>
              <a:round/>
            </a:ln>
            <a:effectLst/>
          </c:spPr>
          <c:marker>
            <c:symbol val="none"/>
          </c:marker>
          <c:val>
            <c:numRef>
              <c:f>'by $50'!$C$4:$C$1209</c:f>
              <c:numCache>
                <c:formatCode>General</c:formatCode>
                <c:ptCount val="120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0.01</c:v>
                </c:pt>
                <c:pt idx="207">
                  <c:v>0.51</c:v>
                </c:pt>
                <c:pt idx="208">
                  <c:v>1.01</c:v>
                </c:pt>
                <c:pt idx="209">
                  <c:v>1.51</c:v>
                </c:pt>
                <c:pt idx="210">
                  <c:v>2.0099999999999998</c:v>
                </c:pt>
                <c:pt idx="211">
                  <c:v>2.5099999999999998</c:v>
                </c:pt>
                <c:pt idx="212">
                  <c:v>3.01</c:v>
                </c:pt>
                <c:pt idx="213">
                  <c:v>3.51</c:v>
                </c:pt>
                <c:pt idx="214">
                  <c:v>4.01</c:v>
                </c:pt>
                <c:pt idx="215">
                  <c:v>4.51</c:v>
                </c:pt>
                <c:pt idx="216">
                  <c:v>5.01</c:v>
                </c:pt>
                <c:pt idx="217">
                  <c:v>5.51</c:v>
                </c:pt>
                <c:pt idx="218">
                  <c:v>6.01</c:v>
                </c:pt>
                <c:pt idx="219">
                  <c:v>6.51</c:v>
                </c:pt>
                <c:pt idx="220">
                  <c:v>7.01</c:v>
                </c:pt>
                <c:pt idx="221">
                  <c:v>7.51</c:v>
                </c:pt>
                <c:pt idx="222">
                  <c:v>8.01</c:v>
                </c:pt>
                <c:pt idx="223">
                  <c:v>8.51</c:v>
                </c:pt>
                <c:pt idx="224">
                  <c:v>9.01</c:v>
                </c:pt>
                <c:pt idx="225">
                  <c:v>9.51</c:v>
                </c:pt>
                <c:pt idx="226">
                  <c:v>10.01</c:v>
                </c:pt>
                <c:pt idx="227">
                  <c:v>10.51</c:v>
                </c:pt>
                <c:pt idx="228">
                  <c:v>11.01</c:v>
                </c:pt>
                <c:pt idx="229">
                  <c:v>11.51</c:v>
                </c:pt>
                <c:pt idx="230">
                  <c:v>12.01</c:v>
                </c:pt>
                <c:pt idx="231">
                  <c:v>12.51</c:v>
                </c:pt>
                <c:pt idx="232">
                  <c:v>13.01</c:v>
                </c:pt>
                <c:pt idx="233">
                  <c:v>13.51</c:v>
                </c:pt>
                <c:pt idx="234">
                  <c:v>14.01</c:v>
                </c:pt>
                <c:pt idx="235">
                  <c:v>14.51</c:v>
                </c:pt>
                <c:pt idx="236">
                  <c:v>15.01</c:v>
                </c:pt>
                <c:pt idx="237">
                  <c:v>15.51</c:v>
                </c:pt>
                <c:pt idx="238">
                  <c:v>16.010000000000009</c:v>
                </c:pt>
                <c:pt idx="239">
                  <c:v>16.510000000000009</c:v>
                </c:pt>
                <c:pt idx="240">
                  <c:v>17.010000000000009</c:v>
                </c:pt>
                <c:pt idx="241">
                  <c:v>17.510000000000009</c:v>
                </c:pt>
                <c:pt idx="242">
                  <c:v>18.010000000000009</c:v>
                </c:pt>
                <c:pt idx="243">
                  <c:v>18.510000000000009</c:v>
                </c:pt>
                <c:pt idx="244">
                  <c:v>19.010000000000009</c:v>
                </c:pt>
                <c:pt idx="245">
                  <c:v>19.510000000000009</c:v>
                </c:pt>
                <c:pt idx="246">
                  <c:v>20.010000000000009</c:v>
                </c:pt>
                <c:pt idx="247">
                  <c:v>20.51</c:v>
                </c:pt>
                <c:pt idx="248">
                  <c:v>21.01</c:v>
                </c:pt>
                <c:pt idx="249">
                  <c:v>21.51</c:v>
                </c:pt>
                <c:pt idx="250">
                  <c:v>22.01</c:v>
                </c:pt>
                <c:pt idx="251">
                  <c:v>22.51</c:v>
                </c:pt>
                <c:pt idx="252">
                  <c:v>23.01</c:v>
                </c:pt>
                <c:pt idx="253">
                  <c:v>23.51</c:v>
                </c:pt>
                <c:pt idx="254">
                  <c:v>24.01</c:v>
                </c:pt>
                <c:pt idx="255">
                  <c:v>24.51</c:v>
                </c:pt>
                <c:pt idx="256">
                  <c:v>25.01</c:v>
                </c:pt>
                <c:pt idx="257">
                  <c:v>25.51</c:v>
                </c:pt>
                <c:pt idx="258">
                  <c:v>26.01</c:v>
                </c:pt>
                <c:pt idx="259">
                  <c:v>26.51</c:v>
                </c:pt>
                <c:pt idx="260">
                  <c:v>27.01</c:v>
                </c:pt>
                <c:pt idx="261">
                  <c:v>27.51</c:v>
                </c:pt>
                <c:pt idx="262">
                  <c:v>28.01</c:v>
                </c:pt>
                <c:pt idx="263">
                  <c:v>28.51</c:v>
                </c:pt>
                <c:pt idx="264">
                  <c:v>29</c:v>
                </c:pt>
                <c:pt idx="265">
                  <c:v>29.01</c:v>
                </c:pt>
                <c:pt idx="266">
                  <c:v>29.51</c:v>
                </c:pt>
                <c:pt idx="267">
                  <c:v>30.01</c:v>
                </c:pt>
                <c:pt idx="268">
                  <c:v>30.51</c:v>
                </c:pt>
                <c:pt idx="269">
                  <c:v>31.01</c:v>
                </c:pt>
                <c:pt idx="270">
                  <c:v>31.51</c:v>
                </c:pt>
                <c:pt idx="271">
                  <c:v>32.01</c:v>
                </c:pt>
                <c:pt idx="272">
                  <c:v>32.51</c:v>
                </c:pt>
                <c:pt idx="273">
                  <c:v>33.01</c:v>
                </c:pt>
                <c:pt idx="274">
                  <c:v>33.51</c:v>
                </c:pt>
                <c:pt idx="275">
                  <c:v>34.01</c:v>
                </c:pt>
                <c:pt idx="276">
                  <c:v>34.51</c:v>
                </c:pt>
                <c:pt idx="277">
                  <c:v>35.01</c:v>
                </c:pt>
                <c:pt idx="278">
                  <c:v>35.51</c:v>
                </c:pt>
                <c:pt idx="279">
                  <c:v>36.01</c:v>
                </c:pt>
                <c:pt idx="280">
                  <c:v>36.51</c:v>
                </c:pt>
                <c:pt idx="281">
                  <c:v>37.01</c:v>
                </c:pt>
                <c:pt idx="282">
                  <c:v>37.51</c:v>
                </c:pt>
                <c:pt idx="283">
                  <c:v>38.01</c:v>
                </c:pt>
                <c:pt idx="284">
                  <c:v>38.51</c:v>
                </c:pt>
                <c:pt idx="285">
                  <c:v>39.01</c:v>
                </c:pt>
                <c:pt idx="286">
                  <c:v>39.51</c:v>
                </c:pt>
                <c:pt idx="287">
                  <c:v>40.01</c:v>
                </c:pt>
                <c:pt idx="288">
                  <c:v>40.51</c:v>
                </c:pt>
                <c:pt idx="289">
                  <c:v>41.01</c:v>
                </c:pt>
                <c:pt idx="290">
                  <c:v>41.51</c:v>
                </c:pt>
                <c:pt idx="291">
                  <c:v>42.01</c:v>
                </c:pt>
                <c:pt idx="292">
                  <c:v>42.51</c:v>
                </c:pt>
                <c:pt idx="293">
                  <c:v>43.01</c:v>
                </c:pt>
                <c:pt idx="294">
                  <c:v>43.51</c:v>
                </c:pt>
                <c:pt idx="295">
                  <c:v>44.01</c:v>
                </c:pt>
                <c:pt idx="296">
                  <c:v>44.51</c:v>
                </c:pt>
                <c:pt idx="297">
                  <c:v>45.01</c:v>
                </c:pt>
                <c:pt idx="298">
                  <c:v>45.51</c:v>
                </c:pt>
                <c:pt idx="299">
                  <c:v>46.01</c:v>
                </c:pt>
                <c:pt idx="300">
                  <c:v>46.51</c:v>
                </c:pt>
                <c:pt idx="301">
                  <c:v>47.01</c:v>
                </c:pt>
                <c:pt idx="302">
                  <c:v>47.51</c:v>
                </c:pt>
                <c:pt idx="303">
                  <c:v>48.01</c:v>
                </c:pt>
                <c:pt idx="304">
                  <c:v>48.51</c:v>
                </c:pt>
                <c:pt idx="305">
                  <c:v>49.01</c:v>
                </c:pt>
                <c:pt idx="306">
                  <c:v>49.51</c:v>
                </c:pt>
                <c:pt idx="307">
                  <c:v>50.01</c:v>
                </c:pt>
                <c:pt idx="308">
                  <c:v>50.51</c:v>
                </c:pt>
                <c:pt idx="309">
                  <c:v>51.01</c:v>
                </c:pt>
                <c:pt idx="310">
                  <c:v>51.51</c:v>
                </c:pt>
                <c:pt idx="311">
                  <c:v>52.01</c:v>
                </c:pt>
                <c:pt idx="312">
                  <c:v>52.51</c:v>
                </c:pt>
                <c:pt idx="313">
                  <c:v>53.01</c:v>
                </c:pt>
                <c:pt idx="314">
                  <c:v>53.51</c:v>
                </c:pt>
                <c:pt idx="315">
                  <c:v>54.01</c:v>
                </c:pt>
                <c:pt idx="316">
                  <c:v>54.51</c:v>
                </c:pt>
                <c:pt idx="317">
                  <c:v>55.01</c:v>
                </c:pt>
                <c:pt idx="318">
                  <c:v>55.51</c:v>
                </c:pt>
                <c:pt idx="319">
                  <c:v>56.01</c:v>
                </c:pt>
                <c:pt idx="320">
                  <c:v>56.51</c:v>
                </c:pt>
                <c:pt idx="321">
                  <c:v>57.01</c:v>
                </c:pt>
                <c:pt idx="322">
                  <c:v>57.51</c:v>
                </c:pt>
                <c:pt idx="323">
                  <c:v>58.01</c:v>
                </c:pt>
                <c:pt idx="324">
                  <c:v>58.51</c:v>
                </c:pt>
                <c:pt idx="325">
                  <c:v>59.01</c:v>
                </c:pt>
                <c:pt idx="326">
                  <c:v>59.51</c:v>
                </c:pt>
                <c:pt idx="327">
                  <c:v>60.01</c:v>
                </c:pt>
                <c:pt idx="328">
                  <c:v>60.51</c:v>
                </c:pt>
                <c:pt idx="329">
                  <c:v>61.01</c:v>
                </c:pt>
                <c:pt idx="330">
                  <c:v>61.51</c:v>
                </c:pt>
                <c:pt idx="331">
                  <c:v>62.01</c:v>
                </c:pt>
                <c:pt idx="332">
                  <c:v>62.51</c:v>
                </c:pt>
                <c:pt idx="333">
                  <c:v>63.01</c:v>
                </c:pt>
                <c:pt idx="334">
                  <c:v>63.51</c:v>
                </c:pt>
                <c:pt idx="335">
                  <c:v>64.010000000000005</c:v>
                </c:pt>
                <c:pt idx="336">
                  <c:v>64.510000000000005</c:v>
                </c:pt>
                <c:pt idx="337">
                  <c:v>65.010000000000005</c:v>
                </c:pt>
                <c:pt idx="338">
                  <c:v>65.510000000000005</c:v>
                </c:pt>
                <c:pt idx="339">
                  <c:v>66.010000000000005</c:v>
                </c:pt>
                <c:pt idx="340">
                  <c:v>66.510000000000005</c:v>
                </c:pt>
                <c:pt idx="341">
                  <c:v>67.010000000000005</c:v>
                </c:pt>
                <c:pt idx="342">
                  <c:v>67.510000000000005</c:v>
                </c:pt>
                <c:pt idx="343">
                  <c:v>68.010000000000005</c:v>
                </c:pt>
                <c:pt idx="344">
                  <c:v>68.510000000000005</c:v>
                </c:pt>
                <c:pt idx="345">
                  <c:v>69.010000000000005</c:v>
                </c:pt>
                <c:pt idx="346">
                  <c:v>69.510000000000005</c:v>
                </c:pt>
                <c:pt idx="347">
                  <c:v>70.010000000000005</c:v>
                </c:pt>
                <c:pt idx="348">
                  <c:v>70.510000000000005</c:v>
                </c:pt>
                <c:pt idx="349">
                  <c:v>71.010000000000005</c:v>
                </c:pt>
                <c:pt idx="350">
                  <c:v>71.510000000000005</c:v>
                </c:pt>
                <c:pt idx="351">
                  <c:v>72.010000000000005</c:v>
                </c:pt>
                <c:pt idx="352">
                  <c:v>72.510000000000005</c:v>
                </c:pt>
                <c:pt idx="353">
                  <c:v>73.010000000000005</c:v>
                </c:pt>
                <c:pt idx="354">
                  <c:v>73.510000000000005</c:v>
                </c:pt>
                <c:pt idx="355">
                  <c:v>74.010000000000005</c:v>
                </c:pt>
                <c:pt idx="356">
                  <c:v>74.510000000000005</c:v>
                </c:pt>
                <c:pt idx="357">
                  <c:v>75.010000000000005</c:v>
                </c:pt>
                <c:pt idx="358">
                  <c:v>75.510000000000005</c:v>
                </c:pt>
                <c:pt idx="359">
                  <c:v>76.010000000000005</c:v>
                </c:pt>
                <c:pt idx="360">
                  <c:v>76.510000000000005</c:v>
                </c:pt>
                <c:pt idx="361">
                  <c:v>77.010000000000005</c:v>
                </c:pt>
                <c:pt idx="362">
                  <c:v>77.510000000000005</c:v>
                </c:pt>
                <c:pt idx="363">
                  <c:v>78.010000000000005</c:v>
                </c:pt>
                <c:pt idx="364">
                  <c:v>78.510000000000005</c:v>
                </c:pt>
                <c:pt idx="365">
                  <c:v>79.010000000000005</c:v>
                </c:pt>
                <c:pt idx="366">
                  <c:v>79.510000000000005</c:v>
                </c:pt>
                <c:pt idx="367">
                  <c:v>80.010000000000005</c:v>
                </c:pt>
                <c:pt idx="368">
                  <c:v>80.510000000000005</c:v>
                </c:pt>
                <c:pt idx="369">
                  <c:v>81.010000000000005</c:v>
                </c:pt>
                <c:pt idx="370">
                  <c:v>81.510000000000005</c:v>
                </c:pt>
                <c:pt idx="371">
                  <c:v>82.01</c:v>
                </c:pt>
                <c:pt idx="372">
                  <c:v>82.51</c:v>
                </c:pt>
                <c:pt idx="373">
                  <c:v>83.01</c:v>
                </c:pt>
                <c:pt idx="374">
                  <c:v>83.51</c:v>
                </c:pt>
                <c:pt idx="375">
                  <c:v>84.01</c:v>
                </c:pt>
                <c:pt idx="376">
                  <c:v>84.51</c:v>
                </c:pt>
                <c:pt idx="377">
                  <c:v>85.01</c:v>
                </c:pt>
                <c:pt idx="378">
                  <c:v>85.51</c:v>
                </c:pt>
                <c:pt idx="379">
                  <c:v>86.01</c:v>
                </c:pt>
                <c:pt idx="380">
                  <c:v>86.51</c:v>
                </c:pt>
                <c:pt idx="381">
                  <c:v>87.01</c:v>
                </c:pt>
                <c:pt idx="382">
                  <c:v>87.51</c:v>
                </c:pt>
                <c:pt idx="383">
                  <c:v>88.01</c:v>
                </c:pt>
                <c:pt idx="384">
                  <c:v>88.51</c:v>
                </c:pt>
                <c:pt idx="385">
                  <c:v>89.01</c:v>
                </c:pt>
                <c:pt idx="386">
                  <c:v>89.51</c:v>
                </c:pt>
                <c:pt idx="387">
                  <c:v>90.01</c:v>
                </c:pt>
                <c:pt idx="388">
                  <c:v>90.51</c:v>
                </c:pt>
                <c:pt idx="389">
                  <c:v>91.01</c:v>
                </c:pt>
                <c:pt idx="390">
                  <c:v>91.51</c:v>
                </c:pt>
                <c:pt idx="391">
                  <c:v>92.01</c:v>
                </c:pt>
                <c:pt idx="392">
                  <c:v>92.51</c:v>
                </c:pt>
                <c:pt idx="393">
                  <c:v>93.01</c:v>
                </c:pt>
                <c:pt idx="394">
                  <c:v>93.51</c:v>
                </c:pt>
                <c:pt idx="395">
                  <c:v>94.01</c:v>
                </c:pt>
                <c:pt idx="396">
                  <c:v>94.51</c:v>
                </c:pt>
                <c:pt idx="397">
                  <c:v>95.01</c:v>
                </c:pt>
                <c:pt idx="398">
                  <c:v>95.51</c:v>
                </c:pt>
                <c:pt idx="399">
                  <c:v>96.01</c:v>
                </c:pt>
                <c:pt idx="400">
                  <c:v>96.51</c:v>
                </c:pt>
                <c:pt idx="401">
                  <c:v>97.01</c:v>
                </c:pt>
                <c:pt idx="402">
                  <c:v>97.51</c:v>
                </c:pt>
                <c:pt idx="403">
                  <c:v>98.01</c:v>
                </c:pt>
                <c:pt idx="404">
                  <c:v>98.51</c:v>
                </c:pt>
                <c:pt idx="405">
                  <c:v>99.01</c:v>
                </c:pt>
                <c:pt idx="406">
                  <c:v>99.51</c:v>
                </c:pt>
                <c:pt idx="407">
                  <c:v>100.01</c:v>
                </c:pt>
                <c:pt idx="408">
                  <c:v>100.51</c:v>
                </c:pt>
                <c:pt idx="409">
                  <c:v>101.01</c:v>
                </c:pt>
                <c:pt idx="410">
                  <c:v>101.5</c:v>
                </c:pt>
                <c:pt idx="411">
                  <c:v>101.51</c:v>
                </c:pt>
                <c:pt idx="412">
                  <c:v>102.01</c:v>
                </c:pt>
                <c:pt idx="413">
                  <c:v>102.51</c:v>
                </c:pt>
                <c:pt idx="414">
                  <c:v>103.01</c:v>
                </c:pt>
                <c:pt idx="415">
                  <c:v>103.51</c:v>
                </c:pt>
                <c:pt idx="416">
                  <c:v>104.01</c:v>
                </c:pt>
                <c:pt idx="417">
                  <c:v>104.51</c:v>
                </c:pt>
                <c:pt idx="418">
                  <c:v>105.01</c:v>
                </c:pt>
                <c:pt idx="419">
                  <c:v>105.51</c:v>
                </c:pt>
                <c:pt idx="420">
                  <c:v>106.01</c:v>
                </c:pt>
                <c:pt idx="421">
                  <c:v>106.51</c:v>
                </c:pt>
                <c:pt idx="422">
                  <c:v>107.01</c:v>
                </c:pt>
                <c:pt idx="423">
                  <c:v>107.51</c:v>
                </c:pt>
                <c:pt idx="424">
                  <c:v>108.01</c:v>
                </c:pt>
                <c:pt idx="425">
                  <c:v>108.51</c:v>
                </c:pt>
                <c:pt idx="426">
                  <c:v>109.01</c:v>
                </c:pt>
                <c:pt idx="427">
                  <c:v>109.51</c:v>
                </c:pt>
                <c:pt idx="428">
                  <c:v>110.01</c:v>
                </c:pt>
                <c:pt idx="429">
                  <c:v>110.51</c:v>
                </c:pt>
                <c:pt idx="430">
                  <c:v>111.01</c:v>
                </c:pt>
                <c:pt idx="431">
                  <c:v>111.51</c:v>
                </c:pt>
                <c:pt idx="432">
                  <c:v>112.01</c:v>
                </c:pt>
                <c:pt idx="433">
                  <c:v>112.51</c:v>
                </c:pt>
                <c:pt idx="434">
                  <c:v>113.01</c:v>
                </c:pt>
                <c:pt idx="435">
                  <c:v>113.51</c:v>
                </c:pt>
                <c:pt idx="436">
                  <c:v>114.01</c:v>
                </c:pt>
                <c:pt idx="437">
                  <c:v>114.51</c:v>
                </c:pt>
                <c:pt idx="438">
                  <c:v>115.01</c:v>
                </c:pt>
                <c:pt idx="439">
                  <c:v>115.51</c:v>
                </c:pt>
                <c:pt idx="440">
                  <c:v>116.01</c:v>
                </c:pt>
                <c:pt idx="441">
                  <c:v>116.51</c:v>
                </c:pt>
                <c:pt idx="442">
                  <c:v>117.01</c:v>
                </c:pt>
                <c:pt idx="443">
                  <c:v>117.51</c:v>
                </c:pt>
                <c:pt idx="444">
                  <c:v>118.01</c:v>
                </c:pt>
                <c:pt idx="445">
                  <c:v>118.51</c:v>
                </c:pt>
                <c:pt idx="446">
                  <c:v>119.01</c:v>
                </c:pt>
                <c:pt idx="447">
                  <c:v>119.51</c:v>
                </c:pt>
                <c:pt idx="448">
                  <c:v>120.01</c:v>
                </c:pt>
                <c:pt idx="449">
                  <c:v>120.51</c:v>
                </c:pt>
                <c:pt idx="450">
                  <c:v>121.01</c:v>
                </c:pt>
                <c:pt idx="451">
                  <c:v>121.51</c:v>
                </c:pt>
                <c:pt idx="452">
                  <c:v>122.01</c:v>
                </c:pt>
                <c:pt idx="453">
                  <c:v>122.51</c:v>
                </c:pt>
                <c:pt idx="454">
                  <c:v>123.01</c:v>
                </c:pt>
                <c:pt idx="455">
                  <c:v>123.51</c:v>
                </c:pt>
                <c:pt idx="456">
                  <c:v>124.01</c:v>
                </c:pt>
                <c:pt idx="457">
                  <c:v>124.51</c:v>
                </c:pt>
                <c:pt idx="458">
                  <c:v>125.01</c:v>
                </c:pt>
                <c:pt idx="459">
                  <c:v>125.51</c:v>
                </c:pt>
                <c:pt idx="460">
                  <c:v>126.01</c:v>
                </c:pt>
                <c:pt idx="461">
                  <c:v>126.51</c:v>
                </c:pt>
                <c:pt idx="462">
                  <c:v>127.01</c:v>
                </c:pt>
                <c:pt idx="463">
                  <c:v>127.51</c:v>
                </c:pt>
                <c:pt idx="464">
                  <c:v>128.01</c:v>
                </c:pt>
                <c:pt idx="465">
                  <c:v>128.51</c:v>
                </c:pt>
                <c:pt idx="466">
                  <c:v>129.01</c:v>
                </c:pt>
                <c:pt idx="467">
                  <c:v>129.51</c:v>
                </c:pt>
                <c:pt idx="468">
                  <c:v>130.01</c:v>
                </c:pt>
                <c:pt idx="469">
                  <c:v>130.51</c:v>
                </c:pt>
                <c:pt idx="470">
                  <c:v>131.01</c:v>
                </c:pt>
                <c:pt idx="471">
                  <c:v>131.51</c:v>
                </c:pt>
                <c:pt idx="472">
                  <c:v>132.01</c:v>
                </c:pt>
                <c:pt idx="473">
                  <c:v>132.51</c:v>
                </c:pt>
                <c:pt idx="474">
                  <c:v>133.01</c:v>
                </c:pt>
                <c:pt idx="475">
                  <c:v>133.51</c:v>
                </c:pt>
                <c:pt idx="476">
                  <c:v>134.01</c:v>
                </c:pt>
                <c:pt idx="477">
                  <c:v>134.51</c:v>
                </c:pt>
                <c:pt idx="478">
                  <c:v>135.01</c:v>
                </c:pt>
                <c:pt idx="479">
                  <c:v>135.51</c:v>
                </c:pt>
                <c:pt idx="480">
                  <c:v>136.01</c:v>
                </c:pt>
                <c:pt idx="481">
                  <c:v>136.51</c:v>
                </c:pt>
                <c:pt idx="482">
                  <c:v>137.01</c:v>
                </c:pt>
                <c:pt idx="483">
                  <c:v>137.51</c:v>
                </c:pt>
                <c:pt idx="484">
                  <c:v>138.01</c:v>
                </c:pt>
                <c:pt idx="485">
                  <c:v>138.51</c:v>
                </c:pt>
                <c:pt idx="486">
                  <c:v>139.01</c:v>
                </c:pt>
                <c:pt idx="487">
                  <c:v>139.51</c:v>
                </c:pt>
                <c:pt idx="488">
                  <c:v>140.01</c:v>
                </c:pt>
                <c:pt idx="489">
                  <c:v>140.51</c:v>
                </c:pt>
                <c:pt idx="490">
                  <c:v>141.01</c:v>
                </c:pt>
                <c:pt idx="491">
                  <c:v>141.51</c:v>
                </c:pt>
                <c:pt idx="492">
                  <c:v>142.01</c:v>
                </c:pt>
                <c:pt idx="493">
                  <c:v>142.51</c:v>
                </c:pt>
                <c:pt idx="494">
                  <c:v>143.01</c:v>
                </c:pt>
                <c:pt idx="495">
                  <c:v>143.51</c:v>
                </c:pt>
                <c:pt idx="496">
                  <c:v>144.01</c:v>
                </c:pt>
                <c:pt idx="497">
                  <c:v>144.51</c:v>
                </c:pt>
                <c:pt idx="498">
                  <c:v>145.01</c:v>
                </c:pt>
                <c:pt idx="499">
                  <c:v>145.51</c:v>
                </c:pt>
                <c:pt idx="500">
                  <c:v>146.01</c:v>
                </c:pt>
                <c:pt idx="501">
                  <c:v>146.51</c:v>
                </c:pt>
                <c:pt idx="502">
                  <c:v>147.01</c:v>
                </c:pt>
                <c:pt idx="503">
                  <c:v>147.51</c:v>
                </c:pt>
                <c:pt idx="504">
                  <c:v>148.01</c:v>
                </c:pt>
                <c:pt idx="505">
                  <c:v>148.51</c:v>
                </c:pt>
                <c:pt idx="506">
                  <c:v>149.01</c:v>
                </c:pt>
                <c:pt idx="507">
                  <c:v>149.51</c:v>
                </c:pt>
                <c:pt idx="508">
                  <c:v>150.01</c:v>
                </c:pt>
                <c:pt idx="509">
                  <c:v>150.51</c:v>
                </c:pt>
                <c:pt idx="510">
                  <c:v>151.01</c:v>
                </c:pt>
                <c:pt idx="511">
                  <c:v>151.51</c:v>
                </c:pt>
                <c:pt idx="512">
                  <c:v>152.01</c:v>
                </c:pt>
                <c:pt idx="513">
                  <c:v>152.51</c:v>
                </c:pt>
                <c:pt idx="514">
                  <c:v>153.01</c:v>
                </c:pt>
                <c:pt idx="515">
                  <c:v>153.51</c:v>
                </c:pt>
                <c:pt idx="516">
                  <c:v>154.01</c:v>
                </c:pt>
                <c:pt idx="517">
                  <c:v>154.51</c:v>
                </c:pt>
                <c:pt idx="518">
                  <c:v>155.01</c:v>
                </c:pt>
                <c:pt idx="519">
                  <c:v>155.51</c:v>
                </c:pt>
                <c:pt idx="520">
                  <c:v>156.01</c:v>
                </c:pt>
                <c:pt idx="521">
                  <c:v>156.51</c:v>
                </c:pt>
                <c:pt idx="522">
                  <c:v>157.01</c:v>
                </c:pt>
                <c:pt idx="523">
                  <c:v>157.51</c:v>
                </c:pt>
                <c:pt idx="524">
                  <c:v>158.01</c:v>
                </c:pt>
                <c:pt idx="525">
                  <c:v>158.51</c:v>
                </c:pt>
                <c:pt idx="526">
                  <c:v>159.01</c:v>
                </c:pt>
                <c:pt idx="527">
                  <c:v>159.51</c:v>
                </c:pt>
                <c:pt idx="528">
                  <c:v>160.01</c:v>
                </c:pt>
                <c:pt idx="529">
                  <c:v>160.51</c:v>
                </c:pt>
                <c:pt idx="530">
                  <c:v>161.01</c:v>
                </c:pt>
                <c:pt idx="531">
                  <c:v>161.51</c:v>
                </c:pt>
                <c:pt idx="532">
                  <c:v>162.01</c:v>
                </c:pt>
                <c:pt idx="533">
                  <c:v>162.51</c:v>
                </c:pt>
                <c:pt idx="534">
                  <c:v>163.01</c:v>
                </c:pt>
                <c:pt idx="535">
                  <c:v>163.51</c:v>
                </c:pt>
                <c:pt idx="536">
                  <c:v>164.01</c:v>
                </c:pt>
                <c:pt idx="537">
                  <c:v>164.51</c:v>
                </c:pt>
                <c:pt idx="538">
                  <c:v>165.01</c:v>
                </c:pt>
                <c:pt idx="539">
                  <c:v>165.51</c:v>
                </c:pt>
                <c:pt idx="540">
                  <c:v>166.01</c:v>
                </c:pt>
                <c:pt idx="541">
                  <c:v>166.51</c:v>
                </c:pt>
                <c:pt idx="542">
                  <c:v>167.01</c:v>
                </c:pt>
                <c:pt idx="543">
                  <c:v>167.51</c:v>
                </c:pt>
                <c:pt idx="544">
                  <c:v>168.01</c:v>
                </c:pt>
                <c:pt idx="545">
                  <c:v>168.51</c:v>
                </c:pt>
                <c:pt idx="546">
                  <c:v>169.01</c:v>
                </c:pt>
                <c:pt idx="547">
                  <c:v>169.51</c:v>
                </c:pt>
                <c:pt idx="548">
                  <c:v>170.01</c:v>
                </c:pt>
                <c:pt idx="549">
                  <c:v>170.51</c:v>
                </c:pt>
                <c:pt idx="550">
                  <c:v>171.01</c:v>
                </c:pt>
                <c:pt idx="551">
                  <c:v>171.51</c:v>
                </c:pt>
                <c:pt idx="552">
                  <c:v>172.01</c:v>
                </c:pt>
                <c:pt idx="553">
                  <c:v>172.51</c:v>
                </c:pt>
                <c:pt idx="554">
                  <c:v>173.01</c:v>
                </c:pt>
                <c:pt idx="555">
                  <c:v>173.51</c:v>
                </c:pt>
                <c:pt idx="556">
                  <c:v>174.01</c:v>
                </c:pt>
                <c:pt idx="557">
                  <c:v>174.51</c:v>
                </c:pt>
                <c:pt idx="558">
                  <c:v>175.01</c:v>
                </c:pt>
                <c:pt idx="559">
                  <c:v>175.51</c:v>
                </c:pt>
                <c:pt idx="560">
                  <c:v>176.01</c:v>
                </c:pt>
                <c:pt idx="561">
                  <c:v>176.51</c:v>
                </c:pt>
                <c:pt idx="562">
                  <c:v>177.01</c:v>
                </c:pt>
                <c:pt idx="563">
                  <c:v>177.51</c:v>
                </c:pt>
                <c:pt idx="564">
                  <c:v>178.01</c:v>
                </c:pt>
                <c:pt idx="565">
                  <c:v>178.51</c:v>
                </c:pt>
                <c:pt idx="566">
                  <c:v>179.01</c:v>
                </c:pt>
                <c:pt idx="567">
                  <c:v>179.51</c:v>
                </c:pt>
                <c:pt idx="568">
                  <c:v>180.01</c:v>
                </c:pt>
                <c:pt idx="569">
                  <c:v>180.51</c:v>
                </c:pt>
                <c:pt idx="570">
                  <c:v>181.01</c:v>
                </c:pt>
                <c:pt idx="571">
                  <c:v>181.51</c:v>
                </c:pt>
                <c:pt idx="572">
                  <c:v>182.01</c:v>
                </c:pt>
                <c:pt idx="573">
                  <c:v>182.51</c:v>
                </c:pt>
                <c:pt idx="574">
                  <c:v>183.01</c:v>
                </c:pt>
                <c:pt idx="575">
                  <c:v>183.51</c:v>
                </c:pt>
                <c:pt idx="576">
                  <c:v>184.01</c:v>
                </c:pt>
                <c:pt idx="577">
                  <c:v>184.51</c:v>
                </c:pt>
                <c:pt idx="578">
                  <c:v>185.01</c:v>
                </c:pt>
                <c:pt idx="579">
                  <c:v>185.51</c:v>
                </c:pt>
                <c:pt idx="580">
                  <c:v>186.01</c:v>
                </c:pt>
                <c:pt idx="581">
                  <c:v>186.51</c:v>
                </c:pt>
                <c:pt idx="582">
                  <c:v>187.01</c:v>
                </c:pt>
                <c:pt idx="583">
                  <c:v>187.51</c:v>
                </c:pt>
                <c:pt idx="584">
                  <c:v>188.01</c:v>
                </c:pt>
                <c:pt idx="585">
                  <c:v>188.51</c:v>
                </c:pt>
                <c:pt idx="586">
                  <c:v>189.01</c:v>
                </c:pt>
                <c:pt idx="587">
                  <c:v>189.51</c:v>
                </c:pt>
                <c:pt idx="588">
                  <c:v>190.01</c:v>
                </c:pt>
                <c:pt idx="589">
                  <c:v>190.51</c:v>
                </c:pt>
                <c:pt idx="590">
                  <c:v>191.01</c:v>
                </c:pt>
                <c:pt idx="591">
                  <c:v>191.51</c:v>
                </c:pt>
                <c:pt idx="592">
                  <c:v>192.01</c:v>
                </c:pt>
                <c:pt idx="593">
                  <c:v>192.51</c:v>
                </c:pt>
                <c:pt idx="594">
                  <c:v>193.01</c:v>
                </c:pt>
                <c:pt idx="595">
                  <c:v>193.51</c:v>
                </c:pt>
                <c:pt idx="596">
                  <c:v>194.01</c:v>
                </c:pt>
                <c:pt idx="597">
                  <c:v>194.51</c:v>
                </c:pt>
                <c:pt idx="598">
                  <c:v>195.01</c:v>
                </c:pt>
                <c:pt idx="599">
                  <c:v>195.51</c:v>
                </c:pt>
                <c:pt idx="600">
                  <c:v>196.01</c:v>
                </c:pt>
                <c:pt idx="601">
                  <c:v>196.51</c:v>
                </c:pt>
                <c:pt idx="602">
                  <c:v>197.01</c:v>
                </c:pt>
                <c:pt idx="603">
                  <c:v>197.51</c:v>
                </c:pt>
                <c:pt idx="604">
                  <c:v>198.01</c:v>
                </c:pt>
                <c:pt idx="605">
                  <c:v>198.51</c:v>
                </c:pt>
                <c:pt idx="606">
                  <c:v>199.01</c:v>
                </c:pt>
                <c:pt idx="607">
                  <c:v>199.51</c:v>
                </c:pt>
                <c:pt idx="608">
                  <c:v>200.01</c:v>
                </c:pt>
                <c:pt idx="609">
                  <c:v>200.51</c:v>
                </c:pt>
                <c:pt idx="610">
                  <c:v>201.01</c:v>
                </c:pt>
                <c:pt idx="611">
                  <c:v>201.51</c:v>
                </c:pt>
                <c:pt idx="612">
                  <c:v>202.01</c:v>
                </c:pt>
                <c:pt idx="613">
                  <c:v>202.51</c:v>
                </c:pt>
                <c:pt idx="614">
                  <c:v>203.01</c:v>
                </c:pt>
                <c:pt idx="615">
                  <c:v>203.51</c:v>
                </c:pt>
                <c:pt idx="616">
                  <c:v>204.01</c:v>
                </c:pt>
                <c:pt idx="617">
                  <c:v>204.51</c:v>
                </c:pt>
                <c:pt idx="618">
                  <c:v>205.01</c:v>
                </c:pt>
                <c:pt idx="619">
                  <c:v>205.51</c:v>
                </c:pt>
                <c:pt idx="620">
                  <c:v>206.01</c:v>
                </c:pt>
                <c:pt idx="621">
                  <c:v>206.51</c:v>
                </c:pt>
                <c:pt idx="622">
                  <c:v>207.01</c:v>
                </c:pt>
                <c:pt idx="623">
                  <c:v>207.51</c:v>
                </c:pt>
                <c:pt idx="624">
                  <c:v>208.01</c:v>
                </c:pt>
                <c:pt idx="625">
                  <c:v>208.51</c:v>
                </c:pt>
                <c:pt idx="626">
                  <c:v>209.01</c:v>
                </c:pt>
                <c:pt idx="627">
                  <c:v>209.51</c:v>
                </c:pt>
                <c:pt idx="628">
                  <c:v>210.01</c:v>
                </c:pt>
                <c:pt idx="629">
                  <c:v>210.51</c:v>
                </c:pt>
                <c:pt idx="630">
                  <c:v>211.01</c:v>
                </c:pt>
                <c:pt idx="631">
                  <c:v>211.51</c:v>
                </c:pt>
                <c:pt idx="632">
                  <c:v>212.01</c:v>
                </c:pt>
                <c:pt idx="633">
                  <c:v>212.51</c:v>
                </c:pt>
                <c:pt idx="634">
                  <c:v>213.01</c:v>
                </c:pt>
                <c:pt idx="635">
                  <c:v>213.51</c:v>
                </c:pt>
                <c:pt idx="636">
                  <c:v>214.01</c:v>
                </c:pt>
                <c:pt idx="637">
                  <c:v>214.51</c:v>
                </c:pt>
                <c:pt idx="638">
                  <c:v>215.01</c:v>
                </c:pt>
                <c:pt idx="639">
                  <c:v>215.51</c:v>
                </c:pt>
                <c:pt idx="640">
                  <c:v>216.01</c:v>
                </c:pt>
                <c:pt idx="641">
                  <c:v>216.51</c:v>
                </c:pt>
                <c:pt idx="642">
                  <c:v>217.01</c:v>
                </c:pt>
                <c:pt idx="643">
                  <c:v>217.51</c:v>
                </c:pt>
                <c:pt idx="644">
                  <c:v>218.01</c:v>
                </c:pt>
                <c:pt idx="645">
                  <c:v>218.51</c:v>
                </c:pt>
                <c:pt idx="646">
                  <c:v>219.01</c:v>
                </c:pt>
                <c:pt idx="647">
                  <c:v>219.51</c:v>
                </c:pt>
                <c:pt idx="648">
                  <c:v>220.01</c:v>
                </c:pt>
                <c:pt idx="649">
                  <c:v>220.51</c:v>
                </c:pt>
                <c:pt idx="650">
                  <c:v>221.01</c:v>
                </c:pt>
                <c:pt idx="651">
                  <c:v>221.51</c:v>
                </c:pt>
                <c:pt idx="652">
                  <c:v>222.01</c:v>
                </c:pt>
                <c:pt idx="653">
                  <c:v>222.51</c:v>
                </c:pt>
                <c:pt idx="654">
                  <c:v>223.01</c:v>
                </c:pt>
                <c:pt idx="655">
                  <c:v>223.51</c:v>
                </c:pt>
                <c:pt idx="656">
                  <c:v>224.01</c:v>
                </c:pt>
                <c:pt idx="657">
                  <c:v>224.51</c:v>
                </c:pt>
                <c:pt idx="658">
                  <c:v>225.01</c:v>
                </c:pt>
                <c:pt idx="659">
                  <c:v>225.51</c:v>
                </c:pt>
                <c:pt idx="660">
                  <c:v>226.01</c:v>
                </c:pt>
                <c:pt idx="661">
                  <c:v>226.51</c:v>
                </c:pt>
                <c:pt idx="662">
                  <c:v>227.01</c:v>
                </c:pt>
                <c:pt idx="663">
                  <c:v>227.51</c:v>
                </c:pt>
                <c:pt idx="664">
                  <c:v>228.01</c:v>
                </c:pt>
                <c:pt idx="665">
                  <c:v>228.51</c:v>
                </c:pt>
                <c:pt idx="666">
                  <c:v>229.01</c:v>
                </c:pt>
                <c:pt idx="667">
                  <c:v>229.51</c:v>
                </c:pt>
                <c:pt idx="668">
                  <c:v>230.01</c:v>
                </c:pt>
                <c:pt idx="669">
                  <c:v>230.51</c:v>
                </c:pt>
                <c:pt idx="670">
                  <c:v>231.01</c:v>
                </c:pt>
                <c:pt idx="671">
                  <c:v>231.51</c:v>
                </c:pt>
                <c:pt idx="672">
                  <c:v>232.01</c:v>
                </c:pt>
                <c:pt idx="673">
                  <c:v>232.51</c:v>
                </c:pt>
                <c:pt idx="674">
                  <c:v>233.01</c:v>
                </c:pt>
                <c:pt idx="675">
                  <c:v>233.51</c:v>
                </c:pt>
                <c:pt idx="676">
                  <c:v>234.01</c:v>
                </c:pt>
                <c:pt idx="677">
                  <c:v>234.51</c:v>
                </c:pt>
                <c:pt idx="678">
                  <c:v>235.01</c:v>
                </c:pt>
                <c:pt idx="679">
                  <c:v>235.51</c:v>
                </c:pt>
                <c:pt idx="680">
                  <c:v>236.01</c:v>
                </c:pt>
                <c:pt idx="681">
                  <c:v>236.51</c:v>
                </c:pt>
                <c:pt idx="682">
                  <c:v>237.01</c:v>
                </c:pt>
                <c:pt idx="683">
                  <c:v>237.51</c:v>
                </c:pt>
                <c:pt idx="684">
                  <c:v>238.01</c:v>
                </c:pt>
                <c:pt idx="685">
                  <c:v>238.51</c:v>
                </c:pt>
                <c:pt idx="686">
                  <c:v>239.01</c:v>
                </c:pt>
                <c:pt idx="687">
                  <c:v>239.51</c:v>
                </c:pt>
                <c:pt idx="688">
                  <c:v>240.01</c:v>
                </c:pt>
                <c:pt idx="689">
                  <c:v>240.51</c:v>
                </c:pt>
                <c:pt idx="690">
                  <c:v>241.01</c:v>
                </c:pt>
                <c:pt idx="691">
                  <c:v>241.51</c:v>
                </c:pt>
                <c:pt idx="692">
                  <c:v>242.01</c:v>
                </c:pt>
                <c:pt idx="693">
                  <c:v>242.51</c:v>
                </c:pt>
                <c:pt idx="694">
                  <c:v>243.01</c:v>
                </c:pt>
                <c:pt idx="695">
                  <c:v>243.51</c:v>
                </c:pt>
                <c:pt idx="696">
                  <c:v>244.01</c:v>
                </c:pt>
                <c:pt idx="697">
                  <c:v>244.51</c:v>
                </c:pt>
                <c:pt idx="698">
                  <c:v>245.01</c:v>
                </c:pt>
                <c:pt idx="699">
                  <c:v>245.51</c:v>
                </c:pt>
                <c:pt idx="700">
                  <c:v>246.01</c:v>
                </c:pt>
                <c:pt idx="701">
                  <c:v>246.51</c:v>
                </c:pt>
                <c:pt idx="702">
                  <c:v>247.01</c:v>
                </c:pt>
                <c:pt idx="703">
                  <c:v>247.51</c:v>
                </c:pt>
                <c:pt idx="704">
                  <c:v>248.01</c:v>
                </c:pt>
                <c:pt idx="705">
                  <c:v>248.51</c:v>
                </c:pt>
                <c:pt idx="706">
                  <c:v>249.01</c:v>
                </c:pt>
                <c:pt idx="707">
                  <c:v>249.51</c:v>
                </c:pt>
                <c:pt idx="708">
                  <c:v>250.01</c:v>
                </c:pt>
                <c:pt idx="709">
                  <c:v>250.51</c:v>
                </c:pt>
                <c:pt idx="710">
                  <c:v>251.01</c:v>
                </c:pt>
                <c:pt idx="711">
                  <c:v>251.51</c:v>
                </c:pt>
                <c:pt idx="712">
                  <c:v>252.01</c:v>
                </c:pt>
                <c:pt idx="713">
                  <c:v>252.51</c:v>
                </c:pt>
                <c:pt idx="714">
                  <c:v>253.01</c:v>
                </c:pt>
                <c:pt idx="715">
                  <c:v>253.51</c:v>
                </c:pt>
                <c:pt idx="716">
                  <c:v>254.01</c:v>
                </c:pt>
                <c:pt idx="717">
                  <c:v>254.51</c:v>
                </c:pt>
                <c:pt idx="718">
                  <c:v>255.01</c:v>
                </c:pt>
                <c:pt idx="719">
                  <c:v>255.51</c:v>
                </c:pt>
                <c:pt idx="720">
                  <c:v>256.01</c:v>
                </c:pt>
                <c:pt idx="721">
                  <c:v>256.51</c:v>
                </c:pt>
                <c:pt idx="722">
                  <c:v>257.01</c:v>
                </c:pt>
                <c:pt idx="723">
                  <c:v>257.51</c:v>
                </c:pt>
                <c:pt idx="724">
                  <c:v>258.01</c:v>
                </c:pt>
                <c:pt idx="725">
                  <c:v>258.51</c:v>
                </c:pt>
                <c:pt idx="726">
                  <c:v>259.01</c:v>
                </c:pt>
                <c:pt idx="727">
                  <c:v>259.51</c:v>
                </c:pt>
                <c:pt idx="728">
                  <c:v>260.01</c:v>
                </c:pt>
                <c:pt idx="729">
                  <c:v>260.51</c:v>
                </c:pt>
                <c:pt idx="730">
                  <c:v>261.01</c:v>
                </c:pt>
                <c:pt idx="731">
                  <c:v>261.51</c:v>
                </c:pt>
                <c:pt idx="732">
                  <c:v>262.01</c:v>
                </c:pt>
                <c:pt idx="733">
                  <c:v>262.51</c:v>
                </c:pt>
                <c:pt idx="734">
                  <c:v>263.01</c:v>
                </c:pt>
                <c:pt idx="735">
                  <c:v>263.51</c:v>
                </c:pt>
                <c:pt idx="736">
                  <c:v>264.01</c:v>
                </c:pt>
                <c:pt idx="737">
                  <c:v>264.51</c:v>
                </c:pt>
                <c:pt idx="738">
                  <c:v>265.01</c:v>
                </c:pt>
                <c:pt idx="739">
                  <c:v>265.51</c:v>
                </c:pt>
                <c:pt idx="740">
                  <c:v>266.01</c:v>
                </c:pt>
                <c:pt idx="741">
                  <c:v>266.51</c:v>
                </c:pt>
                <c:pt idx="742">
                  <c:v>267.01</c:v>
                </c:pt>
                <c:pt idx="743">
                  <c:v>267.51</c:v>
                </c:pt>
                <c:pt idx="744">
                  <c:v>268.01</c:v>
                </c:pt>
                <c:pt idx="745">
                  <c:v>268.51</c:v>
                </c:pt>
                <c:pt idx="746">
                  <c:v>269.01</c:v>
                </c:pt>
                <c:pt idx="747">
                  <c:v>269.51</c:v>
                </c:pt>
                <c:pt idx="748">
                  <c:v>270.01</c:v>
                </c:pt>
                <c:pt idx="749">
                  <c:v>270.51</c:v>
                </c:pt>
                <c:pt idx="750">
                  <c:v>271.01</c:v>
                </c:pt>
                <c:pt idx="751">
                  <c:v>271.51</c:v>
                </c:pt>
                <c:pt idx="752">
                  <c:v>272.01</c:v>
                </c:pt>
                <c:pt idx="753">
                  <c:v>272.51</c:v>
                </c:pt>
                <c:pt idx="754">
                  <c:v>273.01</c:v>
                </c:pt>
                <c:pt idx="755">
                  <c:v>273.51</c:v>
                </c:pt>
                <c:pt idx="756">
                  <c:v>274.01</c:v>
                </c:pt>
                <c:pt idx="757">
                  <c:v>274.51</c:v>
                </c:pt>
                <c:pt idx="758">
                  <c:v>275.01</c:v>
                </c:pt>
                <c:pt idx="759">
                  <c:v>275.51</c:v>
                </c:pt>
                <c:pt idx="760">
                  <c:v>276.01</c:v>
                </c:pt>
                <c:pt idx="761">
                  <c:v>276.51</c:v>
                </c:pt>
                <c:pt idx="762">
                  <c:v>277.01</c:v>
                </c:pt>
                <c:pt idx="763">
                  <c:v>277.51</c:v>
                </c:pt>
                <c:pt idx="764">
                  <c:v>278.01</c:v>
                </c:pt>
                <c:pt idx="765">
                  <c:v>278.51</c:v>
                </c:pt>
                <c:pt idx="766">
                  <c:v>279.01</c:v>
                </c:pt>
                <c:pt idx="767">
                  <c:v>279.51</c:v>
                </c:pt>
                <c:pt idx="768">
                  <c:v>280.01</c:v>
                </c:pt>
                <c:pt idx="769">
                  <c:v>280.51</c:v>
                </c:pt>
                <c:pt idx="770">
                  <c:v>281.01</c:v>
                </c:pt>
                <c:pt idx="771">
                  <c:v>281.51</c:v>
                </c:pt>
                <c:pt idx="772">
                  <c:v>282.01</c:v>
                </c:pt>
                <c:pt idx="773">
                  <c:v>282.51</c:v>
                </c:pt>
                <c:pt idx="774">
                  <c:v>283.01</c:v>
                </c:pt>
                <c:pt idx="775">
                  <c:v>283.51</c:v>
                </c:pt>
                <c:pt idx="776">
                  <c:v>284.01</c:v>
                </c:pt>
                <c:pt idx="777">
                  <c:v>284.51</c:v>
                </c:pt>
                <c:pt idx="778">
                  <c:v>285.01</c:v>
                </c:pt>
                <c:pt idx="779">
                  <c:v>285.51</c:v>
                </c:pt>
                <c:pt idx="780">
                  <c:v>286.01</c:v>
                </c:pt>
                <c:pt idx="781">
                  <c:v>286.51</c:v>
                </c:pt>
                <c:pt idx="782">
                  <c:v>287.01</c:v>
                </c:pt>
                <c:pt idx="783">
                  <c:v>287.51</c:v>
                </c:pt>
                <c:pt idx="784">
                  <c:v>288.01</c:v>
                </c:pt>
                <c:pt idx="785">
                  <c:v>288.51</c:v>
                </c:pt>
                <c:pt idx="786">
                  <c:v>289.01</c:v>
                </c:pt>
                <c:pt idx="787">
                  <c:v>289.51</c:v>
                </c:pt>
                <c:pt idx="788">
                  <c:v>290.01</c:v>
                </c:pt>
                <c:pt idx="789">
                  <c:v>290.51</c:v>
                </c:pt>
                <c:pt idx="790">
                  <c:v>291.01</c:v>
                </c:pt>
                <c:pt idx="791">
                  <c:v>291.51</c:v>
                </c:pt>
                <c:pt idx="792">
                  <c:v>292.01</c:v>
                </c:pt>
                <c:pt idx="793">
                  <c:v>292.51</c:v>
                </c:pt>
                <c:pt idx="794">
                  <c:v>293.01</c:v>
                </c:pt>
                <c:pt idx="795">
                  <c:v>293.51</c:v>
                </c:pt>
                <c:pt idx="796">
                  <c:v>294.01</c:v>
                </c:pt>
                <c:pt idx="797">
                  <c:v>294.51</c:v>
                </c:pt>
                <c:pt idx="798">
                  <c:v>295.01</c:v>
                </c:pt>
                <c:pt idx="799">
                  <c:v>295.51</c:v>
                </c:pt>
                <c:pt idx="800">
                  <c:v>296.01</c:v>
                </c:pt>
                <c:pt idx="801">
                  <c:v>296.51</c:v>
                </c:pt>
                <c:pt idx="802">
                  <c:v>297.01</c:v>
                </c:pt>
                <c:pt idx="803">
                  <c:v>297.51</c:v>
                </c:pt>
                <c:pt idx="804">
                  <c:v>298.01</c:v>
                </c:pt>
                <c:pt idx="805">
                  <c:v>298.51</c:v>
                </c:pt>
                <c:pt idx="806">
                  <c:v>299.01</c:v>
                </c:pt>
                <c:pt idx="807">
                  <c:v>299.51</c:v>
                </c:pt>
                <c:pt idx="808">
                  <c:v>300.01</c:v>
                </c:pt>
                <c:pt idx="809">
                  <c:v>300.51</c:v>
                </c:pt>
                <c:pt idx="810">
                  <c:v>301.01</c:v>
                </c:pt>
                <c:pt idx="811">
                  <c:v>301.51</c:v>
                </c:pt>
                <c:pt idx="812">
                  <c:v>302.01</c:v>
                </c:pt>
                <c:pt idx="813">
                  <c:v>302.51</c:v>
                </c:pt>
                <c:pt idx="814">
                  <c:v>303.01</c:v>
                </c:pt>
                <c:pt idx="815">
                  <c:v>303.51</c:v>
                </c:pt>
                <c:pt idx="816">
                  <c:v>304.01</c:v>
                </c:pt>
                <c:pt idx="817">
                  <c:v>304.51</c:v>
                </c:pt>
                <c:pt idx="818">
                  <c:v>305.01</c:v>
                </c:pt>
                <c:pt idx="819">
                  <c:v>305.51</c:v>
                </c:pt>
                <c:pt idx="820">
                  <c:v>306.01</c:v>
                </c:pt>
                <c:pt idx="821">
                  <c:v>306.51</c:v>
                </c:pt>
                <c:pt idx="822">
                  <c:v>307.01</c:v>
                </c:pt>
                <c:pt idx="823">
                  <c:v>307.51</c:v>
                </c:pt>
                <c:pt idx="824">
                  <c:v>308.01</c:v>
                </c:pt>
                <c:pt idx="825">
                  <c:v>308.51</c:v>
                </c:pt>
                <c:pt idx="826">
                  <c:v>309.01</c:v>
                </c:pt>
                <c:pt idx="827">
                  <c:v>309.51</c:v>
                </c:pt>
                <c:pt idx="828">
                  <c:v>310.01</c:v>
                </c:pt>
                <c:pt idx="829">
                  <c:v>310.51</c:v>
                </c:pt>
                <c:pt idx="830">
                  <c:v>311.01</c:v>
                </c:pt>
                <c:pt idx="831">
                  <c:v>311.51</c:v>
                </c:pt>
                <c:pt idx="832">
                  <c:v>312.01</c:v>
                </c:pt>
                <c:pt idx="833">
                  <c:v>312.51</c:v>
                </c:pt>
                <c:pt idx="834">
                  <c:v>313.01</c:v>
                </c:pt>
                <c:pt idx="835">
                  <c:v>313.51</c:v>
                </c:pt>
                <c:pt idx="836">
                  <c:v>314.01</c:v>
                </c:pt>
                <c:pt idx="837">
                  <c:v>314.51</c:v>
                </c:pt>
                <c:pt idx="838">
                  <c:v>315.01</c:v>
                </c:pt>
                <c:pt idx="839">
                  <c:v>315.51</c:v>
                </c:pt>
                <c:pt idx="840">
                  <c:v>316.01</c:v>
                </c:pt>
                <c:pt idx="841">
                  <c:v>316.51</c:v>
                </c:pt>
                <c:pt idx="842">
                  <c:v>317.01</c:v>
                </c:pt>
                <c:pt idx="843">
                  <c:v>317.51</c:v>
                </c:pt>
                <c:pt idx="844">
                  <c:v>318.01</c:v>
                </c:pt>
                <c:pt idx="845">
                  <c:v>318.51</c:v>
                </c:pt>
                <c:pt idx="846">
                  <c:v>319.01</c:v>
                </c:pt>
                <c:pt idx="847">
                  <c:v>319.51</c:v>
                </c:pt>
                <c:pt idx="848">
                  <c:v>320.01</c:v>
                </c:pt>
                <c:pt idx="849">
                  <c:v>320.51</c:v>
                </c:pt>
                <c:pt idx="850">
                  <c:v>321.01</c:v>
                </c:pt>
                <c:pt idx="851">
                  <c:v>321.51</c:v>
                </c:pt>
                <c:pt idx="852">
                  <c:v>322.01</c:v>
                </c:pt>
                <c:pt idx="853">
                  <c:v>322.51</c:v>
                </c:pt>
                <c:pt idx="854">
                  <c:v>323.01</c:v>
                </c:pt>
                <c:pt idx="855">
                  <c:v>323.51</c:v>
                </c:pt>
                <c:pt idx="856">
                  <c:v>324.01</c:v>
                </c:pt>
                <c:pt idx="857">
                  <c:v>324.51</c:v>
                </c:pt>
                <c:pt idx="858">
                  <c:v>325.01</c:v>
                </c:pt>
                <c:pt idx="859">
                  <c:v>325.51</c:v>
                </c:pt>
                <c:pt idx="860">
                  <c:v>326.01</c:v>
                </c:pt>
                <c:pt idx="861">
                  <c:v>326.51</c:v>
                </c:pt>
                <c:pt idx="862">
                  <c:v>327.01</c:v>
                </c:pt>
                <c:pt idx="863">
                  <c:v>327.51</c:v>
                </c:pt>
                <c:pt idx="864">
                  <c:v>328.01</c:v>
                </c:pt>
                <c:pt idx="865">
                  <c:v>328.51</c:v>
                </c:pt>
                <c:pt idx="866">
                  <c:v>329.01</c:v>
                </c:pt>
                <c:pt idx="867">
                  <c:v>329.51</c:v>
                </c:pt>
                <c:pt idx="868">
                  <c:v>330.01</c:v>
                </c:pt>
                <c:pt idx="869">
                  <c:v>330.51</c:v>
                </c:pt>
                <c:pt idx="870">
                  <c:v>331.01</c:v>
                </c:pt>
                <c:pt idx="871">
                  <c:v>331.51</c:v>
                </c:pt>
                <c:pt idx="872">
                  <c:v>332.01</c:v>
                </c:pt>
                <c:pt idx="873">
                  <c:v>332.51</c:v>
                </c:pt>
                <c:pt idx="874">
                  <c:v>333.01</c:v>
                </c:pt>
                <c:pt idx="875">
                  <c:v>333.51</c:v>
                </c:pt>
                <c:pt idx="876">
                  <c:v>334.01</c:v>
                </c:pt>
                <c:pt idx="877">
                  <c:v>334.51</c:v>
                </c:pt>
                <c:pt idx="878">
                  <c:v>335.01</c:v>
                </c:pt>
                <c:pt idx="879">
                  <c:v>335.51</c:v>
                </c:pt>
                <c:pt idx="880">
                  <c:v>336.01</c:v>
                </c:pt>
                <c:pt idx="881">
                  <c:v>336.51</c:v>
                </c:pt>
                <c:pt idx="882">
                  <c:v>337.01</c:v>
                </c:pt>
                <c:pt idx="883">
                  <c:v>337.51</c:v>
                </c:pt>
                <c:pt idx="884">
                  <c:v>338.01</c:v>
                </c:pt>
                <c:pt idx="885">
                  <c:v>338.51</c:v>
                </c:pt>
                <c:pt idx="886">
                  <c:v>339.01</c:v>
                </c:pt>
                <c:pt idx="887">
                  <c:v>339.51</c:v>
                </c:pt>
                <c:pt idx="888">
                  <c:v>340.01</c:v>
                </c:pt>
                <c:pt idx="889">
                  <c:v>340.51</c:v>
                </c:pt>
                <c:pt idx="890">
                  <c:v>341.01</c:v>
                </c:pt>
                <c:pt idx="891">
                  <c:v>341.51</c:v>
                </c:pt>
                <c:pt idx="892">
                  <c:v>342.01</c:v>
                </c:pt>
                <c:pt idx="893">
                  <c:v>342.51</c:v>
                </c:pt>
                <c:pt idx="894">
                  <c:v>343.01</c:v>
                </c:pt>
                <c:pt idx="895">
                  <c:v>343.51</c:v>
                </c:pt>
                <c:pt idx="896">
                  <c:v>344.01</c:v>
                </c:pt>
                <c:pt idx="897">
                  <c:v>344.51</c:v>
                </c:pt>
                <c:pt idx="898">
                  <c:v>345.01</c:v>
                </c:pt>
                <c:pt idx="899">
                  <c:v>345.51</c:v>
                </c:pt>
                <c:pt idx="900">
                  <c:v>346.01</c:v>
                </c:pt>
                <c:pt idx="901">
                  <c:v>346.51</c:v>
                </c:pt>
                <c:pt idx="902">
                  <c:v>347.01</c:v>
                </c:pt>
                <c:pt idx="903">
                  <c:v>347.51</c:v>
                </c:pt>
                <c:pt idx="904">
                  <c:v>348.01</c:v>
                </c:pt>
                <c:pt idx="905">
                  <c:v>348.51</c:v>
                </c:pt>
                <c:pt idx="906">
                  <c:v>349.01</c:v>
                </c:pt>
                <c:pt idx="907">
                  <c:v>349.51</c:v>
                </c:pt>
                <c:pt idx="908">
                  <c:v>350.01</c:v>
                </c:pt>
                <c:pt idx="909">
                  <c:v>350.51</c:v>
                </c:pt>
                <c:pt idx="910">
                  <c:v>351.01</c:v>
                </c:pt>
                <c:pt idx="911">
                  <c:v>351.51</c:v>
                </c:pt>
                <c:pt idx="912">
                  <c:v>352.01</c:v>
                </c:pt>
                <c:pt idx="913">
                  <c:v>352.51</c:v>
                </c:pt>
                <c:pt idx="914">
                  <c:v>353.01</c:v>
                </c:pt>
                <c:pt idx="915">
                  <c:v>353.51</c:v>
                </c:pt>
                <c:pt idx="916">
                  <c:v>354.01</c:v>
                </c:pt>
                <c:pt idx="917">
                  <c:v>354.51</c:v>
                </c:pt>
                <c:pt idx="918">
                  <c:v>355.01</c:v>
                </c:pt>
                <c:pt idx="919">
                  <c:v>355.51</c:v>
                </c:pt>
                <c:pt idx="920">
                  <c:v>356.01</c:v>
                </c:pt>
                <c:pt idx="921">
                  <c:v>356.51</c:v>
                </c:pt>
                <c:pt idx="922">
                  <c:v>357.01</c:v>
                </c:pt>
                <c:pt idx="923">
                  <c:v>357.51</c:v>
                </c:pt>
                <c:pt idx="924">
                  <c:v>358.01</c:v>
                </c:pt>
                <c:pt idx="925">
                  <c:v>358.51</c:v>
                </c:pt>
                <c:pt idx="926">
                  <c:v>359.01</c:v>
                </c:pt>
                <c:pt idx="927">
                  <c:v>359.51</c:v>
                </c:pt>
                <c:pt idx="928">
                  <c:v>360.01</c:v>
                </c:pt>
                <c:pt idx="929">
                  <c:v>360.51</c:v>
                </c:pt>
                <c:pt idx="930">
                  <c:v>361.01</c:v>
                </c:pt>
                <c:pt idx="931">
                  <c:v>361.51</c:v>
                </c:pt>
                <c:pt idx="932">
                  <c:v>362.01</c:v>
                </c:pt>
                <c:pt idx="933">
                  <c:v>362.51</c:v>
                </c:pt>
                <c:pt idx="934">
                  <c:v>363.01</c:v>
                </c:pt>
                <c:pt idx="935">
                  <c:v>363.51</c:v>
                </c:pt>
                <c:pt idx="936">
                  <c:v>364.01</c:v>
                </c:pt>
                <c:pt idx="937">
                  <c:v>364.51</c:v>
                </c:pt>
                <c:pt idx="938">
                  <c:v>365.01</c:v>
                </c:pt>
                <c:pt idx="939">
                  <c:v>365.51</c:v>
                </c:pt>
                <c:pt idx="940">
                  <c:v>366.01</c:v>
                </c:pt>
                <c:pt idx="941">
                  <c:v>366.51</c:v>
                </c:pt>
                <c:pt idx="942">
                  <c:v>367.01</c:v>
                </c:pt>
                <c:pt idx="943">
                  <c:v>367.51</c:v>
                </c:pt>
                <c:pt idx="944">
                  <c:v>368.01</c:v>
                </c:pt>
                <c:pt idx="945">
                  <c:v>368.51</c:v>
                </c:pt>
                <c:pt idx="946">
                  <c:v>369.01</c:v>
                </c:pt>
                <c:pt idx="947">
                  <c:v>369.51</c:v>
                </c:pt>
                <c:pt idx="948">
                  <c:v>370.01</c:v>
                </c:pt>
                <c:pt idx="949">
                  <c:v>370.51</c:v>
                </c:pt>
                <c:pt idx="950">
                  <c:v>371.01</c:v>
                </c:pt>
                <c:pt idx="951">
                  <c:v>371.51</c:v>
                </c:pt>
                <c:pt idx="952">
                  <c:v>372.01</c:v>
                </c:pt>
                <c:pt idx="953">
                  <c:v>372.51</c:v>
                </c:pt>
                <c:pt idx="954">
                  <c:v>373.01</c:v>
                </c:pt>
                <c:pt idx="955">
                  <c:v>373.51</c:v>
                </c:pt>
                <c:pt idx="956">
                  <c:v>374.01</c:v>
                </c:pt>
                <c:pt idx="957">
                  <c:v>374.51</c:v>
                </c:pt>
                <c:pt idx="958">
                  <c:v>375.01</c:v>
                </c:pt>
                <c:pt idx="959">
                  <c:v>375.51</c:v>
                </c:pt>
                <c:pt idx="960">
                  <c:v>376.01</c:v>
                </c:pt>
                <c:pt idx="961">
                  <c:v>376.51</c:v>
                </c:pt>
                <c:pt idx="962">
                  <c:v>377.01</c:v>
                </c:pt>
                <c:pt idx="963">
                  <c:v>377.51</c:v>
                </c:pt>
                <c:pt idx="964">
                  <c:v>378.01</c:v>
                </c:pt>
                <c:pt idx="965">
                  <c:v>378.51</c:v>
                </c:pt>
                <c:pt idx="966">
                  <c:v>379.01</c:v>
                </c:pt>
                <c:pt idx="967">
                  <c:v>379.51</c:v>
                </c:pt>
                <c:pt idx="968">
                  <c:v>380.01</c:v>
                </c:pt>
                <c:pt idx="969">
                  <c:v>380.51</c:v>
                </c:pt>
                <c:pt idx="970">
                  <c:v>381.01</c:v>
                </c:pt>
                <c:pt idx="971">
                  <c:v>381.51</c:v>
                </c:pt>
                <c:pt idx="972">
                  <c:v>382.01</c:v>
                </c:pt>
                <c:pt idx="973">
                  <c:v>382.51</c:v>
                </c:pt>
                <c:pt idx="974">
                  <c:v>383.01</c:v>
                </c:pt>
                <c:pt idx="975">
                  <c:v>383.51</c:v>
                </c:pt>
                <c:pt idx="976">
                  <c:v>384.01</c:v>
                </c:pt>
                <c:pt idx="977">
                  <c:v>384.51</c:v>
                </c:pt>
                <c:pt idx="978">
                  <c:v>385.01</c:v>
                </c:pt>
                <c:pt idx="979">
                  <c:v>385.51</c:v>
                </c:pt>
                <c:pt idx="980">
                  <c:v>386.01</c:v>
                </c:pt>
                <c:pt idx="981">
                  <c:v>386.51</c:v>
                </c:pt>
                <c:pt idx="982">
                  <c:v>387.01</c:v>
                </c:pt>
                <c:pt idx="983">
                  <c:v>387.51</c:v>
                </c:pt>
                <c:pt idx="984">
                  <c:v>388.01</c:v>
                </c:pt>
                <c:pt idx="985">
                  <c:v>388.51</c:v>
                </c:pt>
                <c:pt idx="986">
                  <c:v>389.01</c:v>
                </c:pt>
                <c:pt idx="987">
                  <c:v>389.51</c:v>
                </c:pt>
                <c:pt idx="988">
                  <c:v>390.01</c:v>
                </c:pt>
                <c:pt idx="989">
                  <c:v>390.51</c:v>
                </c:pt>
                <c:pt idx="990">
                  <c:v>391.01</c:v>
                </c:pt>
                <c:pt idx="991">
                  <c:v>391.51</c:v>
                </c:pt>
                <c:pt idx="992">
                  <c:v>392.01</c:v>
                </c:pt>
                <c:pt idx="993">
                  <c:v>392.51</c:v>
                </c:pt>
                <c:pt idx="994">
                  <c:v>393.01</c:v>
                </c:pt>
                <c:pt idx="995">
                  <c:v>393.51</c:v>
                </c:pt>
                <c:pt idx="996">
                  <c:v>394.01</c:v>
                </c:pt>
                <c:pt idx="997">
                  <c:v>394.51</c:v>
                </c:pt>
                <c:pt idx="998">
                  <c:v>395.01</c:v>
                </c:pt>
                <c:pt idx="999">
                  <c:v>395.51</c:v>
                </c:pt>
                <c:pt idx="1000">
                  <c:v>396.01</c:v>
                </c:pt>
                <c:pt idx="1001">
                  <c:v>396.51</c:v>
                </c:pt>
                <c:pt idx="1002">
                  <c:v>397.01</c:v>
                </c:pt>
                <c:pt idx="1003">
                  <c:v>397.51</c:v>
                </c:pt>
                <c:pt idx="1004">
                  <c:v>398.01</c:v>
                </c:pt>
                <c:pt idx="1005">
                  <c:v>398.51</c:v>
                </c:pt>
                <c:pt idx="1006">
                  <c:v>399.01</c:v>
                </c:pt>
                <c:pt idx="1007">
                  <c:v>399.51</c:v>
                </c:pt>
                <c:pt idx="1008">
                  <c:v>400.01</c:v>
                </c:pt>
                <c:pt idx="1009">
                  <c:v>400.51</c:v>
                </c:pt>
                <c:pt idx="1010">
                  <c:v>401.01</c:v>
                </c:pt>
                <c:pt idx="1011">
                  <c:v>401.51</c:v>
                </c:pt>
                <c:pt idx="1012">
                  <c:v>402.01</c:v>
                </c:pt>
                <c:pt idx="1013">
                  <c:v>402.51</c:v>
                </c:pt>
                <c:pt idx="1014">
                  <c:v>403.01</c:v>
                </c:pt>
                <c:pt idx="1015">
                  <c:v>403.51</c:v>
                </c:pt>
                <c:pt idx="1016">
                  <c:v>404.01</c:v>
                </c:pt>
                <c:pt idx="1017">
                  <c:v>404.51</c:v>
                </c:pt>
                <c:pt idx="1018">
                  <c:v>405.01</c:v>
                </c:pt>
                <c:pt idx="1019">
                  <c:v>405.51</c:v>
                </c:pt>
                <c:pt idx="1020">
                  <c:v>406.01</c:v>
                </c:pt>
                <c:pt idx="1021">
                  <c:v>406.51</c:v>
                </c:pt>
                <c:pt idx="1022">
                  <c:v>407.01</c:v>
                </c:pt>
                <c:pt idx="1023">
                  <c:v>407.51</c:v>
                </c:pt>
                <c:pt idx="1024">
                  <c:v>408.01</c:v>
                </c:pt>
                <c:pt idx="1025">
                  <c:v>408.51</c:v>
                </c:pt>
                <c:pt idx="1026">
                  <c:v>409.01</c:v>
                </c:pt>
                <c:pt idx="1027">
                  <c:v>409.51</c:v>
                </c:pt>
                <c:pt idx="1028">
                  <c:v>410.01</c:v>
                </c:pt>
                <c:pt idx="1029">
                  <c:v>410.51</c:v>
                </c:pt>
                <c:pt idx="1030">
                  <c:v>411.01</c:v>
                </c:pt>
                <c:pt idx="1031">
                  <c:v>411.51</c:v>
                </c:pt>
                <c:pt idx="1032">
                  <c:v>412.01</c:v>
                </c:pt>
                <c:pt idx="1033">
                  <c:v>412.51</c:v>
                </c:pt>
                <c:pt idx="1034">
                  <c:v>413.01</c:v>
                </c:pt>
                <c:pt idx="1035">
                  <c:v>413.51</c:v>
                </c:pt>
                <c:pt idx="1036">
                  <c:v>414.01</c:v>
                </c:pt>
                <c:pt idx="1037">
                  <c:v>414.51</c:v>
                </c:pt>
                <c:pt idx="1038">
                  <c:v>415.01</c:v>
                </c:pt>
                <c:pt idx="1039">
                  <c:v>415.51</c:v>
                </c:pt>
                <c:pt idx="1040">
                  <c:v>416.01</c:v>
                </c:pt>
                <c:pt idx="1041">
                  <c:v>416.51</c:v>
                </c:pt>
                <c:pt idx="1042">
                  <c:v>417.01</c:v>
                </c:pt>
                <c:pt idx="1043">
                  <c:v>417.51</c:v>
                </c:pt>
                <c:pt idx="1044">
                  <c:v>418.01</c:v>
                </c:pt>
                <c:pt idx="1045">
                  <c:v>418.51</c:v>
                </c:pt>
                <c:pt idx="1046">
                  <c:v>419.01</c:v>
                </c:pt>
                <c:pt idx="1047">
                  <c:v>419.51</c:v>
                </c:pt>
                <c:pt idx="1048">
                  <c:v>420.01</c:v>
                </c:pt>
                <c:pt idx="1049">
                  <c:v>420.51</c:v>
                </c:pt>
                <c:pt idx="1050">
                  <c:v>421.01</c:v>
                </c:pt>
                <c:pt idx="1051">
                  <c:v>421.51</c:v>
                </c:pt>
                <c:pt idx="1052">
                  <c:v>422.01</c:v>
                </c:pt>
                <c:pt idx="1053">
                  <c:v>422.51</c:v>
                </c:pt>
                <c:pt idx="1054">
                  <c:v>423.01</c:v>
                </c:pt>
                <c:pt idx="1055">
                  <c:v>423.51</c:v>
                </c:pt>
                <c:pt idx="1056">
                  <c:v>424.01</c:v>
                </c:pt>
                <c:pt idx="1057">
                  <c:v>424.51</c:v>
                </c:pt>
                <c:pt idx="1058">
                  <c:v>425.01</c:v>
                </c:pt>
                <c:pt idx="1059">
                  <c:v>425.51</c:v>
                </c:pt>
                <c:pt idx="1060">
                  <c:v>426.01</c:v>
                </c:pt>
                <c:pt idx="1061">
                  <c:v>426.51</c:v>
                </c:pt>
                <c:pt idx="1062">
                  <c:v>427.01</c:v>
                </c:pt>
                <c:pt idx="1063">
                  <c:v>427.51</c:v>
                </c:pt>
                <c:pt idx="1064">
                  <c:v>428.01</c:v>
                </c:pt>
                <c:pt idx="1065">
                  <c:v>428.51</c:v>
                </c:pt>
                <c:pt idx="1066">
                  <c:v>429.01</c:v>
                </c:pt>
                <c:pt idx="1067">
                  <c:v>429.51</c:v>
                </c:pt>
                <c:pt idx="1068">
                  <c:v>430.01</c:v>
                </c:pt>
                <c:pt idx="1069">
                  <c:v>430.51</c:v>
                </c:pt>
                <c:pt idx="1070">
                  <c:v>431.01</c:v>
                </c:pt>
                <c:pt idx="1071">
                  <c:v>431.51</c:v>
                </c:pt>
                <c:pt idx="1072">
                  <c:v>432.01</c:v>
                </c:pt>
                <c:pt idx="1073">
                  <c:v>432.51</c:v>
                </c:pt>
                <c:pt idx="1074">
                  <c:v>433.01</c:v>
                </c:pt>
                <c:pt idx="1075">
                  <c:v>433.51</c:v>
                </c:pt>
                <c:pt idx="1076">
                  <c:v>434.01</c:v>
                </c:pt>
                <c:pt idx="1077">
                  <c:v>434.51</c:v>
                </c:pt>
                <c:pt idx="1078">
                  <c:v>435.01</c:v>
                </c:pt>
                <c:pt idx="1079">
                  <c:v>435.51</c:v>
                </c:pt>
                <c:pt idx="1080">
                  <c:v>436.01</c:v>
                </c:pt>
                <c:pt idx="1081">
                  <c:v>436.51</c:v>
                </c:pt>
                <c:pt idx="1082">
                  <c:v>437.01</c:v>
                </c:pt>
                <c:pt idx="1083">
                  <c:v>437.51</c:v>
                </c:pt>
                <c:pt idx="1084">
                  <c:v>438.01</c:v>
                </c:pt>
                <c:pt idx="1085">
                  <c:v>438.51</c:v>
                </c:pt>
                <c:pt idx="1086">
                  <c:v>439.01</c:v>
                </c:pt>
                <c:pt idx="1087">
                  <c:v>439.51</c:v>
                </c:pt>
                <c:pt idx="1088">
                  <c:v>440.01</c:v>
                </c:pt>
                <c:pt idx="1089">
                  <c:v>440.51</c:v>
                </c:pt>
                <c:pt idx="1090">
                  <c:v>441.01</c:v>
                </c:pt>
                <c:pt idx="1091">
                  <c:v>441.51</c:v>
                </c:pt>
                <c:pt idx="1092">
                  <c:v>442.01</c:v>
                </c:pt>
                <c:pt idx="1093">
                  <c:v>442.51</c:v>
                </c:pt>
                <c:pt idx="1094">
                  <c:v>443.01</c:v>
                </c:pt>
                <c:pt idx="1095">
                  <c:v>443.51</c:v>
                </c:pt>
                <c:pt idx="1096">
                  <c:v>444.01</c:v>
                </c:pt>
                <c:pt idx="1097">
                  <c:v>444.51</c:v>
                </c:pt>
                <c:pt idx="1098">
                  <c:v>445.01</c:v>
                </c:pt>
                <c:pt idx="1099">
                  <c:v>445.51</c:v>
                </c:pt>
                <c:pt idx="1100">
                  <c:v>446.01</c:v>
                </c:pt>
                <c:pt idx="1101">
                  <c:v>446.51</c:v>
                </c:pt>
                <c:pt idx="1102">
                  <c:v>447.01</c:v>
                </c:pt>
                <c:pt idx="1103">
                  <c:v>447.51</c:v>
                </c:pt>
                <c:pt idx="1104">
                  <c:v>448.01</c:v>
                </c:pt>
                <c:pt idx="1105">
                  <c:v>448.51</c:v>
                </c:pt>
                <c:pt idx="1106">
                  <c:v>449.01</c:v>
                </c:pt>
                <c:pt idx="1107">
                  <c:v>449.51</c:v>
                </c:pt>
                <c:pt idx="1108">
                  <c:v>450.01</c:v>
                </c:pt>
                <c:pt idx="1109">
                  <c:v>450.51</c:v>
                </c:pt>
                <c:pt idx="1110">
                  <c:v>451.01</c:v>
                </c:pt>
                <c:pt idx="1111">
                  <c:v>451.51</c:v>
                </c:pt>
                <c:pt idx="1112">
                  <c:v>452.01</c:v>
                </c:pt>
                <c:pt idx="1113">
                  <c:v>452.51</c:v>
                </c:pt>
                <c:pt idx="1114">
                  <c:v>453.01</c:v>
                </c:pt>
                <c:pt idx="1115">
                  <c:v>453.51</c:v>
                </c:pt>
                <c:pt idx="1116">
                  <c:v>454.01</c:v>
                </c:pt>
                <c:pt idx="1117">
                  <c:v>454.51</c:v>
                </c:pt>
                <c:pt idx="1118">
                  <c:v>455.01</c:v>
                </c:pt>
                <c:pt idx="1119">
                  <c:v>455.51</c:v>
                </c:pt>
                <c:pt idx="1120">
                  <c:v>456.01</c:v>
                </c:pt>
                <c:pt idx="1121">
                  <c:v>456.51</c:v>
                </c:pt>
                <c:pt idx="1122">
                  <c:v>457.01</c:v>
                </c:pt>
                <c:pt idx="1123">
                  <c:v>457.51</c:v>
                </c:pt>
                <c:pt idx="1124">
                  <c:v>458.01</c:v>
                </c:pt>
                <c:pt idx="1125">
                  <c:v>458.51</c:v>
                </c:pt>
                <c:pt idx="1126">
                  <c:v>459.01</c:v>
                </c:pt>
                <c:pt idx="1127">
                  <c:v>459.51</c:v>
                </c:pt>
                <c:pt idx="1128">
                  <c:v>460.01</c:v>
                </c:pt>
                <c:pt idx="1129">
                  <c:v>460.51</c:v>
                </c:pt>
                <c:pt idx="1130">
                  <c:v>461.01</c:v>
                </c:pt>
                <c:pt idx="1131">
                  <c:v>461.51</c:v>
                </c:pt>
                <c:pt idx="1132">
                  <c:v>462.01</c:v>
                </c:pt>
                <c:pt idx="1133">
                  <c:v>462.51</c:v>
                </c:pt>
                <c:pt idx="1134">
                  <c:v>463.01</c:v>
                </c:pt>
                <c:pt idx="1135">
                  <c:v>463.51</c:v>
                </c:pt>
                <c:pt idx="1136">
                  <c:v>464.01</c:v>
                </c:pt>
                <c:pt idx="1137">
                  <c:v>464.51</c:v>
                </c:pt>
                <c:pt idx="1138">
                  <c:v>465.01</c:v>
                </c:pt>
                <c:pt idx="1139">
                  <c:v>465.51</c:v>
                </c:pt>
                <c:pt idx="1140">
                  <c:v>466.01</c:v>
                </c:pt>
                <c:pt idx="1141">
                  <c:v>466.51</c:v>
                </c:pt>
                <c:pt idx="1142">
                  <c:v>467.01</c:v>
                </c:pt>
                <c:pt idx="1143">
                  <c:v>467.51</c:v>
                </c:pt>
                <c:pt idx="1144">
                  <c:v>468.01</c:v>
                </c:pt>
                <c:pt idx="1145">
                  <c:v>468.51</c:v>
                </c:pt>
                <c:pt idx="1146">
                  <c:v>469.01</c:v>
                </c:pt>
                <c:pt idx="1147">
                  <c:v>469.51</c:v>
                </c:pt>
                <c:pt idx="1148">
                  <c:v>470.01</c:v>
                </c:pt>
                <c:pt idx="1149">
                  <c:v>470.51</c:v>
                </c:pt>
                <c:pt idx="1150">
                  <c:v>471.01</c:v>
                </c:pt>
                <c:pt idx="1151">
                  <c:v>471.51</c:v>
                </c:pt>
                <c:pt idx="1152">
                  <c:v>472.01</c:v>
                </c:pt>
                <c:pt idx="1153">
                  <c:v>472.51</c:v>
                </c:pt>
                <c:pt idx="1154">
                  <c:v>473.01</c:v>
                </c:pt>
                <c:pt idx="1155">
                  <c:v>473.51</c:v>
                </c:pt>
                <c:pt idx="1156">
                  <c:v>474.01</c:v>
                </c:pt>
                <c:pt idx="1157">
                  <c:v>474.51</c:v>
                </c:pt>
                <c:pt idx="1158">
                  <c:v>475.01</c:v>
                </c:pt>
                <c:pt idx="1159">
                  <c:v>475.51</c:v>
                </c:pt>
                <c:pt idx="1160">
                  <c:v>476.01</c:v>
                </c:pt>
                <c:pt idx="1161">
                  <c:v>476.51</c:v>
                </c:pt>
                <c:pt idx="1162">
                  <c:v>477.01</c:v>
                </c:pt>
                <c:pt idx="1163">
                  <c:v>477.51</c:v>
                </c:pt>
                <c:pt idx="1164">
                  <c:v>478.01</c:v>
                </c:pt>
                <c:pt idx="1165">
                  <c:v>478.51</c:v>
                </c:pt>
                <c:pt idx="1166">
                  <c:v>479.01</c:v>
                </c:pt>
                <c:pt idx="1167">
                  <c:v>479.51</c:v>
                </c:pt>
                <c:pt idx="1168">
                  <c:v>480.01</c:v>
                </c:pt>
                <c:pt idx="1169">
                  <c:v>480.51</c:v>
                </c:pt>
                <c:pt idx="1170">
                  <c:v>481.01</c:v>
                </c:pt>
                <c:pt idx="1171">
                  <c:v>481.51</c:v>
                </c:pt>
                <c:pt idx="1172">
                  <c:v>482.01</c:v>
                </c:pt>
                <c:pt idx="1173">
                  <c:v>482.51</c:v>
                </c:pt>
                <c:pt idx="1174">
                  <c:v>483.01</c:v>
                </c:pt>
                <c:pt idx="1175">
                  <c:v>483.51</c:v>
                </c:pt>
                <c:pt idx="1176">
                  <c:v>484.01</c:v>
                </c:pt>
                <c:pt idx="1177">
                  <c:v>484.51</c:v>
                </c:pt>
                <c:pt idx="1178">
                  <c:v>485.01</c:v>
                </c:pt>
                <c:pt idx="1179">
                  <c:v>485.51</c:v>
                </c:pt>
                <c:pt idx="1180">
                  <c:v>486.01</c:v>
                </c:pt>
                <c:pt idx="1181">
                  <c:v>486.51</c:v>
                </c:pt>
                <c:pt idx="1182">
                  <c:v>487.01</c:v>
                </c:pt>
                <c:pt idx="1183">
                  <c:v>487.51</c:v>
                </c:pt>
                <c:pt idx="1184">
                  <c:v>488.01</c:v>
                </c:pt>
                <c:pt idx="1185">
                  <c:v>488.51</c:v>
                </c:pt>
                <c:pt idx="1186">
                  <c:v>489.01</c:v>
                </c:pt>
                <c:pt idx="1187">
                  <c:v>489.51</c:v>
                </c:pt>
                <c:pt idx="1188">
                  <c:v>490.01</c:v>
                </c:pt>
                <c:pt idx="1189">
                  <c:v>490.51</c:v>
                </c:pt>
                <c:pt idx="1190">
                  <c:v>491.01</c:v>
                </c:pt>
                <c:pt idx="1191">
                  <c:v>491.51</c:v>
                </c:pt>
                <c:pt idx="1192">
                  <c:v>492.01</c:v>
                </c:pt>
                <c:pt idx="1193">
                  <c:v>492.51</c:v>
                </c:pt>
                <c:pt idx="1194">
                  <c:v>493.01</c:v>
                </c:pt>
                <c:pt idx="1195">
                  <c:v>493.51</c:v>
                </c:pt>
                <c:pt idx="1196">
                  <c:v>494.01</c:v>
                </c:pt>
                <c:pt idx="1197">
                  <c:v>494.51</c:v>
                </c:pt>
                <c:pt idx="1198">
                  <c:v>495.01</c:v>
                </c:pt>
                <c:pt idx="1199">
                  <c:v>495.51</c:v>
                </c:pt>
                <c:pt idx="1200">
                  <c:v>496.01</c:v>
                </c:pt>
                <c:pt idx="1201">
                  <c:v>496.51</c:v>
                </c:pt>
                <c:pt idx="1202">
                  <c:v>497.01</c:v>
                </c:pt>
                <c:pt idx="1203">
                  <c:v>497.51</c:v>
                </c:pt>
                <c:pt idx="1204">
                  <c:v>498.01</c:v>
                </c:pt>
                <c:pt idx="1205">
                  <c:v>498.51</c:v>
                </c:pt>
              </c:numCache>
            </c:numRef>
          </c:val>
          <c:smooth val="0"/>
          <c:extLst>
            <c:ext xmlns:c16="http://schemas.microsoft.com/office/drawing/2014/chart" uri="{C3380CC4-5D6E-409C-BE32-E72D297353CC}">
              <c16:uniqueId val="{00000001-FF9D-4295-83F3-9F932B61FC21}"/>
            </c:ext>
          </c:extLst>
        </c:ser>
        <c:dLbls>
          <c:showLegendKey val="0"/>
          <c:showVal val="0"/>
          <c:showCatName val="0"/>
          <c:showSerName val="0"/>
          <c:showPercent val="0"/>
          <c:showBubbleSize val="0"/>
        </c:dLbls>
        <c:smooth val="0"/>
        <c:axId val="479407456"/>
        <c:axId val="479409024"/>
        <c:extLst/>
      </c:lineChart>
      <c:catAx>
        <c:axId val="479407456"/>
        <c:scaling>
          <c:orientation val="minMax"/>
        </c:scaling>
        <c:delete val="0"/>
        <c:axPos val="b"/>
        <c:numFmt formatCode="&quot;$&quot;#,##0" sourceLinked="0"/>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409024"/>
        <c:crosses val="autoZero"/>
        <c:auto val="1"/>
        <c:lblAlgn val="ctr"/>
        <c:lblOffset val="100"/>
        <c:tickLblSkip val="51"/>
        <c:tickMarkSkip val="51"/>
        <c:noMultiLvlLbl val="0"/>
      </c:catAx>
      <c:valAx>
        <c:axId val="4794090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4074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0.13333</cdr:x>
      <cdr:y>0.32792</cdr:y>
    </cdr:from>
    <cdr:to>
      <cdr:x>1</cdr:x>
      <cdr:y>0.32792</cdr:y>
    </cdr:to>
    <cdr:cxnSp macro="">
      <cdr:nvCxnSpPr>
        <cdr:cNvPr id="3" name="Straight Connector 2"/>
        <cdr:cNvCxnSpPr/>
      </cdr:nvCxnSpPr>
      <cdr:spPr>
        <a:xfrm xmlns:a="http://schemas.openxmlformats.org/drawingml/2006/main">
          <a:off x="761981" y="1224391"/>
          <a:ext cx="4953019" cy="0"/>
        </a:xfrm>
        <a:prstGeom xmlns:a="http://schemas.openxmlformats.org/drawingml/2006/main" prst="line">
          <a:avLst/>
        </a:prstGeom>
        <a:ln xmlns:a="http://schemas.openxmlformats.org/drawingml/2006/main" w="34925">
          <a:solidFill>
            <a:schemeClr val="tx1"/>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07FCFF0-7EFB-4B28-A6DD-4ECFE16CCF21}" type="datetimeFigureOut">
              <a:rPr lang="en-US" smtClean="0"/>
              <a:t>12/5/2014</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a:t>
            </a:fld>
            <a:endParaRPr lang="en-US"/>
          </a:p>
        </p:txBody>
      </p:sp>
    </p:spTree>
    <p:extLst>
      <p:ext uri="{BB962C8B-B14F-4D97-AF65-F5344CB8AC3E}">
        <p14:creationId xmlns:p14="http://schemas.microsoft.com/office/powerpoint/2010/main" val="342453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10</a:t>
            </a:fld>
            <a:endParaRPr lang="en-US"/>
          </a:p>
        </p:txBody>
      </p:sp>
    </p:spTree>
    <p:extLst>
      <p:ext uri="{BB962C8B-B14F-4D97-AF65-F5344CB8AC3E}">
        <p14:creationId xmlns:p14="http://schemas.microsoft.com/office/powerpoint/2010/main" val="424759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11</a:t>
            </a:fld>
            <a:endParaRPr lang="en-US"/>
          </a:p>
        </p:txBody>
      </p:sp>
    </p:spTree>
    <p:extLst>
      <p:ext uri="{BB962C8B-B14F-4D97-AF65-F5344CB8AC3E}">
        <p14:creationId xmlns:p14="http://schemas.microsoft.com/office/powerpoint/2010/main" val="384008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12</a:t>
            </a:fld>
            <a:endParaRPr lang="en-US"/>
          </a:p>
        </p:txBody>
      </p:sp>
    </p:spTree>
    <p:extLst>
      <p:ext uri="{BB962C8B-B14F-4D97-AF65-F5344CB8AC3E}">
        <p14:creationId xmlns:p14="http://schemas.microsoft.com/office/powerpoint/2010/main" val="325899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AC6C3-941E-44A4-8A1A-AE32C757C6F6}" type="slidenum">
              <a:rPr lang="en-US" smtClean="0"/>
              <a:pPr/>
              <a:t>30</a:t>
            </a:fld>
            <a:endParaRPr lang="en-US"/>
          </a:p>
        </p:txBody>
      </p:sp>
    </p:spTree>
    <p:extLst>
      <p:ext uri="{BB962C8B-B14F-4D97-AF65-F5344CB8AC3E}">
        <p14:creationId xmlns:p14="http://schemas.microsoft.com/office/powerpoint/2010/main" val="276195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31</a:t>
            </a:fld>
            <a:endParaRPr lang="en-US"/>
          </a:p>
        </p:txBody>
      </p:sp>
    </p:spTree>
    <p:extLst>
      <p:ext uri="{BB962C8B-B14F-4D97-AF65-F5344CB8AC3E}">
        <p14:creationId xmlns:p14="http://schemas.microsoft.com/office/powerpoint/2010/main" val="21594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32</a:t>
            </a:fld>
            <a:endParaRPr lang="en-US"/>
          </a:p>
        </p:txBody>
      </p:sp>
    </p:spTree>
    <p:extLst>
      <p:ext uri="{BB962C8B-B14F-4D97-AF65-F5344CB8AC3E}">
        <p14:creationId xmlns:p14="http://schemas.microsoft.com/office/powerpoint/2010/main" val="2951255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33</a:t>
            </a:fld>
            <a:endParaRPr lang="en-US"/>
          </a:p>
        </p:txBody>
      </p:sp>
    </p:spTree>
    <p:extLst>
      <p:ext uri="{BB962C8B-B14F-4D97-AF65-F5344CB8AC3E}">
        <p14:creationId xmlns:p14="http://schemas.microsoft.com/office/powerpoint/2010/main" val="279581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34</a:t>
            </a:fld>
            <a:endParaRPr lang="en-US"/>
          </a:p>
        </p:txBody>
      </p:sp>
    </p:spTree>
    <p:extLst>
      <p:ext uri="{BB962C8B-B14F-4D97-AF65-F5344CB8AC3E}">
        <p14:creationId xmlns:p14="http://schemas.microsoft.com/office/powerpoint/2010/main" val="3148886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35</a:t>
            </a:fld>
            <a:endParaRPr lang="en-US"/>
          </a:p>
        </p:txBody>
      </p:sp>
    </p:spTree>
    <p:extLst>
      <p:ext uri="{BB962C8B-B14F-4D97-AF65-F5344CB8AC3E}">
        <p14:creationId xmlns:p14="http://schemas.microsoft.com/office/powerpoint/2010/main" val="119994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36</a:t>
            </a:fld>
            <a:endParaRPr lang="en-US"/>
          </a:p>
        </p:txBody>
      </p:sp>
    </p:spTree>
    <p:extLst>
      <p:ext uri="{BB962C8B-B14F-4D97-AF65-F5344CB8AC3E}">
        <p14:creationId xmlns:p14="http://schemas.microsoft.com/office/powerpoint/2010/main" val="374116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2</a:t>
            </a:fld>
            <a:endParaRPr lang="en-US"/>
          </a:p>
        </p:txBody>
      </p:sp>
    </p:spTree>
    <p:extLst>
      <p:ext uri="{BB962C8B-B14F-4D97-AF65-F5344CB8AC3E}">
        <p14:creationId xmlns:p14="http://schemas.microsoft.com/office/powerpoint/2010/main" val="4171701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37</a:t>
            </a:fld>
            <a:endParaRPr lang="en-US"/>
          </a:p>
        </p:txBody>
      </p:sp>
    </p:spTree>
    <p:extLst>
      <p:ext uri="{BB962C8B-B14F-4D97-AF65-F5344CB8AC3E}">
        <p14:creationId xmlns:p14="http://schemas.microsoft.com/office/powerpoint/2010/main" val="4257281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547C7C-7C82-4367-8F8F-459C1260DD60}" type="slidenum">
              <a:rPr lang="en-US" smtClean="0"/>
              <a:t>38</a:t>
            </a:fld>
            <a:endParaRPr lang="en-US"/>
          </a:p>
        </p:txBody>
      </p:sp>
    </p:spTree>
    <p:extLst>
      <p:ext uri="{BB962C8B-B14F-4D97-AF65-F5344CB8AC3E}">
        <p14:creationId xmlns:p14="http://schemas.microsoft.com/office/powerpoint/2010/main" val="3080343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39</a:t>
            </a:fld>
            <a:endParaRPr lang="en-US"/>
          </a:p>
        </p:txBody>
      </p:sp>
    </p:spTree>
    <p:extLst>
      <p:ext uri="{BB962C8B-B14F-4D97-AF65-F5344CB8AC3E}">
        <p14:creationId xmlns:p14="http://schemas.microsoft.com/office/powerpoint/2010/main" val="1628464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41</a:t>
            </a:fld>
            <a:endParaRPr lang="en-US"/>
          </a:p>
        </p:txBody>
      </p:sp>
    </p:spTree>
    <p:extLst>
      <p:ext uri="{BB962C8B-B14F-4D97-AF65-F5344CB8AC3E}">
        <p14:creationId xmlns:p14="http://schemas.microsoft.com/office/powerpoint/2010/main" val="2599261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42</a:t>
            </a:fld>
            <a:endParaRPr lang="en-US"/>
          </a:p>
        </p:txBody>
      </p:sp>
    </p:spTree>
    <p:extLst>
      <p:ext uri="{BB962C8B-B14F-4D97-AF65-F5344CB8AC3E}">
        <p14:creationId xmlns:p14="http://schemas.microsoft.com/office/powerpoint/2010/main" val="392078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43</a:t>
            </a:fld>
            <a:endParaRPr lang="en-US"/>
          </a:p>
        </p:txBody>
      </p:sp>
    </p:spTree>
    <p:extLst>
      <p:ext uri="{BB962C8B-B14F-4D97-AF65-F5344CB8AC3E}">
        <p14:creationId xmlns:p14="http://schemas.microsoft.com/office/powerpoint/2010/main" val="3508908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44</a:t>
            </a:fld>
            <a:endParaRPr lang="en-US"/>
          </a:p>
        </p:txBody>
      </p:sp>
    </p:spTree>
    <p:extLst>
      <p:ext uri="{BB962C8B-B14F-4D97-AF65-F5344CB8AC3E}">
        <p14:creationId xmlns:p14="http://schemas.microsoft.com/office/powerpoint/2010/main" val="4159182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45</a:t>
            </a:fld>
            <a:endParaRPr lang="en-US"/>
          </a:p>
        </p:txBody>
      </p:sp>
    </p:spTree>
    <p:extLst>
      <p:ext uri="{BB962C8B-B14F-4D97-AF65-F5344CB8AC3E}">
        <p14:creationId xmlns:p14="http://schemas.microsoft.com/office/powerpoint/2010/main" val="355341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3</a:t>
            </a:fld>
            <a:endParaRPr lang="en-US"/>
          </a:p>
        </p:txBody>
      </p:sp>
    </p:spTree>
    <p:extLst>
      <p:ext uri="{BB962C8B-B14F-4D97-AF65-F5344CB8AC3E}">
        <p14:creationId xmlns:p14="http://schemas.microsoft.com/office/powerpoint/2010/main" val="416245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4</a:t>
            </a:fld>
            <a:endParaRPr lang="en-US"/>
          </a:p>
        </p:txBody>
      </p:sp>
    </p:spTree>
    <p:extLst>
      <p:ext uri="{BB962C8B-B14F-4D97-AF65-F5344CB8AC3E}">
        <p14:creationId xmlns:p14="http://schemas.microsoft.com/office/powerpoint/2010/main" val="358841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5</a:t>
            </a:fld>
            <a:endParaRPr lang="en-US"/>
          </a:p>
        </p:txBody>
      </p:sp>
    </p:spTree>
    <p:extLst>
      <p:ext uri="{BB962C8B-B14F-4D97-AF65-F5344CB8AC3E}">
        <p14:creationId xmlns:p14="http://schemas.microsoft.com/office/powerpoint/2010/main" val="200189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6</a:t>
            </a:fld>
            <a:endParaRPr lang="en-US"/>
          </a:p>
        </p:txBody>
      </p:sp>
    </p:spTree>
    <p:extLst>
      <p:ext uri="{BB962C8B-B14F-4D97-AF65-F5344CB8AC3E}">
        <p14:creationId xmlns:p14="http://schemas.microsoft.com/office/powerpoint/2010/main" val="401027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7</a:t>
            </a:fld>
            <a:endParaRPr lang="en-US"/>
          </a:p>
        </p:txBody>
      </p:sp>
    </p:spTree>
    <p:extLst>
      <p:ext uri="{BB962C8B-B14F-4D97-AF65-F5344CB8AC3E}">
        <p14:creationId xmlns:p14="http://schemas.microsoft.com/office/powerpoint/2010/main" val="71930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8</a:t>
            </a:fld>
            <a:endParaRPr lang="en-US"/>
          </a:p>
        </p:txBody>
      </p:sp>
    </p:spTree>
    <p:extLst>
      <p:ext uri="{BB962C8B-B14F-4D97-AF65-F5344CB8AC3E}">
        <p14:creationId xmlns:p14="http://schemas.microsoft.com/office/powerpoint/2010/main" val="24519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9</a:t>
            </a:fld>
            <a:endParaRPr lang="en-US"/>
          </a:p>
        </p:txBody>
      </p:sp>
    </p:spTree>
    <p:extLst>
      <p:ext uri="{BB962C8B-B14F-4D97-AF65-F5344CB8AC3E}">
        <p14:creationId xmlns:p14="http://schemas.microsoft.com/office/powerpoint/2010/main" val="327915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spTree>
    <p:extLst>
      <p:ext uri="{BB962C8B-B14F-4D97-AF65-F5344CB8AC3E}">
        <p14:creationId xmlns:p14="http://schemas.microsoft.com/office/powerpoint/2010/main" val="3563452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rs.gov/pub/irs-dft/f8965--dft.pdf" TargetMode="External"/><Relationship Id="rId7" Type="http://schemas.openxmlformats.org/officeDocument/2006/relationships/hyperlink" Target="http://www.irs.gov/uac/Individual-Shared-Responsibility-Provision" TargetMode="External"/><Relationship Id="rId2" Type="http://schemas.openxmlformats.org/officeDocument/2006/relationships/hyperlink" Target="http://www.irs.gov/uac/ACA-Individual-Shared-Responsibility-Provision-Exemptions" TargetMode="External"/><Relationship Id="rId1" Type="http://schemas.openxmlformats.org/officeDocument/2006/relationships/slideLayout" Target="../slideLayouts/slideLayout2.xml"/><Relationship Id="rId6" Type="http://schemas.openxmlformats.org/officeDocument/2006/relationships/hyperlink" Target="http://www.irs.gov/aca" TargetMode="External"/><Relationship Id="rId5" Type="http://schemas.openxmlformats.org/officeDocument/2006/relationships/hyperlink" Target="https://www.healthcare.gov/fees-exemptions/fees-exemptions-overview/" TargetMode="External"/><Relationship Id="rId4" Type="http://schemas.openxmlformats.org/officeDocument/2006/relationships/hyperlink" Target="http://www.irs.gov/pub/irs-dft/i8965--dft.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Part II – Exemptions &amp; the Individual Shared Responsibility Payment</a:t>
            </a:r>
            <a:endParaRPr lang="en-US" dirty="0"/>
          </a:p>
        </p:txBody>
      </p:sp>
      <p:sp>
        <p:nvSpPr>
          <p:cNvPr id="5" name="Text Placeholder 4"/>
          <p:cNvSpPr>
            <a:spLocks noGrp="1"/>
          </p:cNvSpPr>
          <p:nvPr>
            <p:ph type="body" sz="quarter" idx="13"/>
          </p:nvPr>
        </p:nvSpPr>
        <p:spPr/>
        <p:txBody>
          <a:bodyPr/>
          <a:lstStyle/>
          <a:p>
            <a:r>
              <a:rPr lang="en-US" dirty="0" smtClean="0"/>
              <a:t>November 4, 2014</a:t>
            </a:r>
            <a:endParaRPr lang="en-US" dirty="0"/>
          </a:p>
        </p:txBody>
      </p:sp>
    </p:spTree>
    <p:extLst>
      <p:ext uri="{BB962C8B-B14F-4D97-AF65-F5344CB8AC3E}">
        <p14:creationId xmlns:p14="http://schemas.microsoft.com/office/powerpoint/2010/main" val="344983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for the Household</a:t>
            </a:r>
            <a:endParaRPr lang="en-US" dirty="0"/>
          </a:p>
        </p:txBody>
      </p:sp>
      <p:sp>
        <p:nvSpPr>
          <p:cNvPr id="4" name="Text Placeholder 3"/>
          <p:cNvSpPr>
            <a:spLocks noGrp="1"/>
          </p:cNvSpPr>
          <p:nvPr>
            <p:ph type="body" idx="1"/>
          </p:nvPr>
        </p:nvSpPr>
        <p:spPr/>
        <p:txBody>
          <a:bodyPr/>
          <a:lstStyle/>
          <a:p>
            <a:r>
              <a:rPr lang="en-US" dirty="0" smtClean="0"/>
              <a:t>Part II of Form 8965</a:t>
            </a:r>
          </a:p>
          <a:p>
            <a:endParaRPr lang="en-US" dirty="0"/>
          </a:p>
        </p:txBody>
      </p:sp>
    </p:spTree>
    <p:extLst>
      <p:ext uri="{BB962C8B-B14F-4D97-AF65-F5344CB8AC3E}">
        <p14:creationId xmlns:p14="http://schemas.microsoft.com/office/powerpoint/2010/main" val="3604410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0067" y="95289"/>
            <a:ext cx="8686800" cy="533400"/>
          </a:xfrm>
        </p:spPr>
        <p:txBody>
          <a:bodyPr/>
          <a:lstStyle/>
          <a:p>
            <a:r>
              <a:rPr lang="en-US" dirty="0" smtClean="0"/>
              <a:t>Income Below Tax Filing Threshold</a:t>
            </a:r>
            <a:endParaRPr lang="en-US" dirty="0"/>
          </a:p>
        </p:txBody>
      </p:sp>
      <p:sp>
        <p:nvSpPr>
          <p:cNvPr id="8" name="Slide Number Placeholder 7"/>
          <p:cNvSpPr>
            <a:spLocks noGrp="1"/>
          </p:cNvSpPr>
          <p:nvPr>
            <p:ph type="sldNum" sz="quarter" idx="12"/>
          </p:nvPr>
        </p:nvSpPr>
        <p:spPr/>
        <p:txBody>
          <a:bodyPr/>
          <a:lstStyle/>
          <a:p>
            <a:pPr algn="r"/>
            <a:fld id="{7FFE15FC-A8B6-4718-BABB-4F5309630F6C}" type="slidenum">
              <a:rPr lang="en-US" smtClean="0"/>
              <a:pPr algn="r"/>
              <a:t>11</a:t>
            </a:fld>
            <a:endParaRPr lang="en-US" dirty="0"/>
          </a:p>
        </p:txBody>
      </p:sp>
      <p:sp>
        <p:nvSpPr>
          <p:cNvPr id="6" name="Content Placeholder 5"/>
          <p:cNvSpPr>
            <a:spLocks noGrp="1"/>
          </p:cNvSpPr>
          <p:nvPr>
            <p:ph idx="1"/>
          </p:nvPr>
        </p:nvSpPr>
        <p:spPr>
          <a:xfrm>
            <a:off x="243209" y="1766562"/>
            <a:ext cx="8728518" cy="4596635"/>
          </a:xfrm>
        </p:spPr>
        <p:txBody>
          <a:bodyPr/>
          <a:lstStyle/>
          <a:p>
            <a:pPr marL="0" indent="0">
              <a:buNone/>
            </a:pPr>
            <a:r>
              <a:rPr lang="en-US" sz="1800" i="1" dirty="0">
                <a:latin typeface="Franklin Gothic Medium" panose="020B0603020102020204" pitchFamily="34" charset="0"/>
              </a:rPr>
              <a:t>Line 7a: Household income below filing threshold </a:t>
            </a:r>
            <a:endParaRPr lang="en-US" sz="2000" i="1" dirty="0">
              <a:latin typeface="Franklin Gothic Medium" panose="020B0603020102020204" pitchFamily="34" charset="0"/>
            </a:endParaRPr>
          </a:p>
          <a:p>
            <a:r>
              <a:rPr lang="en-US" sz="1800" dirty="0">
                <a:latin typeface="Franklin Gothic Medium" panose="020B0603020102020204" pitchFamily="34" charset="0"/>
              </a:rPr>
              <a:t>What is household income? </a:t>
            </a:r>
            <a:endParaRPr lang="en-US" sz="2000" dirty="0">
              <a:latin typeface="Franklin Gothic Medium" panose="020B0603020102020204" pitchFamily="34" charset="0"/>
            </a:endParaRPr>
          </a:p>
          <a:p>
            <a:pPr lvl="1"/>
            <a:r>
              <a:rPr lang="en-US" sz="1600" dirty="0"/>
              <a:t>Household income is modified adjusted gross income (MAGI) for each individual on the tax return with a tax filing requirement.</a:t>
            </a:r>
            <a:endParaRPr lang="en-US" sz="1800" dirty="0"/>
          </a:p>
          <a:p>
            <a:pPr lvl="2"/>
            <a:r>
              <a:rPr lang="en-US" sz="1400" dirty="0"/>
              <a:t>Include dependent income if dependent has a filing requirement</a:t>
            </a:r>
            <a:endParaRPr lang="en-US" sz="1600" dirty="0"/>
          </a:p>
          <a:p>
            <a:pPr lvl="1"/>
            <a:r>
              <a:rPr lang="en-US" sz="1600" dirty="0"/>
              <a:t>For exemptions and individual responsibility payment: </a:t>
            </a:r>
            <a:endParaRPr lang="en-US" sz="1800" dirty="0"/>
          </a:p>
          <a:p>
            <a:pPr marL="849694" lvl="2" indent="0">
              <a:buNone/>
            </a:pPr>
            <a:endParaRPr lang="en-US" dirty="0"/>
          </a:p>
          <a:p>
            <a:pPr marL="0" indent="0">
              <a:buNone/>
            </a:pPr>
            <a:endParaRPr lang="en-US" sz="2000" b="1" i="1" dirty="0"/>
          </a:p>
          <a:p>
            <a:pPr marL="0" indent="0">
              <a:buNone/>
            </a:pPr>
            <a:endParaRPr lang="en-US" sz="1800" i="1" dirty="0">
              <a:latin typeface="Franklin Gothic Medium" panose="020B0603020102020204" pitchFamily="34" charset="0"/>
            </a:endParaRPr>
          </a:p>
          <a:p>
            <a:pPr marL="0" indent="0">
              <a:buNone/>
            </a:pPr>
            <a:r>
              <a:rPr lang="en-US" sz="1800" i="1" dirty="0">
                <a:latin typeface="Franklin Gothic Medium" panose="020B0603020102020204" pitchFamily="34" charset="0"/>
              </a:rPr>
              <a:t>Line 7b</a:t>
            </a:r>
            <a:r>
              <a:rPr lang="en-US" sz="1800" dirty="0">
                <a:latin typeface="Franklin Gothic Medium" panose="020B0603020102020204" pitchFamily="34" charset="0"/>
              </a:rPr>
              <a:t>: </a:t>
            </a:r>
            <a:r>
              <a:rPr lang="en-US" sz="1800" i="1" dirty="0">
                <a:latin typeface="Franklin Gothic Medium" panose="020B0603020102020204" pitchFamily="34" charset="0"/>
              </a:rPr>
              <a:t>Gross income below filing threshold</a:t>
            </a:r>
            <a:endParaRPr lang="en-US" sz="2000" i="1" dirty="0">
              <a:latin typeface="Franklin Gothic Medium" panose="020B0603020102020204" pitchFamily="34" charset="0"/>
            </a:endParaRPr>
          </a:p>
          <a:p>
            <a:r>
              <a:rPr lang="en-US" sz="1800" dirty="0"/>
              <a:t>What is gross income?</a:t>
            </a:r>
            <a:endParaRPr lang="en-US" sz="2000" dirty="0"/>
          </a:p>
          <a:p>
            <a:pPr lvl="1"/>
            <a:r>
              <a:rPr lang="en-US" sz="1600" dirty="0"/>
              <a:t>Gross income is all income received from all sources (unless exempt from tax)</a:t>
            </a:r>
            <a:endParaRPr lang="en-US" sz="1800" dirty="0"/>
          </a:p>
          <a:p>
            <a:pPr lvl="2"/>
            <a:r>
              <a:rPr lang="en-US" sz="1400" dirty="0" smtClean="0"/>
              <a:t>Include </a:t>
            </a:r>
            <a:r>
              <a:rPr lang="en-US" sz="1400" dirty="0"/>
              <a:t>the taxable portion of social security benefits and income (but not losses) on Schedules C, D or F. </a:t>
            </a:r>
            <a:endParaRPr lang="en-US" sz="1600" dirty="0"/>
          </a:p>
          <a:p>
            <a:pPr lvl="1"/>
            <a:r>
              <a:rPr lang="en-US" sz="1600" dirty="0"/>
              <a:t>Do not include income of dependents with a filing requirement.</a:t>
            </a:r>
            <a:endParaRPr lang="en-US" sz="1800" dirty="0"/>
          </a:p>
        </p:txBody>
      </p:sp>
      <p:sp>
        <p:nvSpPr>
          <p:cNvPr id="13" name="TextBox 12"/>
          <p:cNvSpPr txBox="1"/>
          <p:nvPr/>
        </p:nvSpPr>
        <p:spPr>
          <a:xfrm>
            <a:off x="6050934" y="6539712"/>
            <a:ext cx="3090787"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 Filing Threshold</a:t>
            </a:r>
            <a:endParaRPr lang="en-US" sz="1400" dirty="0">
              <a:solidFill>
                <a:schemeClr val="bg1"/>
              </a:solidFill>
              <a:latin typeface="Franklin Gothic Medium"/>
              <a:cs typeface="Franklin Gothic Medium"/>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11" y="3580274"/>
            <a:ext cx="7256206" cy="9692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25" y="628689"/>
            <a:ext cx="8024883" cy="1201016"/>
          </a:xfrm>
          <a:prstGeom prst="rect">
            <a:avLst/>
          </a:prstGeom>
        </p:spPr>
      </p:pic>
    </p:spTree>
    <p:extLst>
      <p:ext uri="{BB962C8B-B14F-4D97-AF65-F5344CB8AC3E}">
        <p14:creationId xmlns:p14="http://schemas.microsoft.com/office/powerpoint/2010/main" val="1529560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0067" y="95289"/>
            <a:ext cx="8686800" cy="533400"/>
          </a:xfrm>
        </p:spPr>
        <p:txBody>
          <a:bodyPr/>
          <a:lstStyle/>
          <a:p>
            <a:r>
              <a:rPr lang="en-US" dirty="0" smtClean="0"/>
              <a:t>Income Below Tax Filing Threshold</a:t>
            </a:r>
            <a:endParaRPr lang="en-US" dirty="0"/>
          </a:p>
        </p:txBody>
      </p:sp>
      <p:sp>
        <p:nvSpPr>
          <p:cNvPr id="8" name="Slide Number Placeholder 7"/>
          <p:cNvSpPr>
            <a:spLocks noGrp="1"/>
          </p:cNvSpPr>
          <p:nvPr>
            <p:ph type="sldNum" sz="quarter" idx="12"/>
          </p:nvPr>
        </p:nvSpPr>
        <p:spPr/>
        <p:txBody>
          <a:bodyPr/>
          <a:lstStyle/>
          <a:p>
            <a:pPr algn="r"/>
            <a:fld id="{7FFE15FC-A8B6-4718-BABB-4F5309630F6C}" type="slidenum">
              <a:rPr lang="en-US" smtClean="0"/>
              <a:pPr algn="r"/>
              <a:t>12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424" y="4128240"/>
            <a:ext cx="5356855" cy="1830850"/>
          </a:xfrm>
          <a:prstGeom prst="rect">
            <a:avLst/>
          </a:prstGeom>
        </p:spPr>
      </p:pic>
      <p:sp>
        <p:nvSpPr>
          <p:cNvPr id="6" name="Content Placeholder 5"/>
          <p:cNvSpPr>
            <a:spLocks noGrp="1"/>
          </p:cNvSpPr>
          <p:nvPr>
            <p:ph idx="1"/>
          </p:nvPr>
        </p:nvSpPr>
        <p:spPr>
          <a:xfrm>
            <a:off x="364734" y="715363"/>
            <a:ext cx="8394236" cy="2832255"/>
          </a:xfrm>
        </p:spPr>
        <p:txBody>
          <a:bodyPr/>
          <a:lstStyle/>
          <a:p>
            <a:pPr marL="0" indent="0">
              <a:buNone/>
            </a:pPr>
            <a:r>
              <a:rPr lang="en-US" sz="2000" dirty="0">
                <a:latin typeface="Franklin Gothic Medium" panose="020B0603020102020204" pitchFamily="34" charset="0"/>
                <a:cs typeface="Franklin Gothic Medium"/>
              </a:rPr>
              <a:t>Who should claim this exemption?</a:t>
            </a:r>
          </a:p>
          <a:p>
            <a:r>
              <a:rPr lang="en-US" sz="1800" dirty="0"/>
              <a:t>A </a:t>
            </a:r>
            <a:r>
              <a:rPr lang="en-US" sz="1800" i="1" dirty="0">
                <a:latin typeface="Franklin Gothic Medium" panose="020B0603020102020204" pitchFamily="34" charset="0"/>
              </a:rPr>
              <a:t>taxpayer that does not have a filing requirement and does not file</a:t>
            </a:r>
            <a:r>
              <a:rPr lang="en-US" sz="1800" dirty="0">
                <a:latin typeface="Franklin Gothic Medium" panose="020B0603020102020204" pitchFamily="34" charset="0"/>
              </a:rPr>
              <a:t> </a:t>
            </a:r>
            <a:r>
              <a:rPr lang="en-US" sz="1800" dirty="0"/>
              <a:t>gets the exemption automatically for everyone properly claimed on the tax return</a:t>
            </a:r>
            <a:endParaRPr lang="en-US" sz="2000" dirty="0"/>
          </a:p>
          <a:p>
            <a:pPr lvl="1"/>
            <a:r>
              <a:rPr lang="en-US" sz="1600" dirty="0"/>
              <a:t>There is no need to file only to report health coverage or claim the exemption</a:t>
            </a:r>
            <a:endParaRPr lang="en-US" sz="1800" dirty="0"/>
          </a:p>
          <a:p>
            <a:r>
              <a:rPr lang="en-US" sz="1800" dirty="0"/>
              <a:t>A </a:t>
            </a:r>
            <a:r>
              <a:rPr lang="en-US" sz="1800" i="1" dirty="0">
                <a:latin typeface="Franklin Gothic Medium" panose="020B0603020102020204" pitchFamily="34" charset="0"/>
              </a:rPr>
              <a:t>taxpayer that does not have a filing requirement but chooses to file</a:t>
            </a:r>
            <a:r>
              <a:rPr lang="en-US" sz="1800" dirty="0">
                <a:latin typeface="Franklin Gothic Medium" panose="020B0603020102020204" pitchFamily="34" charset="0"/>
              </a:rPr>
              <a:t> </a:t>
            </a:r>
            <a:r>
              <a:rPr lang="en-US" sz="1800" dirty="0"/>
              <a:t>anyway should file a Form 8965 if one or more people on the tax return are uninsured</a:t>
            </a:r>
            <a:endParaRPr lang="en-US" sz="2000" dirty="0"/>
          </a:p>
          <a:p>
            <a:r>
              <a:rPr lang="en-US" sz="1800" dirty="0"/>
              <a:t>A </a:t>
            </a:r>
            <a:r>
              <a:rPr lang="en-US" sz="1800" i="1" dirty="0">
                <a:latin typeface="Franklin Gothic Medium" panose="020B0603020102020204" pitchFamily="34" charset="0"/>
              </a:rPr>
              <a:t>taxpayer that has a tax filing requirement </a:t>
            </a:r>
            <a:r>
              <a:rPr lang="en-US" sz="1800" dirty="0"/>
              <a:t>should report coverage and check for exemption eligibility in Parts I or III of Form 8965</a:t>
            </a:r>
            <a:endParaRPr lang="en-US" sz="2000" dirty="0"/>
          </a:p>
          <a:p>
            <a:r>
              <a:rPr lang="en-US" sz="1800" dirty="0"/>
              <a:t>A </a:t>
            </a:r>
            <a:r>
              <a:rPr lang="en-US" sz="1800" i="1" dirty="0">
                <a:latin typeface="Franklin Gothic Medium" panose="020B0603020102020204" pitchFamily="34" charset="0"/>
              </a:rPr>
              <a:t>dependent with a filing requirement </a:t>
            </a:r>
            <a:r>
              <a:rPr lang="en-US" sz="1800" dirty="0"/>
              <a:t>doesn’t need to report coverage, exemptions or individual responsibility </a:t>
            </a:r>
            <a:r>
              <a:rPr lang="en-US" sz="1800" dirty="0" smtClean="0"/>
              <a:t>payment</a:t>
            </a:r>
            <a:endParaRPr lang="en-US" sz="2000" dirty="0"/>
          </a:p>
          <a:p>
            <a:endParaRPr lang="en-US" sz="2000" dirty="0"/>
          </a:p>
        </p:txBody>
      </p:sp>
      <p:sp>
        <p:nvSpPr>
          <p:cNvPr id="10" name="TextBox 9"/>
          <p:cNvSpPr txBox="1"/>
          <p:nvPr/>
        </p:nvSpPr>
        <p:spPr>
          <a:xfrm>
            <a:off x="6050934" y="6539712"/>
            <a:ext cx="3090787"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 Filing Threshold</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3552552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for Individuals</a:t>
            </a:r>
            <a:endParaRPr lang="en-US" dirty="0"/>
          </a:p>
        </p:txBody>
      </p:sp>
      <p:sp>
        <p:nvSpPr>
          <p:cNvPr id="4" name="Text Placeholder 3"/>
          <p:cNvSpPr>
            <a:spLocks noGrp="1"/>
          </p:cNvSpPr>
          <p:nvPr>
            <p:ph type="body" idx="1"/>
          </p:nvPr>
        </p:nvSpPr>
        <p:spPr/>
        <p:txBody>
          <a:bodyPr/>
          <a:lstStyle/>
          <a:p>
            <a:r>
              <a:rPr lang="en-US" dirty="0" smtClean="0"/>
              <a:t>Part III of Form 8965</a:t>
            </a:r>
            <a:endParaRPr lang="en-US" dirty="0"/>
          </a:p>
        </p:txBody>
      </p:sp>
    </p:spTree>
    <p:extLst>
      <p:ext uri="{BB962C8B-B14F-4D97-AF65-F5344CB8AC3E}">
        <p14:creationId xmlns:p14="http://schemas.microsoft.com/office/powerpoint/2010/main" val="2110718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 – Exemptions for Individuals Claimed on the Return</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14</a:t>
            </a:fld>
            <a:endParaRPr lang="en-US" dirty="0"/>
          </a:p>
        </p:txBody>
      </p:sp>
      <p:pic>
        <p:nvPicPr>
          <p:cNvPr id="4" name="Picture 3"/>
          <p:cNvPicPr>
            <a:picLocks noChangeAspect="1"/>
          </p:cNvPicPr>
          <p:nvPr/>
        </p:nvPicPr>
        <p:blipFill rotWithShape="1">
          <a:blip r:embed="rId2"/>
          <a:srcRect l="873" t="64594" r="-873"/>
          <a:stretch/>
        </p:blipFill>
        <p:spPr>
          <a:xfrm>
            <a:off x="67564" y="1370678"/>
            <a:ext cx="9052796" cy="385768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
        <p:nvSpPr>
          <p:cNvPr id="6" name="TextBox 5"/>
          <p:cNvSpPr txBox="1"/>
          <p:nvPr/>
        </p:nvSpPr>
        <p:spPr>
          <a:xfrm>
            <a:off x="1026884" y="2499345"/>
            <a:ext cx="1580862" cy="369332"/>
          </a:xfrm>
          <a:prstGeom prst="rect">
            <a:avLst/>
          </a:prstGeom>
          <a:noFill/>
        </p:spPr>
        <p:txBody>
          <a:bodyPr wrap="square" rtlCol="0">
            <a:spAutoFit/>
          </a:bodyPr>
          <a:lstStyle/>
          <a:p>
            <a:r>
              <a:rPr lang="en-US" dirty="0" smtClean="0">
                <a:solidFill>
                  <a:srgbClr val="FF0000"/>
                </a:solidFill>
                <a:latin typeface="Apple Casual"/>
                <a:cs typeface="Apple Casual"/>
              </a:rPr>
              <a:t>Sonia Reyes</a:t>
            </a:r>
            <a:endParaRPr lang="en-US" dirty="0">
              <a:solidFill>
                <a:srgbClr val="FF0000"/>
              </a:solidFill>
              <a:latin typeface="Apple Casual"/>
              <a:cs typeface="Apple Casual"/>
            </a:endParaRPr>
          </a:p>
        </p:txBody>
      </p:sp>
      <p:sp>
        <p:nvSpPr>
          <p:cNvPr id="7" name="TextBox 6"/>
          <p:cNvSpPr txBox="1"/>
          <p:nvPr/>
        </p:nvSpPr>
        <p:spPr>
          <a:xfrm>
            <a:off x="2729351" y="2566895"/>
            <a:ext cx="1053907" cy="276999"/>
          </a:xfrm>
          <a:prstGeom prst="rect">
            <a:avLst/>
          </a:prstGeom>
          <a:noFill/>
        </p:spPr>
        <p:txBody>
          <a:bodyPr wrap="square" rtlCol="0">
            <a:spAutoFit/>
          </a:bodyPr>
          <a:lstStyle/>
          <a:p>
            <a:r>
              <a:rPr lang="en-US" sz="1200" dirty="0" smtClean="0">
                <a:solidFill>
                  <a:srgbClr val="FF0000"/>
                </a:solidFill>
                <a:latin typeface="Apple Casual"/>
                <a:cs typeface="Apple Casual"/>
              </a:rPr>
              <a:t>111-22-3333</a:t>
            </a:r>
            <a:endParaRPr lang="en-US" sz="1200" dirty="0">
              <a:solidFill>
                <a:srgbClr val="FF0000"/>
              </a:solidFill>
              <a:latin typeface="Apple Casual"/>
              <a:cs typeface="Apple Casual"/>
            </a:endParaRPr>
          </a:p>
        </p:txBody>
      </p:sp>
      <p:sp>
        <p:nvSpPr>
          <p:cNvPr id="8" name="TextBox 7"/>
          <p:cNvSpPr txBox="1"/>
          <p:nvPr/>
        </p:nvSpPr>
        <p:spPr>
          <a:xfrm>
            <a:off x="3773520" y="878148"/>
            <a:ext cx="604251" cy="369332"/>
          </a:xfrm>
          <a:prstGeom prst="rect">
            <a:avLst/>
          </a:prstGeom>
          <a:noFill/>
          <a:ln>
            <a:solidFill>
              <a:srgbClr val="FF0000"/>
            </a:solidFill>
          </a:ln>
        </p:spPr>
        <p:txBody>
          <a:bodyPr wrap="square" rtlCol="0">
            <a:spAutoFit/>
          </a:bodyPr>
          <a:lstStyle/>
          <a:p>
            <a:pPr algn="ctr"/>
            <a:r>
              <a:rPr lang="en-US" dirty="0" smtClean="0">
                <a:latin typeface="Franklin Gothic Book"/>
                <a:cs typeface="Franklin Gothic Book"/>
              </a:rPr>
              <a:t>A-H</a:t>
            </a:r>
            <a:endParaRPr lang="en-US" dirty="0">
              <a:latin typeface="Franklin Gothic Book"/>
              <a:cs typeface="Franklin Gothic Book"/>
            </a:endParaRPr>
          </a:p>
        </p:txBody>
      </p:sp>
      <p:cxnSp>
        <p:nvCxnSpPr>
          <p:cNvPr id="10" name="Straight Arrow Connector 9"/>
          <p:cNvCxnSpPr/>
          <p:nvPr/>
        </p:nvCxnSpPr>
        <p:spPr>
          <a:xfrm flipH="1">
            <a:off x="4026468" y="1247480"/>
            <a:ext cx="22154" cy="13194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01982" y="891658"/>
            <a:ext cx="2607744" cy="369332"/>
          </a:xfrm>
          <a:prstGeom prst="rect">
            <a:avLst/>
          </a:prstGeom>
          <a:noFill/>
          <a:ln>
            <a:solidFill>
              <a:srgbClr val="FF0000"/>
            </a:solidFill>
          </a:ln>
        </p:spPr>
        <p:txBody>
          <a:bodyPr wrap="square" rtlCol="0">
            <a:spAutoFit/>
          </a:bodyPr>
          <a:lstStyle/>
          <a:p>
            <a:r>
              <a:rPr lang="en-US" dirty="0" smtClean="0"/>
              <a:t>Mark applicable months</a:t>
            </a:r>
            <a:endParaRPr lang="en-US" dirty="0"/>
          </a:p>
        </p:txBody>
      </p:sp>
      <p:sp>
        <p:nvSpPr>
          <p:cNvPr id="13" name="TextBox 12"/>
          <p:cNvSpPr txBox="1"/>
          <p:nvPr/>
        </p:nvSpPr>
        <p:spPr>
          <a:xfrm>
            <a:off x="3769748" y="2499345"/>
            <a:ext cx="513442" cy="369332"/>
          </a:xfrm>
          <a:prstGeom prst="rect">
            <a:avLst/>
          </a:prstGeom>
          <a:noFill/>
        </p:spPr>
        <p:txBody>
          <a:bodyPr wrap="square" rtlCol="0">
            <a:spAutoFit/>
          </a:bodyPr>
          <a:lstStyle/>
          <a:p>
            <a:pPr algn="ctr"/>
            <a:r>
              <a:rPr lang="en-US" dirty="0">
                <a:solidFill>
                  <a:srgbClr val="FF0000"/>
                </a:solidFill>
              </a:rPr>
              <a:t>B</a:t>
            </a:r>
          </a:p>
        </p:txBody>
      </p:sp>
      <p:sp>
        <p:nvSpPr>
          <p:cNvPr id="14" name="TextBox 13"/>
          <p:cNvSpPr txBox="1"/>
          <p:nvPr/>
        </p:nvSpPr>
        <p:spPr>
          <a:xfrm>
            <a:off x="5626868" y="2499345"/>
            <a:ext cx="756651" cy="369332"/>
          </a:xfrm>
          <a:prstGeom prst="rect">
            <a:avLst/>
          </a:prstGeom>
          <a:noFill/>
        </p:spPr>
        <p:txBody>
          <a:bodyPr wrap="square" rtlCol="0">
            <a:spAutoFit/>
          </a:bodyPr>
          <a:lstStyle/>
          <a:p>
            <a:r>
              <a:rPr lang="en-US" dirty="0" smtClean="0">
                <a:solidFill>
                  <a:srgbClr val="FF0000"/>
                </a:solidFill>
                <a:latin typeface="Apple Casual"/>
                <a:cs typeface="Apple Casual"/>
              </a:rPr>
              <a:t>X  X  </a:t>
            </a:r>
            <a:endParaRPr lang="en-US" dirty="0">
              <a:solidFill>
                <a:srgbClr val="FF0000"/>
              </a:solidFill>
              <a:latin typeface="Apple Casual"/>
              <a:cs typeface="Apple Casual"/>
            </a:endParaRPr>
          </a:p>
        </p:txBody>
      </p:sp>
    </p:spTree>
    <p:extLst>
      <p:ext uri="{BB962C8B-B14F-4D97-AF65-F5344CB8AC3E}">
        <p14:creationId xmlns:p14="http://schemas.microsoft.com/office/powerpoint/2010/main" val="2544702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7668"/>
            <a:ext cx="8480033" cy="516966"/>
          </a:xfrm>
        </p:spPr>
        <p:txBody>
          <a:bodyPr/>
          <a:lstStyle/>
          <a:p>
            <a:r>
              <a:rPr lang="en-US" dirty="0" smtClean="0"/>
              <a:t>Individuals in a State that Did Not Expand </a:t>
            </a:r>
            <a:r>
              <a:rPr lang="en-US" dirty="0"/>
              <a:t>M</a:t>
            </a:r>
            <a:r>
              <a:rPr lang="en-US" dirty="0" smtClean="0"/>
              <a:t>edicaid (Code G)</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15</a:t>
            </a:fld>
            <a:endParaRPr lang="en-US" dirty="0"/>
          </a:p>
        </p:txBody>
      </p:sp>
      <p:sp>
        <p:nvSpPr>
          <p:cNvPr id="5" name="Horizontal Scroll 4"/>
          <p:cNvSpPr/>
          <p:nvPr/>
        </p:nvSpPr>
        <p:spPr>
          <a:xfrm>
            <a:off x="7904499" y="566740"/>
            <a:ext cx="1154097" cy="711644"/>
          </a:xfrm>
          <a:prstGeom prst="horizontalScrol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New!</a:t>
            </a:r>
          </a:p>
          <a:p>
            <a:pPr algn="ctr"/>
            <a:r>
              <a:rPr lang="en-US" sz="1100" dirty="0" smtClean="0"/>
              <a:t>as of 11/21/14</a:t>
            </a:r>
            <a:endParaRPr lang="en-US" sz="1100" dirty="0"/>
          </a:p>
        </p:txBody>
      </p:sp>
      <p:sp>
        <p:nvSpPr>
          <p:cNvPr id="7" name="Content Placeholder 3"/>
          <p:cNvSpPr txBox="1">
            <a:spLocks/>
          </p:cNvSpPr>
          <p:nvPr/>
        </p:nvSpPr>
        <p:spPr>
          <a:xfrm>
            <a:off x="208929" y="842919"/>
            <a:ext cx="8617535" cy="1629397"/>
          </a:xfrm>
          <a:prstGeom prst="rect">
            <a:avLst/>
          </a:prstGeom>
        </p:spPr>
        <p:txBody>
          <a:bodyPr numCol="1"/>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This exemption applies to:</a:t>
            </a:r>
          </a:p>
          <a:p>
            <a:r>
              <a:rPr lang="en-US" sz="1800" dirty="0" smtClean="0"/>
              <a:t>Individuals who resided </a:t>
            </a:r>
            <a:r>
              <a:rPr lang="en-US" sz="1800" i="1" dirty="0" smtClean="0"/>
              <a:t>at any time during the year </a:t>
            </a:r>
            <a:r>
              <a:rPr lang="en-US" sz="1800" dirty="0" smtClean="0"/>
              <a:t>in a state that did not expand Medicaid, </a:t>
            </a:r>
            <a:r>
              <a:rPr lang="en-US" sz="1800" i="1" dirty="0" smtClean="0"/>
              <a:t>and</a:t>
            </a:r>
          </a:p>
          <a:p>
            <a:r>
              <a:rPr lang="en-US" sz="1800" dirty="0" smtClean="0"/>
              <a:t>Had income below 138% FPL (i.e., would have been eligible for Medicaid if the state had expanded). </a:t>
            </a:r>
          </a:p>
          <a:p>
            <a:pPr marL="0" indent="0">
              <a:buNone/>
            </a:pPr>
            <a:r>
              <a:rPr lang="en-US" sz="1200" i="1" dirty="0" smtClean="0">
                <a:solidFill>
                  <a:srgbClr val="FF0000"/>
                </a:solidFill>
              </a:rPr>
              <a:t>Available on the return in 2014 only. In future years, must apply for (and be denied) Medicaid to claim this exemption!</a:t>
            </a:r>
          </a:p>
          <a:p>
            <a:endParaRPr lang="en-US" sz="1800" dirty="0" smtClean="0"/>
          </a:p>
          <a:p>
            <a:pPr marL="457200" lvl="1" indent="0">
              <a:buFont typeface="Arial"/>
              <a:buNone/>
            </a:pPr>
            <a:endParaRPr lang="en-US" dirty="0" smtClean="0"/>
          </a:p>
          <a:p>
            <a:pPr lvl="2"/>
            <a:endParaRPr lang="en-US" dirty="0"/>
          </a:p>
        </p:txBody>
      </p:sp>
      <p:sp>
        <p:nvSpPr>
          <p:cNvPr id="8" name="TextBox 7"/>
          <p:cNvSpPr txBox="1"/>
          <p:nvPr/>
        </p:nvSpPr>
        <p:spPr>
          <a:xfrm>
            <a:off x="208929" y="2798485"/>
            <a:ext cx="7196733" cy="3524042"/>
          </a:xfrm>
          <a:prstGeom prst="rect">
            <a:avLst/>
          </a:prstGeom>
          <a:noFill/>
        </p:spPr>
        <p:txBody>
          <a:bodyPr wrap="square" rtlCol="0">
            <a:spAutoFit/>
          </a:bodyPr>
          <a:lstStyle/>
          <a:p>
            <a:pPr defTabSz="457200">
              <a:spcBef>
                <a:spcPct val="20000"/>
              </a:spcBef>
              <a:spcAft>
                <a:spcPts val="600"/>
              </a:spcAft>
              <a:buClr>
                <a:schemeClr val="tx2">
                  <a:lumMod val="60000"/>
                  <a:lumOff val="40000"/>
                </a:schemeClr>
              </a:buClr>
            </a:pPr>
            <a:r>
              <a:rPr lang="en-US" sz="2000" dirty="0" smtClean="0">
                <a:solidFill>
                  <a:srgbClr val="175475"/>
                </a:solidFill>
                <a:latin typeface="Franklin Gothic Medium" panose="020B0603020102020204" pitchFamily="34" charset="0"/>
                <a:cs typeface="Franklin Gothic Book"/>
              </a:rPr>
              <a:t>Example  </a:t>
            </a:r>
            <a:endParaRPr lang="en-US" sz="2000" dirty="0">
              <a:solidFill>
                <a:srgbClr val="175475"/>
              </a:solidFill>
              <a:latin typeface="Franklin Gothic Medium" panose="020B0603020102020204" pitchFamily="34" charset="0"/>
              <a:cs typeface="Franklin Gothic Book"/>
            </a:endParaRPr>
          </a:p>
          <a:p>
            <a:r>
              <a:rPr lang="en-US" dirty="0" smtClean="0">
                <a:latin typeface="Franklin Gothic Book"/>
                <a:cs typeface="Franklin Gothic Book"/>
              </a:rPr>
              <a:t>Rashid was uninsured for all of 2014. His wife, Miriam, had insurance all year through work. </a:t>
            </a:r>
            <a:r>
              <a:rPr lang="en-US" dirty="0" smtClean="0">
                <a:latin typeface="Franklin Gothic Book"/>
                <a:cs typeface="Franklin Gothic Book"/>
              </a:rPr>
              <a:t>Leila </a:t>
            </a:r>
            <a:r>
              <a:rPr lang="en-US" dirty="0" smtClean="0">
                <a:latin typeface="Franklin Gothic Book"/>
                <a:cs typeface="Franklin Gothic Book"/>
              </a:rPr>
              <a:t>was born in November, was covered by Medicaid. Their household income was $25,000 (128% FPL for a family of 3) and they live in Texas, a non-expansion state. They are all U.S. citizens.</a:t>
            </a:r>
          </a:p>
          <a:p>
            <a:endParaRPr lang="en-US" dirty="0">
              <a:latin typeface="Franklin Gothic Book"/>
              <a:cs typeface="Franklin Gothic Book"/>
            </a:endParaRPr>
          </a:p>
          <a:p>
            <a:r>
              <a:rPr lang="en-US" b="1" dirty="0" smtClean="0">
                <a:latin typeface="Franklin Gothic Book"/>
                <a:cs typeface="Franklin Gothic Book"/>
              </a:rPr>
              <a:t>Does Rashid qualify for an exemption?</a:t>
            </a:r>
          </a:p>
          <a:p>
            <a:r>
              <a:rPr lang="en-US" dirty="0" smtClean="0">
                <a:latin typeface="Franklin Gothic Book"/>
                <a:cs typeface="Franklin Gothic Book"/>
              </a:rPr>
              <a:t>Yes, Rashid’s household income is below 138% FPL and he lived in a non-expansion state. Rashid qualifies for this exemption for the entire year even if he had other insurance options, such as coverage through his wife’s employer or insurance in the Marketplace with PTC. </a:t>
            </a:r>
            <a:endParaRPr lang="en-US" dirty="0">
              <a:latin typeface="Franklin Gothic Book"/>
              <a:cs typeface="Franklin Gothic Book"/>
            </a:endParaRPr>
          </a:p>
        </p:txBody>
      </p:sp>
      <p:cxnSp>
        <p:nvCxnSpPr>
          <p:cNvPr id="9" name="Straight Connector 8"/>
          <p:cNvCxnSpPr/>
          <p:nvPr/>
        </p:nvCxnSpPr>
        <p:spPr>
          <a:xfrm>
            <a:off x="299715" y="3179526"/>
            <a:ext cx="5669280" cy="0"/>
          </a:xfrm>
          <a:prstGeom prst="line">
            <a:avLst/>
          </a:prstGeom>
          <a:ln>
            <a:solidFill>
              <a:srgbClr val="175475"/>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5662" y="3179526"/>
            <a:ext cx="1672598" cy="2090747"/>
          </a:xfrm>
          <a:prstGeom prst="rect">
            <a:avLst/>
          </a:prstGeom>
          <a:ln w="19050">
            <a:solidFill>
              <a:schemeClr val="tx1"/>
            </a:solidFill>
          </a:ln>
          <a:effectLst/>
        </p:spPr>
      </p:pic>
    </p:spTree>
    <p:extLst>
      <p:ext uri="{BB962C8B-B14F-4D97-AF65-F5344CB8AC3E}">
        <p14:creationId xmlns:p14="http://schemas.microsoft.com/office/powerpoint/2010/main" val="987772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7668"/>
            <a:ext cx="8492611" cy="516966"/>
          </a:xfrm>
        </p:spPr>
        <p:txBody>
          <a:bodyPr/>
          <a:lstStyle/>
          <a:p>
            <a:r>
              <a:rPr lang="en-US" dirty="0" smtClean="0"/>
              <a:t>U.S. Citizens Living Abroad and Certain Noncitizens (Code C)</a:t>
            </a:r>
            <a:endParaRPr lang="en-US" dirty="0"/>
          </a:p>
        </p:txBody>
      </p:sp>
      <p:sp>
        <p:nvSpPr>
          <p:cNvPr id="4" name="Content Placeholder 3"/>
          <p:cNvSpPr>
            <a:spLocks noGrp="1"/>
          </p:cNvSpPr>
          <p:nvPr>
            <p:ph sz="half" idx="2"/>
          </p:nvPr>
        </p:nvSpPr>
        <p:spPr>
          <a:xfrm>
            <a:off x="208930" y="758585"/>
            <a:ext cx="8617535" cy="2184429"/>
          </a:xfrm>
        </p:spPr>
        <p:txBody>
          <a:bodyPr numCol="2"/>
          <a:lstStyle/>
          <a:p>
            <a:pPr marL="0" indent="0">
              <a:buNone/>
            </a:pPr>
            <a:r>
              <a:rPr lang="en-US" sz="2000" dirty="0"/>
              <a:t>This</a:t>
            </a:r>
            <a:r>
              <a:rPr lang="en-US" sz="2000" dirty="0" smtClean="0"/>
              <a:t> exemption applies to:</a:t>
            </a:r>
          </a:p>
          <a:p>
            <a:r>
              <a:rPr lang="en-US" sz="1800" dirty="0" smtClean="0"/>
              <a:t>Individuals who are not U.S. citizens,  U.S. nationals or lawfully present (i.e., undocumented immigrants)</a:t>
            </a:r>
          </a:p>
          <a:p>
            <a:r>
              <a:rPr lang="en-US" sz="1800" dirty="0" smtClean="0"/>
              <a:t>1040NR (or 1040NR-EZ) filers</a:t>
            </a:r>
          </a:p>
          <a:p>
            <a:r>
              <a:rPr lang="en-US" sz="1800" dirty="0" smtClean="0"/>
              <a:t>Individuals who are residents of U.S. territories</a:t>
            </a:r>
          </a:p>
          <a:p>
            <a:endParaRPr lang="en-US" sz="1800" dirty="0" smtClean="0"/>
          </a:p>
          <a:p>
            <a:endParaRPr lang="en-US" sz="1800" dirty="0" smtClean="0"/>
          </a:p>
          <a:p>
            <a:r>
              <a:rPr lang="en-US" sz="1800" dirty="0" smtClean="0"/>
              <a:t>U.S</a:t>
            </a:r>
            <a:r>
              <a:rPr lang="en-US" sz="1800" dirty="0"/>
              <a:t>. citizens or residents who </a:t>
            </a:r>
            <a:r>
              <a:rPr lang="en-US" sz="1800" dirty="0" smtClean="0"/>
              <a:t>are </a:t>
            </a:r>
            <a:r>
              <a:rPr lang="en-US" sz="1800" dirty="0"/>
              <a:t>absent from the U.S. for at least 330 full days within a 12-month period</a:t>
            </a:r>
          </a:p>
          <a:p>
            <a:r>
              <a:rPr lang="en-US" sz="1800" dirty="0"/>
              <a:t>U.S. citizens who are bona fide residents of another country for the entire tax year</a:t>
            </a:r>
            <a:r>
              <a:rPr lang="en-US" sz="1800" dirty="0" smtClean="0"/>
              <a:t>.</a:t>
            </a:r>
          </a:p>
          <a:p>
            <a:pPr marL="457200" lvl="1" indent="0">
              <a:buNone/>
            </a:pPr>
            <a:endParaRPr lang="en-US" dirty="0" smtClean="0"/>
          </a:p>
          <a:p>
            <a:pPr lvl="2"/>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16</a:t>
            </a:fld>
            <a:endParaRPr lang="en-US" dirty="0"/>
          </a:p>
        </p:txBody>
      </p:sp>
      <p:pic>
        <p:nvPicPr>
          <p:cNvPr id="3" name="Picture 2"/>
          <p:cNvPicPr>
            <a:picLocks noChangeAspect="1"/>
          </p:cNvPicPr>
          <p:nvPr/>
        </p:nvPicPr>
        <p:blipFill rotWithShape="1">
          <a:blip r:embed="rId2"/>
          <a:srcRect r="8592"/>
          <a:stretch/>
        </p:blipFill>
        <p:spPr>
          <a:xfrm>
            <a:off x="6283133" y="2922867"/>
            <a:ext cx="2311201" cy="1671514"/>
          </a:xfrm>
          <a:prstGeom prst="rect">
            <a:avLst/>
          </a:prstGeom>
          <a:ln w="19050">
            <a:solidFill>
              <a:schemeClr val="tx1"/>
            </a:solidFill>
          </a:ln>
        </p:spPr>
      </p:pic>
      <p:pic>
        <p:nvPicPr>
          <p:cNvPr id="7" name="Picture 6"/>
          <p:cNvPicPr>
            <a:picLocks noChangeAspect="1"/>
          </p:cNvPicPr>
          <p:nvPr/>
        </p:nvPicPr>
        <p:blipFill rotWithShape="1">
          <a:blip r:embed="rId3"/>
          <a:srcRect l="873" t="64594" r="-873" b="20518"/>
          <a:stretch/>
        </p:blipFill>
        <p:spPr>
          <a:xfrm>
            <a:off x="91204" y="4757704"/>
            <a:ext cx="9052796" cy="1622169"/>
          </a:xfrm>
          <a:prstGeom prst="rect">
            <a:avLst/>
          </a:prstGeom>
          <a:ln>
            <a:noFill/>
          </a:ln>
          <a:effectLst>
            <a:outerShdw blurRad="190500" algn="tl" rotWithShape="0">
              <a:srgbClr val="000000">
                <a:alpha val="70000"/>
              </a:srgbClr>
            </a:outerShdw>
          </a:effectLst>
        </p:spPr>
      </p:pic>
      <p:sp>
        <p:nvSpPr>
          <p:cNvPr id="8" name="TextBox 7"/>
          <p:cNvSpPr txBox="1"/>
          <p:nvPr/>
        </p:nvSpPr>
        <p:spPr>
          <a:xfrm>
            <a:off x="208930" y="3062386"/>
            <a:ext cx="6029856" cy="1308050"/>
          </a:xfrm>
          <a:prstGeom prst="rect">
            <a:avLst/>
          </a:prstGeom>
          <a:noFill/>
        </p:spPr>
        <p:txBody>
          <a:bodyPr wrap="square" rtlCol="0">
            <a:spAutoFit/>
          </a:bodyPr>
          <a:lstStyle/>
          <a:p>
            <a:pPr defTabSz="457200">
              <a:spcBef>
                <a:spcPct val="20000"/>
              </a:spcBef>
              <a:spcAft>
                <a:spcPts val="600"/>
              </a:spcAft>
              <a:buClr>
                <a:schemeClr val="tx2">
                  <a:lumMod val="60000"/>
                  <a:lumOff val="40000"/>
                </a:schemeClr>
              </a:buClr>
            </a:pPr>
            <a:r>
              <a:rPr lang="en-US" sz="2000" dirty="0" smtClean="0">
                <a:solidFill>
                  <a:srgbClr val="175475"/>
                </a:solidFill>
                <a:latin typeface="Franklin Gothic Medium" panose="020B0603020102020204" pitchFamily="34" charset="0"/>
                <a:cs typeface="Franklin Gothic Book"/>
              </a:rPr>
              <a:t>Example  </a:t>
            </a:r>
            <a:endParaRPr lang="en-US" sz="2000" dirty="0">
              <a:solidFill>
                <a:srgbClr val="175475"/>
              </a:solidFill>
              <a:latin typeface="Franklin Gothic Medium" panose="020B0603020102020204" pitchFamily="34" charset="0"/>
              <a:cs typeface="Franklin Gothic Book"/>
            </a:endParaRPr>
          </a:p>
          <a:p>
            <a:r>
              <a:rPr lang="en-US" dirty="0" smtClean="0">
                <a:latin typeface="Franklin Gothic Book"/>
                <a:cs typeface="Franklin Gothic Book"/>
              </a:rPr>
              <a:t>Fatima has an ITIN and files taxes but she is not lawfully present in the U.S.  Her husband and daughter are U.S. citizens    </a:t>
            </a:r>
            <a:endParaRPr lang="en-US" dirty="0">
              <a:latin typeface="Franklin Gothic Book"/>
              <a:cs typeface="Franklin Gothic Book"/>
            </a:endParaRPr>
          </a:p>
        </p:txBody>
      </p:sp>
      <p:sp>
        <p:nvSpPr>
          <p:cNvPr id="9" name="TextBox 8"/>
          <p:cNvSpPr txBox="1"/>
          <p:nvPr/>
        </p:nvSpPr>
        <p:spPr>
          <a:xfrm>
            <a:off x="1021880" y="5868903"/>
            <a:ext cx="1751794" cy="369332"/>
          </a:xfrm>
          <a:prstGeom prst="rect">
            <a:avLst/>
          </a:prstGeom>
          <a:noFill/>
        </p:spPr>
        <p:txBody>
          <a:bodyPr wrap="square" rtlCol="0">
            <a:spAutoFit/>
          </a:bodyPr>
          <a:lstStyle/>
          <a:p>
            <a:r>
              <a:rPr lang="en-US" dirty="0">
                <a:solidFill>
                  <a:srgbClr val="FF0000"/>
                </a:solidFill>
                <a:latin typeface="Apple Casual"/>
                <a:cs typeface="Apple Casual"/>
              </a:rPr>
              <a:t>Fatima </a:t>
            </a:r>
            <a:r>
              <a:rPr lang="en-US" dirty="0" err="1">
                <a:solidFill>
                  <a:srgbClr val="FF0000"/>
                </a:solidFill>
                <a:latin typeface="Apple Casual"/>
                <a:cs typeface="Apple Casual"/>
              </a:rPr>
              <a:t>Diallo</a:t>
            </a:r>
            <a:r>
              <a:rPr lang="en-US" dirty="0">
                <a:solidFill>
                  <a:srgbClr val="FF0000"/>
                </a:solidFill>
                <a:latin typeface="Apple Casual"/>
                <a:cs typeface="Apple Casual"/>
              </a:rPr>
              <a:t> </a:t>
            </a:r>
          </a:p>
        </p:txBody>
      </p:sp>
      <p:sp>
        <p:nvSpPr>
          <p:cNvPr id="10" name="TextBox 9"/>
          <p:cNvSpPr txBox="1"/>
          <p:nvPr/>
        </p:nvSpPr>
        <p:spPr>
          <a:xfrm>
            <a:off x="2802342" y="5939323"/>
            <a:ext cx="1053907" cy="276999"/>
          </a:xfrm>
          <a:prstGeom prst="rect">
            <a:avLst/>
          </a:prstGeom>
          <a:noFill/>
        </p:spPr>
        <p:txBody>
          <a:bodyPr wrap="square" rtlCol="0">
            <a:spAutoFit/>
          </a:bodyPr>
          <a:lstStyle/>
          <a:p>
            <a:r>
              <a:rPr lang="en-US" sz="1200" dirty="0" smtClean="0">
                <a:solidFill>
                  <a:srgbClr val="FF0000"/>
                </a:solidFill>
                <a:latin typeface="Apple Casual"/>
                <a:cs typeface="Apple Casual"/>
              </a:rPr>
              <a:t>999-11-1111</a:t>
            </a:r>
            <a:endParaRPr lang="en-US" sz="1200" dirty="0">
              <a:solidFill>
                <a:srgbClr val="FF0000"/>
              </a:solidFill>
              <a:latin typeface="Apple Casual"/>
              <a:cs typeface="Apple Casual"/>
            </a:endParaRPr>
          </a:p>
        </p:txBody>
      </p:sp>
      <p:sp>
        <p:nvSpPr>
          <p:cNvPr id="11" name="TextBox 10"/>
          <p:cNvSpPr txBox="1"/>
          <p:nvPr/>
        </p:nvSpPr>
        <p:spPr>
          <a:xfrm>
            <a:off x="3847163" y="5868903"/>
            <a:ext cx="513442" cy="369332"/>
          </a:xfrm>
          <a:prstGeom prst="rect">
            <a:avLst/>
          </a:prstGeom>
          <a:noFill/>
        </p:spPr>
        <p:txBody>
          <a:bodyPr wrap="square" rtlCol="0">
            <a:spAutoFit/>
          </a:bodyPr>
          <a:lstStyle/>
          <a:p>
            <a:pPr algn="ctr"/>
            <a:r>
              <a:rPr lang="en-US" dirty="0" smtClean="0">
                <a:solidFill>
                  <a:srgbClr val="FF0000"/>
                </a:solidFill>
              </a:rPr>
              <a:t>C</a:t>
            </a:r>
            <a:endParaRPr lang="en-US" dirty="0">
              <a:solidFill>
                <a:srgbClr val="FF0000"/>
              </a:solidFill>
            </a:endParaRPr>
          </a:p>
        </p:txBody>
      </p:sp>
      <p:sp>
        <p:nvSpPr>
          <p:cNvPr id="12" name="TextBox 11"/>
          <p:cNvSpPr txBox="1"/>
          <p:nvPr/>
        </p:nvSpPr>
        <p:spPr>
          <a:xfrm>
            <a:off x="4396759" y="5870683"/>
            <a:ext cx="756651" cy="369332"/>
          </a:xfrm>
          <a:prstGeom prst="rect">
            <a:avLst/>
          </a:prstGeom>
          <a:noFill/>
        </p:spPr>
        <p:txBody>
          <a:bodyPr wrap="square" rtlCol="0">
            <a:spAutoFit/>
          </a:bodyPr>
          <a:lstStyle/>
          <a:p>
            <a:r>
              <a:rPr lang="en-US" dirty="0" smtClean="0">
                <a:solidFill>
                  <a:srgbClr val="FF0000"/>
                </a:solidFill>
                <a:latin typeface="Apple Casual"/>
                <a:cs typeface="Apple Casual"/>
              </a:rPr>
              <a:t>X  </a:t>
            </a:r>
            <a:endParaRPr lang="en-US" dirty="0">
              <a:solidFill>
                <a:srgbClr val="FF0000"/>
              </a:solidFill>
              <a:latin typeface="Apple Casual"/>
              <a:cs typeface="Apple Casual"/>
            </a:endParaRPr>
          </a:p>
        </p:txBody>
      </p:sp>
      <p:sp>
        <p:nvSpPr>
          <p:cNvPr id="15" name="TextBox 14"/>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cxnSp>
        <p:nvCxnSpPr>
          <p:cNvPr id="17" name="Straight Connector 16"/>
          <p:cNvCxnSpPr/>
          <p:nvPr/>
        </p:nvCxnSpPr>
        <p:spPr>
          <a:xfrm>
            <a:off x="281959" y="3419223"/>
            <a:ext cx="5669280" cy="0"/>
          </a:xfrm>
          <a:prstGeom prst="line">
            <a:avLst/>
          </a:prstGeom>
          <a:ln>
            <a:solidFill>
              <a:srgbClr val="1754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141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Coverage Gap (Code B)</a:t>
            </a:r>
          </a:p>
        </p:txBody>
      </p:sp>
      <p:sp>
        <p:nvSpPr>
          <p:cNvPr id="3" name="Content Placeholder 2"/>
          <p:cNvSpPr>
            <a:spLocks noGrp="1"/>
          </p:cNvSpPr>
          <p:nvPr>
            <p:ph idx="1"/>
          </p:nvPr>
        </p:nvSpPr>
        <p:spPr>
          <a:xfrm>
            <a:off x="364734" y="955964"/>
            <a:ext cx="8229600" cy="2296522"/>
          </a:xfrm>
        </p:spPr>
        <p:txBody>
          <a:bodyPr/>
          <a:lstStyle/>
          <a:p>
            <a:pPr fontAlgn="auto">
              <a:spcBef>
                <a:spcPts val="480"/>
              </a:spcBef>
              <a:defRPr/>
            </a:pPr>
            <a:r>
              <a:rPr lang="en-US" sz="2000" dirty="0">
                <a:latin typeface="Franklin Gothic Medium" panose="020B0603020102020204" pitchFamily="34" charset="0"/>
              </a:rPr>
              <a:t>Short coverage gap (&lt; 3 months)</a:t>
            </a:r>
            <a:endParaRPr lang="en-US" sz="2200" dirty="0">
              <a:latin typeface="Franklin Gothic Medium" panose="020B0603020102020204" pitchFamily="34" charset="0"/>
            </a:endParaRPr>
          </a:p>
          <a:p>
            <a:pPr lvl="1">
              <a:spcBef>
                <a:spcPts val="480"/>
              </a:spcBef>
              <a:defRPr/>
            </a:pPr>
            <a:r>
              <a:rPr lang="en-US" sz="1800" dirty="0"/>
              <a:t>If the coverage gap is 3 months or longer, none of the months in the gap qualify for exemption.</a:t>
            </a:r>
            <a:endParaRPr lang="en-US" sz="2000" dirty="0"/>
          </a:p>
          <a:p>
            <a:pPr lvl="1">
              <a:spcBef>
                <a:spcPts val="480"/>
              </a:spcBef>
              <a:defRPr/>
            </a:pPr>
            <a:r>
              <a:rPr lang="en-US" sz="1800" dirty="0"/>
              <a:t>If there are multiple gaps in a year, only the first gap qualifies. </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17</a:t>
            </a:fld>
            <a:endParaRPr lang="en-US" dirty="0"/>
          </a:p>
        </p:txBody>
      </p:sp>
      <p:sp>
        <p:nvSpPr>
          <p:cNvPr id="6" name="Content Placeholder 2"/>
          <p:cNvSpPr txBox="1">
            <a:spLocks/>
          </p:cNvSpPr>
          <p:nvPr/>
        </p:nvSpPr>
        <p:spPr>
          <a:xfrm>
            <a:off x="364734" y="3078863"/>
            <a:ext cx="8229600" cy="296311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Clr>
                <a:srgbClr val="1F497D">
                  <a:lumMod val="60000"/>
                  <a:lumOff val="40000"/>
                </a:srgbClr>
              </a:buClr>
              <a:buNone/>
            </a:pPr>
            <a:r>
              <a:rPr lang="en-US" sz="2000" dirty="0">
                <a:solidFill>
                  <a:srgbClr val="175475"/>
                </a:solidFill>
                <a:latin typeface="Franklin Gothic Medium" panose="020B0603020102020204" pitchFamily="34" charset="0"/>
              </a:rPr>
              <a:t>Example</a:t>
            </a:r>
          </a:p>
        </p:txBody>
      </p:sp>
      <p:pic>
        <p:nvPicPr>
          <p:cNvPr id="7" name="Picture 2" descr="http://www.rhodiesworld.com/images/dress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4734" y="3400622"/>
            <a:ext cx="1369128" cy="204180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a:xfrm>
            <a:off x="454440" y="3417592"/>
            <a:ext cx="8229600" cy="0"/>
          </a:xfrm>
          <a:prstGeom prst="line">
            <a:avLst/>
          </a:prstGeom>
          <a:ln>
            <a:solidFill>
              <a:srgbClr val="175475"/>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1660124" y="3507880"/>
            <a:ext cx="2819410" cy="1877459"/>
          </a:xfrm>
          <a:prstGeom prst="rect">
            <a:avLst/>
          </a:prstGeom>
        </p:spPr>
        <p:txBody>
          <a:bodyPr vert="horz" lIns="91440" tIns="45720" rIns="91440" bIns="45720" rtlCol="0" anchor="t">
            <a:noAutofit/>
          </a:bodyPr>
          <a:lstStyle>
            <a:lvl1pPr marL="0" indent="0" algn="l" defTabSz="457200" rtl="0" eaLnBrk="1" latinLnBrk="0" hangingPunct="1">
              <a:spcBef>
                <a:spcPct val="20000"/>
              </a:spcBef>
              <a:buClr>
                <a:schemeClr val="tx2">
                  <a:lumMod val="60000"/>
                  <a:lumOff val="40000"/>
                </a:schemeClr>
              </a:buClr>
              <a:buFont typeface="Arial"/>
              <a:buNone/>
              <a:defRPr sz="2000" b="1" kern="1200">
                <a:solidFill>
                  <a:srgbClr val="175475"/>
                </a:solidFill>
                <a:latin typeface="Myriad Pro Semibold"/>
                <a:ea typeface="+mn-ea"/>
                <a:cs typeface="Myriad Pro Semibold"/>
              </a:defRPr>
            </a:lvl1pPr>
            <a:lvl2pPr marL="457200" indent="0" algn="l" defTabSz="457200" rtl="0" eaLnBrk="1" latinLnBrk="0" hangingPunct="1">
              <a:spcBef>
                <a:spcPct val="20000"/>
              </a:spcBef>
              <a:buClr>
                <a:schemeClr val="tx2">
                  <a:lumMod val="60000"/>
                  <a:lumOff val="40000"/>
                </a:schemeClr>
              </a:buClr>
              <a:buFont typeface="Arial"/>
              <a:buNone/>
              <a:defRPr sz="2000" b="1"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Courier New" panose="02070309020205020404" pitchFamily="49" charset="0"/>
              <a:buNone/>
              <a:defRPr sz="1800" b="1" kern="1200">
                <a:solidFill>
                  <a:schemeClr val="tx1"/>
                </a:solidFill>
                <a:latin typeface="Franklin Gothic Book" panose="020B0503020102020204" pitchFamily="34" charset="0"/>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1600" b="1" kern="1200">
                <a:solidFill>
                  <a:schemeClr val="tx1"/>
                </a:solidFill>
                <a:latin typeface="Franklin Gothic Book" panose="020B0503020102020204" pitchFamily="34" charset="0"/>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1600" b="1" kern="1200">
                <a:solidFill>
                  <a:schemeClr val="tx1"/>
                </a:solidFill>
                <a:latin typeface="Franklin Gothic Book" panose="020B0503020102020204" pitchFamily="34" charset="0"/>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237744" indent="-237744">
              <a:buFont typeface="Arial"/>
              <a:buChar char="•"/>
            </a:pPr>
            <a:r>
              <a:rPr lang="en-US" sz="1800" b="0" dirty="0" smtClean="0">
                <a:solidFill>
                  <a:schemeClr val="tx1"/>
                </a:solidFill>
                <a:latin typeface="Franklin Gothic Book"/>
                <a:cs typeface="Franklin Gothic Book"/>
              </a:rPr>
              <a:t>John doesn’t have insurance in January, February or March. </a:t>
            </a:r>
          </a:p>
          <a:p>
            <a:pPr marL="237744" indent="-237744">
              <a:buFont typeface="Arial"/>
              <a:buChar char="•"/>
            </a:pPr>
            <a:r>
              <a:rPr lang="en-US" sz="1800" b="0" dirty="0" smtClean="0">
                <a:solidFill>
                  <a:schemeClr val="tx1"/>
                </a:solidFill>
                <a:latin typeface="Franklin Gothic Book"/>
                <a:cs typeface="Franklin Gothic Book"/>
              </a:rPr>
              <a:t>He gets a new job in March and his insurance starts April 1.</a:t>
            </a:r>
          </a:p>
        </p:txBody>
      </p:sp>
      <p:sp>
        <p:nvSpPr>
          <p:cNvPr id="11" name="Content Placeholder 2"/>
          <p:cNvSpPr txBox="1">
            <a:spLocks/>
          </p:cNvSpPr>
          <p:nvPr/>
        </p:nvSpPr>
        <p:spPr>
          <a:xfrm>
            <a:off x="405349" y="5547479"/>
            <a:ext cx="8309657" cy="756559"/>
          </a:xfrm>
          <a:prstGeom prst="rect">
            <a:avLst/>
          </a:prstGeom>
          <a:solidFill>
            <a:schemeClr val="accent1">
              <a:lumMod val="20000"/>
              <a:lumOff val="80000"/>
            </a:schemeClr>
          </a:solidFill>
          <a:ln w="38100" cmpd="sng">
            <a:solidFill>
              <a:schemeClr val="accent1"/>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1"/>
              </a:buClr>
              <a:buNone/>
            </a:pPr>
            <a:r>
              <a:rPr lang="en-US" sz="2000" dirty="0">
                <a:solidFill>
                  <a:srgbClr val="000000"/>
                </a:solidFill>
              </a:rPr>
              <a:t>John does not qualify for the exemption for a short coverage gap because the gap is not</a:t>
            </a:r>
            <a:r>
              <a:rPr lang="en-US" sz="2000" i="1" dirty="0">
                <a:solidFill>
                  <a:srgbClr val="000000"/>
                </a:solidFill>
              </a:rPr>
              <a:t> less than </a:t>
            </a:r>
            <a:r>
              <a:rPr lang="en-US" sz="2000" dirty="0">
                <a:solidFill>
                  <a:srgbClr val="000000"/>
                </a:solidFill>
              </a:rPr>
              <a:t>three full calendar months</a:t>
            </a:r>
            <a:r>
              <a:rPr lang="en-US" sz="2000" dirty="0" smtClean="0">
                <a:solidFill>
                  <a:srgbClr val="000000"/>
                </a:solidFill>
              </a:rPr>
              <a:t>. </a:t>
            </a:r>
            <a:endParaRPr lang="en-US" sz="2000" dirty="0">
              <a:solidFill>
                <a:srgbClr val="000000"/>
              </a:solidFill>
            </a:endParaRPr>
          </a:p>
        </p:txBody>
      </p:sp>
      <p:pic>
        <p:nvPicPr>
          <p:cNvPr id="12" name="Picture 2" descr="https://encrypted-tbn2.gstatic.com/images?q=tbn:ANd9GcSbk3SFpqjRyBY5cH6DXboIb739V6knCiY7OfhCcWNeoxqTd91v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797" y="4332496"/>
            <a:ext cx="683147" cy="740123"/>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4456797" y="4547397"/>
            <a:ext cx="629527" cy="369332"/>
          </a:xfrm>
          <a:prstGeom prst="rect">
            <a:avLst/>
          </a:prstGeom>
          <a:noFill/>
        </p:spPr>
        <p:txBody>
          <a:bodyPr wrap="square" rtlCol="0">
            <a:spAutoFit/>
          </a:bodyPr>
          <a:lstStyle/>
          <a:p>
            <a:pPr algn="ctr"/>
            <a:r>
              <a:rPr lang="en-US" b="1" dirty="0" smtClean="0"/>
              <a:t>JAN</a:t>
            </a:r>
            <a:endParaRPr lang="en-US" b="1" dirty="0"/>
          </a:p>
        </p:txBody>
      </p:sp>
      <p:sp>
        <p:nvSpPr>
          <p:cNvPr id="14" name="Left-Right Arrow 13"/>
          <p:cNvSpPr/>
          <p:nvPr/>
        </p:nvSpPr>
        <p:spPr>
          <a:xfrm>
            <a:off x="5256685" y="4486859"/>
            <a:ext cx="1161812" cy="346604"/>
          </a:xfrm>
          <a:prstGeom prst="lef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Brace 14"/>
          <p:cNvSpPr/>
          <p:nvPr/>
        </p:nvSpPr>
        <p:spPr>
          <a:xfrm rot="16200000">
            <a:off x="5742073" y="3142382"/>
            <a:ext cx="236741" cy="2032736"/>
          </a:xfrm>
          <a:prstGeom prst="rightBrace">
            <a:avLst>
              <a:gd name="adj1" fmla="val 72651"/>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4971936" y="3664710"/>
            <a:ext cx="1904876" cy="369332"/>
          </a:xfrm>
          <a:prstGeom prst="rect">
            <a:avLst/>
          </a:prstGeom>
          <a:noFill/>
        </p:spPr>
        <p:txBody>
          <a:bodyPr wrap="square" rtlCol="0">
            <a:spAutoFit/>
          </a:bodyPr>
          <a:lstStyle/>
          <a:p>
            <a:pPr algn="ctr"/>
            <a:r>
              <a:rPr lang="en-US" i="1" dirty="0" smtClean="0">
                <a:latin typeface="Calibri" panose="020F0502020204030204" pitchFamily="34" charset="0"/>
              </a:rPr>
              <a:t>John is uninsured.</a:t>
            </a:r>
            <a:endParaRPr lang="en-US" i="1" dirty="0">
              <a:latin typeface="Calibri" panose="020F0502020204030204" pitchFamily="34" charset="0"/>
            </a:endParaRPr>
          </a:p>
        </p:txBody>
      </p:sp>
      <p:pic>
        <p:nvPicPr>
          <p:cNvPr id="17" name="Picture 2" descr="https://encrypted-tbn2.gstatic.com/images?q=tbn:ANd9GcSbk3SFpqjRyBY5cH6DXboIb739V6knCiY7OfhCcWNeoxqTd91v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881" y="4332496"/>
            <a:ext cx="683147" cy="74012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6555881" y="4547397"/>
            <a:ext cx="683147" cy="369332"/>
          </a:xfrm>
          <a:prstGeom prst="rect">
            <a:avLst/>
          </a:prstGeom>
          <a:noFill/>
        </p:spPr>
        <p:txBody>
          <a:bodyPr wrap="square" rtlCol="0">
            <a:spAutoFit/>
          </a:bodyPr>
          <a:lstStyle/>
          <a:p>
            <a:pPr algn="ctr"/>
            <a:r>
              <a:rPr lang="en-US" b="1" dirty="0" smtClean="0"/>
              <a:t>MAR</a:t>
            </a:r>
            <a:endParaRPr lang="en-US" b="1" dirty="0"/>
          </a:p>
        </p:txBody>
      </p:sp>
      <p:pic>
        <p:nvPicPr>
          <p:cNvPr id="19" name="Picture 2" descr="https://encrypted-tbn2.gstatic.com/images?q=tbn:ANd9GcSbk3SFpqjRyBY5cH6DXboIb739V6knCiY7OfhCcWNeoxqTd91v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126" y="4329006"/>
            <a:ext cx="683147" cy="740123"/>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7607620" y="4543907"/>
            <a:ext cx="683147" cy="369332"/>
          </a:xfrm>
          <a:prstGeom prst="rect">
            <a:avLst/>
          </a:prstGeom>
          <a:noFill/>
        </p:spPr>
        <p:txBody>
          <a:bodyPr wrap="square" rtlCol="0">
            <a:spAutoFit/>
          </a:bodyPr>
          <a:lstStyle/>
          <a:p>
            <a:pPr algn="ctr"/>
            <a:r>
              <a:rPr lang="en-US" b="1" dirty="0" smtClean="0"/>
              <a:t>APR</a:t>
            </a:r>
            <a:endParaRPr lang="en-US" b="1" dirty="0"/>
          </a:p>
        </p:txBody>
      </p:sp>
      <p:sp>
        <p:nvSpPr>
          <p:cNvPr id="21" name="TextBox 20"/>
          <p:cNvSpPr txBox="1"/>
          <p:nvPr/>
        </p:nvSpPr>
        <p:spPr>
          <a:xfrm>
            <a:off x="6934947" y="3648833"/>
            <a:ext cx="2028491" cy="646331"/>
          </a:xfrm>
          <a:prstGeom prst="rect">
            <a:avLst/>
          </a:prstGeom>
          <a:noFill/>
        </p:spPr>
        <p:txBody>
          <a:bodyPr wrap="square" rtlCol="0">
            <a:spAutoFit/>
          </a:bodyPr>
          <a:lstStyle/>
          <a:p>
            <a:pPr algn="ctr"/>
            <a:r>
              <a:rPr lang="en-US" b="1" i="1" dirty="0" smtClean="0">
                <a:latin typeface="Calibri" panose="020F0502020204030204" pitchFamily="34" charset="0"/>
              </a:rPr>
              <a:t>April 1 </a:t>
            </a:r>
          </a:p>
          <a:p>
            <a:pPr algn="ctr"/>
            <a:r>
              <a:rPr lang="en-US" i="1" dirty="0" smtClean="0">
                <a:latin typeface="Calibri" panose="020F0502020204030204" pitchFamily="34" charset="0"/>
              </a:rPr>
              <a:t>Coverage Begins</a:t>
            </a:r>
            <a:endParaRPr lang="en-US" i="1" dirty="0">
              <a:latin typeface="Calibri" panose="020F0502020204030204" pitchFamily="34" charset="0"/>
            </a:endParaRPr>
          </a:p>
        </p:txBody>
      </p:sp>
      <p:sp>
        <p:nvSpPr>
          <p:cNvPr id="22" name="TextBox 21"/>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855928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Gap Prior to Obtaining MEC (Code G)</a:t>
            </a:r>
          </a:p>
        </p:txBody>
      </p:sp>
      <p:sp>
        <p:nvSpPr>
          <p:cNvPr id="3" name="Content Placeholder 2"/>
          <p:cNvSpPr>
            <a:spLocks noGrp="1"/>
          </p:cNvSpPr>
          <p:nvPr>
            <p:ph idx="1"/>
          </p:nvPr>
        </p:nvSpPr>
        <p:spPr>
          <a:xfrm>
            <a:off x="364734" y="955964"/>
            <a:ext cx="8443600" cy="2296522"/>
          </a:xfrm>
        </p:spPr>
        <p:txBody>
          <a:bodyPr/>
          <a:lstStyle/>
          <a:p>
            <a:pPr fontAlgn="auto">
              <a:spcBef>
                <a:spcPts val="480"/>
              </a:spcBef>
              <a:defRPr/>
            </a:pPr>
            <a:r>
              <a:rPr lang="en-US" sz="2000" dirty="0">
                <a:latin typeface="Franklin Gothic Medium" panose="020B0603020102020204" pitchFamily="34" charset="0"/>
              </a:rPr>
              <a:t>Coverage gap prior to obtaining MEC that is effective by May 1, 2014</a:t>
            </a:r>
          </a:p>
          <a:p>
            <a:pPr lvl="1">
              <a:spcBef>
                <a:spcPts val="480"/>
              </a:spcBef>
              <a:defRPr/>
            </a:pPr>
            <a:r>
              <a:rPr lang="en-US" sz="1800" dirty="0">
                <a:solidFill>
                  <a:srgbClr val="000000"/>
                </a:solidFill>
              </a:rPr>
              <a:t>For a person who enrolls in Marketplace coverage, Medicaid or CHIP, or other individual or group insurance with an effective date on or before May 1, 2014, or</a:t>
            </a:r>
            <a:endParaRPr lang="en-US" sz="2000" dirty="0">
              <a:solidFill>
                <a:srgbClr val="000000"/>
              </a:solidFill>
            </a:endParaRPr>
          </a:p>
          <a:p>
            <a:pPr lvl="1">
              <a:spcBef>
                <a:spcPts val="480"/>
              </a:spcBef>
              <a:defRPr/>
            </a:pPr>
            <a:r>
              <a:rPr lang="en-US" sz="1800" dirty="0">
                <a:solidFill>
                  <a:srgbClr val="000000"/>
                </a:solidFill>
              </a:rPr>
              <a:t>For people who were “in line” for Marketplace coverage at the end of open enrollment, even if their coverage effective date was after May 1.  </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sp>
        <p:nvSpPr>
          <p:cNvPr id="6" name="Content Placeholder 2"/>
          <p:cNvSpPr txBox="1">
            <a:spLocks/>
          </p:cNvSpPr>
          <p:nvPr/>
        </p:nvSpPr>
        <p:spPr>
          <a:xfrm>
            <a:off x="364734" y="3078863"/>
            <a:ext cx="8229600" cy="296311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Clr>
                <a:srgbClr val="1F497D">
                  <a:lumMod val="60000"/>
                  <a:lumOff val="40000"/>
                </a:srgbClr>
              </a:buClr>
              <a:buNone/>
            </a:pPr>
            <a:r>
              <a:rPr lang="en-US" sz="2000" dirty="0">
                <a:solidFill>
                  <a:srgbClr val="175475"/>
                </a:solidFill>
                <a:latin typeface="Franklin Gothic Medium" panose="020B0603020102020204" pitchFamily="34" charset="0"/>
              </a:rPr>
              <a:t>Example</a:t>
            </a:r>
          </a:p>
        </p:txBody>
      </p:sp>
      <p:pic>
        <p:nvPicPr>
          <p:cNvPr id="7" name="Picture 2" descr="http://www.rhodiesworld.com/images/dress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4734" y="3400622"/>
            <a:ext cx="1369128" cy="204180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a:xfrm>
            <a:off x="454440" y="3417592"/>
            <a:ext cx="8229600" cy="0"/>
          </a:xfrm>
          <a:prstGeom prst="line">
            <a:avLst/>
          </a:prstGeom>
          <a:ln>
            <a:solidFill>
              <a:srgbClr val="175475"/>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405349" y="5547479"/>
            <a:ext cx="8309657" cy="756559"/>
          </a:xfrm>
          <a:prstGeom prst="rect">
            <a:avLst/>
          </a:prstGeom>
          <a:solidFill>
            <a:schemeClr val="accent1">
              <a:lumMod val="20000"/>
              <a:lumOff val="80000"/>
            </a:schemeClr>
          </a:solidFill>
          <a:ln w="38100" cmpd="sng">
            <a:solidFill>
              <a:schemeClr val="accent1"/>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accent1"/>
              </a:buClr>
              <a:buNone/>
            </a:pPr>
            <a:r>
              <a:rPr lang="en-US" sz="2000" dirty="0">
                <a:solidFill>
                  <a:srgbClr val="000000"/>
                </a:solidFill>
              </a:rPr>
              <a:t>John qualifies for an exemption for months prior to the effective date of MEC that is effective on or before May 1. </a:t>
            </a:r>
            <a:endParaRPr lang="en-US" sz="2000" dirty="0">
              <a:solidFill>
                <a:srgbClr val="000000"/>
              </a:solidFill>
              <a:latin typeface="Franklin Gothic Medium" panose="020B0603020102020204" pitchFamily="34" charset="0"/>
            </a:endParaRPr>
          </a:p>
        </p:txBody>
      </p:sp>
      <p:sp>
        <p:nvSpPr>
          <p:cNvPr id="10" name="Content Placeholder 2"/>
          <p:cNvSpPr txBox="1">
            <a:spLocks/>
          </p:cNvSpPr>
          <p:nvPr/>
        </p:nvSpPr>
        <p:spPr>
          <a:xfrm>
            <a:off x="1660125" y="3525433"/>
            <a:ext cx="2727980" cy="2085880"/>
          </a:xfrm>
          <a:prstGeom prst="rect">
            <a:avLst/>
          </a:prstGeom>
        </p:spPr>
        <p:txBody>
          <a:bodyPr vert="horz" lIns="91440" tIns="45720" rIns="91440" bIns="45720" rtlCol="0" anchor="t">
            <a:noAutofit/>
          </a:bodyPr>
          <a:lstStyle>
            <a:lvl1pPr marL="0" indent="0" algn="l" defTabSz="457200" rtl="0" eaLnBrk="1" latinLnBrk="0" hangingPunct="1">
              <a:spcBef>
                <a:spcPct val="20000"/>
              </a:spcBef>
              <a:buClr>
                <a:schemeClr val="tx2">
                  <a:lumMod val="60000"/>
                  <a:lumOff val="40000"/>
                </a:schemeClr>
              </a:buClr>
              <a:buFont typeface="Arial"/>
              <a:buNone/>
              <a:defRPr sz="2000" b="1" kern="1200">
                <a:solidFill>
                  <a:srgbClr val="175475"/>
                </a:solidFill>
                <a:latin typeface="Myriad Pro Semibold"/>
                <a:ea typeface="+mn-ea"/>
                <a:cs typeface="Myriad Pro Semibold"/>
              </a:defRPr>
            </a:lvl1pPr>
            <a:lvl2pPr marL="457200" indent="0" algn="l" defTabSz="457200" rtl="0" eaLnBrk="1" latinLnBrk="0" hangingPunct="1">
              <a:spcBef>
                <a:spcPct val="20000"/>
              </a:spcBef>
              <a:buClr>
                <a:schemeClr val="tx2">
                  <a:lumMod val="60000"/>
                  <a:lumOff val="40000"/>
                </a:schemeClr>
              </a:buClr>
              <a:buFont typeface="Arial"/>
              <a:buNone/>
              <a:defRPr sz="2000" b="1"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Courier New" panose="02070309020205020404" pitchFamily="49" charset="0"/>
              <a:buNone/>
              <a:defRPr sz="1800" b="1" kern="1200">
                <a:solidFill>
                  <a:schemeClr val="tx1"/>
                </a:solidFill>
                <a:latin typeface="Franklin Gothic Book" panose="020B0503020102020204" pitchFamily="34" charset="0"/>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1600" b="1" kern="1200">
                <a:solidFill>
                  <a:schemeClr val="tx1"/>
                </a:solidFill>
                <a:latin typeface="Franklin Gothic Book" panose="020B0503020102020204" pitchFamily="34" charset="0"/>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1600" b="1" kern="1200">
                <a:solidFill>
                  <a:schemeClr val="tx1"/>
                </a:solidFill>
                <a:latin typeface="Franklin Gothic Book" panose="020B0503020102020204" pitchFamily="34" charset="0"/>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237744" indent="-237744">
              <a:buFont typeface="Arial"/>
              <a:buChar char="•"/>
            </a:pPr>
            <a:r>
              <a:rPr lang="en-US" sz="1800" b="0" dirty="0" smtClean="0">
                <a:solidFill>
                  <a:schemeClr val="tx1"/>
                </a:solidFill>
                <a:latin typeface="Franklin Gothic Book"/>
                <a:cs typeface="Franklin Gothic Book"/>
              </a:rPr>
              <a:t>John doesn’t have insurance in January, February or March. </a:t>
            </a:r>
          </a:p>
          <a:p>
            <a:pPr marL="237744" indent="-237744">
              <a:buFont typeface="Arial"/>
              <a:buChar char="•"/>
            </a:pPr>
            <a:r>
              <a:rPr lang="en-US" sz="1800" b="0" dirty="0" smtClean="0">
                <a:solidFill>
                  <a:schemeClr val="tx1"/>
                </a:solidFill>
                <a:latin typeface="Franklin Gothic Book"/>
                <a:cs typeface="Franklin Gothic Book"/>
              </a:rPr>
              <a:t>He gets a new job in March and his insurance starts April 1.</a:t>
            </a:r>
          </a:p>
        </p:txBody>
      </p:sp>
      <p:pic>
        <p:nvPicPr>
          <p:cNvPr id="11" name="Picture 2" descr="https://encrypted-tbn2.gstatic.com/images?q=tbn:ANd9GcSbk3SFpqjRyBY5cH6DXboIb739V6knCiY7OfhCcWNeoxqTd91v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797" y="4332496"/>
            <a:ext cx="683147" cy="74012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4456797" y="4547397"/>
            <a:ext cx="629527" cy="369332"/>
          </a:xfrm>
          <a:prstGeom prst="rect">
            <a:avLst/>
          </a:prstGeom>
          <a:noFill/>
        </p:spPr>
        <p:txBody>
          <a:bodyPr wrap="square" rtlCol="0">
            <a:spAutoFit/>
          </a:bodyPr>
          <a:lstStyle/>
          <a:p>
            <a:pPr algn="ctr"/>
            <a:r>
              <a:rPr lang="en-US" b="1" dirty="0" smtClean="0"/>
              <a:t>JAN</a:t>
            </a:r>
            <a:endParaRPr lang="en-US" b="1" dirty="0"/>
          </a:p>
        </p:txBody>
      </p:sp>
      <p:sp>
        <p:nvSpPr>
          <p:cNvPr id="13" name="Left-Right Arrow 12"/>
          <p:cNvSpPr/>
          <p:nvPr/>
        </p:nvSpPr>
        <p:spPr>
          <a:xfrm>
            <a:off x="5256685" y="4486859"/>
            <a:ext cx="1161812" cy="346604"/>
          </a:xfrm>
          <a:prstGeom prst="lef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Brace 13"/>
          <p:cNvSpPr/>
          <p:nvPr/>
        </p:nvSpPr>
        <p:spPr>
          <a:xfrm rot="16200000">
            <a:off x="5742073" y="3142382"/>
            <a:ext cx="236741" cy="2032736"/>
          </a:xfrm>
          <a:prstGeom prst="rightBrace">
            <a:avLst>
              <a:gd name="adj1" fmla="val 72651"/>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4971936" y="3664710"/>
            <a:ext cx="1904876" cy="369332"/>
          </a:xfrm>
          <a:prstGeom prst="rect">
            <a:avLst/>
          </a:prstGeom>
          <a:noFill/>
        </p:spPr>
        <p:txBody>
          <a:bodyPr wrap="square" rtlCol="0">
            <a:spAutoFit/>
          </a:bodyPr>
          <a:lstStyle/>
          <a:p>
            <a:pPr algn="ctr"/>
            <a:r>
              <a:rPr lang="en-US" i="1" dirty="0" smtClean="0">
                <a:latin typeface="Calibri" panose="020F0502020204030204" pitchFamily="34" charset="0"/>
              </a:rPr>
              <a:t>John is uninsured.</a:t>
            </a:r>
            <a:endParaRPr lang="en-US" i="1" dirty="0">
              <a:latin typeface="Calibri" panose="020F0502020204030204" pitchFamily="34" charset="0"/>
            </a:endParaRPr>
          </a:p>
        </p:txBody>
      </p:sp>
      <p:pic>
        <p:nvPicPr>
          <p:cNvPr id="16" name="Picture 2" descr="https://encrypted-tbn2.gstatic.com/images?q=tbn:ANd9GcSbk3SFpqjRyBY5cH6DXboIb739V6knCiY7OfhCcWNeoxqTd91v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881" y="4332496"/>
            <a:ext cx="683147" cy="740123"/>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6555881" y="4547397"/>
            <a:ext cx="683147" cy="369332"/>
          </a:xfrm>
          <a:prstGeom prst="rect">
            <a:avLst/>
          </a:prstGeom>
          <a:noFill/>
        </p:spPr>
        <p:txBody>
          <a:bodyPr wrap="square" rtlCol="0">
            <a:spAutoFit/>
          </a:bodyPr>
          <a:lstStyle/>
          <a:p>
            <a:pPr algn="ctr"/>
            <a:r>
              <a:rPr lang="en-US" b="1" dirty="0" smtClean="0"/>
              <a:t>MAR</a:t>
            </a:r>
            <a:endParaRPr lang="en-US" b="1" dirty="0"/>
          </a:p>
        </p:txBody>
      </p:sp>
      <p:pic>
        <p:nvPicPr>
          <p:cNvPr id="18" name="Picture 2" descr="https://encrypted-tbn2.gstatic.com/images?q=tbn:ANd9GcSbk3SFpqjRyBY5cH6DXboIb739V6knCiY7OfhCcWNeoxqTd91v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126" y="4329006"/>
            <a:ext cx="683147" cy="74012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7607620" y="4543907"/>
            <a:ext cx="683147" cy="369332"/>
          </a:xfrm>
          <a:prstGeom prst="rect">
            <a:avLst/>
          </a:prstGeom>
          <a:noFill/>
        </p:spPr>
        <p:txBody>
          <a:bodyPr wrap="square" rtlCol="0">
            <a:spAutoFit/>
          </a:bodyPr>
          <a:lstStyle/>
          <a:p>
            <a:pPr algn="ctr"/>
            <a:r>
              <a:rPr lang="en-US" b="1" dirty="0" smtClean="0"/>
              <a:t>APR</a:t>
            </a:r>
            <a:endParaRPr lang="en-US" b="1" dirty="0"/>
          </a:p>
        </p:txBody>
      </p:sp>
      <p:sp>
        <p:nvSpPr>
          <p:cNvPr id="20" name="TextBox 19"/>
          <p:cNvSpPr txBox="1"/>
          <p:nvPr/>
        </p:nvSpPr>
        <p:spPr>
          <a:xfrm>
            <a:off x="6934947" y="3648833"/>
            <a:ext cx="2028491" cy="646331"/>
          </a:xfrm>
          <a:prstGeom prst="rect">
            <a:avLst/>
          </a:prstGeom>
          <a:noFill/>
        </p:spPr>
        <p:txBody>
          <a:bodyPr wrap="square" rtlCol="0">
            <a:spAutoFit/>
          </a:bodyPr>
          <a:lstStyle/>
          <a:p>
            <a:pPr algn="ctr"/>
            <a:r>
              <a:rPr lang="en-US" b="1" i="1" dirty="0" smtClean="0">
                <a:latin typeface="Calibri" panose="020F0502020204030204" pitchFamily="34" charset="0"/>
              </a:rPr>
              <a:t>April 1 </a:t>
            </a:r>
          </a:p>
          <a:p>
            <a:pPr algn="ctr"/>
            <a:r>
              <a:rPr lang="en-US" i="1" dirty="0" smtClean="0">
                <a:latin typeface="Calibri" panose="020F0502020204030204" pitchFamily="34" charset="0"/>
              </a:rPr>
              <a:t>Coverage Begins</a:t>
            </a:r>
            <a:endParaRPr lang="en-US" i="1" dirty="0">
              <a:latin typeface="Calibri" panose="020F0502020204030204" pitchFamily="34" charset="0"/>
            </a:endParaRPr>
          </a:p>
        </p:txBody>
      </p:sp>
      <p:sp>
        <p:nvSpPr>
          <p:cNvPr id="21" name="TextBox 20"/>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1342359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Non-Calendar Year Employer-Sponsored </a:t>
            </a:r>
            <a:r>
              <a:rPr lang="en-US" dirty="0"/>
              <a:t>Plan (Code H)</a:t>
            </a:r>
          </a:p>
        </p:txBody>
      </p:sp>
      <p:sp>
        <p:nvSpPr>
          <p:cNvPr id="3" name="Content Placeholder 2"/>
          <p:cNvSpPr>
            <a:spLocks noGrp="1"/>
          </p:cNvSpPr>
          <p:nvPr>
            <p:ph idx="1"/>
          </p:nvPr>
        </p:nvSpPr>
        <p:spPr>
          <a:xfrm>
            <a:off x="364734" y="955964"/>
            <a:ext cx="8229600" cy="2296522"/>
          </a:xfrm>
        </p:spPr>
        <p:txBody>
          <a:bodyPr/>
          <a:lstStyle/>
          <a:p>
            <a:r>
              <a:rPr lang="en-US" sz="2200" dirty="0"/>
              <a:t>Exemption is available if:</a:t>
            </a:r>
          </a:p>
          <a:p>
            <a:pPr lvl="1"/>
            <a:r>
              <a:rPr lang="en-US" sz="1800" dirty="0"/>
              <a:t>The person was eligible for, but did not enroll in, coverage offered by an employer, and</a:t>
            </a:r>
            <a:endParaRPr lang="en-US" sz="2000" dirty="0"/>
          </a:p>
          <a:p>
            <a:pPr lvl="1"/>
            <a:r>
              <a:rPr lang="en-US" sz="1800" dirty="0"/>
              <a:t>The coverage began in 2013 and ended in 2014</a:t>
            </a:r>
            <a:endParaRPr lang="en-US" sz="2000" dirty="0"/>
          </a:p>
          <a:p>
            <a:r>
              <a:rPr lang="en-US" sz="2200" dirty="0"/>
              <a:t>Available for 2014 </a:t>
            </a:r>
            <a:r>
              <a:rPr lang="en-US" sz="2200" dirty="0" smtClean="0"/>
              <a:t>only</a:t>
            </a:r>
            <a:endParaRPr lang="en-US" sz="22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sp>
        <p:nvSpPr>
          <p:cNvPr id="6" name="Content Placeholder 2"/>
          <p:cNvSpPr txBox="1">
            <a:spLocks/>
          </p:cNvSpPr>
          <p:nvPr/>
        </p:nvSpPr>
        <p:spPr>
          <a:xfrm>
            <a:off x="364734" y="3078863"/>
            <a:ext cx="8229600" cy="296311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Clr>
                <a:srgbClr val="1F497D">
                  <a:lumMod val="60000"/>
                  <a:lumOff val="40000"/>
                </a:srgbClr>
              </a:buClr>
              <a:buNone/>
            </a:pPr>
            <a:r>
              <a:rPr lang="en-US" sz="2000" dirty="0">
                <a:solidFill>
                  <a:srgbClr val="175475"/>
                </a:solidFill>
                <a:latin typeface="Franklin Gothic Medium" panose="020B0603020102020204" pitchFamily="34" charset="0"/>
              </a:rPr>
              <a:t>Example</a:t>
            </a:r>
          </a:p>
        </p:txBody>
      </p:sp>
      <p:pic>
        <p:nvPicPr>
          <p:cNvPr id="7" name="Picture 2" descr="http://www.rhodiesworld.com/images/dress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4734" y="3400622"/>
            <a:ext cx="1369128" cy="204180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a:xfrm>
            <a:off x="454440" y="3417592"/>
            <a:ext cx="8229600" cy="0"/>
          </a:xfrm>
          <a:prstGeom prst="line">
            <a:avLst/>
          </a:prstGeom>
          <a:ln>
            <a:solidFill>
              <a:srgbClr val="175475"/>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1823576" y="3454612"/>
            <a:ext cx="6770758" cy="2085880"/>
          </a:xfrm>
          <a:prstGeom prst="rect">
            <a:avLst/>
          </a:prstGeom>
        </p:spPr>
        <p:txBody>
          <a:bodyPr vert="horz" lIns="91440" tIns="45720" rIns="91440" bIns="45720" rtlCol="0" anchor="t">
            <a:noAutofit/>
          </a:bodyPr>
          <a:lstStyle>
            <a:lvl1pPr marL="0" indent="0" algn="l" defTabSz="457200" rtl="0" eaLnBrk="1" latinLnBrk="0" hangingPunct="1">
              <a:spcBef>
                <a:spcPct val="20000"/>
              </a:spcBef>
              <a:buClr>
                <a:schemeClr val="tx2">
                  <a:lumMod val="60000"/>
                  <a:lumOff val="40000"/>
                </a:schemeClr>
              </a:buClr>
              <a:buFont typeface="Arial"/>
              <a:buNone/>
              <a:defRPr sz="2000" b="1" kern="1200">
                <a:solidFill>
                  <a:srgbClr val="175475"/>
                </a:solidFill>
                <a:latin typeface="Myriad Pro Semibold"/>
                <a:ea typeface="+mn-ea"/>
                <a:cs typeface="Myriad Pro Semibold"/>
              </a:defRPr>
            </a:lvl1pPr>
            <a:lvl2pPr marL="457200" indent="0" algn="l" defTabSz="457200" rtl="0" eaLnBrk="1" latinLnBrk="0" hangingPunct="1">
              <a:spcBef>
                <a:spcPct val="20000"/>
              </a:spcBef>
              <a:buClr>
                <a:schemeClr val="tx2">
                  <a:lumMod val="60000"/>
                  <a:lumOff val="40000"/>
                </a:schemeClr>
              </a:buClr>
              <a:buFont typeface="Arial"/>
              <a:buNone/>
              <a:defRPr sz="2000" b="1"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Courier New" panose="02070309020205020404" pitchFamily="49" charset="0"/>
              <a:buNone/>
              <a:defRPr sz="1800" b="1" kern="1200">
                <a:solidFill>
                  <a:schemeClr val="tx1"/>
                </a:solidFill>
                <a:latin typeface="Franklin Gothic Book" panose="020B0503020102020204" pitchFamily="34" charset="0"/>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1600" b="1" kern="1200">
                <a:solidFill>
                  <a:schemeClr val="tx1"/>
                </a:solidFill>
                <a:latin typeface="Franklin Gothic Book" panose="020B0503020102020204" pitchFamily="34" charset="0"/>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1600" b="1" kern="1200">
                <a:solidFill>
                  <a:schemeClr val="tx1"/>
                </a:solidFill>
                <a:latin typeface="Franklin Gothic Book" panose="020B0503020102020204" pitchFamily="34" charset="0"/>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342900" indent="-342900">
              <a:buFont typeface="Arial"/>
              <a:buChar char="•"/>
            </a:pPr>
            <a:r>
              <a:rPr lang="en-US" b="0" dirty="0">
                <a:solidFill>
                  <a:schemeClr val="tx1"/>
                </a:solidFill>
                <a:latin typeface="Franklin Gothic Book"/>
                <a:cs typeface="Franklin Gothic Book"/>
              </a:rPr>
              <a:t>John’s employer offers health coverage with a plan year of July 1 – June 30. </a:t>
            </a:r>
          </a:p>
          <a:p>
            <a:pPr marL="342900" indent="-342900">
              <a:buFont typeface="Arial"/>
              <a:buChar char="•"/>
            </a:pPr>
            <a:r>
              <a:rPr lang="en-US" b="0" dirty="0">
                <a:solidFill>
                  <a:schemeClr val="tx1"/>
                </a:solidFill>
                <a:latin typeface="Franklin Gothic Book"/>
                <a:cs typeface="Franklin Gothic Book"/>
              </a:rPr>
              <a:t>John is offered coverage starting July 1, 2013 and turns it down. He is uninsured. </a:t>
            </a:r>
          </a:p>
          <a:p>
            <a:pPr marL="342900" indent="-342900">
              <a:buFont typeface="Arial"/>
              <a:buChar char="•"/>
            </a:pPr>
            <a:r>
              <a:rPr lang="en-US" b="0" dirty="0">
                <a:solidFill>
                  <a:schemeClr val="tx1"/>
                </a:solidFill>
                <a:latin typeface="Franklin Gothic Book"/>
                <a:cs typeface="Franklin Gothic Book"/>
              </a:rPr>
              <a:t>John is eligible for this exemption (Code H) for January – June 2014. </a:t>
            </a:r>
          </a:p>
        </p:txBody>
      </p:sp>
      <p:sp>
        <p:nvSpPr>
          <p:cNvPr id="22" name="TextBox 21"/>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22335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a:t>
            </a:r>
            <a:r>
              <a:rPr lang="en-US" dirty="0" smtClean="0"/>
              <a:t>Tax Return Related to </a:t>
            </a:r>
            <a:r>
              <a:rPr lang="en-US" dirty="0"/>
              <a:t>the ACA</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a:t>
            </a:fld>
            <a:endParaRPr lang="en-US" dirty="0"/>
          </a:p>
        </p:txBody>
      </p:sp>
      <p:graphicFrame>
        <p:nvGraphicFramePr>
          <p:cNvPr id="6" name="Table 5"/>
          <p:cNvGraphicFramePr>
            <a:graphicFrameLocks noGrp="1"/>
          </p:cNvGraphicFramePr>
          <p:nvPr>
            <p:extLst/>
          </p:nvPr>
        </p:nvGraphicFramePr>
        <p:xfrm>
          <a:off x="354956" y="1350700"/>
          <a:ext cx="8453377" cy="1791293"/>
        </p:xfrm>
        <a:graphic>
          <a:graphicData uri="http://schemas.openxmlformats.org/drawingml/2006/table">
            <a:tbl>
              <a:tblPr firstRow="1" bandRow="1">
                <a:tableStyleId>{69CF1AB2-1976-4502-BF36-3FF5EA218861}</a:tableStyleId>
              </a:tblPr>
              <a:tblGrid>
                <a:gridCol w="1116104">
                  <a:extLst>
                    <a:ext uri="{9D8B030D-6E8A-4147-A177-3AD203B41FA5}">
                      <a16:colId xmlns:a16="http://schemas.microsoft.com/office/drawing/2014/main" xmlns="" val="20000"/>
                    </a:ext>
                  </a:extLst>
                </a:gridCol>
                <a:gridCol w="7337273">
                  <a:extLst>
                    <a:ext uri="{9D8B030D-6E8A-4147-A177-3AD203B41FA5}">
                      <a16:colId xmlns:a16="http://schemas.microsoft.com/office/drawing/2014/main" xmlns="" val="20001"/>
                    </a:ext>
                  </a:extLst>
                </a:gridCol>
              </a:tblGrid>
              <a:tr h="1791293">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175475"/>
                          </a:solidFill>
                          <a:effectLst/>
                          <a:uLnTx/>
                          <a:uFillTx/>
                          <a:latin typeface="Myriad Pro Semibold"/>
                          <a:ea typeface="+mn-ea"/>
                          <a:cs typeface="Myriad Pro Semibold"/>
                        </a:rPr>
                        <a:t>Did everyone on the tax return have coverage all year?</a:t>
                      </a:r>
                      <a:r>
                        <a:rPr kumimoji="0" lang="en-US" sz="1800" b="1" i="0" u="none" strike="noStrike" kern="1200" cap="none" spc="0" normalizeH="0" baseline="0" noProof="0" dirty="0" smtClean="0">
                          <a:ln>
                            <a:noFill/>
                          </a:ln>
                          <a:solidFill>
                            <a:schemeClr val="dk1"/>
                          </a:solidFill>
                          <a:effectLst/>
                          <a:uLnTx/>
                          <a:uFillTx/>
                          <a:latin typeface="+mn-lt"/>
                          <a:ea typeface="+mn-ea"/>
                          <a:cs typeface="+mn-cs"/>
                        </a:rPr>
                        <a:t> </a:t>
                      </a:r>
                      <a:endParaRPr kumimoji="0" lang="en-US" sz="1600" b="1" i="0" u="none" strike="noStrike" kern="1200" cap="none" spc="0" normalizeH="0" baseline="0" noProof="0" dirty="0" smtClean="0">
                        <a:ln>
                          <a:noFill/>
                        </a:ln>
                        <a:solidFill>
                          <a:srgbClr val="175475"/>
                        </a:solidFill>
                        <a:effectLst/>
                        <a:uLnTx/>
                        <a:uFillTx/>
                        <a:latin typeface="Myriad Pro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rgbClr val="175475"/>
                        </a:solidFill>
                        <a:effectLst/>
                        <a:uLnTx/>
                        <a:uFillTx/>
                        <a:latin typeface="Myriad Pro Semibold"/>
                        <a:ea typeface="+mn-ea"/>
                        <a:cs typeface="+mn-cs"/>
                      </a:endParaRPr>
                    </a:p>
                  </a:txBody>
                  <a:tcPr>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pic>
        <p:nvPicPr>
          <p:cNvPr id="10" name="Content Placeholder 5"/>
          <p:cNvPicPr>
            <a:picLocks noChangeAspect="1"/>
          </p:cNvPicPr>
          <p:nvPr/>
        </p:nvPicPr>
        <p:blipFill rotWithShape="1">
          <a:blip r:embed="rId3"/>
          <a:srcRect t="32767" r="6669" b="20358"/>
          <a:stretch/>
        </p:blipFill>
        <p:spPr>
          <a:xfrm>
            <a:off x="2642501" y="1796331"/>
            <a:ext cx="6048009" cy="505618"/>
          </a:xfrm>
          <a:prstGeom prst="rect">
            <a:avLst/>
          </a:prstGeom>
          <a:ln>
            <a:noFill/>
          </a:ln>
          <a:effectLst/>
        </p:spPr>
      </p:pic>
      <p:sp>
        <p:nvSpPr>
          <p:cNvPr id="11" name="Rounded Rectangle 10"/>
          <p:cNvSpPr/>
          <p:nvPr/>
        </p:nvSpPr>
        <p:spPr>
          <a:xfrm>
            <a:off x="3476137" y="2134883"/>
            <a:ext cx="5282768" cy="167065"/>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Box 13"/>
          <p:cNvSpPr txBox="1"/>
          <p:nvPr/>
        </p:nvSpPr>
        <p:spPr>
          <a:xfrm>
            <a:off x="1777792" y="2497235"/>
            <a:ext cx="758980" cy="554653"/>
          </a:xfrm>
          <a:prstGeom prst="rightArrow">
            <a:avLst>
              <a:gd name="adj1" fmla="val 60595"/>
              <a:gd name="adj2" fmla="val 32700"/>
            </a:avLst>
          </a:prstGeom>
          <a:solidFill>
            <a:schemeClr val="bg1"/>
          </a:solidFill>
          <a:ln>
            <a:solidFill>
              <a:schemeClr val="tx2"/>
            </a:solidFill>
          </a:ln>
        </p:spPr>
        <p:txBody>
          <a:bodyPr wrap="square" rtlCol="0" anchor="ctr">
            <a:spAutoFit/>
          </a:bodyPr>
          <a:lstStyle/>
          <a:p>
            <a:pPr algn="ctr"/>
            <a:r>
              <a:rPr lang="en-US" sz="1600" b="1" dirty="0" smtClean="0">
                <a:solidFill>
                  <a:srgbClr val="175475"/>
                </a:solidFill>
                <a:latin typeface="Myriad Pro Semibold"/>
                <a:cs typeface="Myriad Pro Semibold"/>
              </a:rPr>
              <a:t>NO</a:t>
            </a:r>
            <a:endParaRPr lang="en-US" sz="1600" b="1" dirty="0">
              <a:solidFill>
                <a:srgbClr val="175475"/>
              </a:solidFill>
              <a:latin typeface="Myriad Pro Semibold"/>
              <a:cs typeface="Myriad Pro Semibold"/>
            </a:endParaRPr>
          </a:p>
        </p:txBody>
      </p:sp>
      <p:sp>
        <p:nvSpPr>
          <p:cNvPr id="15" name="Text Placeholder 2"/>
          <p:cNvSpPr txBox="1">
            <a:spLocks/>
          </p:cNvSpPr>
          <p:nvPr/>
        </p:nvSpPr>
        <p:spPr>
          <a:xfrm>
            <a:off x="2642501" y="2630342"/>
            <a:ext cx="6223707" cy="288437"/>
          </a:xfrm>
          <a:prstGeom prst="rect">
            <a:avLst/>
          </a:prstGeom>
        </p:spPr>
        <p:txBody>
          <a:bodyPr vert="horz" lIns="91440" tIns="45720" rIns="91440" bIns="45720" rtlCol="0" anchor="b">
            <a:noAutofit/>
          </a:bodyPr>
          <a:lstStyle>
            <a:lvl1pPr marL="0" indent="0" algn="l" defTabSz="457200" rtl="0" eaLnBrk="1" latinLnBrk="0" hangingPunct="1">
              <a:spcBef>
                <a:spcPct val="20000"/>
              </a:spcBef>
              <a:buClr>
                <a:schemeClr val="tx2">
                  <a:lumMod val="60000"/>
                  <a:lumOff val="40000"/>
                </a:schemeClr>
              </a:buClr>
              <a:buFont typeface="Arial"/>
              <a:buNone/>
              <a:defRPr sz="2000" b="1" kern="1200">
                <a:solidFill>
                  <a:srgbClr val="175475"/>
                </a:solidFill>
                <a:latin typeface="Myriad Pro Semibold"/>
                <a:ea typeface="+mn-ea"/>
                <a:cs typeface="Myriad Pro Semibold"/>
              </a:defRPr>
            </a:lvl1pPr>
            <a:lvl2pPr marL="457200" indent="0" algn="l" defTabSz="457200" rtl="0" eaLnBrk="1" latinLnBrk="0" hangingPunct="1">
              <a:spcBef>
                <a:spcPct val="20000"/>
              </a:spcBef>
              <a:buClr>
                <a:schemeClr val="tx2">
                  <a:lumMod val="60000"/>
                  <a:lumOff val="40000"/>
                </a:schemeClr>
              </a:buClr>
              <a:buFont typeface="Arial"/>
              <a:buNone/>
              <a:defRPr sz="2000" b="1"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1400" dirty="0" smtClean="0"/>
              <a:t>Go to Step 2. </a:t>
            </a:r>
            <a:endParaRPr lang="en-US" sz="1400" dirty="0"/>
          </a:p>
        </p:txBody>
      </p:sp>
      <p:graphicFrame>
        <p:nvGraphicFramePr>
          <p:cNvPr id="16" name="Table 15"/>
          <p:cNvGraphicFramePr>
            <a:graphicFrameLocks noGrp="1"/>
          </p:cNvGraphicFramePr>
          <p:nvPr>
            <p:extLst>
              <p:ext uri="{D42A27DB-BD31-4B8C-83A1-F6EECF244321}">
                <p14:modId xmlns:p14="http://schemas.microsoft.com/office/powerpoint/2010/main" val="2355424853"/>
              </p:ext>
            </p:extLst>
          </p:nvPr>
        </p:nvGraphicFramePr>
        <p:xfrm>
          <a:off x="351822" y="3141994"/>
          <a:ext cx="8456511" cy="1511029"/>
        </p:xfrm>
        <a:graphic>
          <a:graphicData uri="http://schemas.openxmlformats.org/drawingml/2006/table">
            <a:tbl>
              <a:tblPr firstRow="1" bandRow="1">
                <a:tableStyleId>{69CF1AB2-1976-4502-BF36-3FF5EA218861}</a:tableStyleId>
              </a:tblPr>
              <a:tblGrid>
                <a:gridCol w="1116517">
                  <a:extLst>
                    <a:ext uri="{9D8B030D-6E8A-4147-A177-3AD203B41FA5}">
                      <a16:colId xmlns:a16="http://schemas.microsoft.com/office/drawing/2014/main" xmlns="" val="20000"/>
                    </a:ext>
                  </a:extLst>
                </a:gridCol>
                <a:gridCol w="7339994">
                  <a:extLst>
                    <a:ext uri="{9D8B030D-6E8A-4147-A177-3AD203B41FA5}">
                      <a16:colId xmlns:a16="http://schemas.microsoft.com/office/drawing/2014/main" xmlns="" val="20001"/>
                    </a:ext>
                  </a:extLst>
                </a:gridCol>
              </a:tblGrid>
              <a:tr h="1511029">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a:spcAft>
                          <a:spcPts val="1200"/>
                        </a:spcAft>
                      </a:pPr>
                      <a:r>
                        <a:rPr lang="en-US" sz="1600" b="1" dirty="0" smtClean="0">
                          <a:solidFill>
                            <a:srgbClr val="175475"/>
                          </a:solidFill>
                          <a:latin typeface="Myriad Pro Semibold"/>
                          <a:cs typeface="Myriad Pro Semibold"/>
                        </a:rPr>
                        <a:t>Is anyone on the tax return eligible for an exemption from the coverage requirement for any month during the year?</a:t>
                      </a:r>
                      <a:r>
                        <a:rPr lang="en-US" sz="1600" b="1" baseline="0" dirty="0" smtClean="0">
                          <a:solidFill>
                            <a:srgbClr val="175475"/>
                          </a:solidFill>
                          <a:latin typeface="Myriad Pro Semibold"/>
                          <a:cs typeface="Myriad Pro Semibold"/>
                        </a:rPr>
                        <a:t> </a:t>
                      </a:r>
                    </a:p>
                    <a:p>
                      <a:pPr>
                        <a:spcAft>
                          <a:spcPts val="1200"/>
                        </a:spcAft>
                      </a:pPr>
                      <a:endParaRPr lang="en-US" sz="1600" b="1" dirty="0" smtClean="0">
                        <a:solidFill>
                          <a:srgbClr val="175475"/>
                        </a:solidFill>
                        <a:latin typeface="Myriad Pro Semibold"/>
                        <a:cs typeface="Myriad Pro Semibold"/>
                      </a:endParaRPr>
                    </a:p>
                  </a:txBody>
                  <a:tcPr>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sp>
        <p:nvSpPr>
          <p:cNvPr id="20" name="Text Placeholder 2"/>
          <p:cNvSpPr txBox="1">
            <a:spLocks/>
          </p:cNvSpPr>
          <p:nvPr/>
        </p:nvSpPr>
        <p:spPr>
          <a:xfrm>
            <a:off x="1924732" y="3744392"/>
            <a:ext cx="5654605" cy="850758"/>
          </a:xfrm>
          <a:prstGeom prst="rect">
            <a:avLst/>
          </a:prstGeom>
        </p:spPr>
        <p:txBody>
          <a:bodyPr vert="horz" lIns="91440" tIns="45720" rIns="91440" bIns="45720" rtlCol="0" anchor="t">
            <a:noAutofit/>
          </a:bodyPr>
          <a:lstStyle>
            <a:lvl1pPr marL="0" indent="0" algn="l" defTabSz="457200" rtl="0" eaLnBrk="1" latinLnBrk="0" hangingPunct="1">
              <a:spcBef>
                <a:spcPct val="20000"/>
              </a:spcBef>
              <a:buClr>
                <a:schemeClr val="tx2">
                  <a:lumMod val="60000"/>
                  <a:lumOff val="40000"/>
                </a:schemeClr>
              </a:buClr>
              <a:buFont typeface="Arial"/>
              <a:buNone/>
              <a:defRPr sz="2000" b="1" kern="1200">
                <a:solidFill>
                  <a:srgbClr val="175475"/>
                </a:solidFill>
                <a:latin typeface="Myriad Pro Semibold"/>
                <a:ea typeface="+mn-ea"/>
                <a:cs typeface="Myriad Pro Semibold"/>
              </a:defRPr>
            </a:lvl1pPr>
            <a:lvl2pPr marL="457200" indent="0" algn="l" defTabSz="457200" rtl="0" eaLnBrk="1" latinLnBrk="0" hangingPunct="1">
              <a:spcBef>
                <a:spcPct val="20000"/>
              </a:spcBef>
              <a:buClr>
                <a:schemeClr val="tx2">
                  <a:lumMod val="60000"/>
                  <a:lumOff val="40000"/>
                </a:schemeClr>
              </a:buClr>
              <a:buFont typeface="Arial"/>
              <a:buNone/>
              <a:defRPr sz="2000" b="1"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285750" indent="-285750">
              <a:buFont typeface="Wingdings" panose="05000000000000000000" pitchFamily="2" charset="2"/>
              <a:buChar char="q"/>
            </a:pPr>
            <a:r>
              <a:rPr lang="en-US" sz="1400" dirty="0"/>
              <a:t>Can this exemption be granted by the IRS on the tax return</a:t>
            </a:r>
            <a:r>
              <a:rPr lang="en-US" sz="1400" dirty="0" smtClean="0"/>
              <a:t>?</a:t>
            </a:r>
          </a:p>
          <a:p>
            <a:pPr algn="ctr"/>
            <a:r>
              <a:rPr lang="en-US" sz="1400" u="sng" dirty="0" smtClean="0"/>
              <a:t>OR</a:t>
            </a:r>
            <a:endParaRPr lang="en-US" sz="1400" u="sng" dirty="0"/>
          </a:p>
          <a:p>
            <a:pPr marL="285750" indent="-285750">
              <a:buFont typeface="Wingdings" panose="05000000000000000000" pitchFamily="2" charset="2"/>
              <a:buChar char="q"/>
            </a:pPr>
            <a:r>
              <a:rPr lang="en-US" sz="1400" dirty="0" smtClean="0"/>
              <a:t>Does this exemption require approval from the Marketplace? </a:t>
            </a:r>
            <a:endParaRPr lang="en-US" sz="1400" dirty="0"/>
          </a:p>
        </p:txBody>
      </p:sp>
      <p:graphicFrame>
        <p:nvGraphicFramePr>
          <p:cNvPr id="22" name="Table 21"/>
          <p:cNvGraphicFramePr>
            <a:graphicFrameLocks noGrp="1"/>
          </p:cNvGraphicFramePr>
          <p:nvPr>
            <p:extLst/>
          </p:nvPr>
        </p:nvGraphicFramePr>
        <p:xfrm>
          <a:off x="351822" y="4652882"/>
          <a:ext cx="8458200" cy="833517"/>
        </p:xfrm>
        <a:graphic>
          <a:graphicData uri="http://schemas.openxmlformats.org/drawingml/2006/table">
            <a:tbl>
              <a:tblPr firstRow="1" bandRow="1">
                <a:tableStyleId>{69CF1AB2-1976-4502-BF36-3FF5EA218861}</a:tableStyleId>
              </a:tblPr>
              <a:tblGrid>
                <a:gridCol w="1116741">
                  <a:extLst>
                    <a:ext uri="{9D8B030D-6E8A-4147-A177-3AD203B41FA5}">
                      <a16:colId xmlns:a16="http://schemas.microsoft.com/office/drawing/2014/main" xmlns="" val="20000"/>
                    </a:ext>
                  </a:extLst>
                </a:gridCol>
                <a:gridCol w="7341459">
                  <a:extLst>
                    <a:ext uri="{9D8B030D-6E8A-4147-A177-3AD203B41FA5}">
                      <a16:colId xmlns:a16="http://schemas.microsoft.com/office/drawing/2014/main" xmlns="" val="20001"/>
                    </a:ext>
                  </a:extLst>
                </a:gridCol>
              </a:tblGrid>
              <a:tr h="833517">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a:spcAft>
                          <a:spcPts val="1200"/>
                        </a:spcAft>
                      </a:pPr>
                      <a:r>
                        <a:rPr lang="en-US" sz="1600" b="1" dirty="0" smtClean="0">
                          <a:solidFill>
                            <a:srgbClr val="175475"/>
                          </a:solidFill>
                          <a:latin typeface="Myriad Pro Semibold"/>
                          <a:cs typeface="Myriad Pro Semibold"/>
                        </a:rPr>
                        <a:t>If no coverage and no exemption, calculate Individual Responsibility Payment using tax worksheet.</a:t>
                      </a:r>
                    </a:p>
                  </a:txBody>
                  <a:tcPr anchor="ctr">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graphicFrame>
        <p:nvGraphicFramePr>
          <p:cNvPr id="26" name="Table 25"/>
          <p:cNvGraphicFramePr>
            <a:graphicFrameLocks noGrp="1"/>
          </p:cNvGraphicFramePr>
          <p:nvPr>
            <p:extLst/>
          </p:nvPr>
        </p:nvGraphicFramePr>
        <p:xfrm>
          <a:off x="351823" y="5476613"/>
          <a:ext cx="8458200" cy="833517"/>
        </p:xfrm>
        <a:graphic>
          <a:graphicData uri="http://schemas.openxmlformats.org/drawingml/2006/table">
            <a:tbl>
              <a:tblPr firstRow="1" bandRow="1">
                <a:tableStyleId>{69CF1AB2-1976-4502-BF36-3FF5EA218861}</a:tableStyleId>
              </a:tblPr>
              <a:tblGrid>
                <a:gridCol w="1116740">
                  <a:extLst>
                    <a:ext uri="{9D8B030D-6E8A-4147-A177-3AD203B41FA5}">
                      <a16:colId xmlns:a16="http://schemas.microsoft.com/office/drawing/2014/main" xmlns="" val="20000"/>
                    </a:ext>
                  </a:extLst>
                </a:gridCol>
                <a:gridCol w="7341460">
                  <a:extLst>
                    <a:ext uri="{9D8B030D-6E8A-4147-A177-3AD203B41FA5}">
                      <a16:colId xmlns:a16="http://schemas.microsoft.com/office/drawing/2014/main" xmlns="" val="20001"/>
                    </a:ext>
                  </a:extLst>
                </a:gridCol>
              </a:tblGrid>
              <a:tr h="833517">
                <a:tc>
                  <a:txBody>
                    <a:bodyPr/>
                    <a:lstStyle/>
                    <a:p>
                      <a:endParaRPr lang="en-US" dirty="0"/>
                    </a:p>
                  </a:txBody>
                  <a:tcPr>
                    <a:lnR w="6350" cap="flat" cmpd="sng" algn="ctr">
                      <a:solidFill>
                        <a:schemeClr val="bg1">
                          <a:lumMod val="75000"/>
                        </a:schemeClr>
                      </a:solidFill>
                      <a:prstDash val="solid"/>
                      <a:round/>
                      <a:headEnd type="none" w="med" len="med"/>
                      <a:tailEnd type="none" w="med" len="med"/>
                    </a:lnR>
                  </a:tcPr>
                </a:tc>
                <a:tc>
                  <a:txBody>
                    <a:bodyPr/>
                    <a:lstStyle/>
                    <a:p>
                      <a:pPr>
                        <a:spcAft>
                          <a:spcPts val="1200"/>
                        </a:spcAft>
                      </a:pPr>
                      <a:r>
                        <a:rPr lang="en-US" sz="1600" b="1" dirty="0" smtClean="0">
                          <a:solidFill>
                            <a:srgbClr val="175475"/>
                          </a:solidFill>
                          <a:latin typeface="Myriad Pro Semibold"/>
                          <a:cs typeface="Myriad Pro Semibold"/>
                        </a:rPr>
                        <a:t>If someone on the tax return purchased coverage in the Marketplace and qualifies for a premium tax credit, complete Form 8962. </a:t>
                      </a:r>
                    </a:p>
                  </a:txBody>
                  <a:tcPr anchor="ctr">
                    <a:lnL w="6350"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xmlns=""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646049305"/>
              </p:ext>
            </p:extLst>
          </p:nvPr>
        </p:nvGraphicFramePr>
        <p:xfrm>
          <a:off x="358580" y="729205"/>
          <a:ext cx="8458200" cy="640080"/>
        </p:xfrm>
        <a:graphic>
          <a:graphicData uri="http://schemas.openxmlformats.org/drawingml/2006/table">
            <a:tbl>
              <a:tblPr firstRow="1" bandRow="1">
                <a:tableStyleId>{69CF1AB2-1976-4502-BF36-3FF5EA218861}</a:tableStyleId>
              </a:tblPr>
              <a:tblGrid>
                <a:gridCol w="8458200">
                  <a:extLst>
                    <a:ext uri="{9D8B030D-6E8A-4147-A177-3AD203B41FA5}">
                      <a16:colId xmlns:a16="http://schemas.microsoft.com/office/drawing/2014/main" xmlns="" val="20000"/>
                    </a:ext>
                  </a:extLst>
                </a:gridCol>
              </a:tblGrid>
              <a:tr h="58497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yriad Pro Semibold"/>
                          <a:ea typeface="+mn-ea"/>
                        </a:rPr>
                        <a:t>There is a requirement to have health insurance coverage starting Jan. 1, 2014. People without coverage may pay a shared responsibility payment.  </a:t>
                      </a:r>
                    </a:p>
                  </a:txBody>
                  <a:tcPr>
                    <a:solidFill>
                      <a:schemeClr val="tx2"/>
                    </a:solidFill>
                  </a:tcPr>
                </a:tc>
                <a:extLst>
                  <a:ext uri="{0D108BD9-81ED-4DB2-BD59-A6C34878D82A}">
                    <a16:rowId xmlns:a16="http://schemas.microsoft.com/office/drawing/2014/main" xmlns="" val="10000"/>
                  </a:ext>
                </a:extLst>
              </a:tr>
            </a:tbl>
          </a:graphicData>
        </a:graphic>
      </p:graphicFrame>
      <p:sp>
        <p:nvSpPr>
          <p:cNvPr id="31" name="TextBox 30"/>
          <p:cNvSpPr txBox="1"/>
          <p:nvPr/>
        </p:nvSpPr>
        <p:spPr>
          <a:xfrm>
            <a:off x="1777792" y="1747127"/>
            <a:ext cx="758980" cy="554653"/>
          </a:xfrm>
          <a:prstGeom prst="rightArrow">
            <a:avLst>
              <a:gd name="adj1" fmla="val 60595"/>
              <a:gd name="adj2" fmla="val 32700"/>
            </a:avLst>
          </a:prstGeom>
          <a:solidFill>
            <a:schemeClr val="bg1"/>
          </a:solidFill>
          <a:ln>
            <a:solidFill>
              <a:schemeClr val="tx2"/>
            </a:solidFill>
          </a:ln>
        </p:spPr>
        <p:txBody>
          <a:bodyPr wrap="square" rtlCol="0" anchor="ctr">
            <a:spAutoFit/>
          </a:bodyPr>
          <a:lstStyle/>
          <a:p>
            <a:pPr algn="ctr"/>
            <a:r>
              <a:rPr lang="en-US" sz="1600" b="1" dirty="0" smtClean="0">
                <a:solidFill>
                  <a:srgbClr val="175475"/>
                </a:solidFill>
                <a:latin typeface="Myriad Pro Semibold"/>
                <a:cs typeface="Myriad Pro Semibold"/>
              </a:rPr>
              <a:t>YES</a:t>
            </a:r>
            <a:endParaRPr lang="en-US" sz="1600" b="1" dirty="0">
              <a:solidFill>
                <a:srgbClr val="175475"/>
              </a:solidFill>
              <a:latin typeface="Myriad Pro Semibold"/>
              <a:cs typeface="Myriad Pro Semibold"/>
            </a:endParaRPr>
          </a:p>
        </p:txBody>
      </p:sp>
      <p:sp>
        <p:nvSpPr>
          <p:cNvPr id="32" name="Multiply 31"/>
          <p:cNvSpPr/>
          <p:nvPr/>
        </p:nvSpPr>
        <p:spPr>
          <a:xfrm>
            <a:off x="6731658" y="2049140"/>
            <a:ext cx="270933" cy="279401"/>
          </a:xfrm>
          <a:prstGeom prst="mathMultiply">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12" name="Group 11"/>
          <p:cNvGrpSpPr/>
          <p:nvPr/>
        </p:nvGrpSpPr>
        <p:grpSpPr>
          <a:xfrm>
            <a:off x="374866" y="1976473"/>
            <a:ext cx="1072978" cy="483883"/>
            <a:chOff x="391800" y="1694476"/>
            <a:chExt cx="1072978" cy="483883"/>
          </a:xfrm>
          <a:effectLst/>
        </p:grpSpPr>
        <p:sp>
          <p:nvSpPr>
            <p:cNvPr id="4" name="Rounded Rectangle 3"/>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1</a:t>
              </a:r>
              <a:endParaRPr lang="en-US" sz="1200" b="1" dirty="0">
                <a:solidFill>
                  <a:schemeClr val="bg1"/>
                </a:solidFill>
                <a:latin typeface="Myriad Pro Semibold"/>
                <a:cs typeface="Myriad Pro Semibold"/>
              </a:endParaRPr>
            </a:p>
          </p:txBody>
        </p:sp>
      </p:grpSp>
      <p:grpSp>
        <p:nvGrpSpPr>
          <p:cNvPr id="33" name="Group 32"/>
          <p:cNvGrpSpPr/>
          <p:nvPr/>
        </p:nvGrpSpPr>
        <p:grpSpPr>
          <a:xfrm>
            <a:off x="374866" y="3580253"/>
            <a:ext cx="1072978" cy="483883"/>
            <a:chOff x="391800" y="1694476"/>
            <a:chExt cx="1072978" cy="483883"/>
          </a:xfrm>
        </p:grpSpPr>
        <p:sp>
          <p:nvSpPr>
            <p:cNvPr id="35" name="Rounded Rectangle 34"/>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2</a:t>
              </a:r>
              <a:endParaRPr lang="en-US" sz="1200" b="1" dirty="0">
                <a:solidFill>
                  <a:schemeClr val="bg1"/>
                </a:solidFill>
                <a:latin typeface="Myriad Pro Semibold"/>
                <a:cs typeface="Myriad Pro Semibold"/>
              </a:endParaRPr>
            </a:p>
          </p:txBody>
        </p:sp>
      </p:grpSp>
      <p:grpSp>
        <p:nvGrpSpPr>
          <p:cNvPr id="36" name="Group 35"/>
          <p:cNvGrpSpPr/>
          <p:nvPr/>
        </p:nvGrpSpPr>
        <p:grpSpPr>
          <a:xfrm>
            <a:off x="358580" y="4821362"/>
            <a:ext cx="1072978" cy="483883"/>
            <a:chOff x="391800" y="1694476"/>
            <a:chExt cx="1072978" cy="483883"/>
          </a:xfrm>
        </p:grpSpPr>
        <p:sp>
          <p:nvSpPr>
            <p:cNvPr id="38" name="Rounded Rectangle 37"/>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3</a:t>
              </a:r>
              <a:endParaRPr lang="en-US" sz="1200" b="1" dirty="0">
                <a:solidFill>
                  <a:schemeClr val="bg1"/>
                </a:solidFill>
                <a:latin typeface="Myriad Pro Semibold"/>
                <a:cs typeface="Myriad Pro Semibold"/>
              </a:endParaRPr>
            </a:p>
          </p:txBody>
        </p:sp>
      </p:grpSp>
      <p:grpSp>
        <p:nvGrpSpPr>
          <p:cNvPr id="39" name="Group 38"/>
          <p:cNvGrpSpPr/>
          <p:nvPr/>
        </p:nvGrpSpPr>
        <p:grpSpPr>
          <a:xfrm>
            <a:off x="358580" y="5651006"/>
            <a:ext cx="1072978" cy="483883"/>
            <a:chOff x="391800" y="1694476"/>
            <a:chExt cx="1072978" cy="483883"/>
          </a:xfrm>
        </p:grpSpPr>
        <p:sp>
          <p:nvSpPr>
            <p:cNvPr id="41" name="Rounded Rectangle 40"/>
            <p:cNvSpPr/>
            <p:nvPr/>
          </p:nvSpPr>
          <p:spPr>
            <a:xfrm>
              <a:off x="480131" y="1694476"/>
              <a:ext cx="896316" cy="483883"/>
            </a:xfrm>
            <a:prstGeom prst="roundRect">
              <a:avLst/>
            </a:prstGeom>
            <a:solidFill>
              <a:schemeClr val="tx2"/>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91800" y="1767141"/>
              <a:ext cx="1072978" cy="338554"/>
            </a:xfrm>
            <a:prstGeom prst="rect">
              <a:avLst/>
            </a:prstGeom>
            <a:noFill/>
          </p:spPr>
          <p:txBody>
            <a:bodyPr wrap="square" rtlCol="0">
              <a:spAutoFit/>
            </a:bodyPr>
            <a:lstStyle/>
            <a:p>
              <a:pPr algn="ctr"/>
              <a:r>
                <a:rPr lang="en-US" sz="1600" b="1" dirty="0" smtClean="0">
                  <a:solidFill>
                    <a:schemeClr val="bg1"/>
                  </a:solidFill>
                  <a:latin typeface="Myriad Pro Semibold"/>
                  <a:cs typeface="Myriad Pro Semibold"/>
                </a:rPr>
                <a:t>Step 4</a:t>
              </a:r>
              <a:endParaRPr lang="en-US" sz="1200" b="1" dirty="0">
                <a:solidFill>
                  <a:schemeClr val="bg1"/>
                </a:solidFill>
                <a:latin typeface="Myriad Pro Semibold"/>
                <a:cs typeface="Myriad Pro Semibold"/>
              </a:endParaRPr>
            </a:p>
          </p:txBody>
        </p:sp>
      </p:grpSp>
      <p:sp>
        <p:nvSpPr>
          <p:cNvPr id="28" name="Rounded Rectangle 27"/>
          <p:cNvSpPr/>
          <p:nvPr/>
        </p:nvSpPr>
        <p:spPr>
          <a:xfrm>
            <a:off x="387716" y="3167707"/>
            <a:ext cx="8385851" cy="1427443"/>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ounded Rectangle 28"/>
          <p:cNvSpPr/>
          <p:nvPr/>
        </p:nvSpPr>
        <p:spPr>
          <a:xfrm>
            <a:off x="394132" y="4659067"/>
            <a:ext cx="8385851" cy="81595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95767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for Particular Individuals</a:t>
            </a:r>
            <a:endParaRPr lang="en-US" dirty="0"/>
          </a:p>
        </p:txBody>
      </p:sp>
      <p:sp>
        <p:nvSpPr>
          <p:cNvPr id="3" name="Content Placeholder 2"/>
          <p:cNvSpPr>
            <a:spLocks noGrp="1"/>
          </p:cNvSpPr>
          <p:nvPr>
            <p:ph idx="1"/>
          </p:nvPr>
        </p:nvSpPr>
        <p:spPr>
          <a:xfrm>
            <a:off x="364734" y="955964"/>
            <a:ext cx="5445270" cy="4865716"/>
          </a:xfrm>
        </p:spPr>
        <p:txBody>
          <a:bodyPr/>
          <a:lstStyle/>
          <a:p>
            <a:r>
              <a:rPr lang="en-US" sz="2200" dirty="0" smtClean="0"/>
              <a:t>Exemption for </a:t>
            </a:r>
            <a:r>
              <a:rPr lang="en-US" sz="2200" dirty="0" smtClean="0">
                <a:latin typeface="Franklin Gothic Medium" panose="020B0603020102020204" pitchFamily="34" charset="0"/>
              </a:rPr>
              <a:t>incarcerated individuals </a:t>
            </a:r>
            <a:r>
              <a:rPr lang="en-US" sz="2200" dirty="0" smtClean="0"/>
              <a:t>(</a:t>
            </a:r>
            <a:r>
              <a:rPr lang="en-US" sz="2200" dirty="0" smtClean="0">
                <a:latin typeface="Franklin Gothic Medium" panose="020B0603020102020204" pitchFamily="34" charset="0"/>
              </a:rPr>
              <a:t>Code F </a:t>
            </a:r>
            <a:r>
              <a:rPr lang="en-US" sz="2200" dirty="0" smtClean="0"/>
              <a:t>or Marketplace exemption)</a:t>
            </a:r>
          </a:p>
          <a:p>
            <a:pPr lvl="1"/>
            <a:r>
              <a:rPr lang="en-US" sz="2000" dirty="0" smtClean="0"/>
              <a:t>Can be claimed for any months someone on the tax return was incarcerated for </a:t>
            </a:r>
            <a:r>
              <a:rPr lang="en-US" sz="2000" i="1" dirty="0" smtClean="0"/>
              <a:t>at least one day </a:t>
            </a:r>
            <a:r>
              <a:rPr lang="en-US" sz="2000" dirty="0" smtClean="0"/>
              <a:t>in the month</a:t>
            </a:r>
          </a:p>
          <a:p>
            <a:pPr lvl="1"/>
            <a:r>
              <a:rPr lang="en-US" sz="2000" i="1" dirty="0" smtClean="0"/>
              <a:t>What is incarceration?</a:t>
            </a:r>
          </a:p>
          <a:p>
            <a:pPr lvl="2">
              <a:buFont typeface="Wingdings" charset="2"/>
              <a:buChar char="§"/>
            </a:pPr>
            <a:r>
              <a:rPr lang="en-US" sz="1800" dirty="0" smtClean="0"/>
              <a:t>Confinement in a jail, prison or similar penal institution or correctional facility</a:t>
            </a:r>
            <a:endParaRPr lang="en-US" sz="1800" dirty="0"/>
          </a:p>
          <a:p>
            <a:pPr lvl="2">
              <a:buFont typeface="Wingdings" charset="2"/>
              <a:buChar char="§"/>
            </a:pPr>
            <a:r>
              <a:rPr lang="en-US" sz="1800" dirty="0" smtClean="0"/>
              <a:t>Does not include time in jail pending disposition of charges (being held but not convicted of a crime) </a:t>
            </a:r>
          </a:p>
          <a:p>
            <a:pPr lvl="2">
              <a:buFont typeface="Wingdings" charset="2"/>
              <a:buChar char="§"/>
            </a:pPr>
            <a:r>
              <a:rPr lang="en-US" sz="1800" dirty="0" smtClean="0"/>
              <a:t>Does not include time in probation, parole, or home confinement</a:t>
            </a:r>
            <a:endParaRPr lang="en-US" sz="2000"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sp>
        <p:nvSpPr>
          <p:cNvPr id="5" name="TextBox 4"/>
          <p:cNvSpPr txBox="1"/>
          <p:nvPr/>
        </p:nvSpPr>
        <p:spPr>
          <a:xfrm>
            <a:off x="6174819" y="1405038"/>
            <a:ext cx="2756374" cy="4616648"/>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a:latin typeface="Franklin Gothic Medium"/>
                <a:cs typeface="Franklin Gothic Medium"/>
              </a:rPr>
              <a:t>Reminder:</a:t>
            </a:r>
          </a:p>
          <a:p>
            <a:r>
              <a:rPr lang="en-US" dirty="0">
                <a:latin typeface="Franklin Gothic Book"/>
                <a:cs typeface="Franklin Gothic Book"/>
              </a:rPr>
              <a:t>Some exemptions can be claimed either from the Marketplace or on the tax return. </a:t>
            </a:r>
          </a:p>
          <a:p>
            <a:endParaRPr lang="en-US" dirty="0">
              <a:latin typeface="Franklin Gothic Book"/>
              <a:cs typeface="Franklin Gothic Book"/>
            </a:endParaRPr>
          </a:p>
          <a:p>
            <a:r>
              <a:rPr lang="en-US" dirty="0">
                <a:latin typeface="Franklin Gothic Book"/>
                <a:cs typeface="Franklin Gothic Book"/>
              </a:rPr>
              <a:t>If someone already has a Marketplace exemption in </a:t>
            </a:r>
            <a:r>
              <a:rPr lang="en-US" dirty="0" smtClean="0">
                <a:latin typeface="Franklin Gothic Book"/>
                <a:cs typeface="Franklin Gothic Book"/>
              </a:rPr>
              <a:t>hand, </a:t>
            </a:r>
            <a:r>
              <a:rPr lang="en-US" dirty="0">
                <a:latin typeface="Franklin Gothic Book"/>
                <a:cs typeface="Franklin Gothic Book"/>
              </a:rPr>
              <a:t>use it on Form </a:t>
            </a:r>
            <a:r>
              <a:rPr lang="en-US" dirty="0" smtClean="0">
                <a:latin typeface="Franklin Gothic Book"/>
                <a:cs typeface="Franklin Gothic Book"/>
              </a:rPr>
              <a:t>8965.</a:t>
            </a:r>
            <a:endParaRPr lang="en-US" dirty="0">
              <a:latin typeface="Franklin Gothic Book"/>
              <a:cs typeface="Franklin Gothic Book"/>
            </a:endParaRPr>
          </a:p>
          <a:p>
            <a:endParaRPr lang="en-US" dirty="0">
              <a:latin typeface="Franklin Gothic Book"/>
              <a:cs typeface="Franklin Gothic Book"/>
            </a:endParaRPr>
          </a:p>
          <a:p>
            <a:r>
              <a:rPr lang="en-US" dirty="0">
                <a:latin typeface="Franklin Gothic Book"/>
                <a:cs typeface="Franklin Gothic Book"/>
              </a:rPr>
              <a:t>If not, claim the exemption directly on the tax return rather than attempting to get the same exemption through the Marketplace.  </a:t>
            </a:r>
          </a:p>
        </p:txBody>
      </p:sp>
      <p:sp>
        <p:nvSpPr>
          <p:cNvPr id="8" name="TextBox 7"/>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4074449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 for Particular Individuals</a:t>
            </a:r>
          </a:p>
        </p:txBody>
      </p:sp>
      <p:sp>
        <p:nvSpPr>
          <p:cNvPr id="3" name="Content Placeholder 2"/>
          <p:cNvSpPr>
            <a:spLocks noGrp="1"/>
          </p:cNvSpPr>
          <p:nvPr>
            <p:ph idx="1"/>
          </p:nvPr>
        </p:nvSpPr>
        <p:spPr/>
        <p:txBody>
          <a:bodyPr/>
          <a:lstStyle/>
          <a:p>
            <a:r>
              <a:rPr lang="en-US" sz="2200" dirty="0"/>
              <a:t>Exemptions based on </a:t>
            </a:r>
            <a:r>
              <a:rPr lang="en-US" sz="2200" dirty="0">
                <a:latin typeface="Franklin Gothic Medium" panose="020B0603020102020204" pitchFamily="34" charset="0"/>
              </a:rPr>
              <a:t>religion</a:t>
            </a:r>
          </a:p>
          <a:p>
            <a:pPr lvl="1"/>
            <a:r>
              <a:rPr lang="en-US" sz="2000" dirty="0"/>
              <a:t>Members of a health care sharing ministry (</a:t>
            </a:r>
            <a:r>
              <a:rPr lang="en-US" sz="2000" b="1" dirty="0"/>
              <a:t>Code D </a:t>
            </a:r>
            <a:r>
              <a:rPr lang="en-US" sz="2000" dirty="0"/>
              <a:t>or Marketplace exemption)</a:t>
            </a:r>
          </a:p>
          <a:p>
            <a:pPr lvl="1"/>
            <a:r>
              <a:rPr lang="en-US" sz="2000" dirty="0"/>
              <a:t>Members of certain religious sects </a:t>
            </a:r>
            <a:r>
              <a:rPr lang="en-US" sz="2000" dirty="0" smtClean="0"/>
              <a:t>(Marketplace exemption)</a:t>
            </a:r>
            <a:endParaRPr lang="en-US" sz="2000" dirty="0"/>
          </a:p>
          <a:p>
            <a:endParaRPr lang="en-US" sz="2200" dirty="0" smtClean="0"/>
          </a:p>
          <a:p>
            <a:r>
              <a:rPr lang="en-US" sz="2200" dirty="0" smtClean="0"/>
              <a:t>Exemptions </a:t>
            </a:r>
            <a:r>
              <a:rPr lang="en-US" sz="2200" dirty="0"/>
              <a:t>based on </a:t>
            </a:r>
            <a:r>
              <a:rPr lang="en-US" sz="2200" dirty="0">
                <a:latin typeface="Franklin Gothic Medium" panose="020B0603020102020204" pitchFamily="34" charset="0"/>
              </a:rPr>
              <a:t>Indian tribe affiliation</a:t>
            </a:r>
          </a:p>
          <a:p>
            <a:pPr lvl="1"/>
            <a:r>
              <a:rPr lang="en-US" sz="2000" dirty="0"/>
              <a:t>Members of a Federally-recognized Indian tribe (</a:t>
            </a:r>
            <a:r>
              <a:rPr lang="en-US" sz="2000" b="1" dirty="0"/>
              <a:t>Code E </a:t>
            </a:r>
            <a:r>
              <a:rPr lang="en-US" sz="2000" dirty="0"/>
              <a:t>or </a:t>
            </a:r>
            <a:r>
              <a:rPr lang="en-US" sz="2000" dirty="0" smtClean="0"/>
              <a:t>Marketplace </a:t>
            </a:r>
            <a:r>
              <a:rPr lang="en-US" sz="2000" dirty="0"/>
              <a:t>exemption)</a:t>
            </a:r>
          </a:p>
          <a:p>
            <a:pPr lvl="1"/>
            <a:r>
              <a:rPr lang="en-US" sz="2000" dirty="0"/>
              <a:t>An American Indian, Alaska Native, spouse or dependent of either who is eligible for services through the Indian Health Services (</a:t>
            </a:r>
            <a:r>
              <a:rPr lang="en-US" sz="2000" b="1" dirty="0"/>
              <a:t>Code E </a:t>
            </a:r>
            <a:r>
              <a:rPr lang="en-US" sz="2000" dirty="0"/>
              <a:t>or Marketplace exemption)</a:t>
            </a:r>
          </a:p>
          <a:p>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sp>
        <p:nvSpPr>
          <p:cNvPr id="6" name="TextBox 5"/>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133576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Benefit Medicaid and TRICARE (Code H)</a:t>
            </a:r>
            <a:endParaRPr lang="en-US" dirty="0"/>
          </a:p>
        </p:txBody>
      </p:sp>
      <p:sp>
        <p:nvSpPr>
          <p:cNvPr id="3" name="Content Placeholder 2"/>
          <p:cNvSpPr>
            <a:spLocks noGrp="1"/>
          </p:cNvSpPr>
          <p:nvPr>
            <p:ph idx="1"/>
          </p:nvPr>
        </p:nvSpPr>
        <p:spPr>
          <a:xfrm>
            <a:off x="364734" y="955963"/>
            <a:ext cx="8229600" cy="5326173"/>
          </a:xfrm>
        </p:spPr>
        <p:txBody>
          <a:bodyPr/>
          <a:lstStyle/>
          <a:p>
            <a:r>
              <a:rPr lang="en-US" sz="2200" dirty="0" smtClean="0"/>
              <a:t>Some government coverage options are not MEC because they offer limited benefits</a:t>
            </a:r>
          </a:p>
          <a:p>
            <a:r>
              <a:rPr lang="en-US" sz="2200" dirty="0" smtClean="0"/>
              <a:t>Exemptions are available for:</a:t>
            </a:r>
          </a:p>
          <a:p>
            <a:pPr lvl="1"/>
            <a:r>
              <a:rPr lang="en-US" sz="1800" dirty="0" smtClean="0"/>
              <a:t>Family planning services Medicaid</a:t>
            </a:r>
          </a:p>
          <a:p>
            <a:pPr lvl="1"/>
            <a:r>
              <a:rPr lang="en-US" sz="1800" dirty="0" smtClean="0"/>
              <a:t>Pregnancy-related services Medicaid</a:t>
            </a:r>
          </a:p>
          <a:p>
            <a:pPr lvl="1"/>
            <a:r>
              <a:rPr lang="en-US" sz="1800" dirty="0" smtClean="0"/>
              <a:t>Tuberculosis-related services Medicaid</a:t>
            </a:r>
          </a:p>
          <a:p>
            <a:pPr lvl="1"/>
            <a:r>
              <a:rPr lang="en-US" sz="1800" dirty="0" smtClean="0"/>
              <a:t>Emergency medical condition Medicaid</a:t>
            </a:r>
          </a:p>
          <a:p>
            <a:pPr lvl="1"/>
            <a:r>
              <a:rPr lang="en-US" sz="1800" dirty="0" smtClean="0"/>
              <a:t>Section 1115 Medicaid (limited-benefit coverage provided in some states to people who were not eligible for comprehensive Medicaid)</a:t>
            </a:r>
          </a:p>
          <a:p>
            <a:pPr lvl="1"/>
            <a:r>
              <a:rPr lang="en-US" sz="1800" dirty="0" smtClean="0"/>
              <a:t>Medicaid for the medically needy (requires beneficiaries to “spend down” income into Medicaid range by paying for medical expenses) </a:t>
            </a:r>
          </a:p>
          <a:p>
            <a:pPr lvl="1"/>
            <a:r>
              <a:rPr lang="en-US" sz="1800" dirty="0" smtClean="0"/>
              <a:t>Limited-benefit TRICARE coverage for space-available care</a:t>
            </a:r>
          </a:p>
          <a:p>
            <a:pPr lvl="1"/>
            <a:r>
              <a:rPr lang="en-US" sz="1800" dirty="0" smtClean="0"/>
              <a:t>Limited-benefit TRICARE coverage for line-of-duty care</a:t>
            </a:r>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sp>
        <p:nvSpPr>
          <p:cNvPr id="6" name="TextBox 5"/>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3701372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is Unaffordable (Code A)</a:t>
            </a:r>
            <a:endParaRPr lang="en-US" dirty="0"/>
          </a:p>
        </p:txBody>
      </p:sp>
      <p:sp>
        <p:nvSpPr>
          <p:cNvPr id="4" name="Content Placeholder 3"/>
          <p:cNvSpPr>
            <a:spLocks noGrp="1"/>
          </p:cNvSpPr>
          <p:nvPr>
            <p:ph sz="half" idx="2"/>
          </p:nvPr>
        </p:nvSpPr>
        <p:spPr>
          <a:xfrm>
            <a:off x="375008" y="851128"/>
            <a:ext cx="8229600" cy="4940073"/>
          </a:xfrm>
        </p:spPr>
        <p:txBody>
          <a:bodyPr/>
          <a:lstStyle/>
          <a:p>
            <a:r>
              <a:rPr lang="en-US" dirty="0" smtClean="0"/>
              <a:t>In many cases, this is the most complex exemption to claim</a:t>
            </a:r>
          </a:p>
          <a:p>
            <a:pPr lvl="1"/>
            <a:r>
              <a:rPr lang="en-US" dirty="0" smtClean="0"/>
              <a:t>Because of this, consider using this exemption only when no other exemption applies.</a:t>
            </a:r>
          </a:p>
          <a:p>
            <a:pPr lvl="1"/>
            <a:endParaRPr lang="en-US" dirty="0" smtClean="0"/>
          </a:p>
          <a:p>
            <a:r>
              <a:rPr lang="en-US" dirty="0" smtClean="0"/>
              <a:t>For insurance to be </a:t>
            </a:r>
            <a:r>
              <a:rPr lang="en-US" i="1" dirty="0" smtClean="0"/>
              <a:t>unaffordable</a:t>
            </a:r>
            <a:r>
              <a:rPr lang="en-US" dirty="0" smtClean="0"/>
              <a:t>, the cost of coverage must exceed 8 percent of household income. </a:t>
            </a:r>
          </a:p>
          <a:p>
            <a:pPr lvl="1"/>
            <a:r>
              <a:rPr lang="en-US" dirty="0" smtClean="0"/>
              <a:t>Household income: </a:t>
            </a:r>
          </a:p>
          <a:p>
            <a:pPr marL="457200" lvl="1" indent="0">
              <a:buNone/>
            </a:pPr>
            <a:endParaRPr lang="en-US" dirty="0"/>
          </a:p>
          <a:p>
            <a:endParaRPr lang="en-US" sz="2400" dirty="0" smtClean="0"/>
          </a:p>
          <a:p>
            <a:endParaRPr lang="en-US" dirty="0" smtClean="0"/>
          </a:p>
          <a:p>
            <a:r>
              <a:rPr lang="en-US" dirty="0" smtClean="0"/>
              <a:t>The key is understanding which plan cost to measure against household income</a:t>
            </a:r>
          </a:p>
          <a:p>
            <a:pPr marL="457200" lvl="1" indent="0">
              <a:buNone/>
            </a:pPr>
            <a:r>
              <a:rPr lang="en-US" dirty="0" smtClean="0"/>
              <a:t> </a:t>
            </a:r>
          </a:p>
          <a:p>
            <a:endParaRPr lang="en-US" dirty="0" smtClean="0"/>
          </a:p>
          <a:p>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23</a:t>
            </a:fld>
            <a:endParaRPr lang="en-US" dirty="0"/>
          </a:p>
        </p:txBody>
      </p:sp>
      <p:sp>
        <p:nvSpPr>
          <p:cNvPr id="10" name="TextBox 9"/>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97" y="3491784"/>
            <a:ext cx="7256206" cy="969210"/>
          </a:xfrm>
          <a:prstGeom prst="rect">
            <a:avLst/>
          </a:prstGeom>
        </p:spPr>
      </p:pic>
    </p:spTree>
    <p:extLst>
      <p:ext uri="{BB962C8B-B14F-4D97-AF65-F5344CB8AC3E}">
        <p14:creationId xmlns:p14="http://schemas.microsoft.com/office/powerpoint/2010/main" val="1762634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is Unaffordable (Code A)</a:t>
            </a:r>
          </a:p>
        </p:txBody>
      </p:sp>
      <p:sp>
        <p:nvSpPr>
          <p:cNvPr id="3" name="Text Placeholder 2"/>
          <p:cNvSpPr>
            <a:spLocks noGrp="1"/>
          </p:cNvSpPr>
          <p:nvPr>
            <p:ph type="body" idx="1"/>
          </p:nvPr>
        </p:nvSpPr>
        <p:spPr/>
        <p:txBody>
          <a:bodyPr/>
          <a:lstStyle/>
          <a:p>
            <a:r>
              <a:rPr lang="en-US" i="1" dirty="0"/>
              <a:t>Which plan cost should be </a:t>
            </a:r>
            <a:r>
              <a:rPr lang="en-US" i="1" dirty="0" smtClean="0"/>
              <a:t>compared to household income?</a:t>
            </a:r>
            <a:endParaRPr lang="en-US" i="1"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24</a:t>
            </a:fld>
            <a:endParaRPr lang="en-US" dirty="0"/>
          </a:p>
        </p:txBody>
      </p:sp>
      <p:sp>
        <p:nvSpPr>
          <p:cNvPr id="7" name="TextBox 6"/>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
        <p:nvSpPr>
          <p:cNvPr id="9" name="Rectangle 8"/>
          <p:cNvSpPr/>
          <p:nvPr/>
        </p:nvSpPr>
        <p:spPr>
          <a:xfrm>
            <a:off x="1339932" y="1817474"/>
            <a:ext cx="3469574" cy="384502"/>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600" dirty="0" smtClean="0"/>
              <a:t>As an employee? </a:t>
            </a:r>
          </a:p>
          <a:p>
            <a:endParaRPr lang="en-US" sz="1600" dirty="0"/>
          </a:p>
        </p:txBody>
      </p:sp>
      <p:sp>
        <p:nvSpPr>
          <p:cNvPr id="11" name="Rectangle 10"/>
          <p:cNvSpPr/>
          <p:nvPr/>
        </p:nvSpPr>
        <p:spPr>
          <a:xfrm>
            <a:off x="1339932" y="3044300"/>
            <a:ext cx="3469574" cy="38525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600" dirty="0" smtClean="0"/>
              <a:t>As a member of the employee’s family? </a:t>
            </a:r>
          </a:p>
          <a:p>
            <a:endParaRPr lang="en-US" sz="1600" dirty="0"/>
          </a:p>
        </p:txBody>
      </p:sp>
      <p:sp>
        <p:nvSpPr>
          <p:cNvPr id="12" name="Rectangle 11"/>
          <p:cNvSpPr/>
          <p:nvPr/>
        </p:nvSpPr>
        <p:spPr>
          <a:xfrm>
            <a:off x="1339932" y="4662599"/>
            <a:ext cx="3469574" cy="57098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600" dirty="0" smtClean="0"/>
              <a:t>Do two or more family members have offers of employer coverage? </a:t>
            </a:r>
          </a:p>
          <a:p>
            <a:endParaRPr lang="en-US" sz="1600" dirty="0"/>
          </a:p>
        </p:txBody>
      </p:sp>
      <p:sp>
        <p:nvSpPr>
          <p:cNvPr id="13" name="Rectangle 12"/>
          <p:cNvSpPr/>
          <p:nvPr/>
        </p:nvSpPr>
        <p:spPr>
          <a:xfrm>
            <a:off x="1339932" y="2201976"/>
            <a:ext cx="3469574" cy="736533"/>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t"/>
          <a:lstStyle/>
          <a:p>
            <a:r>
              <a:rPr lang="en-US" sz="1400" dirty="0"/>
              <a:t>If </a:t>
            </a:r>
            <a:r>
              <a:rPr lang="en-US" sz="1400" dirty="0" smtClean="0"/>
              <a:t>yes, does the lowest-cost </a:t>
            </a:r>
            <a:r>
              <a:rPr lang="en-US" sz="1400" dirty="0"/>
              <a:t>self-only </a:t>
            </a:r>
            <a:r>
              <a:rPr lang="en-US" sz="1400" dirty="0" smtClean="0"/>
              <a:t>plan cost more than 8% of household income? </a:t>
            </a:r>
          </a:p>
          <a:p>
            <a:r>
              <a:rPr lang="en-US" sz="1400" b="1" dirty="0" smtClean="0"/>
              <a:t>Enter </a:t>
            </a:r>
            <a:r>
              <a:rPr lang="en-US" sz="1400" b="1" dirty="0"/>
              <a:t>Code A for each applicable </a:t>
            </a:r>
            <a:r>
              <a:rPr lang="en-US" sz="1400" b="1" dirty="0" smtClean="0"/>
              <a:t>month</a:t>
            </a:r>
            <a:endParaRPr lang="en-US" sz="1400" b="1" dirty="0"/>
          </a:p>
        </p:txBody>
      </p:sp>
      <p:sp>
        <p:nvSpPr>
          <p:cNvPr id="14" name="Rectangle 13"/>
          <p:cNvSpPr/>
          <p:nvPr/>
        </p:nvSpPr>
        <p:spPr>
          <a:xfrm>
            <a:off x="1339932" y="3413608"/>
            <a:ext cx="3469574" cy="112288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t"/>
          <a:lstStyle/>
          <a:p>
            <a:r>
              <a:rPr lang="en-US" sz="1400" dirty="0"/>
              <a:t>If yes, </a:t>
            </a:r>
            <a:r>
              <a:rPr lang="en-US" sz="1400" dirty="0" smtClean="0"/>
              <a:t>does the lowest-cost </a:t>
            </a:r>
            <a:r>
              <a:rPr lang="en-US" sz="1400" dirty="0"/>
              <a:t>plan that covers everyone on the return who is eligible for coverage and is not </a:t>
            </a:r>
            <a:r>
              <a:rPr lang="en-US" sz="1400" dirty="0" smtClean="0"/>
              <a:t>otherwise exempt cost more than 8% of household income?</a:t>
            </a:r>
          </a:p>
          <a:p>
            <a:r>
              <a:rPr lang="en-US" sz="1400" b="1" dirty="0" smtClean="0"/>
              <a:t>Enter </a:t>
            </a:r>
            <a:r>
              <a:rPr lang="en-US" sz="1400" b="1" dirty="0"/>
              <a:t>Code A for each applicable month</a:t>
            </a:r>
          </a:p>
        </p:txBody>
      </p:sp>
      <p:sp>
        <p:nvSpPr>
          <p:cNvPr id="15" name="Rectangle 14"/>
          <p:cNvSpPr/>
          <p:nvPr/>
        </p:nvSpPr>
        <p:spPr>
          <a:xfrm>
            <a:off x="1339932" y="5224700"/>
            <a:ext cx="3469574" cy="11772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t"/>
          <a:lstStyle/>
          <a:p>
            <a:r>
              <a:rPr lang="en-US" sz="1400" dirty="0" smtClean="0"/>
              <a:t>(1) Individual coverage offers are affordable but (2) their combined </a:t>
            </a:r>
            <a:r>
              <a:rPr lang="en-US" sz="1400" dirty="0"/>
              <a:t>cost is greater than 8% of </a:t>
            </a:r>
            <a:r>
              <a:rPr lang="en-US" sz="1400" dirty="0" smtClean="0"/>
              <a:t>income and (3) no family coverage is offered for less than 8% of income? </a:t>
            </a:r>
            <a:endParaRPr lang="en-US" sz="1400" dirty="0"/>
          </a:p>
          <a:p>
            <a:r>
              <a:rPr lang="en-US" sz="1400" b="1" dirty="0" smtClean="0"/>
              <a:t>Enter Code G for the entire year </a:t>
            </a:r>
            <a:endParaRPr lang="en-US" sz="1400" b="1" dirty="0"/>
          </a:p>
        </p:txBody>
      </p:sp>
      <p:sp>
        <p:nvSpPr>
          <p:cNvPr id="18" name="Bent-Up Arrow 17"/>
          <p:cNvSpPr/>
          <p:nvPr/>
        </p:nvSpPr>
        <p:spPr>
          <a:xfrm rot="5400000">
            <a:off x="8362" y="3814062"/>
            <a:ext cx="1725534" cy="65259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Bent-Up Arrow 16"/>
          <p:cNvSpPr/>
          <p:nvPr/>
        </p:nvSpPr>
        <p:spPr>
          <a:xfrm rot="5400000">
            <a:off x="151532" y="2412106"/>
            <a:ext cx="1439195" cy="65259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Bent-Up Arrow 15"/>
          <p:cNvSpPr/>
          <p:nvPr/>
        </p:nvSpPr>
        <p:spPr>
          <a:xfrm rot="5400000">
            <a:off x="550497" y="1506718"/>
            <a:ext cx="641267" cy="65259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2508" y="1150437"/>
            <a:ext cx="4476998" cy="5889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Is the taxpayer or family member eligible for coverage through an employer? </a:t>
            </a:r>
            <a:endParaRPr lang="en-US" sz="1600" b="1" dirty="0"/>
          </a:p>
        </p:txBody>
      </p:sp>
      <p:sp>
        <p:nvSpPr>
          <p:cNvPr id="20" name="Rectangle 19"/>
          <p:cNvSpPr/>
          <p:nvPr/>
        </p:nvSpPr>
        <p:spPr>
          <a:xfrm>
            <a:off x="6008914" y="1867770"/>
            <a:ext cx="2926080" cy="2221345"/>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t"/>
          <a:lstStyle/>
          <a:p>
            <a:r>
              <a:rPr lang="en-US" sz="1400" dirty="0"/>
              <a:t>If </a:t>
            </a:r>
            <a:r>
              <a:rPr lang="en-US" sz="1400" dirty="0" smtClean="0"/>
              <a:t>yes, does the lowest-cost bronze Marketplace plan for </a:t>
            </a:r>
            <a:r>
              <a:rPr lang="en-US" sz="1400" dirty="0"/>
              <a:t>all </a:t>
            </a:r>
            <a:r>
              <a:rPr lang="en-US" sz="1400" dirty="0" smtClean="0"/>
              <a:t>uninsured, nonexempt </a:t>
            </a:r>
            <a:r>
              <a:rPr lang="en-US" sz="1400" dirty="0"/>
              <a:t>members of the tax household </a:t>
            </a:r>
            <a:r>
              <a:rPr lang="en-US" sz="1400" smtClean="0"/>
              <a:t>cost more </a:t>
            </a:r>
            <a:r>
              <a:rPr lang="en-US" sz="1400" dirty="0" smtClean="0"/>
              <a:t>than 8% of household income?</a:t>
            </a:r>
          </a:p>
          <a:p>
            <a:pPr marL="285750" indent="-285750">
              <a:buFont typeface="Arial" panose="020B0604020202020204" pitchFamily="34" charset="0"/>
              <a:buChar char="•"/>
            </a:pPr>
            <a:r>
              <a:rPr lang="en-US" sz="1400" dirty="0"/>
              <a:t>Find the lowest cost bronze plan at the Marketplace </a:t>
            </a:r>
          </a:p>
          <a:p>
            <a:pPr marL="285750" indent="-285750">
              <a:buFont typeface="Arial" panose="020B0604020202020204" pitchFamily="34" charset="0"/>
              <a:buChar char="•"/>
            </a:pPr>
            <a:r>
              <a:rPr lang="en-US" sz="1400" dirty="0" smtClean="0"/>
              <a:t>Account for any PTCs the person would have been eligible to receive</a:t>
            </a:r>
            <a:endParaRPr lang="en-US" sz="1400" dirty="0"/>
          </a:p>
        </p:txBody>
      </p:sp>
      <p:sp>
        <p:nvSpPr>
          <p:cNvPr id="21" name="Bent-Up Arrow 20"/>
          <p:cNvSpPr/>
          <p:nvPr/>
        </p:nvSpPr>
        <p:spPr>
          <a:xfrm rot="5400000">
            <a:off x="5274899" y="1561043"/>
            <a:ext cx="641267" cy="652594"/>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94514" y="1150437"/>
            <a:ext cx="3840480" cy="5889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t>Does the taxpayer or family member have </a:t>
            </a:r>
            <a:r>
              <a:rPr lang="en-US" sz="1600" b="1" u="sng" dirty="0" smtClean="0"/>
              <a:t>no</a:t>
            </a:r>
            <a:r>
              <a:rPr lang="en-US" sz="1600" b="1" dirty="0" smtClean="0"/>
              <a:t> offer of employer-sponsored coverage? </a:t>
            </a:r>
            <a:endParaRPr lang="en-US" sz="1600" b="1" dirty="0"/>
          </a:p>
        </p:txBody>
      </p:sp>
    </p:spTree>
    <p:extLst>
      <p:ext uri="{BB962C8B-B14F-4D97-AF65-F5344CB8AC3E}">
        <p14:creationId xmlns:p14="http://schemas.microsoft.com/office/powerpoint/2010/main" val="3020446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is Unaffordable (Code A)</a:t>
            </a:r>
          </a:p>
        </p:txBody>
      </p:sp>
      <p:sp>
        <p:nvSpPr>
          <p:cNvPr id="3" name="Text Placeholder 2"/>
          <p:cNvSpPr>
            <a:spLocks noGrp="1"/>
          </p:cNvSpPr>
          <p:nvPr>
            <p:ph type="body" idx="1"/>
          </p:nvPr>
        </p:nvSpPr>
        <p:spPr/>
        <p:txBody>
          <a:bodyPr/>
          <a:lstStyle/>
          <a:p>
            <a:r>
              <a:rPr lang="en-US" i="1" dirty="0"/>
              <a:t>Which plan cost should be compared to household income</a:t>
            </a:r>
            <a:r>
              <a:rPr lang="en-US" i="1" dirty="0" smtClean="0"/>
              <a:t>?</a:t>
            </a:r>
            <a:endParaRPr lang="en-US" i="1" dirty="0"/>
          </a:p>
        </p:txBody>
      </p:sp>
      <p:sp>
        <p:nvSpPr>
          <p:cNvPr id="4" name="Content Placeholder 3"/>
          <p:cNvSpPr>
            <a:spLocks noGrp="1"/>
          </p:cNvSpPr>
          <p:nvPr>
            <p:ph sz="half" idx="2"/>
          </p:nvPr>
        </p:nvSpPr>
        <p:spPr/>
        <p:txBody>
          <a:bodyPr/>
          <a:lstStyle/>
          <a:p>
            <a:r>
              <a:rPr lang="en-US" dirty="0"/>
              <a:t>What information does the taxpayer need? </a:t>
            </a:r>
          </a:p>
          <a:p>
            <a:pPr lvl="1"/>
            <a:r>
              <a:rPr lang="en-US" i="1" dirty="0" smtClean="0">
                <a:latin typeface="Franklin Gothic Medium" panose="020B0603020102020204" pitchFamily="34" charset="0"/>
              </a:rPr>
              <a:t>For employer offer:</a:t>
            </a:r>
            <a:r>
              <a:rPr lang="en-US" dirty="0" smtClean="0">
                <a:latin typeface="Franklin Gothic Medium" panose="020B0603020102020204" pitchFamily="34" charset="0"/>
              </a:rPr>
              <a:t>  </a:t>
            </a:r>
            <a:r>
              <a:rPr lang="en-US" dirty="0" smtClean="0"/>
              <a:t>The </a:t>
            </a:r>
            <a:r>
              <a:rPr lang="en-US" dirty="0"/>
              <a:t>employee premium for the lowest cost </a:t>
            </a:r>
            <a:r>
              <a:rPr lang="en-US" dirty="0" smtClean="0"/>
              <a:t>employee or family plan (as applicable) offered </a:t>
            </a:r>
            <a:r>
              <a:rPr lang="en-US" dirty="0"/>
              <a:t>during the 2014 plan </a:t>
            </a:r>
            <a:r>
              <a:rPr lang="en-US" dirty="0" smtClean="0"/>
              <a:t>year(s)</a:t>
            </a:r>
          </a:p>
          <a:p>
            <a:pPr lvl="1"/>
            <a:r>
              <a:rPr lang="en-US" i="1" dirty="0" smtClean="0">
                <a:latin typeface="Franklin Gothic Medium" panose="020B0603020102020204" pitchFamily="34" charset="0"/>
              </a:rPr>
              <a:t>For no employer offer:  </a:t>
            </a:r>
            <a:r>
              <a:rPr lang="en-US" dirty="0" smtClean="0"/>
              <a:t>The lowest cost bronze plan in the Marketplace after subtracting the amount of PTCs a person would be eligible to receive </a:t>
            </a:r>
            <a:endParaRPr lang="en-US" i="1" dirty="0" smtClean="0"/>
          </a:p>
          <a:p>
            <a:endParaRPr lang="en-US" b="1" dirty="0" smtClean="0">
              <a:latin typeface="Franklin Gothic Book" panose="020B0503020102020204" pitchFamily="34" charset="0"/>
            </a:endParaRPr>
          </a:p>
          <a:p>
            <a:r>
              <a:rPr lang="en-US" u="sng" dirty="0" smtClean="0">
                <a:latin typeface="Franklin Gothic Medium" panose="020B0603020102020204" pitchFamily="34" charset="0"/>
              </a:rPr>
              <a:t>The </a:t>
            </a:r>
            <a:r>
              <a:rPr lang="en-US" u="sng" dirty="0">
                <a:latin typeface="Franklin Gothic Medium" panose="020B0603020102020204" pitchFamily="34" charset="0"/>
              </a:rPr>
              <a:t>problem</a:t>
            </a:r>
            <a:r>
              <a:rPr lang="en-US" dirty="0">
                <a:latin typeface="Franklin Gothic Medium" panose="020B0603020102020204" pitchFamily="34" charset="0"/>
              </a:rPr>
              <a:t>: </a:t>
            </a:r>
            <a:r>
              <a:rPr lang="en-US" dirty="0" smtClean="0">
                <a:latin typeface="Franklin Gothic Medium" panose="020B0603020102020204" pitchFamily="34" charset="0"/>
              </a:rPr>
              <a:t> This information may be hard to obtain</a:t>
            </a:r>
          </a:p>
          <a:p>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25</a:t>
            </a:fld>
            <a:endParaRPr lang="en-US" dirty="0"/>
          </a:p>
        </p:txBody>
      </p:sp>
      <p:sp>
        <p:nvSpPr>
          <p:cNvPr id="7" name="TextBox 6"/>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2529675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3" name="Content Placeholder 2"/>
          <p:cNvSpPr>
            <a:spLocks noGrp="1"/>
          </p:cNvSpPr>
          <p:nvPr>
            <p:ph idx="1"/>
          </p:nvPr>
        </p:nvSpPr>
        <p:spPr>
          <a:xfrm>
            <a:off x="364734" y="955964"/>
            <a:ext cx="5341122" cy="3407757"/>
          </a:xfrm>
        </p:spPr>
        <p:txBody>
          <a:bodyPr/>
          <a:lstStyle/>
          <a:p>
            <a:pPr marL="0" indent="0">
              <a:buNone/>
            </a:pPr>
            <a:r>
              <a:rPr lang="en-US" sz="1800" dirty="0">
                <a:latin typeface="Franklin Gothic Book" panose="020B0503020102020204" pitchFamily="34" charset="0"/>
              </a:rPr>
              <a:t>Sonia Reyes is offered health insurance at work but she doesn’t accept it. </a:t>
            </a:r>
            <a:endParaRPr lang="en-US" sz="1800" dirty="0" smtClean="0">
              <a:latin typeface="Franklin Gothic Book" panose="020B0503020102020204" pitchFamily="34" charset="0"/>
            </a:endParaRPr>
          </a:p>
          <a:p>
            <a:r>
              <a:rPr lang="en-US" sz="1800" dirty="0" smtClean="0">
                <a:latin typeface="Franklin Gothic Book" panose="020B0503020102020204" pitchFamily="34" charset="0"/>
              </a:rPr>
              <a:t>Household </a:t>
            </a:r>
            <a:r>
              <a:rPr lang="en-US" sz="1800" dirty="0">
                <a:latin typeface="Franklin Gothic Book" panose="020B0503020102020204" pitchFamily="34" charset="0"/>
              </a:rPr>
              <a:t>Income:  $47,000</a:t>
            </a:r>
          </a:p>
          <a:p>
            <a:r>
              <a:rPr lang="en-US" sz="1800" dirty="0">
                <a:latin typeface="Franklin Gothic Book" panose="020B0503020102020204" pitchFamily="34" charset="0"/>
              </a:rPr>
              <a:t>Sonia’s premium for </a:t>
            </a:r>
            <a:r>
              <a:rPr lang="en-US" sz="1800" u="sng" dirty="0">
                <a:latin typeface="Franklin Gothic Book" panose="020B0503020102020204" pitchFamily="34" charset="0"/>
              </a:rPr>
              <a:t>employee-only</a:t>
            </a:r>
            <a:r>
              <a:rPr lang="en-US" sz="1800" dirty="0">
                <a:latin typeface="Franklin Gothic Book" panose="020B0503020102020204" pitchFamily="34" charset="0"/>
              </a:rPr>
              <a:t> plan</a:t>
            </a:r>
            <a:r>
              <a:rPr lang="en-US" sz="1800" dirty="0" smtClean="0">
                <a:latin typeface="Franklin Gothic Book" panose="020B0503020102020204" pitchFamily="34" charset="0"/>
              </a:rPr>
              <a:t>:</a:t>
            </a:r>
          </a:p>
          <a:p>
            <a:pPr marL="457200" lvl="1" indent="0">
              <a:buNone/>
            </a:pPr>
            <a:r>
              <a:rPr lang="en-US" sz="1800" dirty="0" smtClean="0">
                <a:latin typeface="Franklin Gothic Book" panose="020B0503020102020204" pitchFamily="34" charset="0"/>
              </a:rPr>
              <a:t>$196/month </a:t>
            </a:r>
            <a:r>
              <a:rPr lang="en-US" sz="1800" dirty="0">
                <a:latin typeface="Franklin Gothic Book" panose="020B0503020102020204" pitchFamily="34" charset="0"/>
              </a:rPr>
              <a:t>($</a:t>
            </a:r>
            <a:r>
              <a:rPr lang="en-US" sz="1800" dirty="0" smtClean="0">
                <a:latin typeface="Franklin Gothic Book" panose="020B0503020102020204" pitchFamily="34" charset="0"/>
              </a:rPr>
              <a:t>2,350/year</a:t>
            </a:r>
            <a:r>
              <a:rPr lang="en-US" sz="1800" dirty="0">
                <a:latin typeface="Franklin Gothic Book" panose="020B0503020102020204" pitchFamily="34" charset="0"/>
              </a:rPr>
              <a:t>)  </a:t>
            </a:r>
            <a:endParaRPr lang="en-US" sz="1800" dirty="0" smtClean="0">
              <a:latin typeface="Franklin Gothic Book" panose="020B0503020102020204" pitchFamily="34" charset="0"/>
            </a:endParaRPr>
          </a:p>
          <a:p>
            <a:pPr marL="457200" lvl="1" indent="0">
              <a:buNone/>
            </a:pPr>
            <a:r>
              <a:rPr lang="en-US" sz="1800" i="1" dirty="0" smtClean="0">
                <a:latin typeface="Franklin Gothic Book" panose="020B0503020102020204" pitchFamily="34" charset="0"/>
              </a:rPr>
              <a:t>5</a:t>
            </a:r>
            <a:r>
              <a:rPr lang="en-US" sz="1800" i="1" dirty="0">
                <a:latin typeface="Franklin Gothic Book" panose="020B0503020102020204" pitchFamily="34" charset="0"/>
              </a:rPr>
              <a:t>% of income</a:t>
            </a:r>
          </a:p>
          <a:p>
            <a:r>
              <a:rPr lang="en-US" sz="1800" dirty="0">
                <a:latin typeface="Franklin Gothic Book" panose="020B0503020102020204" pitchFamily="34" charset="0"/>
              </a:rPr>
              <a:t>Sonia’s premium for </a:t>
            </a:r>
            <a:r>
              <a:rPr lang="en-US" sz="1800" u="sng" dirty="0">
                <a:latin typeface="Franklin Gothic Book" panose="020B0503020102020204" pitchFamily="34" charset="0"/>
              </a:rPr>
              <a:t>employee plus children</a:t>
            </a:r>
            <a:r>
              <a:rPr lang="en-US" sz="1800" dirty="0">
                <a:latin typeface="Franklin Gothic Book" panose="020B0503020102020204" pitchFamily="34" charset="0"/>
              </a:rPr>
              <a:t>: </a:t>
            </a:r>
            <a:endParaRPr lang="en-US" sz="1800" dirty="0" smtClean="0">
              <a:latin typeface="Franklin Gothic Book" panose="020B0503020102020204" pitchFamily="34" charset="0"/>
            </a:endParaRPr>
          </a:p>
          <a:p>
            <a:pPr marL="457200" lvl="1" indent="0">
              <a:buNone/>
            </a:pPr>
            <a:r>
              <a:rPr lang="en-US" sz="1800" dirty="0" smtClean="0">
                <a:latin typeface="Franklin Gothic Book" panose="020B0503020102020204" pitchFamily="34" charset="0"/>
              </a:rPr>
              <a:t>$392/month </a:t>
            </a:r>
            <a:r>
              <a:rPr lang="en-US" sz="1800" dirty="0">
                <a:latin typeface="Franklin Gothic Book" panose="020B0503020102020204" pitchFamily="34" charset="0"/>
              </a:rPr>
              <a:t>($</a:t>
            </a:r>
            <a:r>
              <a:rPr lang="en-US" sz="1800" dirty="0" smtClean="0">
                <a:latin typeface="Franklin Gothic Book" panose="020B0503020102020204" pitchFamily="34" charset="0"/>
              </a:rPr>
              <a:t>4,700/year</a:t>
            </a:r>
            <a:r>
              <a:rPr lang="en-US" sz="1800" dirty="0">
                <a:latin typeface="Franklin Gothic Book" panose="020B0503020102020204" pitchFamily="34" charset="0"/>
              </a:rPr>
              <a:t>)  </a:t>
            </a:r>
            <a:endParaRPr lang="en-US" sz="1800" dirty="0" smtClean="0">
              <a:latin typeface="Franklin Gothic Book" panose="020B0503020102020204" pitchFamily="34" charset="0"/>
            </a:endParaRPr>
          </a:p>
          <a:p>
            <a:pPr marL="457200" lvl="1" indent="0">
              <a:buNone/>
            </a:pPr>
            <a:r>
              <a:rPr lang="en-US" sz="1800" i="1" dirty="0" smtClean="0">
                <a:latin typeface="Franklin Gothic Book" panose="020B0503020102020204" pitchFamily="34" charset="0"/>
              </a:rPr>
              <a:t>10</a:t>
            </a:r>
            <a:r>
              <a:rPr lang="en-US" sz="1800" i="1" dirty="0">
                <a:latin typeface="Franklin Gothic Book" panose="020B0503020102020204" pitchFamily="34" charset="0"/>
              </a:rPr>
              <a:t>% of income</a:t>
            </a:r>
          </a:p>
          <a:p>
            <a:r>
              <a:rPr lang="en-US" sz="1800" dirty="0">
                <a:latin typeface="Franklin Gothic Book" panose="020B0503020102020204" pitchFamily="34" charset="0"/>
              </a:rPr>
              <a:t>No spousal coverage is offered</a:t>
            </a:r>
          </a:p>
          <a:p>
            <a:endParaRPr lang="en-US" sz="1800" dirty="0">
              <a:latin typeface="Franklin Gothic Book" panose="020B0503020102020204" pitchFamily="34" charset="0"/>
            </a:endParaRP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856" y="1089359"/>
            <a:ext cx="3120609" cy="2566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txBox="1">
            <a:spLocks/>
          </p:cNvSpPr>
          <p:nvPr/>
        </p:nvSpPr>
        <p:spPr>
          <a:xfrm>
            <a:off x="297164" y="4603214"/>
            <a:ext cx="8693863" cy="433769"/>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latin typeface="Franklin Gothic Medium" panose="020B0603020102020204" pitchFamily="34" charset="0"/>
              </a:rPr>
              <a:t>Do </a:t>
            </a:r>
            <a:r>
              <a:rPr lang="en-US" sz="2200" dirty="0" smtClean="0">
                <a:latin typeface="Franklin Gothic Medium" panose="020B0603020102020204" pitchFamily="34" charset="0"/>
              </a:rPr>
              <a:t>Sonia or </a:t>
            </a:r>
            <a:r>
              <a:rPr lang="en-US" sz="2200" dirty="0">
                <a:latin typeface="Franklin Gothic Medium" panose="020B0603020102020204" pitchFamily="34" charset="0"/>
              </a:rPr>
              <a:t>her family qualify </a:t>
            </a:r>
            <a:r>
              <a:rPr lang="en-US" sz="2200" dirty="0" smtClean="0">
                <a:latin typeface="Franklin Gothic Medium" panose="020B0603020102020204" pitchFamily="34" charset="0"/>
              </a:rPr>
              <a:t>for exemptions </a:t>
            </a:r>
            <a:r>
              <a:rPr lang="en-US" sz="2200" dirty="0">
                <a:latin typeface="Franklin Gothic Medium" panose="020B0603020102020204" pitchFamily="34" charset="0"/>
              </a:rPr>
              <a:t>based on affordability?</a:t>
            </a:r>
          </a:p>
        </p:txBody>
      </p:sp>
      <p:cxnSp>
        <p:nvCxnSpPr>
          <p:cNvPr id="9" name="Straight Connector 8"/>
          <p:cNvCxnSpPr/>
          <p:nvPr/>
        </p:nvCxnSpPr>
        <p:spPr>
          <a:xfrm>
            <a:off x="358124" y="4381935"/>
            <a:ext cx="836473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3421891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3" name="Text Placeholder 2"/>
          <p:cNvSpPr>
            <a:spLocks noGrp="1"/>
          </p:cNvSpPr>
          <p:nvPr>
            <p:ph type="body" idx="1"/>
          </p:nvPr>
        </p:nvSpPr>
        <p:spPr/>
        <p:txBody>
          <a:bodyPr/>
          <a:lstStyle/>
          <a:p>
            <a:r>
              <a:rPr lang="en-US" dirty="0"/>
              <a:t>Test </a:t>
            </a:r>
            <a:r>
              <a:rPr lang="en-US"/>
              <a:t>for Sonia </a:t>
            </a:r>
            <a:r>
              <a:rPr lang="en-US" i="1" smtClean="0"/>
              <a:t>(an </a:t>
            </a:r>
            <a:r>
              <a:rPr lang="en-US" i="1" dirty="0"/>
              <a:t>employee with an offer of ESI) </a:t>
            </a:r>
          </a:p>
        </p:txBody>
      </p:sp>
      <p:sp>
        <p:nvSpPr>
          <p:cNvPr id="4" name="Content Placeholder 3"/>
          <p:cNvSpPr>
            <a:spLocks noGrp="1"/>
          </p:cNvSpPr>
          <p:nvPr>
            <p:ph sz="half" idx="2"/>
          </p:nvPr>
        </p:nvSpPr>
        <p:spPr>
          <a:xfrm>
            <a:off x="2134088" y="2724513"/>
            <a:ext cx="6748055" cy="2483013"/>
          </a:xfrm>
        </p:spPr>
        <p:txBody>
          <a:bodyPr/>
          <a:lstStyle/>
          <a:p>
            <a:pPr marL="0" indent="0">
              <a:buNone/>
            </a:pPr>
            <a:r>
              <a:rPr lang="en-US" sz="2000" dirty="0">
                <a:latin typeface="Franklin Gothic Medium" panose="020B0603020102020204" pitchFamily="34" charset="0"/>
              </a:rPr>
              <a:t>Does the lowest-cost plan that covers only the employee cost more than 8% of household income? </a:t>
            </a:r>
          </a:p>
          <a:p>
            <a:r>
              <a:rPr lang="en-US" sz="2000" dirty="0">
                <a:latin typeface="Franklin Gothic Book" panose="020B0503020102020204" pitchFamily="34" charset="0"/>
              </a:rPr>
              <a:t>No, the lowest cost employee-only plan is 5% of income. The plan is considered affordable. Sonia does not qualify for exemption on the basis of affordability.</a:t>
            </a:r>
          </a:p>
          <a:p>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27</a:t>
            </a:fld>
            <a:endParaRPr lang="en-US" dirty="0"/>
          </a:p>
        </p:txBody>
      </p:sp>
      <p:sp>
        <p:nvSpPr>
          <p:cNvPr id="10" name="Rectangle 9"/>
          <p:cNvSpPr/>
          <p:nvPr/>
        </p:nvSpPr>
        <p:spPr>
          <a:xfrm>
            <a:off x="473422" y="1209460"/>
            <a:ext cx="835304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Calibri" panose="020F0502020204030204" pitchFamily="34" charset="0"/>
              </a:rPr>
              <a:t>Household Income:  </a:t>
            </a:r>
            <a:r>
              <a:rPr lang="en-US" b="1" dirty="0">
                <a:latin typeface="Calibri" panose="020F0502020204030204" pitchFamily="34" charset="0"/>
              </a:rPr>
              <a:t>$47,000</a:t>
            </a:r>
          </a:p>
          <a:p>
            <a:r>
              <a:rPr lang="en-US" dirty="0">
                <a:latin typeface="Calibri" panose="020F0502020204030204" pitchFamily="34" charset="0"/>
              </a:rPr>
              <a:t>Sonia’s premium for </a:t>
            </a:r>
            <a:r>
              <a:rPr lang="en-US" u="sng" dirty="0">
                <a:latin typeface="Calibri" panose="020F0502020204030204" pitchFamily="34" charset="0"/>
              </a:rPr>
              <a:t>employee-only</a:t>
            </a:r>
            <a:r>
              <a:rPr lang="en-US" dirty="0">
                <a:latin typeface="Calibri" panose="020F0502020204030204" pitchFamily="34" charset="0"/>
              </a:rPr>
              <a:t> plan</a:t>
            </a:r>
            <a:r>
              <a:rPr lang="en-US">
                <a:latin typeface="Calibri" panose="020F0502020204030204" pitchFamily="34" charset="0"/>
              </a:rPr>
              <a:t>:  </a:t>
            </a:r>
            <a:r>
              <a:rPr lang="en-US" b="1" dirty="0">
                <a:latin typeface="Calibri" panose="020F0502020204030204" pitchFamily="34" charset="0"/>
              </a:rPr>
              <a:t>$</a:t>
            </a:r>
            <a:r>
              <a:rPr lang="en-US" b="1">
                <a:latin typeface="Calibri" panose="020F0502020204030204" pitchFamily="34" charset="0"/>
              </a:rPr>
              <a:t>2,350/year </a:t>
            </a:r>
            <a:r>
              <a:rPr lang="en-US" b="1" dirty="0">
                <a:latin typeface="Calibri" panose="020F0502020204030204" pitchFamily="34" charset="0"/>
              </a:rPr>
              <a:t>(5% of income)</a:t>
            </a:r>
          </a:p>
          <a:p>
            <a:r>
              <a:rPr lang="en-US" dirty="0">
                <a:latin typeface="Calibri" panose="020F0502020204030204" pitchFamily="34" charset="0"/>
              </a:rPr>
              <a:t>Sonia’s premium for </a:t>
            </a:r>
            <a:r>
              <a:rPr lang="en-US" u="sng" dirty="0">
                <a:latin typeface="Calibri" panose="020F0502020204030204" pitchFamily="34" charset="0"/>
              </a:rPr>
              <a:t>employee plus children</a:t>
            </a:r>
            <a:r>
              <a:rPr lang="en-US" dirty="0">
                <a:latin typeface="Calibri" panose="020F0502020204030204" pitchFamily="34" charset="0"/>
              </a:rPr>
              <a:t>: </a:t>
            </a:r>
            <a:r>
              <a:rPr lang="en-US" b="1" dirty="0">
                <a:latin typeface="Calibri" panose="020F0502020204030204" pitchFamily="34" charset="0"/>
              </a:rPr>
              <a:t>$4,700/year (10% of income)</a:t>
            </a:r>
          </a:p>
          <a:p>
            <a:r>
              <a:rPr lang="en-US" b="1" dirty="0">
                <a:latin typeface="Calibri" panose="020F0502020204030204" pitchFamily="34" charset="0"/>
              </a:rPr>
              <a:t>No spousal coverage </a:t>
            </a:r>
            <a:r>
              <a:rPr lang="en-US" dirty="0">
                <a:latin typeface="Calibri" panose="020F0502020204030204" pitchFamily="34" charset="0"/>
              </a:rPr>
              <a:t>is offered</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8077" y="2891661"/>
            <a:ext cx="1280161" cy="150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4213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3" name="Text Placeholder 2"/>
          <p:cNvSpPr>
            <a:spLocks noGrp="1"/>
          </p:cNvSpPr>
          <p:nvPr>
            <p:ph type="body" idx="1"/>
          </p:nvPr>
        </p:nvSpPr>
        <p:spPr/>
        <p:txBody>
          <a:bodyPr/>
          <a:lstStyle/>
          <a:p>
            <a:r>
              <a:rPr lang="en-US" dirty="0"/>
              <a:t>Test for the kids </a:t>
            </a:r>
            <a:r>
              <a:rPr lang="en-US" i="1" dirty="0"/>
              <a:t>(family members with an offer of ESI) </a:t>
            </a:r>
          </a:p>
        </p:txBody>
      </p:sp>
      <p:sp>
        <p:nvSpPr>
          <p:cNvPr id="4" name="Content Placeholder 3"/>
          <p:cNvSpPr>
            <a:spLocks noGrp="1"/>
          </p:cNvSpPr>
          <p:nvPr>
            <p:ph sz="half" idx="2"/>
          </p:nvPr>
        </p:nvSpPr>
        <p:spPr>
          <a:xfrm>
            <a:off x="2134088" y="2737088"/>
            <a:ext cx="6748055" cy="2483013"/>
          </a:xfrm>
        </p:spPr>
        <p:txBody>
          <a:bodyPr/>
          <a:lstStyle/>
          <a:p>
            <a:pPr marL="0" indent="0">
              <a:buNone/>
            </a:pPr>
            <a:r>
              <a:rPr lang="en-US" sz="2000" dirty="0">
                <a:latin typeface="Franklin Gothic Medium" panose="020B0603020102020204" pitchFamily="34" charset="0"/>
              </a:rPr>
              <a:t>Does the lowest-cost plan that covers the kids cost more than 8% of household income?</a:t>
            </a:r>
          </a:p>
          <a:p>
            <a:r>
              <a:rPr lang="en-US" sz="2000" dirty="0">
                <a:latin typeface="Franklin Gothic Book" panose="020B0503020102020204" pitchFamily="34" charset="0"/>
              </a:rPr>
              <a:t>Yes, the kids are eligible for an exemption because the cost of </a:t>
            </a:r>
            <a:r>
              <a:rPr lang="en-US" sz="2000" dirty="0" smtClean="0">
                <a:latin typeface="Franklin Gothic Book" panose="020B0503020102020204" pitchFamily="34" charset="0"/>
              </a:rPr>
              <a:t>coverage </a:t>
            </a:r>
            <a:r>
              <a:rPr lang="en-US" sz="2000" dirty="0">
                <a:latin typeface="Franklin Gothic Book" panose="020B0503020102020204" pitchFamily="34" charset="0"/>
              </a:rPr>
              <a:t>is greater than 8% of household income. </a:t>
            </a:r>
            <a:endParaRPr lang="en-US" sz="2000" dirty="0" smtClean="0">
              <a:latin typeface="Franklin Gothic Book" panose="020B0503020102020204" pitchFamily="34" charset="0"/>
            </a:endParaRPr>
          </a:p>
          <a:p>
            <a:r>
              <a:rPr lang="en-US" sz="2000" dirty="0" smtClean="0">
                <a:latin typeface="Franklin Gothic Book" panose="020B0503020102020204" pitchFamily="34" charset="0"/>
              </a:rPr>
              <a:t>On Form 8965, the kids will be listed in Part III and Code A will be entered for each month.</a:t>
            </a:r>
            <a:endParaRPr lang="en-US" sz="2000" dirty="0">
              <a:latin typeface="Franklin Gothic Book" panose="020B050302010202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28</a:t>
            </a:fld>
            <a:endParaRPr lang="en-US" dirty="0"/>
          </a:p>
        </p:txBody>
      </p:sp>
      <p:sp>
        <p:nvSpPr>
          <p:cNvPr id="10" name="Rectangle 9"/>
          <p:cNvSpPr/>
          <p:nvPr/>
        </p:nvSpPr>
        <p:spPr>
          <a:xfrm>
            <a:off x="473422" y="1209460"/>
            <a:ext cx="835304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Calibri" panose="020F0502020204030204" pitchFamily="34" charset="0"/>
              </a:rPr>
              <a:t>Household Income:  </a:t>
            </a:r>
            <a:r>
              <a:rPr lang="en-US" b="1" dirty="0">
                <a:latin typeface="Calibri" panose="020F0502020204030204" pitchFamily="34" charset="0"/>
              </a:rPr>
              <a:t>$47,000</a:t>
            </a:r>
          </a:p>
          <a:p>
            <a:r>
              <a:rPr lang="en-US" dirty="0">
                <a:latin typeface="Calibri" panose="020F0502020204030204" pitchFamily="34" charset="0"/>
              </a:rPr>
              <a:t>Sonia’s premium for </a:t>
            </a:r>
            <a:r>
              <a:rPr lang="en-US" u="sng" dirty="0">
                <a:latin typeface="Calibri" panose="020F0502020204030204" pitchFamily="34" charset="0"/>
              </a:rPr>
              <a:t>employee-only</a:t>
            </a:r>
            <a:r>
              <a:rPr lang="en-US" dirty="0">
                <a:latin typeface="Calibri" panose="020F0502020204030204" pitchFamily="34" charset="0"/>
              </a:rPr>
              <a:t> plan:  </a:t>
            </a:r>
            <a:r>
              <a:rPr lang="en-US" b="1" dirty="0">
                <a:latin typeface="Calibri" panose="020F0502020204030204" pitchFamily="34" charset="0"/>
              </a:rPr>
              <a:t>$2,350/year (5% of income)</a:t>
            </a:r>
          </a:p>
          <a:p>
            <a:r>
              <a:rPr lang="en-US" dirty="0">
                <a:latin typeface="Calibri" panose="020F0502020204030204" pitchFamily="34" charset="0"/>
              </a:rPr>
              <a:t>Sonia’s premium for </a:t>
            </a:r>
            <a:r>
              <a:rPr lang="en-US" u="sng" dirty="0">
                <a:latin typeface="Calibri" panose="020F0502020204030204" pitchFamily="34" charset="0"/>
              </a:rPr>
              <a:t>employee plus children</a:t>
            </a:r>
            <a:r>
              <a:rPr lang="en-US" dirty="0">
                <a:latin typeface="Calibri" panose="020F0502020204030204" pitchFamily="34" charset="0"/>
              </a:rPr>
              <a:t>: </a:t>
            </a:r>
            <a:r>
              <a:rPr lang="en-US" b="1" dirty="0">
                <a:latin typeface="Calibri" panose="020F0502020204030204" pitchFamily="34" charset="0"/>
              </a:rPr>
              <a:t>$4,700/year (10% of income)</a:t>
            </a:r>
          </a:p>
          <a:p>
            <a:r>
              <a:rPr lang="en-US" b="1" dirty="0">
                <a:latin typeface="Calibri" panose="020F0502020204030204" pitchFamily="34" charset="0"/>
              </a:rPr>
              <a:t>No spousal coverage </a:t>
            </a:r>
            <a:r>
              <a:rPr lang="en-US" dirty="0">
                <a:latin typeface="Calibri" panose="020F0502020204030204" pitchFamily="34" charset="0"/>
              </a:rPr>
              <a:t>is offered</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3422" y="2838643"/>
            <a:ext cx="1257357" cy="1279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2279" y="4117769"/>
            <a:ext cx="1211809" cy="133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914864" y="4883388"/>
            <a:ext cx="5689744"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latin typeface="Franklin Gothic Medium" panose="020B0603020102020204" pitchFamily="34" charset="0"/>
              </a:rPr>
              <a:t>What about Medicaid or CHIP?  </a:t>
            </a:r>
          </a:p>
          <a:p>
            <a:r>
              <a:rPr lang="en-US" dirty="0" smtClean="0">
                <a:latin typeface="Franklin Gothic Book" panose="020B0503020102020204" pitchFamily="34" charset="0"/>
              </a:rPr>
              <a:t>The children may be eligible for Medicaid or CHIP, but eligibility for those programs is not taken into account in awarding this exemption. </a:t>
            </a:r>
            <a:endParaRPr lang="en-US" dirty="0">
              <a:latin typeface="Franklin Gothic Book" panose="020B0503020102020204" pitchFamily="34" charset="0"/>
            </a:endParaRPr>
          </a:p>
        </p:txBody>
      </p:sp>
      <p:sp>
        <p:nvSpPr>
          <p:cNvPr id="13" name="TextBox 12"/>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198953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Affordability Exemption</a:t>
            </a:r>
          </a:p>
        </p:txBody>
      </p:sp>
      <p:sp>
        <p:nvSpPr>
          <p:cNvPr id="3" name="Text Placeholder 2"/>
          <p:cNvSpPr>
            <a:spLocks noGrp="1"/>
          </p:cNvSpPr>
          <p:nvPr>
            <p:ph type="body" idx="1"/>
          </p:nvPr>
        </p:nvSpPr>
        <p:spPr/>
        <p:txBody>
          <a:bodyPr/>
          <a:lstStyle/>
          <a:p>
            <a:r>
              <a:rPr lang="en-US" dirty="0"/>
              <a:t>Test for </a:t>
            </a:r>
            <a:r>
              <a:rPr lang="en-US" dirty="0" smtClean="0"/>
              <a:t>Gilberto </a:t>
            </a:r>
            <a:r>
              <a:rPr lang="en-US" i="1" dirty="0"/>
              <a:t>(a person without an offer of ESI) </a:t>
            </a:r>
          </a:p>
        </p:txBody>
      </p:sp>
      <p:sp>
        <p:nvSpPr>
          <p:cNvPr id="4" name="Content Placeholder 3"/>
          <p:cNvSpPr>
            <a:spLocks noGrp="1"/>
          </p:cNvSpPr>
          <p:nvPr>
            <p:ph sz="half" idx="2"/>
          </p:nvPr>
        </p:nvSpPr>
        <p:spPr>
          <a:xfrm>
            <a:off x="2134088" y="2724513"/>
            <a:ext cx="6748055" cy="2483013"/>
          </a:xfrm>
        </p:spPr>
        <p:txBody>
          <a:bodyPr/>
          <a:lstStyle/>
          <a:p>
            <a:pPr marL="0" indent="0">
              <a:buNone/>
            </a:pPr>
            <a:r>
              <a:rPr lang="en-US" sz="2000" dirty="0">
                <a:latin typeface="Franklin Gothic Medium" panose="020B0603020102020204" pitchFamily="34" charset="0"/>
              </a:rPr>
              <a:t>Does the lowest-cost bronze plan covering only </a:t>
            </a:r>
            <a:r>
              <a:rPr lang="en-US" sz="2000" dirty="0" smtClean="0">
                <a:latin typeface="Franklin Gothic Medium" panose="020B0603020102020204" pitchFamily="34" charset="0"/>
              </a:rPr>
              <a:t>Gilberto </a:t>
            </a:r>
            <a:r>
              <a:rPr lang="en-US" sz="2000" dirty="0">
                <a:latin typeface="Franklin Gothic Medium" panose="020B0603020102020204" pitchFamily="34" charset="0"/>
              </a:rPr>
              <a:t>in the Marketplace, after accounting for premium tax credits, cost more than 8% of household income?</a:t>
            </a:r>
          </a:p>
          <a:p>
            <a:r>
              <a:rPr lang="en-US" sz="2000" dirty="0">
                <a:latin typeface="Franklin Gothic Book" panose="020B0503020102020204" pitchFamily="34" charset="0"/>
              </a:rPr>
              <a:t>His lowest cost bronze plan is $2,000 (4% of household income), taking into account premium tax credits. The plan is considered affordable. He is not eligible for this exemption.</a:t>
            </a:r>
          </a:p>
          <a:p>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29</a:t>
            </a:fld>
            <a:endParaRPr lang="en-US" dirty="0"/>
          </a:p>
        </p:txBody>
      </p:sp>
      <p:sp>
        <p:nvSpPr>
          <p:cNvPr id="10" name="Rectangle 9"/>
          <p:cNvSpPr/>
          <p:nvPr/>
        </p:nvSpPr>
        <p:spPr>
          <a:xfrm>
            <a:off x="473422" y="1209460"/>
            <a:ext cx="835304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Calibri" panose="020F0502020204030204" pitchFamily="34" charset="0"/>
              </a:rPr>
              <a:t>Household Income:  </a:t>
            </a:r>
            <a:r>
              <a:rPr lang="en-US" b="1" dirty="0">
                <a:latin typeface="Calibri" panose="020F0502020204030204" pitchFamily="34" charset="0"/>
              </a:rPr>
              <a:t>$47,000</a:t>
            </a:r>
          </a:p>
          <a:p>
            <a:r>
              <a:rPr lang="en-US" dirty="0">
                <a:latin typeface="Calibri" panose="020F0502020204030204" pitchFamily="34" charset="0"/>
              </a:rPr>
              <a:t>Sonia’s premium for </a:t>
            </a:r>
            <a:r>
              <a:rPr lang="en-US" u="sng" dirty="0">
                <a:latin typeface="Calibri" panose="020F0502020204030204" pitchFamily="34" charset="0"/>
              </a:rPr>
              <a:t>employee-only</a:t>
            </a:r>
            <a:r>
              <a:rPr lang="en-US" dirty="0">
                <a:latin typeface="Calibri" panose="020F0502020204030204" pitchFamily="34" charset="0"/>
              </a:rPr>
              <a:t> plan: </a:t>
            </a:r>
            <a:r>
              <a:rPr lang="en-US" b="1" dirty="0">
                <a:latin typeface="Calibri" panose="020F0502020204030204" pitchFamily="34" charset="0"/>
              </a:rPr>
              <a:t> $2,350/year (5% of income)</a:t>
            </a:r>
          </a:p>
          <a:p>
            <a:r>
              <a:rPr lang="en-US" dirty="0">
                <a:latin typeface="Calibri" panose="020F0502020204030204" pitchFamily="34" charset="0"/>
              </a:rPr>
              <a:t>Sonia’s premium for </a:t>
            </a:r>
            <a:r>
              <a:rPr lang="en-US" u="sng" dirty="0">
                <a:latin typeface="Calibri" panose="020F0502020204030204" pitchFamily="34" charset="0"/>
              </a:rPr>
              <a:t>employee plus children</a:t>
            </a:r>
            <a:r>
              <a:rPr lang="en-US" dirty="0">
                <a:latin typeface="Calibri" panose="020F0502020204030204" pitchFamily="34" charset="0"/>
              </a:rPr>
              <a:t>: </a:t>
            </a:r>
            <a:r>
              <a:rPr lang="en-US" b="1" dirty="0">
                <a:latin typeface="Calibri" panose="020F0502020204030204" pitchFamily="34" charset="0"/>
              </a:rPr>
              <a:t>$4,700/year (10% of income)</a:t>
            </a:r>
          </a:p>
          <a:p>
            <a:r>
              <a:rPr lang="en-US" b="1" dirty="0">
                <a:latin typeface="Calibri" panose="020F0502020204030204" pitchFamily="34" charset="0"/>
              </a:rPr>
              <a:t>No spousal coverage </a:t>
            </a:r>
            <a:r>
              <a:rPr lang="en-US" dirty="0">
                <a:latin typeface="Calibri" panose="020F0502020204030204" pitchFamily="34" charset="0"/>
              </a:rPr>
              <a:t>is offered</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2788" y="2881829"/>
            <a:ext cx="1468375" cy="150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104019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Exemptions</a:t>
            </a:r>
            <a:endParaRPr lang="en-US" dirty="0"/>
          </a:p>
        </p:txBody>
      </p:sp>
    </p:spTree>
    <p:extLst>
      <p:ext uri="{BB962C8B-B14F-4D97-AF65-F5344CB8AC3E}">
        <p14:creationId xmlns:p14="http://schemas.microsoft.com/office/powerpoint/2010/main" val="270010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77" y="50091"/>
            <a:ext cx="7630889" cy="533400"/>
          </a:xfrm>
        </p:spPr>
        <p:txBody>
          <a:bodyPr/>
          <a:lstStyle/>
          <a:p>
            <a:r>
              <a:rPr lang="en-US" dirty="0" smtClean="0"/>
              <a:t>Exemption:  Aggregate Cost of Coverage </a:t>
            </a:r>
            <a:endParaRPr lang="en-US" dirty="0"/>
          </a:p>
        </p:txBody>
      </p:sp>
      <p:sp>
        <p:nvSpPr>
          <p:cNvPr id="6" name="TextBox 5"/>
          <p:cNvSpPr txBox="1"/>
          <p:nvPr/>
        </p:nvSpPr>
        <p:spPr>
          <a:xfrm>
            <a:off x="291353" y="729768"/>
            <a:ext cx="6285121" cy="2369880"/>
          </a:xfrm>
          <a:prstGeom prst="rect">
            <a:avLst/>
          </a:prstGeom>
          <a:noFill/>
        </p:spPr>
        <p:txBody>
          <a:bodyPr wrap="square" rtlCol="0">
            <a:spAutoFit/>
          </a:bodyPr>
          <a:lstStyle/>
          <a:p>
            <a:r>
              <a:rPr lang="en-US" sz="2000" dirty="0" smtClean="0"/>
              <a:t>Bob and Joan have jobs that offer health coverage to the employee only.</a:t>
            </a:r>
            <a:endParaRPr lang="en-US" sz="2000" dirty="0"/>
          </a:p>
          <a:p>
            <a:pPr marL="237744" indent="-237744">
              <a:buClr>
                <a:schemeClr val="tx2">
                  <a:lumMod val="60000"/>
                  <a:lumOff val="40000"/>
                </a:schemeClr>
              </a:buClr>
              <a:buFont typeface="Arial" panose="020B0604020202020204" pitchFamily="34" charset="0"/>
              <a:buChar char="•"/>
            </a:pPr>
            <a:r>
              <a:rPr lang="en-US" b="1" dirty="0" smtClean="0"/>
              <a:t>Household Income: </a:t>
            </a:r>
            <a:r>
              <a:rPr lang="en-US" dirty="0" smtClean="0"/>
              <a:t>$45,000</a:t>
            </a:r>
          </a:p>
          <a:p>
            <a:pPr marL="237744" indent="-237744">
              <a:buClr>
                <a:schemeClr val="tx2">
                  <a:lumMod val="60000"/>
                  <a:lumOff val="40000"/>
                </a:schemeClr>
              </a:buClr>
              <a:buFont typeface="Arial" panose="020B0604020202020204" pitchFamily="34" charset="0"/>
              <a:buChar char="•"/>
            </a:pPr>
            <a:r>
              <a:rPr lang="en-US" b="1" dirty="0" smtClean="0"/>
              <a:t>Premium cost for Bob: </a:t>
            </a:r>
            <a:r>
              <a:rPr lang="en-US" dirty="0" smtClean="0"/>
              <a:t> $2,400/year   </a:t>
            </a:r>
            <a:r>
              <a:rPr lang="en-US" i="1" dirty="0" smtClean="0"/>
              <a:t>5.3% of income</a:t>
            </a:r>
          </a:p>
          <a:p>
            <a:pPr marL="237744" indent="-237744">
              <a:buClr>
                <a:schemeClr val="tx2">
                  <a:lumMod val="60000"/>
                  <a:lumOff val="40000"/>
                </a:schemeClr>
              </a:buClr>
              <a:buFont typeface="Arial" panose="020B0604020202020204" pitchFamily="34" charset="0"/>
              <a:buChar char="•"/>
            </a:pPr>
            <a:r>
              <a:rPr lang="en-US" b="1" dirty="0" smtClean="0"/>
              <a:t>Premium cost for Joan:  </a:t>
            </a:r>
            <a:r>
              <a:rPr lang="en-US" dirty="0" smtClean="0"/>
              <a:t>$2,100/year   </a:t>
            </a:r>
            <a:r>
              <a:rPr lang="en-US" i="1" dirty="0" smtClean="0"/>
              <a:t>4.6% of income</a:t>
            </a:r>
          </a:p>
          <a:p>
            <a:pPr marL="237744" indent="-237744">
              <a:buClr>
                <a:schemeClr val="tx2">
                  <a:lumMod val="60000"/>
                  <a:lumOff val="40000"/>
                </a:schemeClr>
              </a:buClr>
              <a:buFont typeface="Arial" panose="020B0604020202020204" pitchFamily="34" charset="0"/>
              <a:buChar char="•"/>
            </a:pPr>
            <a:r>
              <a:rPr lang="en-US" b="1" dirty="0" smtClean="0"/>
              <a:t>Aggregate cost: </a:t>
            </a:r>
            <a:r>
              <a:rPr lang="en-US" dirty="0" smtClean="0"/>
              <a:t>$4,500/year   </a:t>
            </a:r>
            <a:r>
              <a:rPr lang="en-US" i="1" dirty="0" smtClean="0"/>
              <a:t>10% of income</a:t>
            </a:r>
          </a:p>
          <a:p>
            <a:pPr marL="237744" indent="-237744">
              <a:buClr>
                <a:schemeClr val="tx2">
                  <a:lumMod val="60000"/>
                  <a:lumOff val="40000"/>
                </a:schemeClr>
              </a:buClr>
              <a:buFont typeface="Arial" panose="020B0604020202020204" pitchFamily="34" charset="0"/>
              <a:buChar char="•"/>
            </a:pPr>
            <a:r>
              <a:rPr lang="en-US" dirty="0" smtClean="0"/>
              <a:t>Neither is offered family coverage that would cover them both for less than 8% of income</a:t>
            </a:r>
          </a:p>
        </p:txBody>
      </p:sp>
      <p:graphicFrame>
        <p:nvGraphicFramePr>
          <p:cNvPr id="9" name="Chart 8"/>
          <p:cNvGraphicFramePr>
            <a:graphicFrameLocks/>
          </p:cNvGraphicFramePr>
          <p:nvPr>
            <p:extLst>
              <p:ext uri="{D42A27DB-BD31-4B8C-83A1-F6EECF244321}">
                <p14:modId xmlns:p14="http://schemas.microsoft.com/office/powerpoint/2010/main" val="3858530479"/>
              </p:ext>
            </p:extLst>
          </p:nvPr>
        </p:nvGraphicFramePr>
        <p:xfrm>
          <a:off x="291353" y="3110772"/>
          <a:ext cx="5416967" cy="33666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51851" y="3930882"/>
            <a:ext cx="2912467"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1200"/>
              </a:spcAft>
              <a:buClr>
                <a:schemeClr val="tx2">
                  <a:lumMod val="60000"/>
                  <a:lumOff val="40000"/>
                </a:schemeClr>
              </a:buClr>
            </a:pPr>
            <a:r>
              <a:rPr lang="en-US" dirty="0" smtClean="0">
                <a:latin typeface="Franklin Gothic Book"/>
                <a:cs typeface="Franklin Gothic Book"/>
              </a:rPr>
              <a:t>They can claim the </a:t>
            </a:r>
            <a:r>
              <a:rPr lang="en-US" dirty="0" smtClean="0">
                <a:latin typeface="Franklin Gothic Medium" panose="020B0603020102020204" pitchFamily="34" charset="0"/>
                <a:cs typeface="Franklin Gothic Book"/>
              </a:rPr>
              <a:t>Code G</a:t>
            </a:r>
            <a:r>
              <a:rPr lang="en-US" dirty="0" smtClean="0">
                <a:latin typeface="Franklin Gothic Book"/>
                <a:cs typeface="Franklin Gothic Book"/>
              </a:rPr>
              <a:t> exemption because the total cost of coverage exceeds 8% of income.</a:t>
            </a:r>
          </a:p>
        </p:txBody>
      </p:sp>
      <p:pic>
        <p:nvPicPr>
          <p:cNvPr id="4098" name="Picture 2" descr="https://encrypted-tbn0.gstatic.com/images?q=tbn:ANd9GcQ78uaBH7KGfpQsAway-SibeMdPon70fJPkkF2pp5ti5468U3j_rQ"/>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435740" y="799168"/>
            <a:ext cx="2407964" cy="204008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lgn="r"/>
            <a:fld id="{7FFE15FC-A8B6-4718-BABB-4F5309630F6C}" type="slidenum">
              <a:rPr lang="en-US" smtClean="0"/>
              <a:pPr algn="r"/>
              <a:t>30</a:t>
            </a:fld>
            <a:endParaRPr lang="en-US" dirty="0"/>
          </a:p>
        </p:txBody>
      </p:sp>
      <p:sp>
        <p:nvSpPr>
          <p:cNvPr id="11" name="TextBox 10"/>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III: Exemptions Granted on Return</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3190100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Exemptions</a:t>
            </a:r>
            <a:endParaRPr lang="en-US" dirty="0"/>
          </a:p>
        </p:txBody>
      </p:sp>
    </p:spTree>
    <p:extLst>
      <p:ext uri="{BB962C8B-B14F-4D97-AF65-F5344CB8AC3E}">
        <p14:creationId xmlns:p14="http://schemas.microsoft.com/office/powerpoint/2010/main" val="2338250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apply for an exemption through the Marketplace?</a:t>
            </a:r>
            <a:endParaRPr lang="en-US" dirty="0"/>
          </a:p>
        </p:txBody>
      </p:sp>
      <p:sp>
        <p:nvSpPr>
          <p:cNvPr id="7" name="Content Placeholder 6"/>
          <p:cNvSpPr>
            <a:spLocks noGrp="1"/>
          </p:cNvSpPr>
          <p:nvPr>
            <p:ph idx="1"/>
          </p:nvPr>
        </p:nvSpPr>
        <p:spPr/>
        <p:txBody>
          <a:bodyPr/>
          <a:lstStyle/>
          <a:p>
            <a:r>
              <a:rPr lang="en-US" sz="2200" dirty="0" smtClean="0"/>
              <a:t>A list of exemptions are available from the Marketplace but most are either:</a:t>
            </a:r>
          </a:p>
          <a:p>
            <a:pPr lvl="1"/>
            <a:r>
              <a:rPr lang="en-US" sz="2000" dirty="0"/>
              <a:t>D</a:t>
            </a:r>
            <a:r>
              <a:rPr lang="en-US" sz="2000" dirty="0" smtClean="0"/>
              <a:t>uplicative of exemptions that can be claimed directly on the tax return, or</a:t>
            </a:r>
          </a:p>
          <a:p>
            <a:pPr lvl="1"/>
            <a:r>
              <a:rPr lang="en-US" sz="2000" dirty="0" smtClean="0"/>
              <a:t>Aren’t available retrospectively</a:t>
            </a:r>
          </a:p>
          <a:p>
            <a:r>
              <a:rPr lang="en-US" sz="2200" dirty="0" smtClean="0"/>
              <a:t>At the time of tax filing in 2015, three types of exemptions will be available through the Marketplace:</a:t>
            </a:r>
          </a:p>
          <a:p>
            <a:pPr marL="914400" lvl="1" indent="-457200">
              <a:buFont typeface="+mj-lt"/>
              <a:buAutoNum type="arabicPeriod"/>
            </a:pPr>
            <a:r>
              <a:rPr lang="en-US" sz="2000" dirty="0" smtClean="0"/>
              <a:t>Religious conscience</a:t>
            </a:r>
          </a:p>
          <a:p>
            <a:pPr marL="1311275" lvl="2" indent="-284163">
              <a:buFont typeface="Lucida Grande"/>
              <a:buChar char="-"/>
            </a:pPr>
            <a:r>
              <a:rPr lang="en-US" sz="1800" dirty="0" smtClean="0"/>
              <a:t>Members of religious sects that object to insurance coverage, including Medicare and Social Security (e.g., Mennonite, Amish) </a:t>
            </a:r>
          </a:p>
          <a:p>
            <a:pPr marL="914400" lvl="1" indent="-457200">
              <a:buFont typeface="+mj-lt"/>
              <a:buAutoNum type="arabicPeriod"/>
            </a:pPr>
            <a:r>
              <a:rPr lang="en-US" sz="2000" dirty="0" smtClean="0"/>
              <a:t>Membership in an Indian Tribe (also available on the tax return)</a:t>
            </a:r>
          </a:p>
          <a:p>
            <a:pPr marL="914400" lvl="1" indent="-457200">
              <a:buFont typeface="+mj-lt"/>
              <a:buAutoNum type="arabicPeriod"/>
            </a:pPr>
            <a:r>
              <a:rPr lang="en-US" sz="2000" dirty="0" smtClean="0"/>
              <a:t>Hardship </a:t>
            </a:r>
          </a:p>
          <a:p>
            <a:pPr marL="1311275" lvl="2" indent="-284163">
              <a:buFont typeface="Lucida Grande"/>
              <a:buChar char="-"/>
            </a:pPr>
            <a:r>
              <a:rPr lang="en-US" sz="1800" dirty="0" smtClean="0"/>
              <a:t>Many categories of hardship</a:t>
            </a:r>
          </a:p>
          <a:p>
            <a:pPr marL="0" indent="0">
              <a:buNone/>
            </a:pPr>
            <a:endParaRPr lang="en-US" sz="2200"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32</a:t>
            </a:fld>
            <a:endParaRPr lang="en-US" dirty="0"/>
          </a:p>
        </p:txBody>
      </p:sp>
      <p:sp>
        <p:nvSpPr>
          <p:cNvPr id="9" name="TextBox 8"/>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 Exemptions from the Marketplace</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874980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776" y="89266"/>
            <a:ext cx="8686800" cy="533400"/>
          </a:xfrm>
        </p:spPr>
        <p:txBody>
          <a:bodyPr/>
          <a:lstStyle/>
          <a:p>
            <a:r>
              <a:rPr lang="en-US" dirty="0" smtClean="0"/>
              <a:t>Marketplace Exemptions: Hardship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6898730"/>
              </p:ext>
            </p:extLst>
          </p:nvPr>
        </p:nvGraphicFramePr>
        <p:xfrm>
          <a:off x="228600" y="874168"/>
          <a:ext cx="8686800" cy="5368358"/>
        </p:xfrm>
        <a:graphic>
          <a:graphicData uri="http://schemas.openxmlformats.org/drawingml/2006/table">
            <a:tbl>
              <a:tblPr firstRow="1" bandRow="1">
                <a:tableStyleId>{69012ECD-51FC-41F1-AA8D-1B2483CD663E}</a:tableStyleId>
              </a:tblPr>
              <a:tblGrid>
                <a:gridCol w="6027345">
                  <a:extLst>
                    <a:ext uri="{9D8B030D-6E8A-4147-A177-3AD203B41FA5}">
                      <a16:colId xmlns:a16="http://schemas.microsoft.com/office/drawing/2014/main" xmlns="" val="20000"/>
                    </a:ext>
                  </a:extLst>
                </a:gridCol>
                <a:gridCol w="2659455">
                  <a:extLst>
                    <a:ext uri="{9D8B030D-6E8A-4147-A177-3AD203B41FA5}">
                      <a16:colId xmlns:a16="http://schemas.microsoft.com/office/drawing/2014/main" xmlns="" val="20001"/>
                    </a:ext>
                  </a:extLst>
                </a:gridCol>
              </a:tblGrid>
              <a:tr h="415358">
                <a:tc>
                  <a:txBody>
                    <a:bodyPr/>
                    <a:lstStyle/>
                    <a:p>
                      <a:r>
                        <a:rPr lang="en-US" sz="2000" dirty="0" smtClean="0">
                          <a:latin typeface="Calibri" panose="020F0502020204030204" pitchFamily="34" charset="0"/>
                        </a:rPr>
                        <a:t>Hardship Exemptions Granted by</a:t>
                      </a:r>
                      <a:r>
                        <a:rPr lang="en-US" sz="2000" baseline="0" dirty="0" smtClean="0">
                          <a:latin typeface="Calibri" panose="020F0502020204030204" pitchFamily="34" charset="0"/>
                        </a:rPr>
                        <a:t> Marketplace</a:t>
                      </a:r>
                      <a:endParaRPr lang="en-US" sz="2000" dirty="0">
                        <a:latin typeface="Calibri" panose="020F0502020204030204" pitchFamily="34" charset="0"/>
                      </a:endParaRPr>
                    </a:p>
                  </a:txBody>
                  <a:tcPr>
                    <a:solidFill>
                      <a:srgbClr val="0C61A4"/>
                    </a:solidFill>
                  </a:tcPr>
                </a:tc>
                <a:tc>
                  <a:txBody>
                    <a:bodyPr/>
                    <a:lstStyle/>
                    <a:p>
                      <a:r>
                        <a:rPr lang="en-US" sz="2000" dirty="0" smtClean="0">
                          <a:latin typeface="Calibri" panose="020F0502020204030204" pitchFamily="34" charset="0"/>
                        </a:rPr>
                        <a:t>Duration</a:t>
                      </a:r>
                      <a:endParaRPr lang="en-US" sz="2000" dirty="0">
                        <a:latin typeface="Calibri" panose="020F0502020204030204" pitchFamily="34" charset="0"/>
                      </a:endParaRPr>
                    </a:p>
                  </a:txBody>
                  <a:tcPr>
                    <a:solidFill>
                      <a:srgbClr val="0C61A4"/>
                    </a:solidFill>
                  </a:tcPr>
                </a:tc>
                <a:extLst>
                  <a:ext uri="{0D108BD9-81ED-4DB2-BD59-A6C34878D82A}">
                    <a16:rowId xmlns:a16="http://schemas.microsoft.com/office/drawing/2014/main" xmlns="" val="10000"/>
                  </a:ext>
                </a:extLst>
              </a:tr>
              <a:tr h="49150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Financial or domestic circumstances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Homelessness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Eviction in the last 6 months or facing eviction or foreclosure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Utility shut-off notice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Domestic violence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Recent death of a close family member </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Disaster that resulted in significant property damage</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Bankruptcy in the last 6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Debt from medical expenses in the last 24 months</a:t>
                      </a:r>
                    </a:p>
                    <a:p>
                      <a:pPr marL="571500" marR="0" lvl="0" indent="-342900"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High expenses caring for ill, disabled or aging relative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Failure of another party to comply with a medical support order for a dependent child who is determined ineligible for Medicaid or CHIP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Through an appeals process, determined eligible for a Marketplace QHP, PTC, or CSR but was not enrolled</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Determined ineligible for Medicaid because the state did not expand </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Individual health insurance plan was cancelled and you believe Marketplace plans are considered unaffordable</a:t>
                      </a:r>
                    </a:p>
                    <a:p>
                      <a:pPr marL="573088" marR="0" lvl="0" indent="-344488" algn="l" defTabSz="457200" rtl="0" eaLnBrk="1" fontAlgn="auto" latinLnBrk="0" hangingPunct="1">
                        <a:lnSpc>
                          <a:spcPct val="100000"/>
                        </a:lnSpc>
                        <a:spcBef>
                          <a:spcPts val="300"/>
                        </a:spcBef>
                        <a:spcAft>
                          <a:spcPts val="0"/>
                        </a:spcAft>
                        <a:buClrTx/>
                        <a:buSzTx/>
                        <a:buFont typeface="+mj-lt"/>
                        <a:buAutoNum type="arabicPeriod"/>
                        <a:tabLst/>
                        <a:defRPr/>
                      </a:pPr>
                      <a:r>
                        <a:rPr kumimoji="0" lang="en-US" sz="1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Other hardship in obtaining coverage (including for people in AmeriCorps, VISTA and NCCC who are enrolled limited duration or self-funded coverage)</a:t>
                      </a:r>
                    </a:p>
                  </a:txBody>
                  <a:tcPr/>
                </a:tc>
                <a:tc>
                  <a:txBody>
                    <a:bodyPr/>
                    <a:lstStyle/>
                    <a:p>
                      <a:endParaRPr lang="en-US" sz="1800" baseline="0" dirty="0" smtClean="0">
                        <a:latin typeface="Franklin Gothic Book" panose="020B0503020102020204" pitchFamily="34" charset="0"/>
                      </a:endParaRPr>
                    </a:p>
                  </a:txBody>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6264998" y="1341823"/>
            <a:ext cx="2650402" cy="646331"/>
          </a:xfrm>
          <a:prstGeom prst="rect">
            <a:avLst/>
          </a:prstGeom>
          <a:noFill/>
        </p:spPr>
        <p:txBody>
          <a:bodyPr wrap="square" rtlCol="0">
            <a:spAutoFit/>
          </a:bodyPr>
          <a:lstStyle/>
          <a:p>
            <a:r>
              <a:rPr lang="en-US" dirty="0">
                <a:latin typeface="Calibri" panose="020F0502020204030204" pitchFamily="34" charset="0"/>
              </a:rPr>
              <a:t>At least one month before and after </a:t>
            </a:r>
            <a:r>
              <a:rPr lang="en-US" dirty="0" smtClean="0">
                <a:latin typeface="Calibri" panose="020F0502020204030204" pitchFamily="34" charset="0"/>
              </a:rPr>
              <a:t>hardship</a:t>
            </a:r>
            <a:endParaRPr lang="en-US" dirty="0">
              <a:latin typeface="Calibri" panose="020F0502020204030204" pitchFamily="34" charset="0"/>
            </a:endParaRPr>
          </a:p>
        </p:txBody>
      </p:sp>
      <p:sp>
        <p:nvSpPr>
          <p:cNvPr id="8" name="TextBox 7"/>
          <p:cNvSpPr txBox="1"/>
          <p:nvPr/>
        </p:nvSpPr>
        <p:spPr>
          <a:xfrm>
            <a:off x="6264998" y="2616470"/>
            <a:ext cx="2650402" cy="400110"/>
          </a:xfrm>
          <a:prstGeom prst="rect">
            <a:avLst/>
          </a:prstGeom>
          <a:solidFill>
            <a:srgbClr val="0C61A4"/>
          </a:solidFill>
        </p:spPr>
        <p:txBody>
          <a:bodyPr wrap="square" rtlCol="0">
            <a:spAutoFit/>
          </a:bodyPr>
          <a:lstStyle/>
          <a:p>
            <a:r>
              <a:rPr lang="en-US" sz="2000" b="1" dirty="0">
                <a:solidFill>
                  <a:schemeClr val="bg1"/>
                </a:solidFill>
                <a:latin typeface="Calibri"/>
                <a:cs typeface="Calibri"/>
              </a:rPr>
              <a:t>When </a:t>
            </a:r>
            <a:r>
              <a:rPr lang="en-US" sz="2000" b="1" dirty="0" smtClean="0">
                <a:solidFill>
                  <a:schemeClr val="bg1"/>
                </a:solidFill>
                <a:latin typeface="Calibri"/>
                <a:cs typeface="Calibri"/>
              </a:rPr>
              <a:t>to Apply</a:t>
            </a:r>
            <a:endParaRPr lang="en-US" sz="2000" b="1" dirty="0">
              <a:solidFill>
                <a:schemeClr val="bg1"/>
              </a:solidFill>
              <a:latin typeface="Calibri"/>
              <a:cs typeface="Calibri"/>
            </a:endParaRPr>
          </a:p>
        </p:txBody>
      </p:sp>
      <p:sp>
        <p:nvSpPr>
          <p:cNvPr id="6" name="TextBox 5"/>
          <p:cNvSpPr txBox="1"/>
          <p:nvPr/>
        </p:nvSpPr>
        <p:spPr>
          <a:xfrm>
            <a:off x="6264998" y="3078135"/>
            <a:ext cx="2650402" cy="1323439"/>
          </a:xfrm>
          <a:prstGeom prst="rect">
            <a:avLst/>
          </a:prstGeom>
          <a:noFill/>
        </p:spPr>
        <p:txBody>
          <a:bodyPr wrap="square" rtlCol="0">
            <a:spAutoFit/>
          </a:bodyPr>
          <a:lstStyle/>
          <a:p>
            <a:r>
              <a:rPr lang="en-US" sz="1600" dirty="0">
                <a:latin typeface="Calibri" panose="020F0502020204030204" pitchFamily="34" charset="0"/>
              </a:rPr>
              <a:t>Up to 3 years after the month of the hardship (but documentation is required in most circumstances so earlier is better)</a:t>
            </a:r>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10" name="TextBox 9"/>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 Exemptions from the Marketplace</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32835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Marketplace Exemptions: </a:t>
            </a:r>
            <a:r>
              <a:rPr lang="en-US" dirty="0" smtClean="0"/>
              <a:t>Hardship #12 </a:t>
            </a:r>
            <a:endParaRPr lang="en-US" dirty="0"/>
          </a:p>
        </p:txBody>
      </p:sp>
      <p:sp>
        <p:nvSpPr>
          <p:cNvPr id="3" name="Content Placeholder 2"/>
          <p:cNvSpPr>
            <a:spLocks noGrp="1"/>
          </p:cNvSpPr>
          <p:nvPr>
            <p:ph idx="1"/>
          </p:nvPr>
        </p:nvSpPr>
        <p:spPr>
          <a:xfrm>
            <a:off x="221942" y="2379216"/>
            <a:ext cx="8691239" cy="3975800"/>
          </a:xfrm>
        </p:spPr>
        <p:txBody>
          <a:bodyPr/>
          <a:lstStyle/>
          <a:p>
            <a:pPr marL="0" indent="0">
              <a:buNone/>
            </a:pPr>
            <a:r>
              <a:rPr lang="en-US" sz="2000" dirty="0">
                <a:latin typeface="Franklin Gothic Medium" panose="020B0603020102020204" pitchFamily="34" charset="0"/>
              </a:rPr>
              <a:t>Ineligible for Medicaid based on state decision not to expand </a:t>
            </a:r>
            <a:endParaRPr lang="en-US" sz="2000" dirty="0" smtClean="0">
              <a:latin typeface="Franklin Gothic Medium" panose="020B0603020102020204" pitchFamily="34" charset="0"/>
            </a:endParaRPr>
          </a:p>
          <a:p>
            <a:pPr lvl="1"/>
            <a:r>
              <a:rPr lang="en-US" sz="1800" dirty="0" smtClean="0"/>
              <a:t>Available to low-income adults (&lt;138% FPL)</a:t>
            </a:r>
          </a:p>
          <a:p>
            <a:pPr lvl="1"/>
            <a:r>
              <a:rPr lang="en-US" sz="1800" dirty="0" smtClean="0"/>
              <a:t>To receive this </a:t>
            </a:r>
            <a:r>
              <a:rPr lang="en-US" sz="1800" dirty="0" smtClean="0"/>
              <a:t>exemption from the Marketplace, </a:t>
            </a:r>
            <a:r>
              <a:rPr lang="en-US" sz="1800" dirty="0" smtClean="0"/>
              <a:t>the taxpayer must:</a:t>
            </a:r>
          </a:p>
          <a:p>
            <a:pPr lvl="2"/>
            <a:r>
              <a:rPr lang="en-US" sz="1600" dirty="0" smtClean="0"/>
              <a:t>Have applied for Medicaid before December 31, 2014, and</a:t>
            </a:r>
          </a:p>
          <a:p>
            <a:pPr lvl="2"/>
            <a:r>
              <a:rPr lang="en-US" sz="1600" dirty="0" smtClean="0"/>
              <a:t>Be denied Medicaid because the state did not expand coverage</a:t>
            </a:r>
          </a:p>
          <a:p>
            <a:pPr lvl="1"/>
            <a:r>
              <a:rPr lang="en-US" sz="1800" b="1" u="sng" dirty="0" smtClean="0"/>
              <a:t>Problem</a:t>
            </a:r>
            <a:r>
              <a:rPr lang="en-US" sz="1800" b="1" dirty="0" smtClean="0"/>
              <a:t>: </a:t>
            </a:r>
            <a:r>
              <a:rPr lang="en-US" sz="1800" dirty="0" smtClean="0"/>
              <a:t>Few people understood that a denial was required in order to get the exemption from the Marketplace</a:t>
            </a:r>
          </a:p>
          <a:p>
            <a:pPr lvl="1"/>
            <a:r>
              <a:rPr lang="en-US" sz="1800" dirty="0" smtClean="0"/>
              <a:t>For those who did apply for and were denied </a:t>
            </a:r>
            <a:r>
              <a:rPr lang="en-US" sz="1800" dirty="0" smtClean="0"/>
              <a:t>Medicaid</a:t>
            </a:r>
            <a:r>
              <a:rPr lang="en-US" sz="1800" dirty="0"/>
              <a:t>:</a:t>
            </a:r>
            <a:endParaRPr lang="en-US" sz="1800" dirty="0" smtClean="0"/>
          </a:p>
          <a:p>
            <a:pPr lvl="2"/>
            <a:r>
              <a:rPr lang="en-US" sz="1600" dirty="0" smtClean="0"/>
              <a:t>Many will receive an automatic exemption without applying for the exemption at the Marketplace </a:t>
            </a:r>
          </a:p>
          <a:p>
            <a:pPr lvl="2"/>
            <a:r>
              <a:rPr lang="en-US" sz="1600" dirty="0" smtClean="0"/>
              <a:t>A person will not get an automatic exemption if he or she:</a:t>
            </a:r>
          </a:p>
          <a:p>
            <a:pPr lvl="3"/>
            <a:r>
              <a:rPr lang="en-US" sz="1600" dirty="0" smtClean="0"/>
              <a:t>Applied directly at the state Medicaid agency instead of the Marketplace</a:t>
            </a:r>
          </a:p>
          <a:p>
            <a:pPr lvl="3"/>
            <a:r>
              <a:rPr lang="en-US" sz="1600" dirty="0" smtClean="0"/>
              <a:t>Applied at the Marketplace but had income above the poverty line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sp>
        <p:nvSpPr>
          <p:cNvPr id="6" name="TextBox 5"/>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 Exemptions from the Marketplace</a:t>
            </a:r>
            <a:endParaRPr lang="en-US" sz="1400" dirty="0">
              <a:solidFill>
                <a:schemeClr val="bg1"/>
              </a:solidFill>
              <a:latin typeface="Franklin Gothic Medium"/>
              <a:cs typeface="Franklin Gothic Medium"/>
            </a:endParaRPr>
          </a:p>
        </p:txBody>
      </p:sp>
      <p:sp>
        <p:nvSpPr>
          <p:cNvPr id="5" name="TextBox 4"/>
          <p:cNvSpPr txBox="1"/>
          <p:nvPr/>
        </p:nvSpPr>
        <p:spPr>
          <a:xfrm>
            <a:off x="292963" y="816745"/>
            <a:ext cx="8533502"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b="1" dirty="0">
                <a:latin typeface="Franklin Gothic Book" panose="020B0503020102020204" pitchFamily="34" charset="0"/>
                <a:cs typeface="Franklin Gothic Book" panose="020B0503020102020204" pitchFamily="34" charset="0"/>
              </a:rPr>
              <a:t>Update 11/21/14</a:t>
            </a:r>
          </a:p>
          <a:p>
            <a:r>
              <a:rPr lang="en-US" sz="1600" dirty="0" smtClean="0">
                <a:latin typeface="Franklin Gothic Book" panose="020B0503020102020204" pitchFamily="34" charset="0"/>
                <a:cs typeface="Franklin Gothic Book" panose="020B0503020102020204" pitchFamily="34" charset="0"/>
              </a:rPr>
              <a:t>A taxpayer can still apply for this </a:t>
            </a:r>
            <a:r>
              <a:rPr lang="en-US" sz="1600" dirty="0">
                <a:latin typeface="Franklin Gothic Book" panose="020B0503020102020204" pitchFamily="34" charset="0"/>
                <a:cs typeface="Franklin Gothic Book" panose="020B0503020102020204" pitchFamily="34" charset="0"/>
              </a:rPr>
              <a:t>exemption through the Marketplace </a:t>
            </a:r>
            <a:r>
              <a:rPr lang="en-US" sz="1600" dirty="0" smtClean="0">
                <a:latin typeface="Franklin Gothic Book" panose="020B0503020102020204" pitchFamily="34" charset="0"/>
                <a:cs typeface="Franklin Gothic Book" panose="020B0503020102020204" pitchFamily="34" charset="0"/>
              </a:rPr>
              <a:t>(below) but it </a:t>
            </a:r>
            <a:r>
              <a:rPr lang="en-US" sz="1600" dirty="0">
                <a:latin typeface="Franklin Gothic Book" panose="020B0503020102020204" pitchFamily="34" charset="0"/>
                <a:cs typeface="Franklin Gothic Book" panose="020B0503020102020204" pitchFamily="34" charset="0"/>
              </a:rPr>
              <a:t>can also be claimed </a:t>
            </a:r>
            <a:r>
              <a:rPr lang="en-US" sz="1600" i="1" dirty="0">
                <a:latin typeface="Franklin Gothic Book" panose="020B0503020102020204" pitchFamily="34" charset="0"/>
                <a:cs typeface="Franklin Gothic Book" panose="020B0503020102020204" pitchFamily="34" charset="0"/>
              </a:rPr>
              <a:t>directly on the tax return </a:t>
            </a:r>
            <a:r>
              <a:rPr lang="en-US" sz="1600" dirty="0">
                <a:latin typeface="Franklin Gothic Book" panose="020B0503020102020204" pitchFamily="34" charset="0"/>
                <a:cs typeface="Franklin Gothic Book" panose="020B0503020102020204" pitchFamily="34" charset="0"/>
              </a:rPr>
              <a:t>as a </a:t>
            </a:r>
            <a:r>
              <a:rPr lang="en-US" sz="1600" b="1" u="sng" dirty="0">
                <a:latin typeface="Franklin Gothic Book" panose="020B0503020102020204" pitchFamily="34" charset="0"/>
                <a:cs typeface="Franklin Gothic Book" panose="020B0503020102020204" pitchFamily="34" charset="0"/>
              </a:rPr>
              <a:t>Code G </a:t>
            </a:r>
            <a:r>
              <a:rPr lang="en-US" sz="1600" dirty="0" smtClean="0">
                <a:latin typeface="Franklin Gothic Book" panose="020B0503020102020204" pitchFamily="34" charset="0"/>
                <a:cs typeface="Franklin Gothic Book" panose="020B0503020102020204" pitchFamily="34" charset="0"/>
              </a:rPr>
              <a:t>hardship by a person who lived in a non-expansion state and had household income below 138% FPL. </a:t>
            </a:r>
            <a:r>
              <a:rPr lang="en-US" sz="1600" b="1" dirty="0"/>
              <a:t>People who meet these criteria can claim the exemption on their tax returns even if they did not apply for Medicaid and receive a denial in 2014</a:t>
            </a:r>
            <a:r>
              <a:rPr lang="en-US" sz="1600" b="1" dirty="0" smtClean="0"/>
              <a:t>.</a:t>
            </a:r>
            <a:r>
              <a:rPr lang="en-US" sz="1600" b="1" dirty="0" smtClean="0">
                <a:latin typeface="Franklin Gothic Book" panose="020B0503020102020204" pitchFamily="34" charset="0"/>
                <a:cs typeface="Franklin Gothic Book" panose="020B0503020102020204" pitchFamily="34" charset="0"/>
              </a:rPr>
              <a:t> </a:t>
            </a:r>
            <a:endParaRPr lang="en-US" sz="1600" b="1" dirty="0">
              <a:latin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val="2190778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for a Hardship </a:t>
            </a:r>
            <a:r>
              <a:rPr lang="en-US" dirty="0"/>
              <a:t>E</a:t>
            </a:r>
            <a:r>
              <a:rPr lang="en-US" dirty="0" smtClean="0"/>
              <a:t>xemption</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35</a:t>
            </a:fld>
            <a:endParaRPr lang="en-US" dirty="0"/>
          </a:p>
        </p:txBody>
      </p:sp>
      <p:sp>
        <p:nvSpPr>
          <p:cNvPr id="10" name="TextBox 9"/>
          <p:cNvSpPr txBox="1"/>
          <p:nvPr/>
        </p:nvSpPr>
        <p:spPr>
          <a:xfrm>
            <a:off x="231112" y="5606639"/>
            <a:ext cx="863252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b="1" dirty="0" smtClean="0">
                <a:solidFill>
                  <a:schemeClr val="tx2"/>
                </a:solidFill>
              </a:rPr>
              <a:t>Hardship application</a:t>
            </a:r>
          </a:p>
          <a:p>
            <a:r>
              <a:rPr lang="en-US" dirty="0" smtClean="0">
                <a:solidFill>
                  <a:schemeClr val="tx2"/>
                </a:solidFill>
              </a:rPr>
              <a:t>https</a:t>
            </a:r>
            <a:r>
              <a:rPr lang="en-US" dirty="0">
                <a:solidFill>
                  <a:schemeClr val="tx2"/>
                </a:solidFill>
              </a:rPr>
              <a:t>://</a:t>
            </a:r>
            <a:r>
              <a:rPr lang="en-US" dirty="0" err="1">
                <a:solidFill>
                  <a:schemeClr val="tx2"/>
                </a:solidFill>
              </a:rPr>
              <a:t>marketplace.cms.gov</a:t>
            </a:r>
            <a:r>
              <a:rPr lang="en-US" dirty="0">
                <a:solidFill>
                  <a:schemeClr val="tx2"/>
                </a:solidFill>
              </a:rPr>
              <a:t>/applications-and-forms/hardship-</a:t>
            </a:r>
            <a:r>
              <a:rPr lang="en-US" dirty="0" err="1">
                <a:solidFill>
                  <a:schemeClr val="tx2"/>
                </a:solidFill>
              </a:rPr>
              <a:t>exemption.pdf</a:t>
            </a:r>
            <a:endParaRPr lang="en-US" dirty="0">
              <a:solidFill>
                <a:schemeClr val="tx2"/>
              </a:solidFill>
            </a:endParaRPr>
          </a:p>
        </p:txBody>
      </p:sp>
      <p:sp>
        <p:nvSpPr>
          <p:cNvPr id="12" name="TextBox 11"/>
          <p:cNvSpPr txBox="1"/>
          <p:nvPr/>
        </p:nvSpPr>
        <p:spPr>
          <a:xfrm>
            <a:off x="127000" y="889000"/>
            <a:ext cx="4078111" cy="4339650"/>
          </a:xfrm>
          <a:prstGeom prst="rect">
            <a:avLst/>
          </a:prstGeom>
          <a:noFill/>
        </p:spPr>
        <p:txBody>
          <a:bodyPr wrap="square" rtlCol="0">
            <a:spAutoFit/>
          </a:bodyPr>
          <a:lstStyle/>
          <a:p>
            <a:pPr marL="225425" indent="-225425" defTabSz="457200">
              <a:spcBef>
                <a:spcPct val="20000"/>
              </a:spcBef>
              <a:buClr>
                <a:schemeClr val="tx2">
                  <a:lumMod val="60000"/>
                  <a:lumOff val="40000"/>
                </a:schemeClr>
              </a:buClr>
              <a:buFont typeface="Arial"/>
              <a:buChar char="•"/>
            </a:pPr>
            <a:r>
              <a:rPr lang="en-US" sz="2000" dirty="0">
                <a:latin typeface="Franklin Gothic Book" panose="020B0503020102020204" pitchFamily="34" charset="0"/>
                <a:cs typeface="Franklin Gothic Book" panose="020B0503020102020204" pitchFamily="34" charset="0"/>
              </a:rPr>
              <a:t>Consider a Marketplace exemption if a member of the household </a:t>
            </a:r>
            <a:r>
              <a:rPr lang="en-US" sz="2000" dirty="0" smtClean="0">
                <a:latin typeface="Franklin Gothic Book" panose="020B0503020102020204" pitchFamily="34" charset="0"/>
                <a:cs typeface="Franklin Gothic Book" panose="020B0503020102020204" pitchFamily="34" charset="0"/>
              </a:rPr>
              <a:t>is:</a:t>
            </a:r>
          </a:p>
          <a:p>
            <a:pPr marL="800100" lvl="1" indent="-342900" defTabSz="457200">
              <a:spcBef>
                <a:spcPct val="20000"/>
              </a:spcBef>
              <a:buClr>
                <a:schemeClr val="tx2">
                  <a:lumMod val="60000"/>
                  <a:lumOff val="40000"/>
                </a:schemeClr>
              </a:buClr>
              <a:buFont typeface="Lucida Grande"/>
              <a:buChar char="-"/>
            </a:pPr>
            <a:r>
              <a:rPr lang="en-US" sz="2000" dirty="0" smtClean="0">
                <a:latin typeface="Franklin Gothic Book" panose="020B0503020102020204" pitchFamily="34" charset="0"/>
                <a:cs typeface="Franklin Gothic Book" panose="020B0503020102020204" pitchFamily="34" charset="0"/>
              </a:rPr>
              <a:t>Uninsured </a:t>
            </a:r>
            <a:r>
              <a:rPr lang="en-US" sz="2000" dirty="0">
                <a:latin typeface="Franklin Gothic Book" panose="020B0503020102020204" pitchFamily="34" charset="0"/>
                <a:cs typeface="Franklin Gothic Book" panose="020B0503020102020204" pitchFamily="34" charset="0"/>
              </a:rPr>
              <a:t>for one or more months, </a:t>
            </a:r>
            <a:r>
              <a:rPr lang="en-US" sz="2000" dirty="0" smtClean="0">
                <a:latin typeface="Franklin Gothic Book" panose="020B0503020102020204" pitchFamily="34" charset="0"/>
                <a:cs typeface="Franklin Gothic Book" panose="020B0503020102020204" pitchFamily="34" charset="0"/>
              </a:rPr>
              <a:t>and</a:t>
            </a:r>
          </a:p>
          <a:p>
            <a:pPr marL="800100" lvl="1" indent="-342900" defTabSz="457200">
              <a:spcBef>
                <a:spcPct val="20000"/>
              </a:spcBef>
              <a:buClr>
                <a:schemeClr val="tx2">
                  <a:lumMod val="60000"/>
                  <a:lumOff val="40000"/>
                </a:schemeClr>
              </a:buClr>
              <a:buFont typeface="Lucida Grande"/>
              <a:buChar char="-"/>
            </a:pPr>
            <a:r>
              <a:rPr lang="en-US" sz="2000" dirty="0" smtClean="0">
                <a:latin typeface="Franklin Gothic Book" panose="020B0503020102020204" pitchFamily="34" charset="0"/>
                <a:cs typeface="Franklin Gothic Book" panose="020B0503020102020204" pitchFamily="34" charset="0"/>
              </a:rPr>
              <a:t>Not </a:t>
            </a:r>
            <a:r>
              <a:rPr lang="en-US" sz="2000" dirty="0">
                <a:latin typeface="Franklin Gothic Book" panose="020B0503020102020204" pitchFamily="34" charset="0"/>
                <a:cs typeface="Franklin Gothic Book" panose="020B0503020102020204" pitchFamily="34" charset="0"/>
              </a:rPr>
              <a:t>eligible for an exemption that is claimed directly on the tax return</a:t>
            </a:r>
            <a:r>
              <a:rPr lang="en-US" sz="2000" dirty="0" smtClean="0">
                <a:latin typeface="Franklin Gothic Book" panose="020B0503020102020204" pitchFamily="34" charset="0"/>
                <a:cs typeface="Franklin Gothic Book" panose="020B0503020102020204" pitchFamily="34" charset="0"/>
              </a:rPr>
              <a:t>.</a:t>
            </a:r>
            <a:endParaRPr lang="en-US" sz="2000" dirty="0">
              <a:latin typeface="Franklin Gothic Book" panose="020B0503020102020204" pitchFamily="34" charset="0"/>
              <a:cs typeface="Franklin Gothic Book" panose="020B0503020102020204" pitchFamily="34" charset="0"/>
            </a:endParaRPr>
          </a:p>
          <a:p>
            <a:pPr marL="342900" indent="-342900" defTabSz="457200">
              <a:spcBef>
                <a:spcPct val="20000"/>
              </a:spcBef>
              <a:buClr>
                <a:schemeClr val="tx2">
                  <a:lumMod val="60000"/>
                  <a:lumOff val="40000"/>
                </a:schemeClr>
              </a:buClr>
              <a:buFont typeface="Arial"/>
              <a:buChar char="•"/>
            </a:pPr>
            <a:r>
              <a:rPr lang="en-US" sz="2000" dirty="0" smtClean="0">
                <a:latin typeface="Franklin Gothic Book" panose="020B0503020102020204" pitchFamily="34" charset="0"/>
                <a:cs typeface="Franklin Gothic Book" panose="020B0503020102020204" pitchFamily="34" charset="0"/>
              </a:rPr>
              <a:t>A Marketplace exemption application must be printed, completed and mailed</a:t>
            </a:r>
            <a:endParaRPr lang="en-US" sz="2000" dirty="0">
              <a:latin typeface="Franklin Gothic Book" panose="020B0503020102020204" pitchFamily="34" charset="0"/>
              <a:cs typeface="Franklin Gothic Book" panose="020B0503020102020204" pitchFamily="34" charset="0"/>
            </a:endParaRPr>
          </a:p>
          <a:p>
            <a:pPr marL="342900" indent="-342900" defTabSz="457200">
              <a:spcBef>
                <a:spcPct val="20000"/>
              </a:spcBef>
              <a:buClr>
                <a:schemeClr val="tx2">
                  <a:lumMod val="60000"/>
                  <a:lumOff val="40000"/>
                </a:schemeClr>
              </a:buClr>
              <a:buFont typeface="Arial"/>
              <a:buChar char="•"/>
            </a:pPr>
            <a:r>
              <a:rPr lang="en-US" sz="2000" dirty="0" smtClean="0">
                <a:latin typeface="Franklin Gothic Book" panose="020B0503020102020204" pitchFamily="34" charset="0"/>
                <a:cs typeface="Franklin Gothic Book" panose="020B0503020102020204" pitchFamily="34" charset="0"/>
              </a:rPr>
              <a:t>Processing takes 2+ weeks (may be significantly longer)</a:t>
            </a:r>
            <a:endParaRPr lang="en-US" sz="2000" dirty="0">
              <a:latin typeface="Franklin Gothic Book" panose="020B0503020102020204" pitchFamily="34" charset="0"/>
              <a:cs typeface="Franklin Gothic Book" panose="020B0503020102020204" pitchFamily="34" charset="0"/>
            </a:endParaRPr>
          </a:p>
        </p:txBody>
      </p:sp>
      <p:sp>
        <p:nvSpPr>
          <p:cNvPr id="13" name="Content Placeholder 12"/>
          <p:cNvSpPr>
            <a:spLocks noGrp="1"/>
          </p:cNvSpPr>
          <p:nvPr>
            <p:ph idx="1"/>
          </p:nvPr>
        </p:nvSpPr>
        <p:spPr>
          <a:xfrm>
            <a:off x="4573809" y="1170859"/>
            <a:ext cx="4248112" cy="4055675"/>
          </a:xfrm>
          <a:solidFill>
            <a:schemeClr val="accent1">
              <a:lumMod val="20000"/>
              <a:lumOff val="80000"/>
            </a:schemeClr>
          </a:solidFill>
          <a:ln w="38100" cmpd="sng">
            <a:solidFill>
              <a:schemeClr val="tx1"/>
            </a:solidFill>
          </a:ln>
        </p:spPr>
        <p:txBody>
          <a:bodyPr/>
          <a:lstStyle/>
          <a:p>
            <a:pPr marL="0" indent="0">
              <a:buNone/>
            </a:pPr>
            <a:r>
              <a:rPr lang="en-US" sz="2000" dirty="0" smtClean="0">
                <a:latin typeface="Franklin Gothic Medium" panose="020B0603020102020204" pitchFamily="34" charset="0"/>
              </a:rPr>
              <a:t>Should I Make a Referral to Complete a Hardship Application?</a:t>
            </a:r>
          </a:p>
          <a:p>
            <a:r>
              <a:rPr lang="en-US" sz="1800" dirty="0" smtClean="0"/>
              <a:t>A referral to a health care assister is one option but it causes additional delay</a:t>
            </a:r>
          </a:p>
          <a:p>
            <a:r>
              <a:rPr lang="en-US" sz="1800" dirty="0" smtClean="0"/>
              <a:t>Consider helping the client complete the hardship application at your tax site</a:t>
            </a:r>
          </a:p>
          <a:p>
            <a:r>
              <a:rPr lang="en-US" sz="1800" dirty="0" smtClean="0"/>
              <a:t>No special health care knowledge is needed. Application requires:</a:t>
            </a:r>
          </a:p>
          <a:p>
            <a:pPr lvl="1"/>
            <a:r>
              <a:rPr lang="en-US" sz="1600" dirty="0" smtClean="0"/>
              <a:t>Name and contact info</a:t>
            </a:r>
          </a:p>
          <a:p>
            <a:pPr lvl="1"/>
            <a:r>
              <a:rPr lang="en-US" sz="1600" dirty="0" smtClean="0"/>
              <a:t>Dependents</a:t>
            </a:r>
          </a:p>
          <a:p>
            <a:pPr lvl="1"/>
            <a:r>
              <a:rPr lang="en-US" sz="1600" dirty="0" smtClean="0"/>
              <a:t>Documentation of exemption</a:t>
            </a:r>
          </a:p>
          <a:p>
            <a:pPr lvl="1"/>
            <a:r>
              <a:rPr lang="en-US" sz="1600" dirty="0" smtClean="0"/>
              <a:t>Taxpayer’s signature</a:t>
            </a:r>
            <a:endParaRPr lang="en-US" sz="1600" dirty="0"/>
          </a:p>
        </p:txBody>
      </p:sp>
      <p:sp>
        <p:nvSpPr>
          <p:cNvPr id="8" name="TextBox 7"/>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 Exemptions from the Marketplace</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2097695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for a Hardship Exemption</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36</a:t>
            </a:fld>
            <a:endParaRPr lang="en-US" dirty="0"/>
          </a:p>
        </p:txBody>
      </p:sp>
      <p:pic>
        <p:nvPicPr>
          <p:cNvPr id="4" name="Picture 3"/>
          <p:cNvPicPr>
            <a:picLocks noChangeAspect="1"/>
          </p:cNvPicPr>
          <p:nvPr/>
        </p:nvPicPr>
        <p:blipFill>
          <a:blip r:embed="rId3"/>
          <a:stretch>
            <a:fillRect/>
          </a:stretch>
        </p:blipFill>
        <p:spPr>
          <a:xfrm>
            <a:off x="4171210" y="667742"/>
            <a:ext cx="4762500" cy="585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11666" y="903110"/>
            <a:ext cx="3668889" cy="2000548"/>
          </a:xfrm>
          <a:prstGeom prst="rect">
            <a:avLst/>
          </a:prstGeom>
          <a:noFill/>
        </p:spPr>
        <p:txBody>
          <a:bodyPr wrap="square" rtlCol="0">
            <a:spAutoFit/>
          </a:bodyPr>
          <a:lstStyle/>
          <a:p>
            <a:pPr marL="225425" indent="-225425" defTabSz="457200">
              <a:spcBef>
                <a:spcPct val="20000"/>
              </a:spcBef>
              <a:buClr>
                <a:schemeClr val="tx2">
                  <a:lumMod val="60000"/>
                  <a:lumOff val="40000"/>
                </a:schemeClr>
              </a:buClr>
              <a:buFont typeface="Arial"/>
              <a:buChar char="•"/>
            </a:pPr>
            <a:r>
              <a:rPr lang="en-US" sz="2000" dirty="0" smtClean="0">
                <a:latin typeface="Franklin Gothic Book" panose="020B0503020102020204" pitchFamily="34" charset="0"/>
                <a:cs typeface="Franklin Gothic Book" panose="020B0503020102020204" pitchFamily="34" charset="0"/>
              </a:rPr>
              <a:t>Most hardship exemptions require documentation of the hardship. </a:t>
            </a:r>
          </a:p>
          <a:p>
            <a:pPr marL="800100" lvl="1" indent="-342900" defTabSz="457200">
              <a:spcBef>
                <a:spcPct val="20000"/>
              </a:spcBef>
              <a:buClr>
                <a:schemeClr val="tx2">
                  <a:lumMod val="60000"/>
                  <a:lumOff val="40000"/>
                </a:schemeClr>
              </a:buClr>
              <a:buFont typeface="Lucida Grande"/>
              <a:buChar char="-"/>
            </a:pPr>
            <a:r>
              <a:rPr lang="en-US" sz="2000" dirty="0" smtClean="0">
                <a:latin typeface="Franklin Gothic Book" panose="020B0503020102020204" pitchFamily="34" charset="0"/>
                <a:cs typeface="Franklin Gothic Book" panose="020B0503020102020204" pitchFamily="34" charset="0"/>
              </a:rPr>
              <a:t>E.g., Hardship of utility shut-off requires a copy of the shut-off notice</a:t>
            </a:r>
          </a:p>
        </p:txBody>
      </p:sp>
      <p:sp>
        <p:nvSpPr>
          <p:cNvPr id="9" name="TextBox 8"/>
          <p:cNvSpPr txBox="1"/>
          <p:nvPr/>
        </p:nvSpPr>
        <p:spPr>
          <a:xfrm>
            <a:off x="248172" y="3533019"/>
            <a:ext cx="3649571" cy="2585323"/>
          </a:xfrm>
          <a:prstGeom prst="rect">
            <a:avLst/>
          </a:prstGeom>
          <a:noFill/>
          <a:ln w="38100" cmpd="sng">
            <a:solidFill>
              <a:schemeClr val="tx2"/>
            </a:solidFill>
          </a:ln>
        </p:spPr>
        <p:txBody>
          <a:bodyPr wrap="square" rtlCol="0">
            <a:spAutoFit/>
          </a:bodyPr>
          <a:lstStyle/>
          <a:p>
            <a:r>
              <a:rPr lang="en-US" dirty="0" smtClean="0">
                <a:latin typeface="Franklin Gothic Medium" panose="020B0603020102020204" pitchFamily="34" charset="0"/>
                <a:cs typeface="Franklin Gothic Book"/>
              </a:rPr>
              <a:t>Note:  </a:t>
            </a:r>
          </a:p>
          <a:p>
            <a:pPr marL="285750" indent="-285750">
              <a:buFont typeface="Arial"/>
              <a:buChar char="•"/>
            </a:pPr>
            <a:r>
              <a:rPr lang="en-US" dirty="0" smtClean="0">
                <a:latin typeface="Franklin Gothic Book"/>
                <a:cs typeface="Franklin Gothic Book"/>
              </a:rPr>
              <a:t>The exemptions claimed on the tax return apply to both the FFM and state-run marketplaces.</a:t>
            </a:r>
          </a:p>
          <a:p>
            <a:pPr marL="285750" indent="-285750">
              <a:buFont typeface="Arial"/>
              <a:buChar char="•"/>
            </a:pPr>
            <a:r>
              <a:rPr lang="en-US" dirty="0" smtClean="0">
                <a:latin typeface="Franklin Gothic Book"/>
                <a:cs typeface="Franklin Gothic Book"/>
              </a:rPr>
              <a:t>For exemptions that must be approved by the Marketplace, the FFM is processing exemptions for all states except Connecticut. </a:t>
            </a:r>
            <a:endParaRPr lang="en-US" dirty="0">
              <a:latin typeface="Franklin Gothic Book"/>
              <a:cs typeface="Franklin Gothic Book"/>
            </a:endParaRPr>
          </a:p>
        </p:txBody>
      </p:sp>
      <p:sp>
        <p:nvSpPr>
          <p:cNvPr id="10" name="TextBox 9"/>
          <p:cNvSpPr txBox="1"/>
          <p:nvPr/>
        </p:nvSpPr>
        <p:spPr>
          <a:xfrm>
            <a:off x="5431678" y="6543196"/>
            <a:ext cx="3712323" cy="307777"/>
          </a:xfrm>
          <a:prstGeom prst="rect">
            <a:avLst/>
          </a:prstGeom>
          <a:solidFill>
            <a:srgbClr val="00B050"/>
          </a:solidFill>
          <a:ln w="28575" cmpd="sng">
            <a:solidFill>
              <a:schemeClr val="tx2"/>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solidFill>
                  <a:schemeClr val="bg1"/>
                </a:solidFill>
                <a:latin typeface="Franklin Gothic Medium"/>
                <a:cs typeface="Franklin Gothic Medium"/>
              </a:rPr>
              <a:t>Part I: Exemptions from the Marketplace</a:t>
            </a: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3903929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Exemptions</a:t>
            </a:r>
          </a:p>
        </p:txBody>
      </p:sp>
      <p:cxnSp>
        <p:nvCxnSpPr>
          <p:cNvPr id="45" name="Straight Arrow Connector 44"/>
          <p:cNvCxnSpPr/>
          <p:nvPr/>
        </p:nvCxnSpPr>
        <p:spPr>
          <a:xfrm>
            <a:off x="5940684" y="1879069"/>
            <a:ext cx="1097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pPr algn="r"/>
            <a:fld id="{7FFE15FC-A8B6-4718-BABB-4F5309630F6C}" type="slidenum">
              <a:rPr lang="en-US" smtClean="0"/>
              <a:pPr algn="r"/>
              <a:t>37</a:t>
            </a:fld>
            <a:endParaRPr lang="en-US" dirty="0"/>
          </a:p>
        </p:txBody>
      </p:sp>
      <p:cxnSp>
        <p:nvCxnSpPr>
          <p:cNvPr id="47" name="Straight Arrow Connector 46"/>
          <p:cNvCxnSpPr/>
          <p:nvPr/>
        </p:nvCxnSpPr>
        <p:spPr>
          <a:xfrm>
            <a:off x="5940684" y="6127156"/>
            <a:ext cx="1097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961109" y="5792642"/>
            <a:ext cx="3314538" cy="566094"/>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US" sz="1600" b="1" dirty="0" smtClean="0">
                <a:solidFill>
                  <a:schemeClr val="tx1"/>
                </a:solidFill>
                <a:latin typeface="Calibri" panose="020F0502020204030204" pitchFamily="34" charset="0"/>
              </a:rPr>
              <a:t>Does anyone qualify for a Marketplace hardship exemption? </a:t>
            </a:r>
            <a:endParaRPr lang="en-US" sz="1600" b="1" dirty="0">
              <a:solidFill>
                <a:schemeClr val="tx1"/>
              </a:solidFill>
              <a:latin typeface="Calibri" panose="020F0502020204030204" pitchFamily="34" charset="0"/>
            </a:endParaRPr>
          </a:p>
        </p:txBody>
      </p:sp>
      <p:grpSp>
        <p:nvGrpSpPr>
          <p:cNvPr id="8" name="Group 7"/>
          <p:cNvGrpSpPr/>
          <p:nvPr/>
        </p:nvGrpSpPr>
        <p:grpSpPr>
          <a:xfrm>
            <a:off x="1967034" y="5607222"/>
            <a:ext cx="1022238" cy="743496"/>
            <a:chOff x="1967034" y="5607222"/>
            <a:chExt cx="1022238" cy="743496"/>
          </a:xfrm>
        </p:grpSpPr>
        <p:sp>
          <p:nvSpPr>
            <p:cNvPr id="48" name="Bent-Up Arrow 47"/>
            <p:cNvSpPr/>
            <p:nvPr/>
          </p:nvSpPr>
          <p:spPr>
            <a:xfrm rot="5400000">
              <a:off x="2106405" y="5467851"/>
              <a:ext cx="743496" cy="1022238"/>
            </a:xfrm>
            <a:prstGeom prst="bentUpArrow">
              <a:avLst>
                <a:gd name="adj1" fmla="val 33333"/>
                <a:gd name="adj2" fmla="val 34009"/>
                <a:gd name="adj3" fmla="val 289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Rectangle 38"/>
            <p:cNvSpPr/>
            <p:nvPr/>
          </p:nvSpPr>
          <p:spPr>
            <a:xfrm>
              <a:off x="2207980" y="5929468"/>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sp>
        <p:nvSpPr>
          <p:cNvPr id="12" name="Rectangle 11"/>
          <p:cNvSpPr/>
          <p:nvPr/>
        </p:nvSpPr>
        <p:spPr>
          <a:xfrm>
            <a:off x="309769" y="2323615"/>
            <a:ext cx="5092225" cy="3283607"/>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US" sz="1600" b="1" dirty="0" smtClean="0">
                <a:solidFill>
                  <a:schemeClr val="tx1"/>
                </a:solidFill>
                <a:latin typeface="Calibri" panose="020F0502020204030204" pitchFamily="34" charset="0"/>
              </a:rPr>
              <a:t>Exemptions for individuals </a:t>
            </a:r>
            <a:r>
              <a:rPr lang="en-US" sz="1600" i="1" dirty="0" smtClean="0">
                <a:solidFill>
                  <a:schemeClr val="tx1"/>
                </a:solidFill>
                <a:latin typeface="Calibri" panose="020F0502020204030204" pitchFamily="34" charset="0"/>
              </a:rPr>
              <a:t>(duration varies)</a:t>
            </a:r>
            <a:r>
              <a:rPr lang="en-US" sz="1600" b="1" dirty="0" smtClean="0">
                <a:solidFill>
                  <a:schemeClr val="tx1"/>
                </a:solidFill>
                <a:latin typeface="Calibri" panose="020F0502020204030204" pitchFamily="34" charset="0"/>
              </a:rPr>
              <a:t>: </a:t>
            </a:r>
            <a:endParaRPr lang="en-US" sz="1600" b="1" dirty="0">
              <a:solidFill>
                <a:schemeClr val="tx1"/>
              </a:solidFill>
              <a:latin typeface="Calibri" panose="020F0502020204030204" pitchFamily="34" charset="0"/>
            </a:endParaRPr>
          </a:p>
        </p:txBody>
      </p:sp>
      <p:grpSp>
        <p:nvGrpSpPr>
          <p:cNvPr id="34" name="Group 33"/>
          <p:cNvGrpSpPr/>
          <p:nvPr/>
        </p:nvGrpSpPr>
        <p:grpSpPr>
          <a:xfrm>
            <a:off x="2662178" y="1986652"/>
            <a:ext cx="636606" cy="425912"/>
            <a:chOff x="2662178" y="1178725"/>
            <a:chExt cx="636606" cy="425912"/>
          </a:xfrm>
        </p:grpSpPr>
        <p:sp>
          <p:nvSpPr>
            <p:cNvPr id="35" name="Down Arrow 34"/>
            <p:cNvSpPr/>
            <p:nvPr/>
          </p:nvSpPr>
          <p:spPr>
            <a:xfrm>
              <a:off x="2662178" y="1178725"/>
              <a:ext cx="636606" cy="425912"/>
            </a:xfrm>
            <a:prstGeom prst="downArrow">
              <a:avLst>
                <a:gd name="adj1" fmla="val 46826"/>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Rectangle 37"/>
            <p:cNvSpPr/>
            <p:nvPr/>
          </p:nvSpPr>
          <p:spPr>
            <a:xfrm>
              <a:off x="2728841" y="1205337"/>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sp>
        <p:nvSpPr>
          <p:cNvPr id="5" name="Rectangle 4"/>
          <p:cNvSpPr/>
          <p:nvPr/>
        </p:nvSpPr>
        <p:spPr>
          <a:xfrm>
            <a:off x="358816" y="1495684"/>
            <a:ext cx="5943600" cy="53882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600" dirty="0" smtClean="0">
                <a:solidFill>
                  <a:schemeClr val="tx1"/>
                </a:solidFill>
                <a:latin typeface="Calibri" panose="020F0502020204030204" pitchFamily="34" charset="0"/>
              </a:rPr>
              <a:t>Does the taxpayer have income below the filing threshold? </a:t>
            </a:r>
          </a:p>
          <a:p>
            <a:r>
              <a:rPr lang="en-US" sz="1600" i="1" dirty="0" smtClean="0">
                <a:solidFill>
                  <a:schemeClr val="tx1"/>
                </a:solidFill>
                <a:latin typeface="Calibri" panose="020F0502020204030204" pitchFamily="34" charset="0"/>
              </a:rPr>
              <a:t>Applies to the entire household for the entire year. </a:t>
            </a:r>
          </a:p>
        </p:txBody>
      </p:sp>
      <p:grpSp>
        <p:nvGrpSpPr>
          <p:cNvPr id="7" name="Group 6"/>
          <p:cNvGrpSpPr/>
          <p:nvPr/>
        </p:nvGrpSpPr>
        <p:grpSpPr>
          <a:xfrm>
            <a:off x="2662178" y="1168451"/>
            <a:ext cx="636606" cy="425912"/>
            <a:chOff x="2662178" y="1178725"/>
            <a:chExt cx="636606" cy="425912"/>
          </a:xfrm>
        </p:grpSpPr>
        <p:sp>
          <p:nvSpPr>
            <p:cNvPr id="9" name="Down Arrow 8"/>
            <p:cNvSpPr/>
            <p:nvPr/>
          </p:nvSpPr>
          <p:spPr>
            <a:xfrm>
              <a:off x="2662178" y="1178725"/>
              <a:ext cx="636606" cy="425912"/>
            </a:xfrm>
            <a:prstGeom prst="downArrow">
              <a:avLst>
                <a:gd name="adj1" fmla="val 46826"/>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p:cNvSpPr/>
            <p:nvPr/>
          </p:nvSpPr>
          <p:spPr>
            <a:xfrm>
              <a:off x="2728841" y="1205337"/>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grpSp>
        <p:nvGrpSpPr>
          <p:cNvPr id="25" name="Group 24"/>
          <p:cNvGrpSpPr/>
          <p:nvPr/>
        </p:nvGrpSpPr>
        <p:grpSpPr>
          <a:xfrm>
            <a:off x="5679943" y="4296793"/>
            <a:ext cx="636606" cy="1604728"/>
            <a:chOff x="2662178" y="1977561"/>
            <a:chExt cx="636606" cy="425912"/>
          </a:xfrm>
        </p:grpSpPr>
        <p:sp>
          <p:nvSpPr>
            <p:cNvPr id="26" name="Down Arrow 25"/>
            <p:cNvSpPr/>
            <p:nvPr/>
          </p:nvSpPr>
          <p:spPr>
            <a:xfrm>
              <a:off x="2662178" y="1977561"/>
              <a:ext cx="636606" cy="425912"/>
            </a:xfrm>
            <a:prstGeom prst="downArrow">
              <a:avLst>
                <a:gd name="adj1" fmla="val 46826"/>
                <a:gd name="adj2" fmla="val 4354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Rectangle 27"/>
            <p:cNvSpPr/>
            <p:nvPr/>
          </p:nvSpPr>
          <p:spPr>
            <a:xfrm>
              <a:off x="2726747" y="2164645"/>
              <a:ext cx="520861" cy="1297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sp>
        <p:nvSpPr>
          <p:cNvPr id="15" name="Rectangle 14"/>
          <p:cNvSpPr/>
          <p:nvPr/>
        </p:nvSpPr>
        <p:spPr>
          <a:xfrm>
            <a:off x="5514535" y="2334663"/>
            <a:ext cx="3504865" cy="1962129"/>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US" sz="1600" b="1" dirty="0" smtClean="0">
                <a:solidFill>
                  <a:schemeClr val="tx1"/>
                </a:solidFill>
                <a:latin typeface="Calibri" panose="020F0502020204030204" pitchFamily="34" charset="0"/>
              </a:rPr>
              <a:t>Exemptions for individuals that have a limited duration: </a:t>
            </a:r>
            <a:endParaRPr lang="en-US" sz="1600" b="1" dirty="0">
              <a:solidFill>
                <a:schemeClr val="tx1"/>
              </a:solidFill>
              <a:latin typeface="Calibri" panose="020F0502020204030204" pitchFamily="34" charset="0"/>
            </a:endParaRPr>
          </a:p>
        </p:txBody>
      </p:sp>
      <p:cxnSp>
        <p:nvCxnSpPr>
          <p:cNvPr id="22" name="Straight Arrow Connector 21"/>
          <p:cNvCxnSpPr/>
          <p:nvPr/>
        </p:nvCxnSpPr>
        <p:spPr>
          <a:xfrm>
            <a:off x="5933741" y="1145999"/>
            <a:ext cx="1097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09066" y="846423"/>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YES</a:t>
            </a:r>
            <a:endParaRPr lang="en-US" b="1" dirty="0">
              <a:solidFill>
                <a:schemeClr val="tx1"/>
              </a:solidFill>
            </a:endParaRPr>
          </a:p>
        </p:txBody>
      </p:sp>
      <p:sp>
        <p:nvSpPr>
          <p:cNvPr id="4" name="Rectangle 3"/>
          <p:cNvSpPr/>
          <p:nvPr/>
        </p:nvSpPr>
        <p:spPr>
          <a:xfrm>
            <a:off x="358816" y="843131"/>
            <a:ext cx="5943600" cy="36576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600" dirty="0" smtClean="0">
                <a:solidFill>
                  <a:schemeClr val="tx1"/>
                </a:solidFill>
                <a:latin typeface="Calibri" panose="020F0502020204030204" pitchFamily="34" charset="0"/>
              </a:rPr>
              <a:t>Does the taxpayer already have an exemption from the Marketplace?</a:t>
            </a:r>
          </a:p>
        </p:txBody>
      </p:sp>
      <p:graphicFrame>
        <p:nvGraphicFramePr>
          <p:cNvPr id="32" name="Table 31"/>
          <p:cNvGraphicFramePr>
            <a:graphicFrameLocks noGrp="1"/>
          </p:cNvGraphicFramePr>
          <p:nvPr>
            <p:extLst/>
          </p:nvPr>
        </p:nvGraphicFramePr>
        <p:xfrm>
          <a:off x="417973" y="2657535"/>
          <a:ext cx="4887557" cy="2747790"/>
        </p:xfrm>
        <a:graphic>
          <a:graphicData uri="http://schemas.openxmlformats.org/drawingml/2006/table">
            <a:tbl>
              <a:tblPr firstRow="1" bandRow="1">
                <a:tableStyleId>{5C22544A-7EE6-4342-B048-85BDC9FD1C3A}</a:tableStyleId>
              </a:tblPr>
              <a:tblGrid>
                <a:gridCol w="3869942">
                  <a:extLst>
                    <a:ext uri="{9D8B030D-6E8A-4147-A177-3AD203B41FA5}">
                      <a16:colId xmlns:a16="http://schemas.microsoft.com/office/drawing/2014/main" xmlns="" val="20000"/>
                    </a:ext>
                  </a:extLst>
                </a:gridCol>
                <a:gridCol w="1017615">
                  <a:extLst>
                    <a:ext uri="{9D8B030D-6E8A-4147-A177-3AD203B41FA5}">
                      <a16:colId xmlns:a16="http://schemas.microsoft.com/office/drawing/2014/main" xmlns="" val="20001"/>
                    </a:ext>
                  </a:extLst>
                </a:gridCol>
              </a:tblGrid>
              <a:tr h="292751">
                <a:tc>
                  <a:txBody>
                    <a:bodyPr/>
                    <a:lstStyle/>
                    <a:p>
                      <a:pPr algn="l"/>
                      <a:r>
                        <a:rPr lang="en-US" sz="1350" dirty="0" smtClean="0">
                          <a:solidFill>
                            <a:schemeClr val="tx1"/>
                          </a:solidFill>
                          <a:latin typeface="Calibri" panose="020F0502020204030204" pitchFamily="34" charset="0"/>
                        </a:rPr>
                        <a:t>Exemption</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baseline="0" dirty="0" smtClean="0">
                          <a:solidFill>
                            <a:schemeClr val="tx1"/>
                          </a:solidFill>
                          <a:latin typeface="Calibri" panose="020F0502020204030204" pitchFamily="34" charset="0"/>
                        </a:rPr>
                        <a:t>IRS Code</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92751">
                <a:tc>
                  <a:txBody>
                    <a:bodyPr/>
                    <a:lstStyle/>
                    <a:p>
                      <a:pPr algn="l"/>
                      <a:r>
                        <a:rPr lang="en-US" sz="1350" dirty="0" smtClean="0">
                          <a:solidFill>
                            <a:schemeClr val="tx1"/>
                          </a:solidFill>
                          <a:latin typeface="Calibri" panose="020F0502020204030204" pitchFamily="34" charset="0"/>
                        </a:rPr>
                        <a:t>Certain noncitizens</a:t>
                      </a:r>
                      <a:r>
                        <a:rPr lang="en-US" sz="1350" baseline="0" dirty="0" smtClean="0">
                          <a:solidFill>
                            <a:schemeClr val="tx1"/>
                          </a:solidFill>
                          <a:latin typeface="Calibri" panose="020F0502020204030204" pitchFamily="34" charset="0"/>
                        </a:rPr>
                        <a:t> and citizens living abroad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C</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94714">
                <a:tc>
                  <a:txBody>
                    <a:bodyPr/>
                    <a:lstStyle/>
                    <a:p>
                      <a:pPr algn="l"/>
                      <a:r>
                        <a:rPr lang="en-US" sz="1350" dirty="0" smtClean="0">
                          <a:solidFill>
                            <a:schemeClr val="tx1"/>
                          </a:solidFill>
                          <a:latin typeface="Calibri" panose="020F0502020204030204" pitchFamily="34" charset="0"/>
                        </a:rPr>
                        <a:t>Health care sharing ministry</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92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latin typeface="Calibri" panose="020F0502020204030204" pitchFamily="34" charset="0"/>
                        </a:rPr>
                        <a:t>Federally-recognized Indian</a:t>
                      </a:r>
                      <a:r>
                        <a:rPr lang="en-US" sz="1350" baseline="0" dirty="0" smtClean="0">
                          <a:solidFill>
                            <a:schemeClr val="tx1"/>
                          </a:solidFill>
                          <a:latin typeface="Calibri" panose="020F0502020204030204" pitchFamily="34" charset="0"/>
                        </a:rPr>
                        <a:t> tribe or eligible for IHS</a:t>
                      </a:r>
                      <a:endParaRPr lang="en-US" sz="1350" dirty="0" smtClean="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2751">
                <a:tc>
                  <a:txBody>
                    <a:bodyPr/>
                    <a:lstStyle/>
                    <a:p>
                      <a:pPr algn="l"/>
                      <a:r>
                        <a:rPr lang="en-US" sz="1350" dirty="0" smtClean="0">
                          <a:solidFill>
                            <a:schemeClr val="tx1"/>
                          </a:solidFill>
                          <a:latin typeface="Calibri" panose="020F0502020204030204" pitchFamily="34" charset="0"/>
                        </a:rPr>
                        <a:t>Limited benefit Medicaid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H</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92751">
                <a:tc>
                  <a:txBody>
                    <a:bodyPr/>
                    <a:lstStyle/>
                    <a:p>
                      <a:pPr algn="l"/>
                      <a:r>
                        <a:rPr lang="en-US" sz="1350" dirty="0" smtClean="0">
                          <a:solidFill>
                            <a:schemeClr val="tx1"/>
                          </a:solidFill>
                          <a:latin typeface="Calibri" panose="020F0502020204030204" pitchFamily="34" charset="0"/>
                        </a:rPr>
                        <a:t>Incarceration</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F</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292751">
                <a:tc>
                  <a:txBody>
                    <a:bodyPr/>
                    <a:lstStyle/>
                    <a:p>
                      <a:pPr algn="l"/>
                      <a:r>
                        <a:rPr lang="en-US" sz="1350" dirty="0" smtClean="0">
                          <a:solidFill>
                            <a:schemeClr val="tx1"/>
                          </a:solidFill>
                          <a:latin typeface="Calibri" panose="020F0502020204030204" pitchFamily="34" charset="0"/>
                        </a:rPr>
                        <a:t>Insurance is unaffordable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A</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33765">
                <a:tc>
                  <a:txBody>
                    <a:bodyPr/>
                    <a:lstStyle/>
                    <a:p>
                      <a:pPr algn="l"/>
                      <a:r>
                        <a:rPr lang="en-US" sz="1350" dirty="0" smtClean="0">
                          <a:solidFill>
                            <a:schemeClr val="tx1"/>
                          </a:solidFill>
                          <a:latin typeface="Calibri" panose="020F0502020204030204" pitchFamily="34" charset="0"/>
                        </a:rPr>
                        <a:t>Aggregate cost of insurance is unaffordable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G</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33765">
                <a:tc>
                  <a:txBody>
                    <a:bodyPr/>
                    <a:lstStyle/>
                    <a:p>
                      <a:pPr algn="l"/>
                      <a:r>
                        <a:rPr lang="en-US" sz="1350" dirty="0" smtClean="0">
                          <a:solidFill>
                            <a:schemeClr val="tx1"/>
                          </a:solidFill>
                          <a:latin typeface="Calibri" panose="020F0502020204030204" pitchFamily="34" charset="0"/>
                        </a:rPr>
                        <a:t>Individual</a:t>
                      </a:r>
                      <a:r>
                        <a:rPr lang="en-US" sz="1350" baseline="0" dirty="0" smtClean="0">
                          <a:solidFill>
                            <a:schemeClr val="tx1"/>
                          </a:solidFill>
                          <a:latin typeface="Calibri" panose="020F0502020204030204" pitchFamily="34" charset="0"/>
                        </a:rPr>
                        <a:t>s in a state that did not expand Medicaid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a:t>
                      </a:r>
                      <a:r>
                        <a:rPr lang="en-US" sz="1350" baseline="0" dirty="0" smtClean="0">
                          <a:solidFill>
                            <a:schemeClr val="tx1"/>
                          </a:solidFill>
                          <a:latin typeface="Calibri" panose="020F0502020204030204" pitchFamily="34" charset="0"/>
                        </a:rPr>
                        <a:t> G</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graphicFrame>
        <p:nvGraphicFramePr>
          <p:cNvPr id="33" name="Table 32"/>
          <p:cNvGraphicFramePr>
            <a:graphicFrameLocks noGrp="1"/>
          </p:cNvGraphicFramePr>
          <p:nvPr>
            <p:extLst/>
          </p:nvPr>
        </p:nvGraphicFramePr>
        <p:xfrm>
          <a:off x="5566434" y="2951238"/>
          <a:ext cx="3403806" cy="1260255"/>
        </p:xfrm>
        <a:graphic>
          <a:graphicData uri="http://schemas.openxmlformats.org/drawingml/2006/table">
            <a:tbl>
              <a:tblPr firstRow="1" bandRow="1">
                <a:tableStyleId>{5C22544A-7EE6-4342-B048-85BDC9FD1C3A}</a:tableStyleId>
              </a:tblPr>
              <a:tblGrid>
                <a:gridCol w="2450102">
                  <a:extLst>
                    <a:ext uri="{9D8B030D-6E8A-4147-A177-3AD203B41FA5}">
                      <a16:colId xmlns:a16="http://schemas.microsoft.com/office/drawing/2014/main" xmlns="" val="20000"/>
                    </a:ext>
                  </a:extLst>
                </a:gridCol>
                <a:gridCol w="953704">
                  <a:extLst>
                    <a:ext uri="{9D8B030D-6E8A-4147-A177-3AD203B41FA5}">
                      <a16:colId xmlns:a16="http://schemas.microsoft.com/office/drawing/2014/main" xmlns="" val="20001"/>
                    </a:ext>
                  </a:extLst>
                </a:gridCol>
              </a:tblGrid>
              <a:tr h="257737">
                <a:tc>
                  <a:txBody>
                    <a:bodyPr/>
                    <a:lstStyle/>
                    <a:p>
                      <a:pPr algn="l"/>
                      <a:r>
                        <a:rPr lang="en-US" sz="1350" dirty="0" smtClean="0">
                          <a:solidFill>
                            <a:schemeClr val="tx1"/>
                          </a:solidFill>
                          <a:latin typeface="Calibri" panose="020F0502020204030204" pitchFamily="34" charset="0"/>
                        </a:rPr>
                        <a:t>Exemption</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IRS</a:t>
                      </a:r>
                      <a:r>
                        <a:rPr lang="en-US" sz="1350" baseline="0" dirty="0" smtClean="0">
                          <a:solidFill>
                            <a:schemeClr val="tx1"/>
                          </a:solidFill>
                          <a:latin typeface="Calibri" panose="020F0502020204030204" pitchFamily="34" charset="0"/>
                        </a:rPr>
                        <a:t> Code</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21025">
                <a:tc>
                  <a:txBody>
                    <a:bodyPr/>
                    <a:lstStyle/>
                    <a:p>
                      <a:pPr algn="l"/>
                      <a:r>
                        <a:rPr lang="en-US" sz="1350" dirty="0" smtClean="0">
                          <a:solidFill>
                            <a:schemeClr val="tx1"/>
                          </a:solidFill>
                          <a:latin typeface="Calibri" panose="020F0502020204030204" pitchFamily="34" charset="0"/>
                        </a:rPr>
                        <a:t>Short coverage gap</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B</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21025">
                <a:tc>
                  <a:txBody>
                    <a:bodyPr/>
                    <a:lstStyle/>
                    <a:p>
                      <a:pPr algn="l"/>
                      <a:r>
                        <a:rPr lang="en-US" sz="1350" dirty="0" smtClean="0">
                          <a:solidFill>
                            <a:schemeClr val="tx1"/>
                          </a:solidFill>
                          <a:latin typeface="Calibri" panose="020F0502020204030204" pitchFamily="34" charset="0"/>
                        </a:rPr>
                        <a:t>Coverag</a:t>
                      </a:r>
                      <a:r>
                        <a:rPr lang="en-US" sz="1350" baseline="0" dirty="0" smtClean="0">
                          <a:solidFill>
                            <a:schemeClr val="tx1"/>
                          </a:solidFill>
                          <a:latin typeface="Calibri" panose="020F0502020204030204" pitchFamily="34" charset="0"/>
                        </a:rPr>
                        <a:t>e by </a:t>
                      </a:r>
                      <a:r>
                        <a:rPr lang="en-US" sz="1350" dirty="0" smtClean="0">
                          <a:solidFill>
                            <a:schemeClr val="tx1"/>
                          </a:solidFill>
                          <a:latin typeface="Calibri" panose="020F0502020204030204" pitchFamily="34" charset="0"/>
                        </a:rPr>
                        <a:t>May 1 or “in-line”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G</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21025">
                <a:tc>
                  <a:txBody>
                    <a:bodyPr/>
                    <a:lstStyle/>
                    <a:p>
                      <a:pPr algn="l"/>
                      <a:r>
                        <a:rPr lang="en-US" sz="1350" dirty="0" smtClean="0">
                          <a:solidFill>
                            <a:schemeClr val="tx1"/>
                          </a:solidFill>
                          <a:latin typeface="Calibri" panose="020F0502020204030204" pitchFamily="34" charset="0"/>
                        </a:rPr>
                        <a:t>Non-calendar year coverage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H</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43" name="Table 42"/>
          <p:cNvGraphicFramePr>
            <a:graphicFrameLocks noGrp="1"/>
          </p:cNvGraphicFramePr>
          <p:nvPr>
            <p:extLst/>
          </p:nvPr>
        </p:nvGraphicFramePr>
        <p:xfrm>
          <a:off x="7067656" y="814392"/>
          <a:ext cx="1872621" cy="518160"/>
        </p:xfrm>
        <a:graphic>
          <a:graphicData uri="http://schemas.openxmlformats.org/drawingml/2006/table">
            <a:tbl>
              <a:tblPr firstRow="1" bandRow="1">
                <a:tableStyleId>{5C22544A-7EE6-4342-B048-85BDC9FD1C3A}</a:tableStyleId>
              </a:tblPr>
              <a:tblGrid>
                <a:gridCol w="1872621">
                  <a:extLst>
                    <a:ext uri="{9D8B030D-6E8A-4147-A177-3AD203B41FA5}">
                      <a16:colId xmlns:a16="http://schemas.microsoft.com/office/drawing/2014/main" xmlns="" val="20000"/>
                    </a:ext>
                  </a:extLst>
                </a:gridCol>
              </a:tblGrid>
              <a:tr h="257737">
                <a:tc>
                  <a:txBody>
                    <a:bodyPr/>
                    <a:lstStyle/>
                    <a:p>
                      <a:pPr algn="ctr"/>
                      <a:r>
                        <a:rPr lang="en-US" sz="1400" dirty="0" smtClean="0">
                          <a:solidFill>
                            <a:schemeClr val="tx1"/>
                          </a:solidFill>
                          <a:latin typeface="Calibri" panose="020F0502020204030204" pitchFamily="34" charset="0"/>
                        </a:rPr>
                        <a:t>Enter on Form 8965, Part I</a:t>
                      </a:r>
                      <a:endParaRPr lang="en-US" sz="140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6" name="Rectangle 45"/>
          <p:cNvSpPr/>
          <p:nvPr/>
        </p:nvSpPr>
        <p:spPr>
          <a:xfrm>
            <a:off x="6309066" y="1552464"/>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YES</a:t>
            </a:r>
            <a:endParaRPr lang="en-US" b="1" dirty="0">
              <a:solidFill>
                <a:schemeClr val="tx1"/>
              </a:solidFill>
            </a:endParaRPr>
          </a:p>
        </p:txBody>
      </p:sp>
      <p:graphicFrame>
        <p:nvGraphicFramePr>
          <p:cNvPr id="23" name="Table 22"/>
          <p:cNvGraphicFramePr>
            <a:graphicFrameLocks noGrp="1"/>
          </p:cNvGraphicFramePr>
          <p:nvPr>
            <p:extLst/>
          </p:nvPr>
        </p:nvGraphicFramePr>
        <p:xfrm>
          <a:off x="7072117" y="1530325"/>
          <a:ext cx="1872621" cy="518160"/>
        </p:xfrm>
        <a:graphic>
          <a:graphicData uri="http://schemas.openxmlformats.org/drawingml/2006/table">
            <a:tbl>
              <a:tblPr firstRow="1" bandRow="1">
                <a:tableStyleId>{5C22544A-7EE6-4342-B048-85BDC9FD1C3A}</a:tableStyleId>
              </a:tblPr>
              <a:tblGrid>
                <a:gridCol w="1872621">
                  <a:extLst>
                    <a:ext uri="{9D8B030D-6E8A-4147-A177-3AD203B41FA5}">
                      <a16:colId xmlns:a16="http://schemas.microsoft.com/office/drawing/2014/main" xmlns="" val="20000"/>
                    </a:ext>
                  </a:extLst>
                </a:gridCol>
              </a:tblGrid>
              <a:tr h="257737">
                <a:tc>
                  <a:txBody>
                    <a:bodyPr/>
                    <a:lstStyle/>
                    <a:p>
                      <a:pPr algn="ctr"/>
                      <a:r>
                        <a:rPr lang="en-US" sz="1400" dirty="0" smtClean="0">
                          <a:solidFill>
                            <a:schemeClr val="tx1"/>
                          </a:solidFill>
                          <a:latin typeface="Calibri" panose="020F0502020204030204" pitchFamily="34" charset="0"/>
                        </a:rPr>
                        <a:t>Enter on Form 8965, Part II</a:t>
                      </a:r>
                      <a:endParaRPr lang="en-US" sz="140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36" name="Rectangle 35"/>
          <p:cNvSpPr/>
          <p:nvPr/>
        </p:nvSpPr>
        <p:spPr>
          <a:xfrm>
            <a:off x="6342617" y="5816924"/>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YES</a:t>
            </a:r>
            <a:endParaRPr lang="en-US" b="1" dirty="0">
              <a:solidFill>
                <a:schemeClr val="tx1"/>
              </a:solidFill>
            </a:endParaRPr>
          </a:p>
        </p:txBody>
      </p:sp>
      <p:graphicFrame>
        <p:nvGraphicFramePr>
          <p:cNvPr id="37" name="Table 36"/>
          <p:cNvGraphicFramePr>
            <a:graphicFrameLocks noGrp="1"/>
          </p:cNvGraphicFramePr>
          <p:nvPr>
            <p:extLst/>
          </p:nvPr>
        </p:nvGraphicFramePr>
        <p:xfrm>
          <a:off x="7064032" y="5828485"/>
          <a:ext cx="1872621" cy="518160"/>
        </p:xfrm>
        <a:graphic>
          <a:graphicData uri="http://schemas.openxmlformats.org/drawingml/2006/table">
            <a:tbl>
              <a:tblPr firstRow="1" bandRow="1">
                <a:tableStyleId>{5C22544A-7EE6-4342-B048-85BDC9FD1C3A}</a:tableStyleId>
              </a:tblPr>
              <a:tblGrid>
                <a:gridCol w="1872621">
                  <a:extLst>
                    <a:ext uri="{9D8B030D-6E8A-4147-A177-3AD203B41FA5}">
                      <a16:colId xmlns:a16="http://schemas.microsoft.com/office/drawing/2014/main" xmlns="" val="20000"/>
                    </a:ext>
                  </a:extLst>
                </a:gridCol>
              </a:tblGrid>
              <a:tr h="257737">
                <a:tc>
                  <a:txBody>
                    <a:bodyPr/>
                    <a:lstStyle/>
                    <a:p>
                      <a:pPr algn="ctr"/>
                      <a:r>
                        <a:rPr lang="en-US" sz="1400" dirty="0" smtClean="0">
                          <a:solidFill>
                            <a:schemeClr val="tx1"/>
                          </a:solidFill>
                          <a:latin typeface="Calibri" panose="020F0502020204030204" pitchFamily="34" charset="0"/>
                        </a:rPr>
                        <a:t>Enter on Form 8965, Part I</a:t>
                      </a:r>
                      <a:endParaRPr lang="en-US" sz="140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4" name="Rectangle 53"/>
          <p:cNvSpPr/>
          <p:nvPr/>
        </p:nvSpPr>
        <p:spPr>
          <a:xfrm>
            <a:off x="6215452" y="6087565"/>
            <a:ext cx="822512" cy="3319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apply</a:t>
            </a:r>
            <a:endParaRPr lang="en-US" i="1" dirty="0">
              <a:solidFill>
                <a:schemeClr val="tx1"/>
              </a:solidFill>
            </a:endParaRPr>
          </a:p>
        </p:txBody>
      </p:sp>
    </p:spTree>
    <p:extLst>
      <p:ext uri="{BB962C8B-B14F-4D97-AF65-F5344CB8AC3E}">
        <p14:creationId xmlns:p14="http://schemas.microsoft.com/office/powerpoint/2010/main" val="2599597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64" y="2648306"/>
            <a:ext cx="8596347" cy="1301394"/>
          </a:xfrm>
        </p:spPr>
        <p:txBody>
          <a:bodyPr/>
          <a:lstStyle/>
          <a:p>
            <a:r>
              <a:rPr lang="en-US"/>
              <a:t>Individual </a:t>
            </a:r>
            <a:r>
              <a:rPr lang="en-US" dirty="0"/>
              <a:t>Shared</a:t>
            </a:r>
            <a:r>
              <a:rPr lang="en-US"/>
              <a:t> Responsibility Payment (ISRP)</a:t>
            </a:r>
            <a:endParaRPr lang="en-US" dirty="0"/>
          </a:p>
        </p:txBody>
      </p:sp>
      <p:sp>
        <p:nvSpPr>
          <p:cNvPr id="6" name="Text Placeholder 5"/>
          <p:cNvSpPr>
            <a:spLocks noGrp="1"/>
          </p:cNvSpPr>
          <p:nvPr>
            <p:ph type="body" idx="1"/>
          </p:nvPr>
        </p:nvSpPr>
        <p:spPr/>
        <p:txBody>
          <a:bodyPr/>
          <a:lstStyle/>
          <a:p>
            <a:r>
              <a:rPr lang="en-US" dirty="0" smtClean="0"/>
              <a:t>aka </a:t>
            </a:r>
            <a:r>
              <a:rPr lang="en-US" smtClean="0"/>
              <a:t>Individual Responsibility </a:t>
            </a:r>
            <a:r>
              <a:rPr lang="en-US" dirty="0" smtClean="0"/>
              <a:t>Payment</a:t>
            </a:r>
          </a:p>
          <a:p>
            <a:r>
              <a:rPr lang="en-US" dirty="0" smtClean="0"/>
              <a:t>aka “Penalty”</a:t>
            </a:r>
            <a:endParaRPr lang="en-US" dirty="0"/>
          </a:p>
        </p:txBody>
      </p:sp>
      <p:sp>
        <p:nvSpPr>
          <p:cNvPr id="4" name="Slide Number Placeholder 3"/>
          <p:cNvSpPr>
            <a:spLocks noGrp="1"/>
          </p:cNvSpPr>
          <p:nvPr>
            <p:ph type="sldNum" sz="quarter" idx="4294967295"/>
          </p:nvPr>
        </p:nvSpPr>
        <p:spPr>
          <a:xfrm>
            <a:off x="7086600" y="36543"/>
            <a:ext cx="2057400" cy="365125"/>
          </a:xfrm>
          <a:prstGeom prst="rect">
            <a:avLst/>
          </a:prstGeom>
        </p:spPr>
        <p:txBody>
          <a:bodyPr/>
          <a:lstStyle/>
          <a:p>
            <a:pPr algn="r"/>
            <a:fld id="{2590A0BC-D45F-4F3B-8670-F21CEB4A931D}" type="slidenum">
              <a:rPr lang="en-US" smtClean="0"/>
              <a:pPr algn="r"/>
              <a:t>38</a:t>
            </a:fld>
            <a:endParaRPr lang="en-US" dirty="0"/>
          </a:p>
        </p:txBody>
      </p:sp>
    </p:spTree>
    <p:extLst>
      <p:ext uri="{BB962C8B-B14F-4D97-AF65-F5344CB8AC3E}">
        <p14:creationId xmlns:p14="http://schemas.microsoft.com/office/powerpoint/2010/main" val="2105164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767" y="3921503"/>
            <a:ext cx="8086380" cy="1323439"/>
          </a:xfrm>
          <a:prstGeom prst="rect">
            <a:avLst/>
          </a:prstGeom>
          <a:noFill/>
        </p:spPr>
        <p:txBody>
          <a:bodyPr wrap="square" rtlCol="0">
            <a:spAutoFit/>
          </a:bodyPr>
          <a:lstStyle/>
          <a:p>
            <a:r>
              <a:rPr lang="en-US" sz="1600" dirty="0" smtClean="0">
                <a:solidFill>
                  <a:srgbClr val="C00000"/>
                </a:solidFill>
              </a:rPr>
              <a:t>* </a:t>
            </a:r>
            <a:r>
              <a:rPr lang="en-US" sz="1600" dirty="0" smtClean="0"/>
              <a:t>Capped at </a:t>
            </a:r>
            <a:r>
              <a:rPr lang="en-US" sz="1600" dirty="0"/>
              <a:t>n</a:t>
            </a:r>
            <a:r>
              <a:rPr lang="en-US" sz="1600" dirty="0" smtClean="0"/>
              <a:t>ational average premium of a bronze level plan purchased through a Marketplace. For 2014, the cap is </a:t>
            </a:r>
            <a:r>
              <a:rPr lang="en-US" sz="1600" b="1" dirty="0"/>
              <a:t>$2,448 per individual </a:t>
            </a:r>
            <a:r>
              <a:rPr lang="en-US" sz="1600" dirty="0"/>
              <a:t>($204 per month per individual</a:t>
            </a:r>
            <a:r>
              <a:rPr lang="en-US" sz="1600" dirty="0" smtClean="0"/>
              <a:t>), with a maximum of $</a:t>
            </a:r>
            <a:r>
              <a:rPr lang="en-US" sz="1600" dirty="0"/>
              <a:t>12,240 for a family with five or more members ($1,020 per month for a family with five or more members).</a:t>
            </a:r>
            <a:endParaRPr lang="en-US" sz="1600" dirty="0" smtClean="0"/>
          </a:p>
          <a:p>
            <a:endParaRPr lang="en-US" sz="1600" dirty="0" smtClean="0"/>
          </a:p>
        </p:txBody>
      </p:sp>
      <p:graphicFrame>
        <p:nvGraphicFramePr>
          <p:cNvPr id="3" name="Table 2"/>
          <p:cNvGraphicFramePr>
            <a:graphicFrameLocks noGrp="1"/>
          </p:cNvGraphicFramePr>
          <p:nvPr>
            <p:extLst>
              <p:ext uri="{D42A27DB-BD31-4B8C-83A1-F6EECF244321}">
                <p14:modId xmlns:p14="http://schemas.microsoft.com/office/powerpoint/2010/main" val="2832219964"/>
              </p:ext>
            </p:extLst>
          </p:nvPr>
        </p:nvGraphicFramePr>
        <p:xfrm>
          <a:off x="513433" y="966999"/>
          <a:ext cx="8070721" cy="2870382"/>
        </p:xfrm>
        <a:graphic>
          <a:graphicData uri="http://schemas.openxmlformats.org/drawingml/2006/table">
            <a:tbl>
              <a:tblPr firstRow="1" bandRow="1">
                <a:tableStyleId>{5C22544A-7EE6-4342-B048-85BDC9FD1C3A}</a:tableStyleId>
              </a:tblPr>
              <a:tblGrid>
                <a:gridCol w="895559">
                  <a:extLst>
                    <a:ext uri="{9D8B030D-6E8A-4147-A177-3AD203B41FA5}">
                      <a16:colId xmlns:a16="http://schemas.microsoft.com/office/drawing/2014/main" xmlns="" val="20000"/>
                    </a:ext>
                  </a:extLst>
                </a:gridCol>
                <a:gridCol w="3574746">
                  <a:extLst>
                    <a:ext uri="{9D8B030D-6E8A-4147-A177-3AD203B41FA5}">
                      <a16:colId xmlns:a16="http://schemas.microsoft.com/office/drawing/2014/main" xmlns="" val="20001"/>
                    </a:ext>
                  </a:extLst>
                </a:gridCol>
                <a:gridCol w="3600416">
                  <a:extLst>
                    <a:ext uri="{9D8B030D-6E8A-4147-A177-3AD203B41FA5}">
                      <a16:colId xmlns:a16="http://schemas.microsoft.com/office/drawing/2014/main" xmlns="" val="20002"/>
                    </a:ext>
                  </a:extLst>
                </a:gridCol>
              </a:tblGrid>
              <a:tr h="411943">
                <a:tc>
                  <a:txBody>
                    <a:bodyPr/>
                    <a:lstStyle/>
                    <a:p>
                      <a:pPr algn="ctr"/>
                      <a:r>
                        <a:rPr lang="en-US" dirty="0" smtClean="0"/>
                        <a:t>Year</a:t>
                      </a:r>
                      <a:endParaRPr lang="en-US" dirty="0"/>
                    </a:p>
                  </a:txBody>
                  <a:tcPr anchor="ct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gridSpan="2">
                  <a:txBody>
                    <a:bodyPr/>
                    <a:lstStyle/>
                    <a:p>
                      <a:pPr algn="ctr"/>
                      <a:r>
                        <a:rPr lang="en-US" dirty="0" smtClean="0"/>
                        <a:t>Full-year</a:t>
                      </a:r>
                      <a:r>
                        <a:rPr lang="en-US" baseline="0" dirty="0" smtClean="0"/>
                        <a:t> payment</a:t>
                      </a:r>
                      <a:r>
                        <a:rPr lang="en-US" dirty="0" smtClean="0"/>
                        <a:t> is </a:t>
                      </a:r>
                      <a:r>
                        <a:rPr lang="en-US" u="sng" dirty="0" smtClean="0"/>
                        <a:t>greater</a:t>
                      </a:r>
                      <a:r>
                        <a:rPr lang="en-US" baseline="0" dirty="0" smtClean="0"/>
                        <a:t> of:</a:t>
                      </a:r>
                      <a:endParaRPr lang="en-US" dirty="0"/>
                    </a:p>
                  </a:txBody>
                  <a:tcPr anchor="ct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endParaRPr lang="en-US" dirty="0"/>
                    </a:p>
                  </a:txBody>
                  <a:tcPr/>
                </a:tc>
                <a:extLst>
                  <a:ext uri="{0D108BD9-81ED-4DB2-BD59-A6C34878D82A}">
                    <a16:rowId xmlns:a16="http://schemas.microsoft.com/office/drawing/2014/main" xmlns="" val="10000"/>
                  </a:ext>
                </a:extLst>
              </a:tr>
              <a:tr h="746046">
                <a:tc>
                  <a:txBody>
                    <a:bodyPr/>
                    <a:lstStyle/>
                    <a:p>
                      <a:pPr algn="ctr"/>
                      <a:r>
                        <a:rPr lang="en-US" dirty="0" smtClean="0"/>
                        <a:t>2014</a:t>
                      </a:r>
                      <a:endParaRPr lang="en-US"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dirty="0" smtClean="0"/>
                        <a:t>1% of income</a:t>
                      </a:r>
                      <a:r>
                        <a:rPr lang="en-US" baseline="0" dirty="0" smtClean="0"/>
                        <a:t> above tax filing threshold (up to cap</a:t>
                      </a:r>
                      <a:r>
                        <a:rPr lang="en-US" baseline="0" dirty="0" smtClean="0">
                          <a:solidFill>
                            <a:srgbClr val="C00000"/>
                          </a:solidFill>
                        </a:rPr>
                        <a:t>*</a:t>
                      </a:r>
                      <a:r>
                        <a:rPr lang="en-US" baseline="0" dirty="0" smtClean="0"/>
                        <a:t>)</a:t>
                      </a:r>
                      <a:endParaRPr lang="en-US"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dirty="0" smtClean="0"/>
                        <a:t>$95 per adult, $47.50 per child</a:t>
                      </a:r>
                    </a:p>
                    <a:p>
                      <a:r>
                        <a:rPr lang="en-US" baseline="0" dirty="0" smtClean="0"/>
                        <a:t>(up to cap of $285)</a:t>
                      </a:r>
                      <a:endParaRPr lang="en-US"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432233">
                <a:tc>
                  <a:txBody>
                    <a:bodyPr/>
                    <a:lstStyle/>
                    <a:p>
                      <a:pPr algn="ctr"/>
                      <a:r>
                        <a:rPr lang="en-US" dirty="0" smtClean="0"/>
                        <a:t>2015</a:t>
                      </a:r>
                      <a:endParaRPr lang="en-US"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of income</a:t>
                      </a:r>
                      <a:r>
                        <a:rPr lang="en-US" baseline="0" dirty="0" smtClean="0"/>
                        <a:t> above tax filing threshold (up to cap</a:t>
                      </a:r>
                      <a:r>
                        <a:rPr lang="en-US" baseline="0" dirty="0" smtClean="0">
                          <a:solidFill>
                            <a:srgbClr val="C00000"/>
                          </a:solidFill>
                        </a:rPr>
                        <a:t>*</a:t>
                      </a:r>
                      <a:r>
                        <a:rPr lang="en-US" baseline="0" dirty="0" smtClean="0"/>
                        <a:t>)</a:t>
                      </a:r>
                      <a:endParaRPr lang="en-US" dirty="0" smtClean="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dirty="0" smtClean="0"/>
                        <a:t>$325 per adult, $162.50 per child</a:t>
                      </a:r>
                    </a:p>
                    <a:p>
                      <a:r>
                        <a:rPr lang="en-US" baseline="0" dirty="0" smtClean="0"/>
                        <a:t>(up to cap of $975)</a:t>
                      </a:r>
                      <a:endParaRPr lang="en-US" dirty="0" smtClean="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432233">
                <a:tc>
                  <a:txBody>
                    <a:bodyPr/>
                    <a:lstStyle/>
                    <a:p>
                      <a:pPr algn="ctr"/>
                      <a:r>
                        <a:rPr lang="en-US" dirty="0" smtClean="0"/>
                        <a:t>2016</a:t>
                      </a:r>
                      <a:endParaRPr lang="en-US"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2.5% of income</a:t>
                      </a:r>
                      <a:r>
                        <a:rPr lang="en-US" baseline="0" dirty="0" smtClean="0"/>
                        <a:t> above tax filing threshold (up to cap</a:t>
                      </a:r>
                      <a:r>
                        <a:rPr lang="en-US" baseline="0" dirty="0" smtClean="0">
                          <a:solidFill>
                            <a:srgbClr val="C00000"/>
                          </a:solidFill>
                        </a:rPr>
                        <a:t>*</a:t>
                      </a:r>
                      <a:r>
                        <a:rPr lang="en-US" baseline="0" dirty="0" smtClean="0"/>
                        <a:t>)</a:t>
                      </a:r>
                      <a:endParaRPr lang="en-US" dirty="0" smtClean="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dirty="0" smtClean="0"/>
                        <a:t>$695 per adult, $347.50 per child</a:t>
                      </a:r>
                    </a:p>
                    <a:p>
                      <a:r>
                        <a:rPr lang="en-US" baseline="0" dirty="0" smtClean="0"/>
                        <a:t>(up to cap of $2,085)</a:t>
                      </a:r>
                      <a:endParaRPr lang="en-US"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432233">
                <a:tc>
                  <a:txBody>
                    <a:bodyPr/>
                    <a:lstStyle/>
                    <a:p>
                      <a:pPr algn="ctr"/>
                      <a:r>
                        <a:rPr lang="en-US" dirty="0" smtClean="0"/>
                        <a:t>&gt; 2016</a:t>
                      </a:r>
                      <a:endParaRPr lang="en-US"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i="1" dirty="0" smtClean="0"/>
                        <a:t>Values increased by a cost-of-living adjustment</a:t>
                      </a:r>
                      <a:endParaRPr lang="en-US" i="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4"/>
                  </a:ext>
                </a:extLst>
              </a:tr>
            </a:tbl>
          </a:graphicData>
        </a:graphic>
      </p:graphicFrame>
      <p:sp>
        <p:nvSpPr>
          <p:cNvPr id="14" name="Title 6"/>
          <p:cNvSpPr>
            <a:spLocks noGrp="1"/>
          </p:cNvSpPr>
          <p:nvPr>
            <p:ph type="title"/>
          </p:nvPr>
        </p:nvSpPr>
        <p:spPr/>
        <p:txBody>
          <a:bodyPr/>
          <a:lstStyle/>
          <a:p>
            <a:r>
              <a:rPr lang="en-US" dirty="0"/>
              <a:t>Individual Shared Responsibility </a:t>
            </a:r>
            <a:r>
              <a:rPr lang="en-US" dirty="0" smtClean="0"/>
              <a:t>Payment (ISRP)</a:t>
            </a:r>
            <a:endParaRPr lang="en-US" dirty="0"/>
          </a:p>
        </p:txBody>
      </p:sp>
      <p:sp>
        <p:nvSpPr>
          <p:cNvPr id="2" name="Slide Number Placeholder 1"/>
          <p:cNvSpPr>
            <a:spLocks noGrp="1"/>
          </p:cNvSpPr>
          <p:nvPr>
            <p:ph type="sldNum" sz="quarter" idx="4294967295"/>
          </p:nvPr>
        </p:nvSpPr>
        <p:spPr>
          <a:xfrm>
            <a:off x="7036000" y="51267"/>
            <a:ext cx="2057400" cy="365125"/>
          </a:xfrm>
          <a:prstGeom prst="rect">
            <a:avLst/>
          </a:prstGeom>
        </p:spPr>
        <p:txBody>
          <a:bodyPr/>
          <a:lstStyle/>
          <a:p>
            <a:pPr algn="r"/>
            <a:fld id="{2590A0BC-D45F-4F3B-8670-F21CEB4A931D}" type="slidenum">
              <a:rPr lang="en-US" sz="1400" smtClean="0">
                <a:latin typeface="Franklin Gothic Book"/>
                <a:cs typeface="Franklin Gothic Book"/>
              </a:rPr>
              <a:pPr algn="r"/>
              <a:t>39</a:t>
            </a:fld>
            <a:endParaRPr lang="en-US" sz="1400" dirty="0">
              <a:latin typeface="Franklin Gothic Book"/>
              <a:cs typeface="Franklin Gothic Book"/>
            </a:endParaRPr>
          </a:p>
        </p:txBody>
      </p:sp>
      <p:sp>
        <p:nvSpPr>
          <p:cNvPr id="4" name="TextBox 3"/>
          <p:cNvSpPr txBox="1"/>
          <p:nvPr/>
        </p:nvSpPr>
        <p:spPr>
          <a:xfrm>
            <a:off x="4119936" y="4899927"/>
            <a:ext cx="4740387" cy="17373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solidFill>
                  <a:srgbClr val="98B954"/>
                </a:solidFill>
              </a:rPr>
              <a:t>REMINDER</a:t>
            </a:r>
          </a:p>
          <a:p>
            <a:pPr algn="ctr"/>
            <a:endParaRPr lang="en-US" b="1" dirty="0">
              <a:solidFill>
                <a:srgbClr val="98B954"/>
              </a:solidFill>
            </a:endParaRPr>
          </a:p>
          <a:p>
            <a:pPr algn="ctr"/>
            <a:endParaRPr lang="en-US" b="1" dirty="0" smtClean="0">
              <a:solidFill>
                <a:srgbClr val="98B954"/>
              </a:solidFill>
            </a:endParaRPr>
          </a:p>
          <a:p>
            <a:pPr algn="ctr"/>
            <a:endParaRPr lang="en-US" b="1" dirty="0">
              <a:solidFill>
                <a:srgbClr val="98B954"/>
              </a:solidFill>
            </a:endParaRPr>
          </a:p>
          <a:p>
            <a:pPr algn="ctr"/>
            <a:endParaRPr lang="en-US" b="1" dirty="0" smtClean="0">
              <a:solidFill>
                <a:srgbClr val="98B954"/>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58638" y="5768607"/>
            <a:ext cx="4462985" cy="81497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30584" y="5244942"/>
            <a:ext cx="1643029" cy="496721"/>
          </a:xfrm>
          <a:prstGeom prst="rect">
            <a:avLst/>
          </a:prstGeom>
        </p:spPr>
      </p:pic>
    </p:spTree>
    <p:extLst>
      <p:ext uri="{BB962C8B-B14F-4D97-AF65-F5344CB8AC3E}">
        <p14:creationId xmlns:p14="http://schemas.microsoft.com/office/powerpoint/2010/main" val="3887544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minimum essential coverage (MEC)?</a:t>
            </a:r>
            <a:endParaRPr lang="en-US" dirty="0"/>
          </a:p>
        </p:txBody>
      </p:sp>
      <p:sp>
        <p:nvSpPr>
          <p:cNvPr id="6" name="Text Placeholder 5"/>
          <p:cNvSpPr>
            <a:spLocks noGrp="1"/>
          </p:cNvSpPr>
          <p:nvPr>
            <p:ph type="body" sz="half" idx="2"/>
          </p:nvPr>
        </p:nvSpPr>
        <p:spPr>
          <a:xfrm>
            <a:off x="457199" y="924674"/>
            <a:ext cx="4047067" cy="5433793"/>
          </a:xfrm>
          <a:solidFill>
            <a:schemeClr val="accent1">
              <a:lumMod val="20000"/>
              <a:lumOff val="80000"/>
            </a:schemeClr>
          </a:solidFill>
          <a:ln w="19050">
            <a:solidFill>
              <a:srgbClr val="175475"/>
            </a:solidFill>
          </a:ln>
        </p:spPr>
        <p:txBody>
          <a:bodyPr/>
          <a:lstStyle/>
          <a:p>
            <a:pPr algn="ctr"/>
            <a:r>
              <a:rPr lang="en-US" sz="1800" dirty="0" smtClean="0">
                <a:solidFill>
                  <a:srgbClr val="175475"/>
                </a:solidFill>
                <a:latin typeface="Franklin Gothic Medium" panose="020B0603020102020204" pitchFamily="34" charset="0"/>
              </a:rPr>
              <a:t>QUALIFIES AS MEC</a:t>
            </a:r>
          </a:p>
          <a:p>
            <a:pPr algn="ctr"/>
            <a:endParaRPr lang="en-US" b="1" dirty="0" smtClean="0">
              <a:solidFill>
                <a:srgbClr val="175475"/>
              </a:solidFill>
            </a:endParaRPr>
          </a:p>
          <a:p>
            <a:r>
              <a:rPr lang="en-US" sz="1600" dirty="0" smtClean="0">
                <a:solidFill>
                  <a:srgbClr val="175475"/>
                </a:solidFill>
                <a:latin typeface="Franklin Gothic Medium" panose="020B0603020102020204" pitchFamily="34" charset="0"/>
              </a:rPr>
              <a:t>Employer sponsored coverage</a:t>
            </a:r>
          </a:p>
          <a:p>
            <a:pPr marL="400050" lvl="1" indent="-171450">
              <a:buFont typeface="Franklin Gothic Book" panose="020B0503020102020204" pitchFamily="34" charset="0"/>
              <a:buChar char="−"/>
            </a:pPr>
            <a:r>
              <a:rPr lang="en-US" sz="1400" dirty="0"/>
              <a:t>Employee coverage</a:t>
            </a:r>
          </a:p>
          <a:p>
            <a:pPr marL="400050" lvl="1" indent="-171450">
              <a:buFont typeface="Franklin Gothic Book" panose="020B0503020102020204" pitchFamily="34" charset="0"/>
              <a:buChar char="−"/>
            </a:pPr>
            <a:r>
              <a:rPr lang="en-US" sz="1400" dirty="0"/>
              <a:t>COBRA </a:t>
            </a:r>
          </a:p>
          <a:p>
            <a:pPr marL="400050" lvl="1" indent="-171450">
              <a:spcAft>
                <a:spcPts val="600"/>
              </a:spcAft>
              <a:buFont typeface="Franklin Gothic Book" panose="020B0503020102020204" pitchFamily="34" charset="0"/>
              <a:buChar char="−"/>
            </a:pPr>
            <a:r>
              <a:rPr lang="en-US" sz="1400" dirty="0"/>
              <a:t>Retiree </a:t>
            </a:r>
            <a:r>
              <a:rPr lang="en-US" sz="1400" dirty="0" smtClean="0"/>
              <a:t>coverage</a:t>
            </a:r>
            <a:endParaRPr lang="en-US" b="1" dirty="0" smtClean="0">
              <a:solidFill>
                <a:srgbClr val="175475"/>
              </a:solidFill>
            </a:endParaRPr>
          </a:p>
          <a:p>
            <a:r>
              <a:rPr lang="en-US" sz="1600" dirty="0" smtClean="0">
                <a:solidFill>
                  <a:srgbClr val="175475"/>
                </a:solidFill>
                <a:latin typeface="Franklin Gothic Medium" panose="020B0603020102020204" pitchFamily="34" charset="0"/>
              </a:rPr>
              <a:t>Individual health insurance </a:t>
            </a:r>
          </a:p>
          <a:p>
            <a:pPr marL="400050" lvl="1" indent="-171450">
              <a:buFont typeface="Franklin Gothic Book" panose="020B0503020102020204" pitchFamily="34" charset="0"/>
              <a:buChar char="−"/>
            </a:pPr>
            <a:r>
              <a:rPr lang="en-US" sz="1400" dirty="0" smtClean="0"/>
              <a:t>Purchased from a health insurance company</a:t>
            </a:r>
          </a:p>
          <a:p>
            <a:pPr marL="400050" lvl="1" indent="-171450">
              <a:buFont typeface="Franklin Gothic Book" panose="020B0503020102020204" pitchFamily="34" charset="0"/>
              <a:buChar char="−"/>
            </a:pPr>
            <a:r>
              <a:rPr lang="en-US" sz="1400" dirty="0" smtClean="0"/>
              <a:t>Purchased through the Marketplace</a:t>
            </a:r>
          </a:p>
          <a:p>
            <a:pPr marL="400050" lvl="1" indent="-171450">
              <a:spcAft>
                <a:spcPts val="600"/>
              </a:spcAft>
              <a:buFont typeface="Franklin Gothic Book" panose="020B0503020102020204" pitchFamily="34" charset="0"/>
              <a:buChar char="−"/>
            </a:pPr>
            <a:r>
              <a:rPr lang="en-US" sz="1400" dirty="0" smtClean="0"/>
              <a:t>Provided through a student health plan</a:t>
            </a:r>
            <a:endParaRPr lang="en-US" b="1" dirty="0" smtClean="0">
              <a:solidFill>
                <a:srgbClr val="175475"/>
              </a:solidFill>
            </a:endParaRPr>
          </a:p>
          <a:p>
            <a:r>
              <a:rPr lang="en-US" sz="1600" dirty="0" smtClean="0">
                <a:solidFill>
                  <a:srgbClr val="175475"/>
                </a:solidFill>
                <a:latin typeface="Franklin Gothic Medium" panose="020B0603020102020204" pitchFamily="34" charset="0"/>
              </a:rPr>
              <a:t>Government-sponsored plans</a:t>
            </a:r>
          </a:p>
          <a:p>
            <a:pPr marL="400050" lvl="1" indent="-171450">
              <a:buFont typeface="Franklin Gothic Book" panose="020B0503020102020204" pitchFamily="34" charset="0"/>
              <a:buChar char="−"/>
            </a:pPr>
            <a:r>
              <a:rPr lang="en-US" sz="1400" dirty="0"/>
              <a:t>Medicare</a:t>
            </a:r>
          </a:p>
          <a:p>
            <a:pPr marL="400050" lvl="1" indent="-171450">
              <a:buFont typeface="Franklin Gothic Book" panose="020B0503020102020204" pitchFamily="34" charset="0"/>
              <a:buChar char="−"/>
            </a:pPr>
            <a:r>
              <a:rPr lang="en-US" sz="1400" dirty="0"/>
              <a:t>Most Medicaid</a:t>
            </a:r>
          </a:p>
          <a:p>
            <a:pPr marL="400050" lvl="1" indent="-171450">
              <a:buFont typeface="Franklin Gothic Book" panose="020B0503020102020204" pitchFamily="34" charset="0"/>
              <a:buChar char="−"/>
            </a:pPr>
            <a:r>
              <a:rPr lang="en-US" sz="1400" dirty="0"/>
              <a:t>CHIP</a:t>
            </a:r>
          </a:p>
          <a:p>
            <a:pPr marL="400050" lvl="1" indent="-171450">
              <a:buFont typeface="Franklin Gothic Book" panose="020B0503020102020204" pitchFamily="34" charset="0"/>
              <a:buChar char="−"/>
            </a:pPr>
            <a:r>
              <a:rPr lang="en-US" sz="1400" dirty="0"/>
              <a:t>Most TRICARE</a:t>
            </a:r>
          </a:p>
          <a:p>
            <a:pPr marL="400050" lvl="1" indent="-171450">
              <a:buFont typeface="Franklin Gothic Book" panose="020B0503020102020204" pitchFamily="34" charset="0"/>
              <a:buChar char="−"/>
            </a:pPr>
            <a:r>
              <a:rPr lang="en-US" sz="1400" dirty="0"/>
              <a:t>Most VA</a:t>
            </a:r>
          </a:p>
          <a:p>
            <a:pPr marL="400050" lvl="1" indent="-171450">
              <a:buFont typeface="Franklin Gothic Book" panose="020B0503020102020204" pitchFamily="34" charset="0"/>
              <a:buChar char="−"/>
            </a:pPr>
            <a:r>
              <a:rPr lang="en-US" sz="1400" dirty="0"/>
              <a:t>State high-risk insurance pools</a:t>
            </a:r>
          </a:p>
          <a:p>
            <a:pPr marL="400050" lvl="1" indent="-171450">
              <a:buFont typeface="Franklin Gothic Book" panose="020B0503020102020204" pitchFamily="34" charset="0"/>
              <a:buChar char="−"/>
            </a:pPr>
            <a:r>
              <a:rPr lang="en-US" sz="1400" dirty="0"/>
              <a:t>Peace Corps</a:t>
            </a:r>
          </a:p>
          <a:p>
            <a:pPr marL="400050" lvl="1" indent="-171450">
              <a:buFont typeface="Franklin Gothic Book" panose="020B0503020102020204" pitchFamily="34" charset="0"/>
              <a:buChar char="−"/>
            </a:pPr>
            <a:r>
              <a:rPr lang="en-US" sz="1400" dirty="0"/>
              <a:t>Refugee Medical Assistance</a:t>
            </a:r>
          </a:p>
          <a:p>
            <a:pPr marL="400050" lvl="1" indent="-171450">
              <a:buFont typeface="Franklin Gothic Book" panose="020B0503020102020204" pitchFamily="34" charset="0"/>
              <a:buChar char="−"/>
            </a:pPr>
            <a:endParaRPr lang="en-US" dirty="0" smtClean="0"/>
          </a:p>
          <a:p>
            <a:pPr marL="169863" indent="-16986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4</a:t>
            </a:fld>
            <a:endParaRPr lang="en-US" dirty="0"/>
          </a:p>
        </p:txBody>
      </p:sp>
      <p:sp>
        <p:nvSpPr>
          <p:cNvPr id="7" name="Text Placeholder 5"/>
          <p:cNvSpPr txBox="1">
            <a:spLocks/>
          </p:cNvSpPr>
          <p:nvPr/>
        </p:nvSpPr>
        <p:spPr>
          <a:xfrm>
            <a:off x="4703199" y="926482"/>
            <a:ext cx="4123266" cy="5431985"/>
          </a:xfrm>
          <a:prstGeom prst="rect">
            <a:avLst/>
          </a:prstGeom>
          <a:solidFill>
            <a:schemeClr val="accent1">
              <a:lumMod val="20000"/>
              <a:lumOff val="80000"/>
            </a:schemeClr>
          </a:solidFill>
          <a:ln w="19050">
            <a:solidFill>
              <a:srgbClr val="175475"/>
            </a:solidFill>
          </a:ln>
        </p:spPr>
        <p:txBody>
          <a:bodyPr vert="horz" lIns="91440" tIns="45720" rIns="91440" bIns="45720" rtlCol="0">
            <a:noAutofit/>
          </a:bodyPr>
          <a:lstStyle>
            <a:lvl1pPr marL="0" indent="0" algn="l" defTabSz="457200" rtl="0" eaLnBrk="1" latinLnBrk="0" hangingPunct="1">
              <a:spcBef>
                <a:spcPct val="20000"/>
              </a:spcBef>
              <a:buClr>
                <a:schemeClr val="tx2">
                  <a:lumMod val="60000"/>
                  <a:lumOff val="40000"/>
                </a:schemeClr>
              </a:buClr>
              <a:buFont typeface="Arial"/>
              <a:buNone/>
              <a:defRPr sz="1400" kern="1200">
                <a:solidFill>
                  <a:schemeClr val="tx1"/>
                </a:solidFill>
                <a:latin typeface="Franklin Gothic Book"/>
                <a:ea typeface="+mn-ea"/>
                <a:cs typeface="Franklin Gothic Book"/>
              </a:defRPr>
            </a:lvl1pPr>
            <a:lvl2pPr marL="457200" indent="0" algn="l" defTabSz="457200" rtl="0" eaLnBrk="1" latinLnBrk="0" hangingPunct="1">
              <a:spcBef>
                <a:spcPct val="20000"/>
              </a:spcBef>
              <a:buClr>
                <a:schemeClr val="tx2">
                  <a:lumMod val="60000"/>
                  <a:lumOff val="40000"/>
                </a:schemeClr>
              </a:buClr>
              <a:buFont typeface="Arial"/>
              <a:buNone/>
              <a:defRPr sz="1200" kern="1200">
                <a:solidFill>
                  <a:schemeClr val="tx1"/>
                </a:solidFill>
                <a:latin typeface="Franklin Gothic Book" panose="020B0503020102020204" pitchFamily="34" charset="0"/>
                <a:ea typeface="+mn-ea"/>
                <a:cs typeface="Franklin Gothic Book" panose="020B0503020102020204" pitchFamily="34" charset="0"/>
              </a:defRPr>
            </a:lvl2pPr>
            <a:lvl3pPr marL="914400" indent="0" algn="l" defTabSz="457200" rtl="0" eaLnBrk="1" latinLnBrk="0" hangingPunct="1">
              <a:spcBef>
                <a:spcPct val="20000"/>
              </a:spcBef>
              <a:buClr>
                <a:schemeClr val="tx2">
                  <a:lumMod val="60000"/>
                  <a:lumOff val="40000"/>
                </a:schemeClr>
              </a:buClr>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Clr>
                <a:schemeClr val="tx2">
                  <a:lumMod val="60000"/>
                  <a:lumOff val="40000"/>
                </a:schemeClr>
              </a:buClr>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Clr>
                <a:schemeClr val="tx2">
                  <a:lumMod val="60000"/>
                  <a:lumOff val="40000"/>
                </a:schemeClr>
              </a:buClr>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1800" dirty="0" smtClean="0">
                <a:solidFill>
                  <a:srgbClr val="175475"/>
                </a:solidFill>
                <a:latin typeface="Franklin Gothic Medium" panose="020B0603020102020204" pitchFamily="34" charset="0"/>
              </a:rPr>
              <a:t>LIMITED BENEFITS THAT ARE NOT MEC</a:t>
            </a:r>
          </a:p>
          <a:p>
            <a:pPr algn="ctr"/>
            <a:endParaRPr lang="en-US" b="1" dirty="0" smtClean="0">
              <a:solidFill>
                <a:srgbClr val="175475"/>
              </a:solidFill>
            </a:endParaRPr>
          </a:p>
          <a:p>
            <a:pPr marL="400050" lvl="1" indent="-171450">
              <a:buFont typeface="Arial" panose="020B0604020202020204" pitchFamily="34" charset="0"/>
              <a:buChar char="•"/>
            </a:pPr>
            <a:r>
              <a:rPr lang="en-US" sz="1600" dirty="0" smtClean="0"/>
              <a:t>Single-benefit coverage (e.g., dental-only or vision-only plans)</a:t>
            </a:r>
          </a:p>
          <a:p>
            <a:pPr marL="400050" lvl="1" indent="-171450">
              <a:buFont typeface="Arial" panose="020B0604020202020204" pitchFamily="34" charset="0"/>
              <a:buChar char="•"/>
            </a:pPr>
            <a:r>
              <a:rPr lang="en-US" sz="1600" dirty="0" smtClean="0"/>
              <a:t>Accident or disability insurance</a:t>
            </a:r>
          </a:p>
          <a:p>
            <a:pPr marL="400050" lvl="1" indent="-171450">
              <a:buFont typeface="Arial" panose="020B0604020202020204" pitchFamily="34" charset="0"/>
              <a:buChar char="•"/>
            </a:pPr>
            <a:r>
              <a:rPr lang="en-US" sz="1600" dirty="0" smtClean="0"/>
              <a:t>Workers’ compensation</a:t>
            </a:r>
          </a:p>
          <a:p>
            <a:pPr marL="400050" lvl="1" indent="-171450">
              <a:buFont typeface="Arial" panose="020B0604020202020204" pitchFamily="34" charset="0"/>
              <a:buChar char="•"/>
            </a:pPr>
            <a:r>
              <a:rPr lang="en-US" sz="1600" dirty="0" smtClean="0"/>
              <a:t>AmeriCorps/</a:t>
            </a:r>
            <a:r>
              <a:rPr lang="en-US" sz="1600" dirty="0" err="1" smtClean="0"/>
              <a:t>AfterCorps</a:t>
            </a:r>
            <a:r>
              <a:rPr lang="en-US" sz="1600" dirty="0" smtClean="0"/>
              <a:t> coverage</a:t>
            </a:r>
          </a:p>
          <a:p>
            <a:pPr marL="400050" lvl="1" indent="-171450">
              <a:buFont typeface="Arial" panose="020B0604020202020204" pitchFamily="34" charset="0"/>
              <a:buChar char="•"/>
            </a:pPr>
            <a:r>
              <a:rPr lang="en-US" sz="1600" dirty="0" smtClean="0">
                <a:solidFill>
                  <a:srgbClr val="C00000"/>
                </a:solidFill>
              </a:rPr>
              <a:t>Limited-benefit Medicaid</a:t>
            </a:r>
          </a:p>
          <a:p>
            <a:pPr marL="731520" lvl="2" indent="-237744">
              <a:buFont typeface="Calibri" panose="020F0502020204030204" pitchFamily="34" charset="0"/>
              <a:buChar char="–"/>
            </a:pPr>
            <a:r>
              <a:rPr lang="en-US" sz="1400" dirty="0" smtClean="0">
                <a:solidFill>
                  <a:srgbClr val="C00000"/>
                </a:solidFill>
              </a:rPr>
              <a:t>Family planning services</a:t>
            </a:r>
          </a:p>
          <a:p>
            <a:pPr marL="731520" lvl="2" indent="-237744">
              <a:buFont typeface="Calibri" panose="020F0502020204030204" pitchFamily="34" charset="0"/>
              <a:buChar char="–"/>
            </a:pPr>
            <a:r>
              <a:rPr lang="en-US" sz="1400" dirty="0" err="1" smtClean="0">
                <a:solidFill>
                  <a:srgbClr val="C00000"/>
                </a:solidFill>
              </a:rPr>
              <a:t>Tuberculous</a:t>
            </a:r>
            <a:r>
              <a:rPr lang="en-US" sz="1400" dirty="0" smtClean="0">
                <a:solidFill>
                  <a:srgbClr val="C00000"/>
                </a:solidFill>
              </a:rPr>
              <a:t> treatment</a:t>
            </a:r>
          </a:p>
          <a:p>
            <a:pPr marL="731520" lvl="2" indent="-237744">
              <a:buFont typeface="Calibri" panose="020F0502020204030204" pitchFamily="34" charset="0"/>
              <a:buChar char="–"/>
            </a:pPr>
            <a:r>
              <a:rPr lang="en-US" sz="1400" dirty="0" smtClean="0">
                <a:solidFill>
                  <a:srgbClr val="C00000"/>
                </a:solidFill>
              </a:rPr>
              <a:t>Pregnancy-related </a:t>
            </a:r>
          </a:p>
          <a:p>
            <a:pPr marL="731520" lvl="2" indent="-237744">
              <a:buFont typeface="Calibri" panose="020F0502020204030204" pitchFamily="34" charset="0"/>
              <a:buChar char="–"/>
            </a:pPr>
            <a:r>
              <a:rPr lang="en-US" sz="1400" dirty="0" smtClean="0">
                <a:solidFill>
                  <a:srgbClr val="C00000"/>
                </a:solidFill>
              </a:rPr>
              <a:t>Emergency medical condition</a:t>
            </a:r>
          </a:p>
          <a:p>
            <a:pPr marL="731520" lvl="2" indent="-237744">
              <a:buFont typeface="Calibri" panose="020F0502020204030204" pitchFamily="34" charset="0"/>
              <a:buChar char="–"/>
            </a:pPr>
            <a:r>
              <a:rPr lang="en-US" sz="1400" dirty="0" smtClean="0">
                <a:solidFill>
                  <a:srgbClr val="C00000"/>
                </a:solidFill>
              </a:rPr>
              <a:t>1115 demonstrations</a:t>
            </a:r>
          </a:p>
          <a:p>
            <a:pPr marL="731520" lvl="2" indent="-237744">
              <a:buFont typeface="Calibri" panose="020F0502020204030204" pitchFamily="34" charset="0"/>
              <a:buChar char="–"/>
            </a:pPr>
            <a:r>
              <a:rPr lang="en-US" sz="1400" dirty="0" smtClean="0">
                <a:solidFill>
                  <a:srgbClr val="C00000"/>
                </a:solidFill>
              </a:rPr>
              <a:t>Medically needy</a:t>
            </a:r>
          </a:p>
          <a:p>
            <a:pPr marL="400050" lvl="1" indent="-171450">
              <a:buFont typeface="Arial" panose="020B0604020202020204" pitchFamily="34" charset="0"/>
              <a:buChar char="•"/>
            </a:pPr>
            <a:r>
              <a:rPr lang="en-US" sz="1600" dirty="0" smtClean="0">
                <a:solidFill>
                  <a:srgbClr val="C00000"/>
                </a:solidFill>
              </a:rPr>
              <a:t>Limited-benefit TRICARE</a:t>
            </a:r>
          </a:p>
          <a:p>
            <a:pPr marL="731520" lvl="2" indent="-237744">
              <a:buFont typeface="Calibri" panose="020F0502020204030204" pitchFamily="34" charset="0"/>
              <a:buChar char="–"/>
            </a:pPr>
            <a:r>
              <a:rPr lang="en-US" sz="1400" dirty="0" smtClean="0">
                <a:solidFill>
                  <a:srgbClr val="C00000"/>
                </a:solidFill>
              </a:rPr>
              <a:t>Space-available care</a:t>
            </a:r>
          </a:p>
          <a:p>
            <a:pPr marL="731520" lvl="2" indent="-237744">
              <a:buFont typeface="Calibri" panose="020F0502020204030204" pitchFamily="34" charset="0"/>
              <a:buChar char="–"/>
            </a:pPr>
            <a:r>
              <a:rPr lang="en-US" sz="1400" dirty="0" smtClean="0">
                <a:solidFill>
                  <a:srgbClr val="C00000"/>
                </a:solidFill>
              </a:rPr>
              <a:t>Line-of-duty care</a:t>
            </a:r>
          </a:p>
        </p:txBody>
      </p:sp>
      <p:sp>
        <p:nvSpPr>
          <p:cNvPr id="8" name="Right Brace 7"/>
          <p:cNvSpPr/>
          <p:nvPr/>
        </p:nvSpPr>
        <p:spPr>
          <a:xfrm>
            <a:off x="7564654" y="3025570"/>
            <a:ext cx="264377" cy="2494632"/>
          </a:xfrm>
          <a:prstGeom prst="rightBrace">
            <a:avLst>
              <a:gd name="adj1" fmla="val 40333"/>
              <a:gd name="adj2" fmla="val 5000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TextBox 8"/>
          <p:cNvSpPr txBox="1"/>
          <p:nvPr/>
        </p:nvSpPr>
        <p:spPr>
          <a:xfrm>
            <a:off x="7884596" y="3857388"/>
            <a:ext cx="886232"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200" dirty="0">
                <a:solidFill>
                  <a:schemeClr val="bg1"/>
                </a:solidFill>
                <a:latin typeface="Franklin Gothic Book" panose="020B0503020102020204" pitchFamily="34" charset="0"/>
                <a:cs typeface="Franklin Gothic Book" panose="020B0503020102020204" pitchFamily="34" charset="0"/>
              </a:rPr>
              <a:t>Exemption available for </a:t>
            </a:r>
            <a:r>
              <a:rPr lang="en-US" sz="1200" dirty="0" smtClean="0">
                <a:solidFill>
                  <a:schemeClr val="bg1"/>
                </a:solidFill>
                <a:latin typeface="Franklin Gothic Book" panose="020B0503020102020204" pitchFamily="34" charset="0"/>
                <a:cs typeface="Franklin Gothic Book" panose="020B0503020102020204" pitchFamily="34" charset="0"/>
              </a:rPr>
              <a:t>2014 – no penalty</a:t>
            </a:r>
            <a:endParaRPr lang="en-US" sz="1200" dirty="0">
              <a:solidFill>
                <a:schemeClr val="bg1"/>
              </a:solidFill>
              <a:latin typeface="Franklin Gothic Book" panose="020B0503020102020204" pitchFamily="34" charset="0"/>
              <a:cs typeface="Franklin Gothic Book" panose="020B0503020102020204" pitchFamily="34" charset="0"/>
            </a:endParaRPr>
          </a:p>
        </p:txBody>
      </p:sp>
      <p:cxnSp>
        <p:nvCxnSpPr>
          <p:cNvPr id="5" name="Straight Connector 4"/>
          <p:cNvCxnSpPr/>
          <p:nvPr/>
        </p:nvCxnSpPr>
        <p:spPr>
          <a:xfrm>
            <a:off x="740780" y="1388962"/>
            <a:ext cx="3512722" cy="0"/>
          </a:xfrm>
          <a:prstGeom prst="line">
            <a:avLst/>
          </a:prstGeom>
          <a:ln w="19050">
            <a:solidFill>
              <a:srgbClr val="175475"/>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008471" y="1388962"/>
            <a:ext cx="3512722" cy="0"/>
          </a:xfrm>
          <a:prstGeom prst="line">
            <a:avLst/>
          </a:prstGeom>
          <a:ln w="19050">
            <a:solidFill>
              <a:srgbClr val="1754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322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ISRP– Partial Year Coverage</a:t>
            </a:r>
          </a:p>
        </p:txBody>
      </p:sp>
      <p:sp>
        <p:nvSpPr>
          <p:cNvPr id="3" name="Content Placeholder 2"/>
          <p:cNvSpPr>
            <a:spLocks noGrp="1"/>
          </p:cNvSpPr>
          <p:nvPr>
            <p:ph idx="1"/>
          </p:nvPr>
        </p:nvSpPr>
        <p:spPr/>
        <p:txBody>
          <a:bodyPr/>
          <a:lstStyle/>
          <a:p>
            <a:r>
              <a:rPr lang="en-US" sz="2200" dirty="0"/>
              <a:t>The ISRP is prorated for the number of months without coverage during the tax filing year</a:t>
            </a:r>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19869195"/>
              </p:ext>
            </p:extLst>
          </p:nvPr>
        </p:nvGraphicFramePr>
        <p:xfrm>
          <a:off x="288939" y="3145954"/>
          <a:ext cx="8389632" cy="741680"/>
        </p:xfrm>
        <a:graphic>
          <a:graphicData uri="http://schemas.openxmlformats.org/drawingml/2006/table">
            <a:tbl>
              <a:tblPr firstRow="1" bandRow="1">
                <a:tableStyleId>{5C22544A-7EE6-4342-B048-85BDC9FD1C3A}</a:tableStyleId>
              </a:tblPr>
              <a:tblGrid>
                <a:gridCol w="699136">
                  <a:extLst>
                    <a:ext uri="{9D8B030D-6E8A-4147-A177-3AD203B41FA5}">
                      <a16:colId xmlns:a16="http://schemas.microsoft.com/office/drawing/2014/main" xmlns="" val="20000"/>
                    </a:ext>
                  </a:extLst>
                </a:gridCol>
                <a:gridCol w="699136">
                  <a:extLst>
                    <a:ext uri="{9D8B030D-6E8A-4147-A177-3AD203B41FA5}">
                      <a16:colId xmlns:a16="http://schemas.microsoft.com/office/drawing/2014/main" xmlns="" val="20001"/>
                    </a:ext>
                  </a:extLst>
                </a:gridCol>
                <a:gridCol w="699136">
                  <a:extLst>
                    <a:ext uri="{9D8B030D-6E8A-4147-A177-3AD203B41FA5}">
                      <a16:colId xmlns:a16="http://schemas.microsoft.com/office/drawing/2014/main" xmlns="" val="20002"/>
                    </a:ext>
                  </a:extLst>
                </a:gridCol>
                <a:gridCol w="699136">
                  <a:extLst>
                    <a:ext uri="{9D8B030D-6E8A-4147-A177-3AD203B41FA5}">
                      <a16:colId xmlns:a16="http://schemas.microsoft.com/office/drawing/2014/main" xmlns="" val="20003"/>
                    </a:ext>
                  </a:extLst>
                </a:gridCol>
                <a:gridCol w="699136">
                  <a:extLst>
                    <a:ext uri="{9D8B030D-6E8A-4147-A177-3AD203B41FA5}">
                      <a16:colId xmlns:a16="http://schemas.microsoft.com/office/drawing/2014/main" xmlns="" val="20004"/>
                    </a:ext>
                  </a:extLst>
                </a:gridCol>
                <a:gridCol w="699136">
                  <a:extLst>
                    <a:ext uri="{9D8B030D-6E8A-4147-A177-3AD203B41FA5}">
                      <a16:colId xmlns:a16="http://schemas.microsoft.com/office/drawing/2014/main" xmlns="" val="20005"/>
                    </a:ext>
                  </a:extLst>
                </a:gridCol>
                <a:gridCol w="699136">
                  <a:extLst>
                    <a:ext uri="{9D8B030D-6E8A-4147-A177-3AD203B41FA5}">
                      <a16:colId xmlns:a16="http://schemas.microsoft.com/office/drawing/2014/main" xmlns="" val="20006"/>
                    </a:ext>
                  </a:extLst>
                </a:gridCol>
                <a:gridCol w="699136">
                  <a:extLst>
                    <a:ext uri="{9D8B030D-6E8A-4147-A177-3AD203B41FA5}">
                      <a16:colId xmlns:a16="http://schemas.microsoft.com/office/drawing/2014/main" xmlns="" val="20007"/>
                    </a:ext>
                  </a:extLst>
                </a:gridCol>
                <a:gridCol w="699136">
                  <a:extLst>
                    <a:ext uri="{9D8B030D-6E8A-4147-A177-3AD203B41FA5}">
                      <a16:colId xmlns:a16="http://schemas.microsoft.com/office/drawing/2014/main" xmlns="" val="20008"/>
                    </a:ext>
                  </a:extLst>
                </a:gridCol>
                <a:gridCol w="699136">
                  <a:extLst>
                    <a:ext uri="{9D8B030D-6E8A-4147-A177-3AD203B41FA5}">
                      <a16:colId xmlns:a16="http://schemas.microsoft.com/office/drawing/2014/main" xmlns="" val="20009"/>
                    </a:ext>
                  </a:extLst>
                </a:gridCol>
                <a:gridCol w="699136">
                  <a:extLst>
                    <a:ext uri="{9D8B030D-6E8A-4147-A177-3AD203B41FA5}">
                      <a16:colId xmlns:a16="http://schemas.microsoft.com/office/drawing/2014/main" xmlns="" val="20010"/>
                    </a:ext>
                  </a:extLst>
                </a:gridCol>
                <a:gridCol w="699136">
                  <a:extLst>
                    <a:ext uri="{9D8B030D-6E8A-4147-A177-3AD203B41FA5}">
                      <a16:colId xmlns:a16="http://schemas.microsoft.com/office/drawing/2014/main" xmlns="" val="20011"/>
                    </a:ext>
                  </a:extLst>
                </a:gridCol>
              </a:tblGrid>
              <a:tr h="370840">
                <a:tc>
                  <a:txBody>
                    <a:bodyPr/>
                    <a:lstStyle/>
                    <a:p>
                      <a:pPr algn="ctr"/>
                      <a:r>
                        <a:rPr lang="en-US" dirty="0" smtClean="0">
                          <a:solidFill>
                            <a:schemeClr val="tx2"/>
                          </a:solidFill>
                        </a:rPr>
                        <a:t>Jan</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Feb</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Mar</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Apr</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May</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Jun</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Jul</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Aug</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Sep</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Oct</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Nov</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2"/>
                          </a:solidFill>
                        </a:rPr>
                        <a:t>Dec</a:t>
                      </a: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99163262"/>
              </p:ext>
            </p:extLst>
          </p:nvPr>
        </p:nvGraphicFramePr>
        <p:xfrm>
          <a:off x="288933" y="3145954"/>
          <a:ext cx="8389632" cy="741680"/>
        </p:xfrm>
        <a:graphic>
          <a:graphicData uri="http://schemas.openxmlformats.org/drawingml/2006/table">
            <a:tbl>
              <a:tblPr firstRow="1" bandRow="1">
                <a:tableStyleId>{5C22544A-7EE6-4342-B048-85BDC9FD1C3A}</a:tableStyleId>
              </a:tblPr>
              <a:tblGrid>
                <a:gridCol w="699136">
                  <a:extLst>
                    <a:ext uri="{9D8B030D-6E8A-4147-A177-3AD203B41FA5}">
                      <a16:colId xmlns:a16="http://schemas.microsoft.com/office/drawing/2014/main" xmlns="" val="20000"/>
                    </a:ext>
                  </a:extLst>
                </a:gridCol>
                <a:gridCol w="699136">
                  <a:extLst>
                    <a:ext uri="{9D8B030D-6E8A-4147-A177-3AD203B41FA5}">
                      <a16:colId xmlns:a16="http://schemas.microsoft.com/office/drawing/2014/main" xmlns="" val="20001"/>
                    </a:ext>
                  </a:extLst>
                </a:gridCol>
                <a:gridCol w="699136">
                  <a:extLst>
                    <a:ext uri="{9D8B030D-6E8A-4147-A177-3AD203B41FA5}">
                      <a16:colId xmlns:a16="http://schemas.microsoft.com/office/drawing/2014/main" xmlns="" val="20002"/>
                    </a:ext>
                  </a:extLst>
                </a:gridCol>
                <a:gridCol w="699136">
                  <a:extLst>
                    <a:ext uri="{9D8B030D-6E8A-4147-A177-3AD203B41FA5}">
                      <a16:colId xmlns:a16="http://schemas.microsoft.com/office/drawing/2014/main" xmlns="" val="20003"/>
                    </a:ext>
                  </a:extLst>
                </a:gridCol>
                <a:gridCol w="699136">
                  <a:extLst>
                    <a:ext uri="{9D8B030D-6E8A-4147-A177-3AD203B41FA5}">
                      <a16:colId xmlns:a16="http://schemas.microsoft.com/office/drawing/2014/main" xmlns="" val="20004"/>
                    </a:ext>
                  </a:extLst>
                </a:gridCol>
                <a:gridCol w="699136">
                  <a:extLst>
                    <a:ext uri="{9D8B030D-6E8A-4147-A177-3AD203B41FA5}">
                      <a16:colId xmlns:a16="http://schemas.microsoft.com/office/drawing/2014/main" xmlns="" val="20005"/>
                    </a:ext>
                  </a:extLst>
                </a:gridCol>
                <a:gridCol w="699136">
                  <a:extLst>
                    <a:ext uri="{9D8B030D-6E8A-4147-A177-3AD203B41FA5}">
                      <a16:colId xmlns:a16="http://schemas.microsoft.com/office/drawing/2014/main" xmlns="" val="20006"/>
                    </a:ext>
                  </a:extLst>
                </a:gridCol>
                <a:gridCol w="699136">
                  <a:extLst>
                    <a:ext uri="{9D8B030D-6E8A-4147-A177-3AD203B41FA5}">
                      <a16:colId xmlns:a16="http://schemas.microsoft.com/office/drawing/2014/main" xmlns="" val="20007"/>
                    </a:ext>
                  </a:extLst>
                </a:gridCol>
                <a:gridCol w="699136">
                  <a:extLst>
                    <a:ext uri="{9D8B030D-6E8A-4147-A177-3AD203B41FA5}">
                      <a16:colId xmlns:a16="http://schemas.microsoft.com/office/drawing/2014/main" xmlns="" val="20008"/>
                    </a:ext>
                  </a:extLst>
                </a:gridCol>
                <a:gridCol w="699136">
                  <a:extLst>
                    <a:ext uri="{9D8B030D-6E8A-4147-A177-3AD203B41FA5}">
                      <a16:colId xmlns:a16="http://schemas.microsoft.com/office/drawing/2014/main" xmlns="" val="20009"/>
                    </a:ext>
                  </a:extLst>
                </a:gridCol>
                <a:gridCol w="699136">
                  <a:extLst>
                    <a:ext uri="{9D8B030D-6E8A-4147-A177-3AD203B41FA5}">
                      <a16:colId xmlns:a16="http://schemas.microsoft.com/office/drawing/2014/main" xmlns="" val="20010"/>
                    </a:ext>
                  </a:extLst>
                </a:gridCol>
                <a:gridCol w="699136">
                  <a:extLst>
                    <a:ext uri="{9D8B030D-6E8A-4147-A177-3AD203B41FA5}">
                      <a16:colId xmlns:a16="http://schemas.microsoft.com/office/drawing/2014/main" xmlns="" val="20011"/>
                    </a:ext>
                  </a:extLst>
                </a:gridCol>
              </a:tblGrid>
              <a:tr h="370840">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2"/>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1"/>
                  </a:ext>
                </a:extLst>
              </a:tr>
            </a:tbl>
          </a:graphicData>
        </a:graphic>
      </p:graphicFrame>
      <p:cxnSp>
        <p:nvCxnSpPr>
          <p:cNvPr id="7" name="Straight Arrow Connector 6"/>
          <p:cNvCxnSpPr>
            <a:stCxn id="8" idx="2"/>
          </p:cNvCxnSpPr>
          <p:nvPr/>
        </p:nvCxnSpPr>
        <p:spPr>
          <a:xfrm>
            <a:off x="5180985" y="2588023"/>
            <a:ext cx="11430" cy="83787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4123710" y="1941692"/>
            <a:ext cx="2114550" cy="646331"/>
          </a:xfrm>
          <a:prstGeom prst="rect">
            <a:avLst/>
          </a:prstGeom>
          <a:noFill/>
        </p:spPr>
        <p:txBody>
          <a:bodyPr wrap="square" rtlCol="0">
            <a:spAutoFit/>
          </a:bodyPr>
          <a:lstStyle/>
          <a:p>
            <a:pPr algn="ctr"/>
            <a:r>
              <a:rPr lang="en-US" b="1" dirty="0" smtClean="0">
                <a:solidFill>
                  <a:srgbClr val="FF0000"/>
                </a:solidFill>
              </a:rPr>
              <a:t>Gets a job with employer coverage</a:t>
            </a:r>
            <a:endParaRPr lang="en-US" b="1" dirty="0">
              <a:solidFill>
                <a:srgbClr val="FF0000"/>
              </a:solidFill>
            </a:endParaRPr>
          </a:p>
        </p:txBody>
      </p:sp>
      <p:sp>
        <p:nvSpPr>
          <p:cNvPr id="10" name="TextBox 9"/>
          <p:cNvSpPr txBox="1"/>
          <p:nvPr/>
        </p:nvSpPr>
        <p:spPr>
          <a:xfrm>
            <a:off x="1486754" y="1929609"/>
            <a:ext cx="2333828" cy="646331"/>
          </a:xfrm>
          <a:prstGeom prst="rect">
            <a:avLst/>
          </a:prstGeom>
          <a:noFill/>
        </p:spPr>
        <p:txBody>
          <a:bodyPr wrap="square" rtlCol="0">
            <a:spAutoFit/>
          </a:bodyPr>
          <a:lstStyle/>
          <a:p>
            <a:pPr algn="ctr"/>
            <a:r>
              <a:rPr lang="en-US" b="1" dirty="0" smtClean="0">
                <a:solidFill>
                  <a:srgbClr val="FF0000"/>
                </a:solidFill>
              </a:rPr>
              <a:t>Uninsured and not eligible for exemption</a:t>
            </a:r>
            <a:endParaRPr lang="en-US" b="1" dirty="0">
              <a:solidFill>
                <a:srgbClr val="FF0000"/>
              </a:solidFill>
            </a:endParaRPr>
          </a:p>
        </p:txBody>
      </p:sp>
      <p:sp>
        <p:nvSpPr>
          <p:cNvPr id="11" name="Left Brace 10"/>
          <p:cNvSpPr/>
          <p:nvPr/>
        </p:nvSpPr>
        <p:spPr>
          <a:xfrm rot="16200000">
            <a:off x="2369199" y="1862596"/>
            <a:ext cx="731520" cy="4892052"/>
          </a:xfrm>
          <a:prstGeom prst="leftBrace">
            <a:avLst>
              <a:gd name="adj1" fmla="val 86458"/>
              <a:gd name="adj2" fmla="val 50000"/>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1693400" y="4686465"/>
            <a:ext cx="2083118" cy="646331"/>
          </a:xfrm>
          <a:prstGeom prst="rect">
            <a:avLst/>
          </a:prstGeom>
          <a:noFill/>
        </p:spPr>
        <p:txBody>
          <a:bodyPr wrap="square" rtlCol="0">
            <a:spAutoFit/>
          </a:bodyPr>
          <a:lstStyle/>
          <a:p>
            <a:pPr algn="ctr"/>
            <a:r>
              <a:rPr lang="en-US" b="1" dirty="0" smtClean="0">
                <a:solidFill>
                  <a:sysClr val="windowText" lastClr="000000"/>
                </a:solidFill>
              </a:rPr>
              <a:t>Without coverage for 7 months</a:t>
            </a:r>
            <a:endParaRPr lang="en-US" b="1" dirty="0">
              <a:solidFill>
                <a:sysClr val="windowText" lastClr="000000"/>
              </a:solidFill>
            </a:endParaRPr>
          </a:p>
        </p:txBody>
      </p:sp>
      <p:sp>
        <p:nvSpPr>
          <p:cNvPr id="13" name="TextBox 12"/>
          <p:cNvSpPr txBox="1"/>
          <p:nvPr/>
        </p:nvSpPr>
        <p:spPr>
          <a:xfrm>
            <a:off x="4123710" y="4952820"/>
            <a:ext cx="4627716" cy="477054"/>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500" b="1" dirty="0" smtClean="0">
                <a:solidFill>
                  <a:schemeClr val="tx1"/>
                </a:solidFill>
              </a:rPr>
              <a:t>ISRP = </a:t>
            </a:r>
            <a:r>
              <a:rPr lang="en-US" sz="2500" b="1" dirty="0">
                <a:solidFill>
                  <a:schemeClr val="tx1"/>
                </a:solidFill>
              </a:rPr>
              <a:t>7/12 of annual </a:t>
            </a:r>
            <a:r>
              <a:rPr lang="en-US" sz="2500" b="1" dirty="0" smtClean="0">
                <a:solidFill>
                  <a:schemeClr val="tx1"/>
                </a:solidFill>
              </a:rPr>
              <a:t>calculation</a:t>
            </a:r>
            <a:endParaRPr lang="en-US" sz="2500" b="1" dirty="0">
              <a:solidFill>
                <a:schemeClr val="tx1"/>
              </a:solidFill>
            </a:endParaRPr>
          </a:p>
        </p:txBody>
      </p:sp>
      <p:sp>
        <p:nvSpPr>
          <p:cNvPr id="14" name="Left Brace 13"/>
          <p:cNvSpPr/>
          <p:nvPr/>
        </p:nvSpPr>
        <p:spPr>
          <a:xfrm rot="5400000">
            <a:off x="2328553" y="548402"/>
            <a:ext cx="731520" cy="4810761"/>
          </a:xfrm>
          <a:prstGeom prst="leftBrace">
            <a:avLst>
              <a:gd name="adj1" fmla="val 86458"/>
              <a:gd name="adj2" fmla="val 50363"/>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16981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rhodiesworld.com/images/dress5.jpg"/>
          <p:cNvPicPr>
            <a:picLocks noChangeAspect="1" noChangeArrowheads="1"/>
          </p:cNvPicPr>
          <p:nvPr/>
        </p:nvPicPr>
        <p:blipFill rotWithShape="1">
          <a:blip r:embed="rId3">
            <a:extLst>
              <a:ext uri="{28A0092B-C50C-407E-A947-70E740481C1C}">
                <a14:useLocalDpi xmlns:a14="http://schemas.microsoft.com/office/drawing/2010/main" val="0"/>
              </a:ext>
            </a:extLst>
          </a:blip>
          <a:srcRect b="-2710"/>
          <a:stretch/>
        </p:blipFill>
        <p:spPr bwMode="auto">
          <a:xfrm>
            <a:off x="410439" y="821402"/>
            <a:ext cx="1545319" cy="488130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2753148" y="3532402"/>
            <a:ext cx="5215195" cy="2691418"/>
          </a:xfrm>
        </p:spPr>
        <p:txBody>
          <a:bodyPr/>
          <a:lstStyle/>
          <a:p>
            <a:pPr marL="0" indent="0">
              <a:buNone/>
            </a:pPr>
            <a:r>
              <a:rPr lang="en-US" sz="2000" i="1" dirty="0" smtClean="0"/>
              <a:t>Penalty Calculation: </a:t>
            </a:r>
          </a:p>
          <a:p>
            <a:pPr marL="0" indent="0">
              <a:buNone/>
            </a:pPr>
            <a:r>
              <a:rPr lang="en-US" dirty="0" smtClean="0">
                <a:latin typeface="Calibri" panose="020F0502020204030204" pitchFamily="34" charset="0"/>
              </a:rPr>
              <a:t>1. $17,000 - $10,150 =</a:t>
            </a:r>
          </a:p>
          <a:p>
            <a:pPr marL="0" indent="0">
              <a:buNone/>
            </a:pPr>
            <a:r>
              <a:rPr lang="en-US" dirty="0">
                <a:latin typeface="Calibri" panose="020F0502020204030204" pitchFamily="34" charset="0"/>
              </a:rPr>
              <a:t>	</a:t>
            </a:r>
            <a:r>
              <a:rPr lang="en-US" dirty="0" smtClean="0">
                <a:latin typeface="Calibri" panose="020F0502020204030204" pitchFamily="34" charset="0"/>
              </a:rPr>
              <a:t>						</a:t>
            </a:r>
            <a:endParaRPr lang="en-US" u="sng" dirty="0" smtClean="0">
              <a:latin typeface="Calibri" panose="020F0502020204030204" pitchFamily="34" charset="0"/>
            </a:endParaRPr>
          </a:p>
          <a:p>
            <a:pPr marL="0" indent="0">
              <a:buNone/>
            </a:pPr>
            <a:r>
              <a:rPr lang="en-US" b="1" dirty="0">
                <a:latin typeface="Calibri" panose="020F0502020204030204" pitchFamily="34" charset="0"/>
              </a:rPr>
              <a:t>	</a:t>
            </a:r>
            <a:r>
              <a:rPr lang="en-US" b="1" dirty="0" smtClean="0">
                <a:latin typeface="Calibri" panose="020F0502020204030204" pitchFamily="34" charset="0"/>
              </a:rPr>
              <a:t>				</a:t>
            </a:r>
          </a:p>
          <a:p>
            <a:pPr marL="0" indent="0">
              <a:buNone/>
            </a:pPr>
            <a:r>
              <a:rPr lang="en-US" b="1" dirty="0" smtClean="0">
                <a:latin typeface="Calibri" panose="020F0502020204030204" pitchFamily="34" charset="0"/>
              </a:rPr>
              <a:t>		</a:t>
            </a:r>
          </a:p>
          <a:p>
            <a:pPr marL="0" indent="0">
              <a:buNone/>
            </a:pPr>
            <a:r>
              <a:rPr lang="en-US" dirty="0" smtClean="0">
                <a:latin typeface="Calibri" panose="020F0502020204030204" pitchFamily="34" charset="0"/>
              </a:rPr>
              <a:t>2. $95 x 1 adult = </a:t>
            </a:r>
            <a:endParaRPr lang="en-US"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smtClean="0"/>
              <a:t>Example: John (Single)</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930572419"/>
              </p:ext>
            </p:extLst>
          </p:nvPr>
        </p:nvGraphicFramePr>
        <p:xfrm>
          <a:off x="3453580" y="887035"/>
          <a:ext cx="4396725" cy="1584960"/>
        </p:xfrm>
        <a:graphic>
          <a:graphicData uri="http://schemas.openxmlformats.org/drawingml/2006/table">
            <a:tbl>
              <a:tblPr firstRow="1" bandRow="1">
                <a:tableStyleId>{5940675A-B579-460E-94D1-54222C63F5DA}</a:tableStyleId>
              </a:tblPr>
              <a:tblGrid>
                <a:gridCol w="1740673">
                  <a:extLst>
                    <a:ext uri="{9D8B030D-6E8A-4147-A177-3AD203B41FA5}">
                      <a16:colId xmlns:a16="http://schemas.microsoft.com/office/drawing/2014/main" xmlns="" val="20000"/>
                    </a:ext>
                  </a:extLst>
                </a:gridCol>
                <a:gridCol w="2656052">
                  <a:extLst>
                    <a:ext uri="{9D8B030D-6E8A-4147-A177-3AD203B41FA5}">
                      <a16:colId xmlns:a16="http://schemas.microsoft.com/office/drawing/2014/main" xmlns="" val="20001"/>
                    </a:ext>
                  </a:extLst>
                </a:gridCol>
              </a:tblGrid>
              <a:tr h="370840">
                <a:tc>
                  <a:txBody>
                    <a:bodyPr/>
                    <a:lstStyle/>
                    <a:p>
                      <a:pPr algn="r"/>
                      <a:r>
                        <a:rPr lang="en-US" sz="2000" u="none" dirty="0" smtClean="0"/>
                        <a:t>Income:</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$17,000 (148% FPL)</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algn="r"/>
                      <a:r>
                        <a:rPr lang="en-US" sz="2000" u="none" dirty="0" smtClean="0"/>
                        <a:t>Filing Status:</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Single</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70840">
                <a:tc>
                  <a:txBody>
                    <a:bodyPr/>
                    <a:lstStyle/>
                    <a:p>
                      <a:pPr algn="r"/>
                      <a:r>
                        <a:rPr lang="en-US" sz="2000" u="none" dirty="0" smtClean="0"/>
                        <a:t>Adults:</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70840">
                <a:tc>
                  <a:txBody>
                    <a:bodyPr/>
                    <a:lstStyle/>
                    <a:p>
                      <a:pPr algn="r"/>
                      <a:r>
                        <a:rPr lang="en-US" sz="2000" u="none" dirty="0" smtClean="0"/>
                        <a:t>Children:</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0</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8" name="Content Placeholder 2"/>
          <p:cNvSpPr txBox="1">
            <a:spLocks/>
          </p:cNvSpPr>
          <p:nvPr/>
        </p:nvSpPr>
        <p:spPr>
          <a:xfrm>
            <a:off x="5651943" y="3891277"/>
            <a:ext cx="2443692" cy="268760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latin typeface="Calibri" panose="020F0502020204030204" pitchFamily="34" charset="0"/>
              </a:rPr>
              <a:t>$6,850 </a:t>
            </a:r>
          </a:p>
          <a:p>
            <a:pPr marL="0" indent="0">
              <a:buNone/>
            </a:pPr>
            <a:r>
              <a:rPr lang="en-US" u="sng" dirty="0" smtClean="0">
                <a:latin typeface="Calibri" panose="020F0502020204030204" pitchFamily="34" charset="0"/>
              </a:rPr>
              <a:t>      x 1% </a:t>
            </a:r>
          </a:p>
          <a:p>
            <a:pPr marL="0" indent="0">
              <a:buFont typeface="Arial"/>
              <a:buNone/>
            </a:pPr>
            <a:r>
              <a:rPr lang="en-US" b="1" dirty="0" smtClean="0">
                <a:latin typeface="Calibri" panose="020F0502020204030204" pitchFamily="34" charset="0"/>
              </a:rPr>
              <a:t>$68.50</a:t>
            </a:r>
          </a:p>
          <a:p>
            <a:pPr marL="0" indent="0">
              <a:buNone/>
            </a:pPr>
            <a:endParaRPr lang="en-US" b="1" dirty="0" smtClean="0">
              <a:latin typeface="Calibri" panose="020F0502020204030204" pitchFamily="34" charset="0"/>
            </a:endParaRPr>
          </a:p>
          <a:p>
            <a:pPr marL="0" indent="0">
              <a:buNone/>
            </a:pPr>
            <a:r>
              <a:rPr lang="en-US" b="1" dirty="0" smtClean="0">
                <a:latin typeface="Calibri" panose="020F0502020204030204" pitchFamily="34" charset="0"/>
              </a:rPr>
              <a:t>$95.00</a:t>
            </a:r>
          </a:p>
        </p:txBody>
      </p:sp>
      <p:sp>
        <p:nvSpPr>
          <p:cNvPr id="11" name="Oval 10"/>
          <p:cNvSpPr/>
          <p:nvPr/>
        </p:nvSpPr>
        <p:spPr>
          <a:xfrm>
            <a:off x="5237354" y="5548873"/>
            <a:ext cx="1813244" cy="65151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100060" y="5520685"/>
            <a:ext cx="1327155" cy="707886"/>
          </a:xfrm>
          <a:prstGeom prst="rect">
            <a:avLst/>
          </a:prstGeom>
          <a:noFill/>
        </p:spPr>
        <p:txBody>
          <a:bodyPr wrap="square" rtlCol="0">
            <a:spAutoFit/>
          </a:bodyPr>
          <a:lstStyle/>
          <a:p>
            <a:pPr algn="ctr"/>
            <a:r>
              <a:rPr lang="en-US" sz="2000" b="1" dirty="0" smtClean="0">
                <a:solidFill>
                  <a:srgbClr val="FF0000"/>
                </a:solidFill>
              </a:rPr>
              <a:t>ISRP for 2014</a:t>
            </a:r>
            <a:endParaRPr lang="en-US" sz="2000" b="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690755317"/>
              </p:ext>
            </p:extLst>
          </p:nvPr>
        </p:nvGraphicFramePr>
        <p:xfrm>
          <a:off x="3752053" y="2597413"/>
          <a:ext cx="3799779" cy="792480"/>
        </p:xfrm>
        <a:graphic>
          <a:graphicData uri="http://schemas.openxmlformats.org/drawingml/2006/table">
            <a:tbl>
              <a:tblPr firstRow="1" bandRow="1">
                <a:tableStyleId>{5940675A-B579-460E-94D1-54222C63F5DA}</a:tableStyleId>
              </a:tblPr>
              <a:tblGrid>
                <a:gridCol w="2468933">
                  <a:extLst>
                    <a:ext uri="{9D8B030D-6E8A-4147-A177-3AD203B41FA5}">
                      <a16:colId xmlns:a16="http://schemas.microsoft.com/office/drawing/2014/main" xmlns="" val="20000"/>
                    </a:ext>
                  </a:extLst>
                </a:gridCol>
                <a:gridCol w="1330846">
                  <a:extLst>
                    <a:ext uri="{9D8B030D-6E8A-4147-A177-3AD203B41FA5}">
                      <a16:colId xmlns:a16="http://schemas.microsoft.com/office/drawing/2014/main" xmlns="" val="20001"/>
                    </a:ext>
                  </a:extLst>
                </a:gridCol>
              </a:tblGrid>
              <a:tr h="370840">
                <a:tc>
                  <a:txBody>
                    <a:bodyPr/>
                    <a:lstStyle/>
                    <a:p>
                      <a:pPr algn="r"/>
                      <a:r>
                        <a:rPr lang="en-US" sz="2000" u="none" dirty="0" smtClean="0"/>
                        <a:t>Tax Filing</a:t>
                      </a:r>
                      <a:r>
                        <a:rPr lang="en-US" sz="2000" u="none" baseline="0" dirty="0" smtClean="0"/>
                        <a:t> Threshold</a:t>
                      </a:r>
                      <a:r>
                        <a:rPr lang="en-US" sz="2000" u="none" dirty="0" smtClean="0"/>
                        <a:t>:</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$10,150 </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algn="r"/>
                      <a:r>
                        <a:rPr lang="en-US" sz="2000" u="none" dirty="0" smtClean="0"/>
                        <a:t>Months Uninsured:</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12</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7050598" y="51267"/>
            <a:ext cx="2057400" cy="365125"/>
          </a:xfrm>
          <a:prstGeom prst="rect">
            <a:avLst/>
          </a:prstGeom>
        </p:spPr>
        <p:txBody>
          <a:bodyPr/>
          <a:lstStyle/>
          <a:p>
            <a:pPr algn="r"/>
            <a:fld id="{2590A0BC-D45F-4F3B-8670-F21CEB4A931D}" type="slidenum">
              <a:rPr lang="en-US" sz="1400" smtClean="0">
                <a:latin typeface="Franklin Gothic Book"/>
                <a:cs typeface="Franklin Gothic Book"/>
              </a:rPr>
              <a:pPr algn="r"/>
              <a:t>41</a:t>
            </a:fld>
            <a:endParaRPr lang="en-US" sz="1400" dirty="0">
              <a:latin typeface="Franklin Gothic Book"/>
              <a:cs typeface="Franklin Gothic Book"/>
            </a:endParaRPr>
          </a:p>
        </p:txBody>
      </p:sp>
    </p:spTree>
    <p:extLst>
      <p:ext uri="{BB962C8B-B14F-4D97-AF65-F5344CB8AC3E}">
        <p14:creationId xmlns:p14="http://schemas.microsoft.com/office/powerpoint/2010/main" val="3422201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ISRP </a:t>
            </a:r>
            <a:r>
              <a:rPr lang="en-US" smtClean="0"/>
              <a:t>- Single</a:t>
            </a:r>
            <a:endParaRPr lang="en-US" dirty="0"/>
          </a:p>
        </p:txBody>
      </p:sp>
      <p:sp>
        <p:nvSpPr>
          <p:cNvPr id="3" name="Slide Number Placeholder 2"/>
          <p:cNvSpPr>
            <a:spLocks noGrp="1"/>
          </p:cNvSpPr>
          <p:nvPr>
            <p:ph type="sldNum" sz="quarter" idx="4294967295"/>
          </p:nvPr>
        </p:nvSpPr>
        <p:spPr>
          <a:xfrm>
            <a:off x="7036000" y="51267"/>
            <a:ext cx="2057400" cy="365125"/>
          </a:xfrm>
          <a:prstGeom prst="rect">
            <a:avLst/>
          </a:prstGeom>
        </p:spPr>
        <p:txBody>
          <a:bodyPr/>
          <a:lstStyle/>
          <a:p>
            <a:pPr algn="r"/>
            <a:fld id="{2590A0BC-D45F-4F3B-8670-F21CEB4A931D}" type="slidenum">
              <a:rPr lang="en-US" sz="1400" smtClean="0">
                <a:latin typeface="Franklin Gothic Book"/>
                <a:cs typeface="Franklin Gothic Book"/>
              </a:rPr>
              <a:pPr algn="r"/>
              <a:t>42</a:t>
            </a:fld>
            <a:endParaRPr lang="en-US" sz="1400" dirty="0">
              <a:latin typeface="Franklin Gothic Book"/>
              <a:cs typeface="Franklin Gothic Book"/>
            </a:endParaRPr>
          </a:p>
        </p:txBody>
      </p:sp>
      <p:sp>
        <p:nvSpPr>
          <p:cNvPr id="52" name="Rectangle 51"/>
          <p:cNvSpPr/>
          <p:nvPr/>
        </p:nvSpPr>
        <p:spPr>
          <a:xfrm rot="19787395">
            <a:off x="2899871" y="3233403"/>
            <a:ext cx="5890493" cy="228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3" name="Chart 52"/>
          <p:cNvGraphicFramePr>
            <a:graphicFrameLocks noGrp="1"/>
          </p:cNvGraphicFramePr>
          <p:nvPr>
            <p:extLst>
              <p:ext uri="{D42A27DB-BD31-4B8C-83A1-F6EECF244321}">
                <p14:modId xmlns:p14="http://schemas.microsoft.com/office/powerpoint/2010/main" val="2822165539"/>
              </p:ext>
            </p:extLst>
          </p:nvPr>
        </p:nvGraphicFramePr>
        <p:xfrm>
          <a:off x="685706" y="1059950"/>
          <a:ext cx="7827751" cy="5311652"/>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p:cNvSpPr/>
          <p:nvPr/>
        </p:nvSpPr>
        <p:spPr>
          <a:xfrm>
            <a:off x="2295431" y="4694993"/>
            <a:ext cx="1075459" cy="228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p:nvPr/>
        </p:nvCxnSpPr>
        <p:spPr>
          <a:xfrm flipV="1">
            <a:off x="2295431" y="3883865"/>
            <a:ext cx="2645574" cy="1563330"/>
          </a:xfrm>
          <a:prstGeom prst="line">
            <a:avLst/>
          </a:prstGeom>
          <a:ln>
            <a:solidFill>
              <a:schemeClr val="accent1">
                <a:alpha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295431" y="4805845"/>
            <a:ext cx="364719" cy="0"/>
          </a:xfrm>
          <a:prstGeom prst="line">
            <a:avLst/>
          </a:prstGeom>
          <a:ln>
            <a:solidFill>
              <a:schemeClr val="accent6">
                <a:alpha val="90000"/>
              </a:schemeClr>
            </a:solidFill>
            <a:prstDash val="sysDash"/>
          </a:ln>
          <a:effectLst/>
        </p:spPr>
        <p:style>
          <a:lnRef idx="2">
            <a:schemeClr val="accent6"/>
          </a:lnRef>
          <a:fillRef idx="0">
            <a:schemeClr val="accent6"/>
          </a:fillRef>
          <a:effectRef idx="1">
            <a:schemeClr val="accent6"/>
          </a:effectRef>
          <a:fontRef idx="minor">
            <a:schemeClr val="tx1"/>
          </a:fontRef>
        </p:style>
      </p:cxnSp>
      <p:sp>
        <p:nvSpPr>
          <p:cNvPr id="57" name="Right Brace 56"/>
          <p:cNvSpPr/>
          <p:nvPr/>
        </p:nvSpPr>
        <p:spPr>
          <a:xfrm rot="16200000">
            <a:off x="1524714" y="4679352"/>
            <a:ext cx="269691" cy="1227081"/>
          </a:xfrm>
          <a:prstGeom prst="rightBrace">
            <a:avLst>
              <a:gd name="adj1" fmla="val 46071"/>
              <a:gd name="adj2" fmla="val 50000"/>
            </a:avLst>
          </a:prstGeom>
          <a:ln w="19050">
            <a:solidFill>
              <a:srgbClr val="FFC000"/>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8" name="Straight Arrow Connector 57"/>
          <p:cNvCxnSpPr/>
          <p:nvPr/>
        </p:nvCxnSpPr>
        <p:spPr>
          <a:xfrm>
            <a:off x="2295431" y="3650145"/>
            <a:ext cx="1" cy="1797051"/>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59" name="TextBox 58"/>
          <p:cNvSpPr txBox="1"/>
          <p:nvPr/>
        </p:nvSpPr>
        <p:spPr>
          <a:xfrm>
            <a:off x="1455916" y="3188138"/>
            <a:ext cx="1647215"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FF0000"/>
                </a:solidFill>
                <a:latin typeface="Myriad Pro" panose="020B0503030403020204" pitchFamily="34" charset="0"/>
              </a:rPr>
              <a:t>$10,150 </a:t>
            </a:r>
          </a:p>
          <a:p>
            <a:pPr algn="ctr"/>
            <a:r>
              <a:rPr lang="en-US" sz="1200" dirty="0" smtClean="0">
                <a:solidFill>
                  <a:srgbClr val="FF0000"/>
                </a:solidFill>
                <a:latin typeface="Myriad Pro" panose="020B0503030403020204" pitchFamily="34" charset="0"/>
              </a:rPr>
              <a:t>(household income)</a:t>
            </a:r>
            <a:endParaRPr lang="en-US" sz="1200" dirty="0">
              <a:solidFill>
                <a:srgbClr val="FF0000"/>
              </a:solidFill>
              <a:latin typeface="Myriad Pro" panose="020B0503030403020204" pitchFamily="34" charset="0"/>
            </a:endParaRPr>
          </a:p>
        </p:txBody>
      </p:sp>
      <p:cxnSp>
        <p:nvCxnSpPr>
          <p:cNvPr id="60" name="Straight Arrow Connector 59"/>
          <p:cNvCxnSpPr/>
          <p:nvPr/>
        </p:nvCxnSpPr>
        <p:spPr>
          <a:xfrm>
            <a:off x="3370890" y="3117112"/>
            <a:ext cx="0" cy="1660974"/>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61" name="TextBox 60"/>
          <p:cNvSpPr txBox="1"/>
          <p:nvPr/>
        </p:nvSpPr>
        <p:spPr>
          <a:xfrm>
            <a:off x="2564896" y="4652133"/>
            <a:ext cx="542578" cy="307777"/>
          </a:xfrm>
          <a:prstGeom prst="rect">
            <a:avLst/>
          </a:prstGeom>
          <a:noFill/>
        </p:spPr>
        <p:txBody>
          <a:bodyPr wrap="square" rtlCol="0">
            <a:spAutoFit/>
          </a:bodyPr>
          <a:lstStyle/>
          <a:p>
            <a:pPr algn="ctr"/>
            <a:r>
              <a:rPr lang="en-US" sz="1400" dirty="0" smtClean="0">
                <a:latin typeface="Myriad Pro" panose="020B0503030403020204" pitchFamily="34" charset="0"/>
              </a:rPr>
              <a:t>$95</a:t>
            </a:r>
            <a:endParaRPr lang="en-US" sz="1400" dirty="0">
              <a:latin typeface="Myriad Pro" panose="020B0503030403020204" pitchFamily="34" charset="0"/>
            </a:endParaRPr>
          </a:p>
        </p:txBody>
      </p:sp>
      <p:sp>
        <p:nvSpPr>
          <p:cNvPr id="62" name="TextBox 61"/>
          <p:cNvSpPr txBox="1"/>
          <p:nvPr/>
        </p:nvSpPr>
        <p:spPr>
          <a:xfrm rot="19805146">
            <a:off x="4514951" y="3420749"/>
            <a:ext cx="1881565" cy="307777"/>
          </a:xfrm>
          <a:prstGeom prst="rect">
            <a:avLst/>
          </a:prstGeom>
          <a:noFill/>
        </p:spPr>
        <p:txBody>
          <a:bodyPr wrap="square" rtlCol="0">
            <a:spAutoFit/>
          </a:bodyPr>
          <a:lstStyle/>
          <a:p>
            <a:pPr algn="ctr"/>
            <a:r>
              <a:rPr lang="en-US" sz="1400" dirty="0" smtClean="0">
                <a:latin typeface="Myriad Pro" panose="020B0503030403020204" pitchFamily="34" charset="0"/>
              </a:rPr>
              <a:t>1% of income</a:t>
            </a:r>
            <a:endParaRPr lang="en-US" sz="1400" dirty="0">
              <a:latin typeface="Myriad Pro" panose="020B0503030403020204" pitchFamily="34" charset="0"/>
            </a:endParaRPr>
          </a:p>
        </p:txBody>
      </p:sp>
      <p:sp>
        <p:nvSpPr>
          <p:cNvPr id="63" name="TextBox 62"/>
          <p:cNvSpPr txBox="1"/>
          <p:nvPr/>
        </p:nvSpPr>
        <p:spPr>
          <a:xfrm>
            <a:off x="1034849" y="4943364"/>
            <a:ext cx="1238250" cy="338554"/>
          </a:xfrm>
          <a:prstGeom prst="rect">
            <a:avLst/>
          </a:prstGeom>
          <a:noFill/>
        </p:spPr>
        <p:txBody>
          <a:bodyPr wrap="square" rtlCol="0">
            <a:spAutoFit/>
          </a:bodyPr>
          <a:lstStyle/>
          <a:p>
            <a:pPr algn="ctr"/>
            <a:r>
              <a:rPr lang="en-US" sz="1600" b="1" dirty="0" smtClean="0">
                <a:solidFill>
                  <a:schemeClr val="bg1"/>
                </a:solidFill>
              </a:rPr>
              <a:t>no penalty</a:t>
            </a:r>
            <a:endParaRPr lang="en-US" sz="1600" b="1" dirty="0">
              <a:solidFill>
                <a:schemeClr val="bg1"/>
              </a:solidFill>
            </a:endParaRPr>
          </a:p>
        </p:txBody>
      </p:sp>
      <p:sp>
        <p:nvSpPr>
          <p:cNvPr id="64" name="TextBox 63"/>
          <p:cNvSpPr txBox="1"/>
          <p:nvPr/>
        </p:nvSpPr>
        <p:spPr>
          <a:xfrm>
            <a:off x="1057180" y="4850270"/>
            <a:ext cx="1238250" cy="307777"/>
          </a:xfrm>
          <a:prstGeom prst="rect">
            <a:avLst/>
          </a:prstGeom>
          <a:noFill/>
        </p:spPr>
        <p:txBody>
          <a:bodyPr wrap="square" rtlCol="0">
            <a:spAutoFit/>
          </a:bodyPr>
          <a:lstStyle/>
          <a:p>
            <a:pPr algn="ctr"/>
            <a:r>
              <a:rPr lang="en-US" sz="1400" dirty="0" smtClean="0">
                <a:latin typeface="Myriad Pro" panose="020B0503030403020204" pitchFamily="34" charset="0"/>
              </a:rPr>
              <a:t>no penalty</a:t>
            </a:r>
            <a:endParaRPr lang="en-US" sz="1400" dirty="0">
              <a:latin typeface="Myriad Pro" panose="020B0503030403020204" pitchFamily="34" charset="0"/>
            </a:endParaRPr>
          </a:p>
        </p:txBody>
      </p:sp>
      <p:sp>
        <p:nvSpPr>
          <p:cNvPr id="65" name="TextBox 64"/>
          <p:cNvSpPr txBox="1"/>
          <p:nvPr/>
        </p:nvSpPr>
        <p:spPr>
          <a:xfrm>
            <a:off x="3691672" y="5994575"/>
            <a:ext cx="2217668" cy="338554"/>
          </a:xfrm>
          <a:prstGeom prst="rect">
            <a:avLst/>
          </a:prstGeom>
          <a:noFill/>
        </p:spPr>
        <p:txBody>
          <a:bodyPr wrap="square" rtlCol="0">
            <a:spAutoFit/>
          </a:bodyPr>
          <a:lstStyle/>
          <a:p>
            <a:pPr algn="ctr"/>
            <a:r>
              <a:rPr lang="en-US" sz="1600" dirty="0" smtClean="0">
                <a:latin typeface="Myriad Pro" panose="020B0503030403020204" pitchFamily="34" charset="0"/>
              </a:rPr>
              <a:t>Household Income</a:t>
            </a:r>
            <a:endParaRPr lang="en-US" sz="1600" dirty="0">
              <a:latin typeface="Myriad Pro" panose="020B0503030403020204" pitchFamily="34" charset="0"/>
            </a:endParaRPr>
          </a:p>
        </p:txBody>
      </p:sp>
      <p:sp>
        <p:nvSpPr>
          <p:cNvPr id="66" name="TextBox 65"/>
          <p:cNvSpPr txBox="1"/>
          <p:nvPr/>
        </p:nvSpPr>
        <p:spPr>
          <a:xfrm rot="16200000">
            <a:off x="-764712" y="3200644"/>
            <a:ext cx="2564426" cy="338554"/>
          </a:xfrm>
          <a:prstGeom prst="rect">
            <a:avLst/>
          </a:prstGeom>
          <a:noFill/>
        </p:spPr>
        <p:txBody>
          <a:bodyPr wrap="square" rtlCol="0">
            <a:spAutoFit/>
          </a:bodyPr>
          <a:lstStyle/>
          <a:p>
            <a:pPr algn="ctr"/>
            <a:r>
              <a:rPr lang="en-US" sz="1600" dirty="0" smtClean="0">
                <a:latin typeface="Myriad Pro" panose="020B0503030403020204" pitchFamily="34" charset="0"/>
              </a:rPr>
              <a:t>Tax Payment  (in 2014)</a:t>
            </a:r>
            <a:endParaRPr lang="en-US" sz="1600" dirty="0">
              <a:latin typeface="Myriad Pro" panose="020B0503030403020204" pitchFamily="34" charset="0"/>
            </a:endParaRPr>
          </a:p>
        </p:txBody>
      </p:sp>
      <p:cxnSp>
        <p:nvCxnSpPr>
          <p:cNvPr id="67" name="Straight Arrow Connector 66"/>
          <p:cNvCxnSpPr/>
          <p:nvPr/>
        </p:nvCxnSpPr>
        <p:spPr>
          <a:xfrm>
            <a:off x="3015856" y="4809523"/>
            <a:ext cx="5334966" cy="0"/>
          </a:xfrm>
          <a:prstGeom prst="straightConnector1">
            <a:avLst/>
          </a:prstGeom>
          <a:ln>
            <a:solidFill>
              <a:schemeClr val="accent6">
                <a:alpha val="90000"/>
              </a:schemeClr>
            </a:solidFill>
            <a:prstDash val="sysDash"/>
            <a:tailEnd type="triangle"/>
          </a:ln>
          <a:effectLst/>
        </p:spPr>
        <p:style>
          <a:lnRef idx="2">
            <a:schemeClr val="accent6"/>
          </a:lnRef>
          <a:fillRef idx="0">
            <a:schemeClr val="accent6"/>
          </a:fillRef>
          <a:effectRef idx="1">
            <a:schemeClr val="accent6"/>
          </a:effectRef>
          <a:fontRef idx="minor">
            <a:schemeClr val="tx1"/>
          </a:fontRef>
        </p:style>
      </p:cxnSp>
      <p:cxnSp>
        <p:nvCxnSpPr>
          <p:cNvPr id="68" name="Straight Arrow Connector 67"/>
          <p:cNvCxnSpPr/>
          <p:nvPr/>
        </p:nvCxnSpPr>
        <p:spPr>
          <a:xfrm flipV="1">
            <a:off x="6003368" y="1864560"/>
            <a:ext cx="2386304" cy="1392974"/>
          </a:xfrm>
          <a:prstGeom prst="straightConnector1">
            <a:avLst/>
          </a:prstGeom>
          <a:ln>
            <a:solidFill>
              <a:schemeClr val="accent1">
                <a:alpha val="9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1184986" y="1385625"/>
            <a:ext cx="494719" cy="228600"/>
          </a:xfrm>
          <a:prstGeom prst="rect">
            <a:avLst/>
          </a:prstGeom>
          <a:solidFill>
            <a:srgbClr val="FFC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1653974" y="1335312"/>
            <a:ext cx="2200583" cy="307777"/>
          </a:xfrm>
          <a:prstGeom prst="rect">
            <a:avLst/>
          </a:prstGeom>
          <a:noFill/>
        </p:spPr>
        <p:txBody>
          <a:bodyPr wrap="square" rtlCol="0">
            <a:spAutoFit/>
          </a:bodyPr>
          <a:lstStyle/>
          <a:p>
            <a:r>
              <a:rPr lang="en-US" sz="1400" dirty="0" smtClean="0">
                <a:latin typeface="Myriad Pro" panose="020B0503030403020204" pitchFamily="34" charset="0"/>
              </a:rPr>
              <a:t>=  ISRP amount in 2014</a:t>
            </a:r>
            <a:endParaRPr lang="en-US" sz="1400" dirty="0">
              <a:latin typeface="Myriad Pro" panose="020B0503030403020204" pitchFamily="34" charset="0"/>
            </a:endParaRPr>
          </a:p>
        </p:txBody>
      </p:sp>
      <p:sp>
        <p:nvSpPr>
          <p:cNvPr id="71" name="TextBox 70"/>
          <p:cNvSpPr txBox="1"/>
          <p:nvPr/>
        </p:nvSpPr>
        <p:spPr>
          <a:xfrm>
            <a:off x="2525408" y="2655447"/>
            <a:ext cx="1718115"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FF0000"/>
                </a:solidFill>
                <a:latin typeface="Myriad Pro" panose="020B0503030403020204" pitchFamily="34" charset="0"/>
              </a:rPr>
              <a:t>$19,950 </a:t>
            </a:r>
          </a:p>
          <a:p>
            <a:pPr algn="ctr"/>
            <a:r>
              <a:rPr lang="en-US" sz="1200" dirty="0" smtClean="0">
                <a:solidFill>
                  <a:srgbClr val="FF0000"/>
                </a:solidFill>
                <a:latin typeface="Myriad Pro" panose="020B0503030403020204" pitchFamily="34" charset="0"/>
              </a:rPr>
              <a:t>(household income)</a:t>
            </a:r>
            <a:endParaRPr lang="en-US" sz="1200" dirty="0">
              <a:solidFill>
                <a:srgbClr val="FF0000"/>
              </a:solidFill>
              <a:latin typeface="Myriad Pro" panose="020B0503030403020204" pitchFamily="34" charset="0"/>
            </a:endParaRPr>
          </a:p>
        </p:txBody>
      </p:sp>
    </p:spTree>
    <p:extLst>
      <p:ext uri="{BB962C8B-B14F-4D97-AF65-F5344CB8AC3E}">
        <p14:creationId xmlns:p14="http://schemas.microsoft.com/office/powerpoint/2010/main" val="9730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500"/>
                                        <p:tgtEl>
                                          <p:spTgt spid="62"/>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500"/>
                                        <p:tgtEl>
                                          <p:spTgt spid="5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7" grpId="0" animBg="1"/>
      <p:bldP spid="59" grpId="0" animBg="1"/>
      <p:bldP spid="61" grpId="0"/>
      <p:bldP spid="62" grpId="0"/>
      <p:bldP spid="64" grpId="0"/>
      <p:bldP spid="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ISRP - Married Filing Jointly with 1 child</a:t>
            </a:r>
            <a:endParaRPr lang="en-US" dirty="0"/>
          </a:p>
        </p:txBody>
      </p:sp>
      <p:sp>
        <p:nvSpPr>
          <p:cNvPr id="3" name="Slide Number Placeholder 2"/>
          <p:cNvSpPr>
            <a:spLocks noGrp="1"/>
          </p:cNvSpPr>
          <p:nvPr>
            <p:ph type="sldNum" sz="quarter" idx="4294967295"/>
          </p:nvPr>
        </p:nvSpPr>
        <p:spPr>
          <a:xfrm>
            <a:off x="7050598" y="36668"/>
            <a:ext cx="2057400" cy="365125"/>
          </a:xfrm>
          <a:prstGeom prst="rect">
            <a:avLst/>
          </a:prstGeom>
        </p:spPr>
        <p:txBody>
          <a:bodyPr/>
          <a:lstStyle/>
          <a:p>
            <a:pPr algn="r"/>
            <a:fld id="{2590A0BC-D45F-4F3B-8670-F21CEB4A931D}" type="slidenum">
              <a:rPr lang="en-US" sz="1400" smtClean="0">
                <a:latin typeface="Franklin Gothic Book"/>
                <a:cs typeface="Franklin Gothic Book"/>
              </a:rPr>
              <a:pPr algn="r"/>
              <a:t>43</a:t>
            </a:fld>
            <a:endParaRPr lang="en-US" sz="1400" dirty="0">
              <a:latin typeface="Franklin Gothic Book"/>
              <a:cs typeface="Franklin Gothic Book"/>
            </a:endParaRPr>
          </a:p>
        </p:txBody>
      </p:sp>
      <p:graphicFrame>
        <p:nvGraphicFramePr>
          <p:cNvPr id="60" name="Chart 59"/>
          <p:cNvGraphicFramePr>
            <a:graphicFrameLocks noGrp="1"/>
          </p:cNvGraphicFramePr>
          <p:nvPr>
            <p:extLst>
              <p:ext uri="{D42A27DB-BD31-4B8C-83A1-F6EECF244321}">
                <p14:modId xmlns:p14="http://schemas.microsoft.com/office/powerpoint/2010/main" val="2077780374"/>
              </p:ext>
            </p:extLst>
          </p:nvPr>
        </p:nvGraphicFramePr>
        <p:xfrm>
          <a:off x="666081" y="1054919"/>
          <a:ext cx="7827751" cy="5311652"/>
        </p:xfrm>
        <a:graphic>
          <a:graphicData uri="http://schemas.openxmlformats.org/drawingml/2006/chart">
            <c:chart xmlns:c="http://schemas.openxmlformats.org/drawingml/2006/chart" xmlns:r="http://schemas.openxmlformats.org/officeDocument/2006/relationships" r:id="rId3"/>
          </a:graphicData>
        </a:graphic>
      </p:graphicFrame>
      <p:sp>
        <p:nvSpPr>
          <p:cNvPr id="61" name="TextBox 60"/>
          <p:cNvSpPr txBox="1"/>
          <p:nvPr/>
        </p:nvSpPr>
        <p:spPr>
          <a:xfrm>
            <a:off x="1015224" y="4938333"/>
            <a:ext cx="1238250" cy="338554"/>
          </a:xfrm>
          <a:prstGeom prst="rect">
            <a:avLst/>
          </a:prstGeom>
          <a:noFill/>
        </p:spPr>
        <p:txBody>
          <a:bodyPr wrap="square" rtlCol="0">
            <a:spAutoFit/>
          </a:bodyPr>
          <a:lstStyle/>
          <a:p>
            <a:pPr algn="ctr" defTabSz="457200"/>
            <a:r>
              <a:rPr lang="en-US" sz="1600" b="1" dirty="0">
                <a:solidFill>
                  <a:prstClr val="white"/>
                </a:solidFill>
              </a:rPr>
              <a:t>no penalty</a:t>
            </a:r>
          </a:p>
        </p:txBody>
      </p:sp>
      <p:sp>
        <p:nvSpPr>
          <p:cNvPr id="62" name="Rectangle 61"/>
          <p:cNvSpPr/>
          <p:nvPr/>
        </p:nvSpPr>
        <p:spPr>
          <a:xfrm>
            <a:off x="3560573" y="3643052"/>
            <a:ext cx="2807957" cy="228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3" name="Rectangle 62"/>
          <p:cNvSpPr/>
          <p:nvPr/>
        </p:nvSpPr>
        <p:spPr>
          <a:xfrm rot="19787395">
            <a:off x="6145356" y="3080714"/>
            <a:ext cx="2304750" cy="228600"/>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4" name="Right Brace 63"/>
          <p:cNvSpPr/>
          <p:nvPr/>
        </p:nvSpPr>
        <p:spPr>
          <a:xfrm rot="16200000">
            <a:off x="2192877" y="4073292"/>
            <a:ext cx="196607" cy="2529574"/>
          </a:xfrm>
          <a:prstGeom prst="rightBrace">
            <a:avLst>
              <a:gd name="adj1" fmla="val 46071"/>
              <a:gd name="adj2" fmla="val 50000"/>
            </a:avLst>
          </a:prstGeom>
          <a:ln w="19050">
            <a:solidFill>
              <a:srgbClr val="FFC000"/>
            </a:solidFill>
          </a:ln>
          <a:effectLst/>
        </p:spPr>
        <p:style>
          <a:lnRef idx="2">
            <a:schemeClr val="dk1"/>
          </a:lnRef>
          <a:fillRef idx="0">
            <a:schemeClr val="dk1"/>
          </a:fillRef>
          <a:effectRef idx="1">
            <a:schemeClr val="dk1"/>
          </a:effectRef>
          <a:fontRef idx="minor">
            <a:schemeClr val="tx1"/>
          </a:fontRef>
        </p:style>
        <p:txBody>
          <a:bodyPr rtlCol="0" anchor="ctr"/>
          <a:lstStyle/>
          <a:p>
            <a:pPr algn="ctr" defTabSz="457200"/>
            <a:endParaRPr lang="en-US">
              <a:solidFill>
                <a:prstClr val="black"/>
              </a:solidFill>
            </a:endParaRPr>
          </a:p>
        </p:txBody>
      </p:sp>
      <p:sp>
        <p:nvSpPr>
          <p:cNvPr id="65" name="TextBox 64"/>
          <p:cNvSpPr txBox="1"/>
          <p:nvPr/>
        </p:nvSpPr>
        <p:spPr>
          <a:xfrm>
            <a:off x="1689330" y="4877993"/>
            <a:ext cx="1238250" cy="307777"/>
          </a:xfrm>
          <a:prstGeom prst="rect">
            <a:avLst/>
          </a:prstGeom>
          <a:noFill/>
        </p:spPr>
        <p:txBody>
          <a:bodyPr wrap="square" rtlCol="0">
            <a:spAutoFit/>
          </a:bodyPr>
          <a:lstStyle/>
          <a:p>
            <a:pPr algn="ctr" defTabSz="457200"/>
            <a:r>
              <a:rPr lang="en-US" sz="1400" dirty="0">
                <a:solidFill>
                  <a:prstClr val="black"/>
                </a:solidFill>
                <a:latin typeface="Myriad Pro" panose="020B0503030403020204" pitchFamily="34" charset="0"/>
              </a:rPr>
              <a:t>no penalty</a:t>
            </a:r>
          </a:p>
        </p:txBody>
      </p:sp>
      <p:cxnSp>
        <p:nvCxnSpPr>
          <p:cNvPr id="66" name="Straight Connector 65"/>
          <p:cNvCxnSpPr/>
          <p:nvPr/>
        </p:nvCxnSpPr>
        <p:spPr>
          <a:xfrm flipV="1">
            <a:off x="3578040" y="3536345"/>
            <a:ext cx="3194900" cy="1875053"/>
          </a:xfrm>
          <a:prstGeom prst="line">
            <a:avLst/>
          </a:prstGeom>
          <a:ln>
            <a:solidFill>
              <a:schemeClr val="accent1">
                <a:alpha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578040" y="3770828"/>
            <a:ext cx="802574" cy="1"/>
          </a:xfrm>
          <a:prstGeom prst="line">
            <a:avLst/>
          </a:prstGeom>
          <a:ln>
            <a:solidFill>
              <a:schemeClr val="accent6">
                <a:alpha val="90000"/>
              </a:schemeClr>
            </a:solidFill>
            <a:prstDash val="sysDash"/>
          </a:ln>
          <a:effectLst/>
        </p:spPr>
        <p:style>
          <a:lnRef idx="2">
            <a:schemeClr val="accent6"/>
          </a:lnRef>
          <a:fillRef idx="0">
            <a:schemeClr val="accent6"/>
          </a:fillRef>
          <a:effectRef idx="1">
            <a:schemeClr val="accent6"/>
          </a:effectRef>
          <a:fontRef idx="minor">
            <a:schemeClr val="tx1"/>
          </a:fontRef>
        </p:style>
      </p:cxnSp>
      <p:sp>
        <p:nvSpPr>
          <p:cNvPr id="68" name="TextBox 67"/>
          <p:cNvSpPr txBox="1"/>
          <p:nvPr/>
        </p:nvSpPr>
        <p:spPr>
          <a:xfrm>
            <a:off x="3672047" y="5981702"/>
            <a:ext cx="2217668" cy="338554"/>
          </a:xfrm>
          <a:prstGeom prst="rect">
            <a:avLst/>
          </a:prstGeom>
          <a:noFill/>
        </p:spPr>
        <p:txBody>
          <a:bodyPr wrap="square" rtlCol="0">
            <a:spAutoFit/>
          </a:bodyPr>
          <a:lstStyle/>
          <a:p>
            <a:pPr algn="ctr" defTabSz="457200"/>
            <a:r>
              <a:rPr lang="en-US" sz="1600" dirty="0">
                <a:solidFill>
                  <a:prstClr val="black"/>
                </a:solidFill>
                <a:latin typeface="Myriad Pro" panose="020B0503030403020204" pitchFamily="34" charset="0"/>
              </a:rPr>
              <a:t>Household Income</a:t>
            </a:r>
          </a:p>
        </p:txBody>
      </p:sp>
      <p:sp>
        <p:nvSpPr>
          <p:cNvPr id="69" name="TextBox 68"/>
          <p:cNvSpPr txBox="1"/>
          <p:nvPr/>
        </p:nvSpPr>
        <p:spPr>
          <a:xfrm rot="16200000">
            <a:off x="-668622" y="3087067"/>
            <a:ext cx="2347334" cy="338554"/>
          </a:xfrm>
          <a:prstGeom prst="rect">
            <a:avLst/>
          </a:prstGeom>
          <a:noFill/>
        </p:spPr>
        <p:txBody>
          <a:bodyPr wrap="square" rtlCol="0">
            <a:spAutoFit/>
          </a:bodyPr>
          <a:lstStyle/>
          <a:p>
            <a:pPr algn="ctr" defTabSz="457200"/>
            <a:r>
              <a:rPr lang="en-US" sz="1600" dirty="0">
                <a:solidFill>
                  <a:prstClr val="black"/>
                </a:solidFill>
                <a:latin typeface="Myriad Pro" panose="020B0503030403020204" pitchFamily="34" charset="0"/>
              </a:rPr>
              <a:t>Tax </a:t>
            </a:r>
            <a:r>
              <a:rPr lang="en-US" sz="1600" dirty="0" smtClean="0">
                <a:solidFill>
                  <a:prstClr val="black"/>
                </a:solidFill>
                <a:latin typeface="Myriad Pro" panose="020B0503030403020204" pitchFamily="34" charset="0"/>
              </a:rPr>
              <a:t>Payment (in 2014)</a:t>
            </a:r>
            <a:endParaRPr lang="en-US" sz="1600" dirty="0">
              <a:solidFill>
                <a:prstClr val="black"/>
              </a:solidFill>
              <a:latin typeface="Myriad Pro" panose="020B0503030403020204" pitchFamily="34" charset="0"/>
            </a:endParaRPr>
          </a:p>
        </p:txBody>
      </p:sp>
      <p:sp>
        <p:nvSpPr>
          <p:cNvPr id="70" name="TextBox 69"/>
          <p:cNvSpPr txBox="1"/>
          <p:nvPr/>
        </p:nvSpPr>
        <p:spPr>
          <a:xfrm rot="19764218">
            <a:off x="6338051" y="3077056"/>
            <a:ext cx="1881565" cy="307777"/>
          </a:xfrm>
          <a:prstGeom prst="rect">
            <a:avLst/>
          </a:prstGeom>
          <a:noFill/>
        </p:spPr>
        <p:txBody>
          <a:bodyPr wrap="square" rtlCol="0">
            <a:spAutoFit/>
          </a:bodyPr>
          <a:lstStyle/>
          <a:p>
            <a:pPr algn="ctr"/>
            <a:r>
              <a:rPr lang="en-US" sz="1400" dirty="0" smtClean="0">
                <a:latin typeface="Myriad Pro" panose="020B0503030403020204" pitchFamily="34" charset="0"/>
              </a:rPr>
              <a:t>1% of income</a:t>
            </a:r>
            <a:endParaRPr lang="en-US" sz="1400" dirty="0">
              <a:latin typeface="Myriad Pro" panose="020B0503030403020204" pitchFamily="34" charset="0"/>
            </a:endParaRPr>
          </a:p>
        </p:txBody>
      </p:sp>
      <p:cxnSp>
        <p:nvCxnSpPr>
          <p:cNvPr id="71" name="Straight Arrow Connector 70"/>
          <p:cNvCxnSpPr/>
          <p:nvPr/>
        </p:nvCxnSpPr>
        <p:spPr>
          <a:xfrm flipV="1">
            <a:off x="7789695" y="2619636"/>
            <a:ext cx="509714" cy="297538"/>
          </a:xfrm>
          <a:prstGeom prst="straightConnector1">
            <a:avLst/>
          </a:prstGeom>
          <a:ln>
            <a:solidFill>
              <a:schemeClr val="accent1">
                <a:alpha val="90000"/>
              </a:schemeClr>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5095568" y="3766399"/>
            <a:ext cx="3133994" cy="0"/>
          </a:xfrm>
          <a:prstGeom prst="straightConnector1">
            <a:avLst/>
          </a:prstGeom>
          <a:ln>
            <a:solidFill>
              <a:schemeClr val="accent6">
                <a:alpha val="90000"/>
              </a:schemeClr>
            </a:solidFill>
            <a:prstDash val="sysDash"/>
            <a:tailEnd type="triangle"/>
          </a:ln>
          <a:effectLst/>
        </p:spPr>
        <p:style>
          <a:lnRef idx="2">
            <a:schemeClr val="accent6"/>
          </a:lnRef>
          <a:fillRef idx="0">
            <a:schemeClr val="accent6"/>
          </a:fillRef>
          <a:effectRef idx="1">
            <a:schemeClr val="accent6"/>
          </a:effectRef>
          <a:fontRef idx="minor">
            <a:schemeClr val="tx1"/>
          </a:fontRef>
        </p:style>
      </p:cxnSp>
      <p:cxnSp>
        <p:nvCxnSpPr>
          <p:cNvPr id="73" name="Straight Arrow Connector 72"/>
          <p:cNvCxnSpPr/>
          <p:nvPr/>
        </p:nvCxnSpPr>
        <p:spPr>
          <a:xfrm>
            <a:off x="3560573" y="3490169"/>
            <a:ext cx="0" cy="1951996"/>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p:nvPr/>
        </p:nvCxnSpPr>
        <p:spPr>
          <a:xfrm flipH="1">
            <a:off x="6359568" y="2619636"/>
            <a:ext cx="21085" cy="1104238"/>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75" name="TextBox 74"/>
          <p:cNvSpPr txBox="1"/>
          <p:nvPr/>
        </p:nvSpPr>
        <p:spPr>
          <a:xfrm>
            <a:off x="5513036" y="2158946"/>
            <a:ext cx="1704780"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FF0000"/>
                </a:solidFill>
                <a:latin typeface="Myriad Pro" panose="020B0503030403020204" pitchFamily="34" charset="0"/>
              </a:rPr>
              <a:t>$43,050 </a:t>
            </a:r>
          </a:p>
          <a:p>
            <a:pPr algn="ctr"/>
            <a:r>
              <a:rPr lang="en-US" sz="1200" dirty="0" smtClean="0">
                <a:solidFill>
                  <a:srgbClr val="FF0000"/>
                </a:solidFill>
                <a:latin typeface="Myriad Pro" panose="020B0503030403020204" pitchFamily="34" charset="0"/>
              </a:rPr>
              <a:t>(household income)</a:t>
            </a:r>
            <a:endParaRPr lang="en-US" sz="1200" dirty="0">
              <a:solidFill>
                <a:srgbClr val="FF0000"/>
              </a:solidFill>
              <a:latin typeface="Myriad Pro" panose="020B0503030403020204" pitchFamily="34" charset="0"/>
            </a:endParaRPr>
          </a:p>
        </p:txBody>
      </p:sp>
      <p:sp>
        <p:nvSpPr>
          <p:cNvPr id="76" name="TextBox 75"/>
          <p:cNvSpPr txBox="1"/>
          <p:nvPr/>
        </p:nvSpPr>
        <p:spPr>
          <a:xfrm>
            <a:off x="2610035" y="3048976"/>
            <a:ext cx="1722261"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200" dirty="0" smtClean="0">
                <a:solidFill>
                  <a:srgbClr val="FF0000"/>
                </a:solidFill>
                <a:latin typeface="Myriad Pro" panose="020B0503030403020204" pitchFamily="34" charset="0"/>
              </a:rPr>
              <a:t>$20,300</a:t>
            </a:r>
          </a:p>
          <a:p>
            <a:pPr algn="ctr"/>
            <a:r>
              <a:rPr lang="en-US" sz="1200" dirty="0" smtClean="0">
                <a:solidFill>
                  <a:srgbClr val="FF0000"/>
                </a:solidFill>
                <a:latin typeface="Myriad Pro" panose="020B0503030403020204" pitchFamily="34" charset="0"/>
              </a:rPr>
              <a:t>(household income)</a:t>
            </a:r>
            <a:endParaRPr lang="en-US" sz="1200" dirty="0">
              <a:solidFill>
                <a:srgbClr val="FF0000"/>
              </a:solidFill>
              <a:latin typeface="Myriad Pro" panose="020B0503030403020204" pitchFamily="34" charset="0"/>
            </a:endParaRPr>
          </a:p>
        </p:txBody>
      </p:sp>
      <p:sp>
        <p:nvSpPr>
          <p:cNvPr id="77" name="TextBox 76"/>
          <p:cNvSpPr txBox="1"/>
          <p:nvPr/>
        </p:nvSpPr>
        <p:spPr>
          <a:xfrm>
            <a:off x="3799722" y="3617566"/>
            <a:ext cx="1852920" cy="738664"/>
          </a:xfrm>
          <a:prstGeom prst="rect">
            <a:avLst/>
          </a:prstGeom>
          <a:noFill/>
        </p:spPr>
        <p:txBody>
          <a:bodyPr wrap="square" rtlCol="0">
            <a:spAutoFit/>
          </a:bodyPr>
          <a:lstStyle/>
          <a:p>
            <a:pPr algn="ctr"/>
            <a:r>
              <a:rPr lang="en-US" sz="1400" dirty="0" smtClean="0">
                <a:latin typeface="Myriad Pro" panose="020B0503030403020204" pitchFamily="34" charset="0"/>
              </a:rPr>
              <a:t>$237.50</a:t>
            </a:r>
          </a:p>
          <a:p>
            <a:pPr algn="ctr"/>
            <a:r>
              <a:rPr lang="en-US" sz="1400" dirty="0" smtClean="0">
                <a:latin typeface="Myriad Pro" panose="020B0503030403020204" pitchFamily="34" charset="0"/>
              </a:rPr>
              <a:t>($95 x 2 adults </a:t>
            </a:r>
          </a:p>
          <a:p>
            <a:pPr algn="ctr"/>
            <a:r>
              <a:rPr lang="en-US" sz="1400" dirty="0" smtClean="0">
                <a:latin typeface="Myriad Pro" panose="020B0503030403020204" pitchFamily="34" charset="0"/>
              </a:rPr>
              <a:t>+ $47.50 x 1 child)</a:t>
            </a:r>
            <a:endParaRPr lang="en-US" sz="1400" dirty="0">
              <a:latin typeface="Myriad Pro" panose="020B0503030403020204" pitchFamily="34" charset="0"/>
            </a:endParaRPr>
          </a:p>
        </p:txBody>
      </p:sp>
      <p:sp>
        <p:nvSpPr>
          <p:cNvPr id="78" name="TextBox 77"/>
          <p:cNvSpPr txBox="1"/>
          <p:nvPr/>
        </p:nvSpPr>
        <p:spPr>
          <a:xfrm>
            <a:off x="1634470" y="1343654"/>
            <a:ext cx="2200583" cy="307777"/>
          </a:xfrm>
          <a:prstGeom prst="rect">
            <a:avLst/>
          </a:prstGeom>
          <a:noFill/>
        </p:spPr>
        <p:txBody>
          <a:bodyPr wrap="square" rtlCol="0">
            <a:spAutoFit/>
          </a:bodyPr>
          <a:lstStyle/>
          <a:p>
            <a:r>
              <a:rPr lang="en-US" sz="1400" dirty="0" smtClean="0">
                <a:latin typeface="Myriad Pro" panose="020B0503030403020204" pitchFamily="34" charset="0"/>
              </a:rPr>
              <a:t>=  ISRP amount in 2014</a:t>
            </a:r>
            <a:endParaRPr lang="en-US" sz="1400" dirty="0">
              <a:latin typeface="Myriad Pro" panose="020B0503030403020204" pitchFamily="34" charset="0"/>
            </a:endParaRPr>
          </a:p>
        </p:txBody>
      </p:sp>
      <p:sp>
        <p:nvSpPr>
          <p:cNvPr id="79" name="Rectangle 78"/>
          <p:cNvSpPr/>
          <p:nvPr/>
        </p:nvSpPr>
        <p:spPr>
          <a:xfrm>
            <a:off x="1184986" y="1385625"/>
            <a:ext cx="494719" cy="228600"/>
          </a:xfrm>
          <a:prstGeom prst="rect">
            <a:avLst/>
          </a:prstGeom>
          <a:solidFill>
            <a:srgbClr val="FFC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07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3148" y="3532402"/>
            <a:ext cx="5215195" cy="2691418"/>
          </a:xfrm>
        </p:spPr>
        <p:txBody>
          <a:bodyPr/>
          <a:lstStyle/>
          <a:p>
            <a:pPr marL="0" indent="0">
              <a:buNone/>
            </a:pPr>
            <a:r>
              <a:rPr lang="en-US" sz="2000" i="1" dirty="0" smtClean="0"/>
              <a:t>ISRP Calculation: </a:t>
            </a:r>
          </a:p>
          <a:p>
            <a:pPr marL="0" indent="0">
              <a:buNone/>
            </a:pPr>
            <a:r>
              <a:rPr lang="en-US" dirty="0" smtClean="0">
                <a:latin typeface="Calibri" panose="020F0502020204030204" pitchFamily="34" charset="0"/>
              </a:rPr>
              <a:t>1. </a:t>
            </a:r>
            <a:r>
              <a:rPr lang="en-US" dirty="0">
                <a:latin typeface="Calibri" panose="020F0502020204030204" pitchFamily="34" charset="0"/>
              </a:rPr>
              <a:t>$39,500 </a:t>
            </a:r>
            <a:r>
              <a:rPr lang="en-US" dirty="0" smtClean="0">
                <a:latin typeface="Calibri" panose="020F0502020204030204" pitchFamily="34" charset="0"/>
              </a:rPr>
              <a:t>- </a:t>
            </a:r>
            <a:r>
              <a:rPr lang="en-US" dirty="0">
                <a:latin typeface="Calibri" panose="020F0502020204030204" pitchFamily="34" charset="0"/>
              </a:rPr>
              <a:t>$20,300 </a:t>
            </a:r>
            <a:r>
              <a:rPr lang="en-US" dirty="0" smtClean="0">
                <a:latin typeface="Calibri" panose="020F0502020204030204" pitchFamily="34" charset="0"/>
              </a:rPr>
              <a:t>=</a:t>
            </a:r>
          </a:p>
          <a:p>
            <a:pPr marL="0" indent="0">
              <a:buNone/>
            </a:pPr>
            <a:r>
              <a:rPr lang="en-US" dirty="0">
                <a:latin typeface="Calibri" panose="020F0502020204030204" pitchFamily="34" charset="0"/>
              </a:rPr>
              <a:t>	</a:t>
            </a:r>
            <a:r>
              <a:rPr lang="en-US" dirty="0" smtClean="0">
                <a:latin typeface="Calibri" panose="020F0502020204030204" pitchFamily="34" charset="0"/>
              </a:rPr>
              <a:t>						</a:t>
            </a:r>
            <a:endParaRPr lang="en-US" u="sng" dirty="0" smtClean="0">
              <a:latin typeface="Calibri" panose="020F0502020204030204" pitchFamily="34" charset="0"/>
            </a:endParaRPr>
          </a:p>
          <a:p>
            <a:pPr marL="0" indent="0">
              <a:buNone/>
            </a:pPr>
            <a:r>
              <a:rPr lang="en-US" b="1" dirty="0">
                <a:latin typeface="Calibri" panose="020F0502020204030204" pitchFamily="34" charset="0"/>
              </a:rPr>
              <a:t>	</a:t>
            </a:r>
            <a:r>
              <a:rPr lang="en-US" b="1" dirty="0" smtClean="0">
                <a:latin typeface="Calibri" panose="020F0502020204030204" pitchFamily="34" charset="0"/>
              </a:rPr>
              <a:t>				</a:t>
            </a:r>
          </a:p>
          <a:p>
            <a:pPr marL="0" indent="0">
              <a:buNone/>
            </a:pPr>
            <a:r>
              <a:rPr lang="en-US" dirty="0" smtClean="0">
                <a:latin typeface="Calibri" panose="020F0502020204030204" pitchFamily="34" charset="0"/>
              </a:rPr>
              <a:t>2. $95 x 2 adults </a:t>
            </a:r>
          </a:p>
          <a:p>
            <a:pPr marL="0" indent="0">
              <a:buNone/>
            </a:pPr>
            <a:r>
              <a:rPr lang="en-US" dirty="0">
                <a:latin typeface="Calibri" panose="020F0502020204030204" pitchFamily="34" charset="0"/>
              </a:rPr>
              <a:t>+ $47.50 x 2 children = </a:t>
            </a:r>
            <a:endParaRPr lang="en-US"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smtClean="0"/>
              <a:t>Example: Reyes Family (Married Filing Jointly)</a:t>
            </a:r>
            <a:endParaRPr lang="en-US" dirty="0"/>
          </a:p>
        </p:txBody>
      </p:sp>
      <p:graphicFrame>
        <p:nvGraphicFramePr>
          <p:cNvPr id="2" name="Table 1"/>
          <p:cNvGraphicFramePr>
            <a:graphicFrameLocks noGrp="1"/>
          </p:cNvGraphicFramePr>
          <p:nvPr>
            <p:extLst/>
          </p:nvPr>
        </p:nvGraphicFramePr>
        <p:xfrm>
          <a:off x="3453580" y="887035"/>
          <a:ext cx="4396725" cy="1584960"/>
        </p:xfrm>
        <a:graphic>
          <a:graphicData uri="http://schemas.openxmlformats.org/drawingml/2006/table">
            <a:tbl>
              <a:tblPr firstRow="1" bandRow="1">
                <a:tableStyleId>{5940675A-B579-460E-94D1-54222C63F5DA}</a:tableStyleId>
              </a:tblPr>
              <a:tblGrid>
                <a:gridCol w="1740673">
                  <a:extLst>
                    <a:ext uri="{9D8B030D-6E8A-4147-A177-3AD203B41FA5}">
                      <a16:colId xmlns:a16="http://schemas.microsoft.com/office/drawing/2014/main" xmlns="" val="20000"/>
                    </a:ext>
                  </a:extLst>
                </a:gridCol>
                <a:gridCol w="2656052">
                  <a:extLst>
                    <a:ext uri="{9D8B030D-6E8A-4147-A177-3AD203B41FA5}">
                      <a16:colId xmlns:a16="http://schemas.microsoft.com/office/drawing/2014/main" xmlns="" val="20001"/>
                    </a:ext>
                  </a:extLst>
                </a:gridCol>
              </a:tblGrid>
              <a:tr h="370840">
                <a:tc>
                  <a:txBody>
                    <a:bodyPr/>
                    <a:lstStyle/>
                    <a:p>
                      <a:pPr algn="r"/>
                      <a:r>
                        <a:rPr lang="en-US" sz="2000" u="none" dirty="0" smtClean="0"/>
                        <a:t>Income:</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$39,500 (168% FPL)</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algn="r"/>
                      <a:r>
                        <a:rPr lang="en-US" sz="2000" u="none" dirty="0" smtClean="0"/>
                        <a:t>Filing Status:</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Married,</a:t>
                      </a:r>
                      <a:r>
                        <a:rPr lang="en-US" sz="2000" b="1" baseline="0" dirty="0" smtClean="0"/>
                        <a:t> filing jointly</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70840">
                <a:tc>
                  <a:txBody>
                    <a:bodyPr/>
                    <a:lstStyle/>
                    <a:p>
                      <a:pPr algn="r"/>
                      <a:r>
                        <a:rPr lang="en-US" sz="2000" u="none" dirty="0" smtClean="0"/>
                        <a:t>Adults:</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2 (both uninsured)</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70840">
                <a:tc>
                  <a:txBody>
                    <a:bodyPr/>
                    <a:lstStyle/>
                    <a:p>
                      <a:pPr algn="r"/>
                      <a:r>
                        <a:rPr lang="en-US" sz="2000" u="none" dirty="0" smtClean="0"/>
                        <a:t>Children:</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2 (both uninsured)</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8" name="Content Placeholder 2"/>
          <p:cNvSpPr txBox="1">
            <a:spLocks/>
          </p:cNvSpPr>
          <p:nvPr/>
        </p:nvSpPr>
        <p:spPr>
          <a:xfrm>
            <a:off x="5651943" y="3891277"/>
            <a:ext cx="2443692" cy="268760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$19,200 </a:t>
            </a:r>
            <a:endParaRPr lang="en-US" dirty="0" smtClean="0">
              <a:latin typeface="Calibri" panose="020F0502020204030204" pitchFamily="34" charset="0"/>
            </a:endParaRPr>
          </a:p>
          <a:p>
            <a:pPr marL="0" indent="0">
              <a:buNone/>
            </a:pPr>
            <a:r>
              <a:rPr lang="en-US" u="sng" dirty="0" smtClean="0">
                <a:latin typeface="Calibri" panose="020F0502020204030204" pitchFamily="34" charset="0"/>
              </a:rPr>
              <a:t>      x 1% </a:t>
            </a:r>
          </a:p>
          <a:p>
            <a:pPr marL="0" indent="0">
              <a:buNone/>
            </a:pPr>
            <a:r>
              <a:rPr lang="en-US" b="1" dirty="0">
                <a:latin typeface="Calibri" panose="020F0502020204030204" pitchFamily="34" charset="0"/>
              </a:rPr>
              <a:t>$</a:t>
            </a:r>
            <a:r>
              <a:rPr lang="en-US" b="1" dirty="0" smtClean="0">
                <a:latin typeface="Calibri" panose="020F0502020204030204" pitchFamily="34" charset="0"/>
              </a:rPr>
              <a:t>192.00</a:t>
            </a:r>
          </a:p>
          <a:p>
            <a:pPr marL="0" indent="0">
              <a:buNone/>
            </a:pPr>
            <a:endParaRPr lang="en-US" b="1" dirty="0" smtClean="0">
              <a:latin typeface="Calibri" panose="020F0502020204030204" pitchFamily="34" charset="0"/>
            </a:endParaRPr>
          </a:p>
          <a:p>
            <a:pPr marL="0" indent="0">
              <a:buNone/>
            </a:pPr>
            <a:r>
              <a:rPr lang="en-US" b="1" dirty="0">
                <a:latin typeface="Calibri" panose="020F0502020204030204" pitchFamily="34" charset="0"/>
              </a:rPr>
              <a:t>$285.00</a:t>
            </a:r>
          </a:p>
        </p:txBody>
      </p:sp>
      <p:sp>
        <p:nvSpPr>
          <p:cNvPr id="11" name="Oval 10"/>
          <p:cNvSpPr/>
          <p:nvPr/>
        </p:nvSpPr>
        <p:spPr>
          <a:xfrm>
            <a:off x="5515650" y="5572904"/>
            <a:ext cx="1522046" cy="65151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050598" y="5517122"/>
            <a:ext cx="1327155" cy="707886"/>
          </a:xfrm>
          <a:prstGeom prst="rect">
            <a:avLst/>
          </a:prstGeom>
          <a:noFill/>
        </p:spPr>
        <p:txBody>
          <a:bodyPr wrap="square" rtlCol="0">
            <a:spAutoFit/>
          </a:bodyPr>
          <a:lstStyle/>
          <a:p>
            <a:pPr algn="ctr"/>
            <a:r>
              <a:rPr lang="en-US" sz="2000" b="1" dirty="0" smtClean="0">
                <a:solidFill>
                  <a:srgbClr val="FF0000"/>
                </a:solidFill>
              </a:rPr>
              <a:t>ISRP for 2014</a:t>
            </a:r>
            <a:endParaRPr lang="en-US" sz="2000" b="1" dirty="0">
              <a:solidFill>
                <a:srgbClr val="FF0000"/>
              </a:solidFill>
            </a:endParaRPr>
          </a:p>
        </p:txBody>
      </p:sp>
      <p:graphicFrame>
        <p:nvGraphicFramePr>
          <p:cNvPr id="15" name="Table 14"/>
          <p:cNvGraphicFramePr>
            <a:graphicFrameLocks noGrp="1"/>
          </p:cNvGraphicFramePr>
          <p:nvPr>
            <p:extLst/>
          </p:nvPr>
        </p:nvGraphicFramePr>
        <p:xfrm>
          <a:off x="3752053" y="2597413"/>
          <a:ext cx="3799779" cy="792480"/>
        </p:xfrm>
        <a:graphic>
          <a:graphicData uri="http://schemas.openxmlformats.org/drawingml/2006/table">
            <a:tbl>
              <a:tblPr firstRow="1" bandRow="1">
                <a:tableStyleId>{5940675A-B579-460E-94D1-54222C63F5DA}</a:tableStyleId>
              </a:tblPr>
              <a:tblGrid>
                <a:gridCol w="2468933">
                  <a:extLst>
                    <a:ext uri="{9D8B030D-6E8A-4147-A177-3AD203B41FA5}">
                      <a16:colId xmlns:a16="http://schemas.microsoft.com/office/drawing/2014/main" xmlns="" val="20000"/>
                    </a:ext>
                  </a:extLst>
                </a:gridCol>
                <a:gridCol w="1330846">
                  <a:extLst>
                    <a:ext uri="{9D8B030D-6E8A-4147-A177-3AD203B41FA5}">
                      <a16:colId xmlns:a16="http://schemas.microsoft.com/office/drawing/2014/main" xmlns="" val="20001"/>
                    </a:ext>
                  </a:extLst>
                </a:gridCol>
              </a:tblGrid>
              <a:tr h="370840">
                <a:tc>
                  <a:txBody>
                    <a:bodyPr/>
                    <a:lstStyle/>
                    <a:p>
                      <a:pPr algn="r"/>
                      <a:r>
                        <a:rPr lang="en-US" sz="2000" u="none" dirty="0" smtClean="0"/>
                        <a:t>Tax Filing</a:t>
                      </a:r>
                      <a:r>
                        <a:rPr lang="en-US" sz="2000" u="none" baseline="0" dirty="0" smtClean="0"/>
                        <a:t> Threshold</a:t>
                      </a:r>
                      <a:r>
                        <a:rPr lang="en-US" sz="2000" u="none" dirty="0" smtClean="0"/>
                        <a:t>:</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$20,300 </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algn="r"/>
                      <a:r>
                        <a:rPr lang="en-US" sz="2000" u="none" dirty="0" smtClean="0"/>
                        <a:t>Months Uninsured:</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12</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7050598" y="51267"/>
            <a:ext cx="2057400" cy="365125"/>
          </a:xfrm>
          <a:prstGeom prst="rect">
            <a:avLst/>
          </a:prstGeom>
        </p:spPr>
        <p:txBody>
          <a:bodyPr/>
          <a:lstStyle/>
          <a:p>
            <a:pPr algn="r"/>
            <a:fld id="{2590A0BC-D45F-4F3B-8670-F21CEB4A931D}" type="slidenum">
              <a:rPr lang="en-US" sz="1400" smtClean="0">
                <a:latin typeface="Franklin Gothic Book"/>
                <a:cs typeface="Franklin Gothic Book"/>
              </a:rPr>
              <a:pPr algn="r"/>
              <a:t>44</a:t>
            </a:fld>
            <a:endParaRPr lang="en-US" sz="1400" dirty="0">
              <a:latin typeface="Franklin Gothic Book"/>
              <a:cs typeface="Franklin Gothic Book"/>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75" y="855406"/>
            <a:ext cx="2814805" cy="2744183"/>
          </a:xfrm>
          <a:prstGeom prst="rect">
            <a:avLst/>
          </a:prstGeom>
        </p:spPr>
      </p:pic>
    </p:spTree>
    <p:extLst>
      <p:ext uri="{BB962C8B-B14F-4D97-AF65-F5344CB8AC3E}">
        <p14:creationId xmlns:p14="http://schemas.microsoft.com/office/powerpoint/2010/main" val="3128541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3148" y="3532402"/>
            <a:ext cx="5215195" cy="2691418"/>
          </a:xfrm>
        </p:spPr>
        <p:txBody>
          <a:bodyPr/>
          <a:lstStyle/>
          <a:p>
            <a:pPr marL="0" indent="0">
              <a:buNone/>
            </a:pPr>
            <a:r>
              <a:rPr lang="en-US" sz="2000" i="1" dirty="0" smtClean="0"/>
              <a:t>ISRP Calculation: </a:t>
            </a:r>
          </a:p>
          <a:p>
            <a:pPr marL="0" indent="0">
              <a:buNone/>
            </a:pPr>
            <a:r>
              <a:rPr lang="en-US" dirty="0" smtClean="0">
                <a:latin typeface="Calibri" panose="020F0502020204030204" pitchFamily="34" charset="0"/>
              </a:rPr>
              <a:t>1. </a:t>
            </a:r>
            <a:r>
              <a:rPr lang="en-US" dirty="0">
                <a:latin typeface="Calibri" panose="020F0502020204030204" pitchFamily="34" charset="0"/>
              </a:rPr>
              <a:t>$39,500 </a:t>
            </a:r>
            <a:r>
              <a:rPr lang="en-US" dirty="0" smtClean="0">
                <a:latin typeface="Calibri" panose="020F0502020204030204" pitchFamily="34" charset="0"/>
              </a:rPr>
              <a:t>- </a:t>
            </a:r>
            <a:r>
              <a:rPr lang="en-US" dirty="0">
                <a:latin typeface="Calibri" panose="020F0502020204030204" pitchFamily="34" charset="0"/>
              </a:rPr>
              <a:t>$20,300 </a:t>
            </a:r>
            <a:r>
              <a:rPr lang="en-US" dirty="0" smtClean="0">
                <a:latin typeface="Calibri" panose="020F0502020204030204" pitchFamily="34" charset="0"/>
              </a:rPr>
              <a:t>=</a:t>
            </a:r>
          </a:p>
          <a:p>
            <a:pPr marL="0" indent="0">
              <a:buNone/>
            </a:pPr>
            <a:r>
              <a:rPr lang="en-US" dirty="0">
                <a:latin typeface="Calibri" panose="020F0502020204030204" pitchFamily="34" charset="0"/>
              </a:rPr>
              <a:t>	</a:t>
            </a:r>
            <a:r>
              <a:rPr lang="en-US" dirty="0" smtClean="0">
                <a:latin typeface="Calibri" panose="020F0502020204030204" pitchFamily="34" charset="0"/>
              </a:rPr>
              <a:t>						</a:t>
            </a:r>
            <a:endParaRPr lang="en-US" u="sng" dirty="0" smtClean="0">
              <a:latin typeface="Calibri" panose="020F0502020204030204" pitchFamily="34" charset="0"/>
            </a:endParaRPr>
          </a:p>
          <a:p>
            <a:pPr marL="0" indent="0">
              <a:buNone/>
            </a:pPr>
            <a:r>
              <a:rPr lang="en-US" b="1" dirty="0">
                <a:latin typeface="Calibri" panose="020F0502020204030204" pitchFamily="34" charset="0"/>
              </a:rPr>
              <a:t>	</a:t>
            </a:r>
            <a:endParaRPr lang="en-US" b="1" dirty="0" smtClean="0">
              <a:latin typeface="Calibri" panose="020F0502020204030204" pitchFamily="34" charset="0"/>
            </a:endParaRPr>
          </a:p>
          <a:p>
            <a:pPr marL="0" indent="0">
              <a:buNone/>
            </a:pPr>
            <a:r>
              <a:rPr lang="en-US" b="1" dirty="0" smtClean="0">
                <a:latin typeface="Calibri" panose="020F0502020204030204" pitchFamily="34" charset="0"/>
              </a:rPr>
              <a:t>				</a:t>
            </a:r>
          </a:p>
          <a:p>
            <a:pPr marL="0" indent="0">
              <a:buNone/>
            </a:pPr>
            <a:r>
              <a:rPr lang="en-US" dirty="0" smtClean="0">
                <a:latin typeface="Calibri" panose="020F0502020204030204" pitchFamily="34" charset="0"/>
              </a:rPr>
              <a:t>2. $95 x 1 adults = </a:t>
            </a:r>
            <a:endParaRPr lang="en-US"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smtClean="0"/>
              <a:t>Example: Reyes Family (Married Filing Jointly)</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45194242"/>
              </p:ext>
            </p:extLst>
          </p:nvPr>
        </p:nvGraphicFramePr>
        <p:xfrm>
          <a:off x="3453580" y="887035"/>
          <a:ext cx="4396725" cy="1584960"/>
        </p:xfrm>
        <a:graphic>
          <a:graphicData uri="http://schemas.openxmlformats.org/drawingml/2006/table">
            <a:tbl>
              <a:tblPr firstRow="1" bandRow="1">
                <a:tableStyleId>{5940675A-B579-460E-94D1-54222C63F5DA}</a:tableStyleId>
              </a:tblPr>
              <a:tblGrid>
                <a:gridCol w="1740673">
                  <a:extLst>
                    <a:ext uri="{9D8B030D-6E8A-4147-A177-3AD203B41FA5}">
                      <a16:colId xmlns:a16="http://schemas.microsoft.com/office/drawing/2014/main" xmlns="" val="20000"/>
                    </a:ext>
                  </a:extLst>
                </a:gridCol>
                <a:gridCol w="2656052">
                  <a:extLst>
                    <a:ext uri="{9D8B030D-6E8A-4147-A177-3AD203B41FA5}">
                      <a16:colId xmlns:a16="http://schemas.microsoft.com/office/drawing/2014/main" xmlns="" val="20001"/>
                    </a:ext>
                  </a:extLst>
                </a:gridCol>
              </a:tblGrid>
              <a:tr h="370840">
                <a:tc>
                  <a:txBody>
                    <a:bodyPr/>
                    <a:lstStyle/>
                    <a:p>
                      <a:pPr algn="r"/>
                      <a:r>
                        <a:rPr lang="en-US" sz="2000" u="none" dirty="0" smtClean="0"/>
                        <a:t>Income:</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$39,500 (168% FPL)</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algn="r"/>
                      <a:r>
                        <a:rPr lang="en-US" sz="2000" u="none" dirty="0" smtClean="0"/>
                        <a:t>Filing Status:</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Married,</a:t>
                      </a:r>
                      <a:r>
                        <a:rPr lang="en-US" sz="2000" b="1" baseline="0" dirty="0" smtClean="0"/>
                        <a:t> filing jointly</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70840">
                <a:tc>
                  <a:txBody>
                    <a:bodyPr/>
                    <a:lstStyle/>
                    <a:p>
                      <a:pPr algn="r"/>
                      <a:r>
                        <a:rPr lang="en-US" sz="2000" u="none" dirty="0" smtClean="0"/>
                        <a:t>Adults:</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smtClean="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70840">
                <a:tc>
                  <a:txBody>
                    <a:bodyPr/>
                    <a:lstStyle/>
                    <a:p>
                      <a:pPr algn="r"/>
                      <a:r>
                        <a:rPr lang="en-US" sz="2000" u="none" dirty="0" smtClean="0"/>
                        <a:t>Children:</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8" name="Content Placeholder 2"/>
          <p:cNvSpPr txBox="1">
            <a:spLocks/>
          </p:cNvSpPr>
          <p:nvPr/>
        </p:nvSpPr>
        <p:spPr>
          <a:xfrm>
            <a:off x="5651943" y="3891277"/>
            <a:ext cx="2443692" cy="2687608"/>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Calibri" panose="020F0502020204030204" pitchFamily="34" charset="0"/>
              </a:rPr>
              <a:t>$19,200 </a:t>
            </a:r>
            <a:endParaRPr lang="en-US" dirty="0" smtClean="0">
              <a:latin typeface="Calibri" panose="020F0502020204030204" pitchFamily="34" charset="0"/>
            </a:endParaRPr>
          </a:p>
          <a:p>
            <a:pPr marL="0" indent="0">
              <a:buNone/>
            </a:pPr>
            <a:r>
              <a:rPr lang="en-US" u="sng" dirty="0" smtClean="0">
                <a:latin typeface="Calibri" panose="020F0502020204030204" pitchFamily="34" charset="0"/>
              </a:rPr>
              <a:t>      x 1% </a:t>
            </a:r>
          </a:p>
          <a:p>
            <a:pPr marL="0" indent="0">
              <a:buNone/>
            </a:pPr>
            <a:r>
              <a:rPr lang="en-US" b="1" dirty="0">
                <a:latin typeface="Calibri" panose="020F0502020204030204" pitchFamily="34" charset="0"/>
              </a:rPr>
              <a:t>$</a:t>
            </a:r>
            <a:r>
              <a:rPr lang="en-US" b="1" dirty="0" smtClean="0">
                <a:latin typeface="Calibri" panose="020F0502020204030204" pitchFamily="34" charset="0"/>
              </a:rPr>
              <a:t>192.00</a:t>
            </a:r>
          </a:p>
          <a:p>
            <a:pPr marL="0" indent="0">
              <a:buNone/>
            </a:pPr>
            <a:endParaRPr lang="en-US" b="1" dirty="0" smtClean="0">
              <a:latin typeface="Calibri" panose="020F0502020204030204" pitchFamily="34" charset="0"/>
            </a:endParaRPr>
          </a:p>
          <a:p>
            <a:pPr marL="0" indent="0">
              <a:buNone/>
            </a:pPr>
            <a:r>
              <a:rPr lang="en-US" b="1" dirty="0" smtClean="0">
                <a:latin typeface="Calibri" panose="020F0502020204030204" pitchFamily="34" charset="0"/>
              </a:rPr>
              <a:t>$95.00</a:t>
            </a:r>
            <a:endParaRPr lang="en-US" b="1" dirty="0">
              <a:latin typeface="Calibri" panose="020F0502020204030204" pitchFamily="34" charset="0"/>
            </a:endParaRPr>
          </a:p>
        </p:txBody>
      </p:sp>
      <p:sp>
        <p:nvSpPr>
          <p:cNvPr id="11" name="Oval 10"/>
          <p:cNvSpPr/>
          <p:nvPr/>
        </p:nvSpPr>
        <p:spPr>
          <a:xfrm>
            <a:off x="5528552" y="4678762"/>
            <a:ext cx="1522046" cy="65151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063500" y="4622386"/>
            <a:ext cx="1327155" cy="707886"/>
          </a:xfrm>
          <a:prstGeom prst="rect">
            <a:avLst/>
          </a:prstGeom>
          <a:noFill/>
        </p:spPr>
        <p:txBody>
          <a:bodyPr wrap="square" rtlCol="0">
            <a:spAutoFit/>
          </a:bodyPr>
          <a:lstStyle/>
          <a:p>
            <a:pPr algn="ctr"/>
            <a:r>
              <a:rPr lang="en-US" sz="2000" b="1" dirty="0" smtClean="0">
                <a:solidFill>
                  <a:srgbClr val="FF0000"/>
                </a:solidFill>
              </a:rPr>
              <a:t>ISRP for 2014</a:t>
            </a:r>
            <a:endParaRPr lang="en-US" sz="2000" b="1" dirty="0">
              <a:solidFill>
                <a:srgbClr val="FF0000"/>
              </a:solidFill>
            </a:endParaRPr>
          </a:p>
        </p:txBody>
      </p:sp>
      <p:graphicFrame>
        <p:nvGraphicFramePr>
          <p:cNvPr id="15" name="Table 14"/>
          <p:cNvGraphicFramePr>
            <a:graphicFrameLocks noGrp="1"/>
          </p:cNvGraphicFramePr>
          <p:nvPr>
            <p:extLst/>
          </p:nvPr>
        </p:nvGraphicFramePr>
        <p:xfrm>
          <a:off x="3752053" y="2597413"/>
          <a:ext cx="3799779" cy="792480"/>
        </p:xfrm>
        <a:graphic>
          <a:graphicData uri="http://schemas.openxmlformats.org/drawingml/2006/table">
            <a:tbl>
              <a:tblPr firstRow="1" bandRow="1">
                <a:tableStyleId>{5940675A-B579-460E-94D1-54222C63F5DA}</a:tableStyleId>
              </a:tblPr>
              <a:tblGrid>
                <a:gridCol w="2468933">
                  <a:extLst>
                    <a:ext uri="{9D8B030D-6E8A-4147-A177-3AD203B41FA5}">
                      <a16:colId xmlns:a16="http://schemas.microsoft.com/office/drawing/2014/main" xmlns="" val="20000"/>
                    </a:ext>
                  </a:extLst>
                </a:gridCol>
                <a:gridCol w="1330846">
                  <a:extLst>
                    <a:ext uri="{9D8B030D-6E8A-4147-A177-3AD203B41FA5}">
                      <a16:colId xmlns:a16="http://schemas.microsoft.com/office/drawing/2014/main" xmlns="" val="20001"/>
                    </a:ext>
                  </a:extLst>
                </a:gridCol>
              </a:tblGrid>
              <a:tr h="370840">
                <a:tc>
                  <a:txBody>
                    <a:bodyPr/>
                    <a:lstStyle/>
                    <a:p>
                      <a:pPr algn="r"/>
                      <a:r>
                        <a:rPr lang="en-US" sz="2000" u="none" dirty="0" smtClean="0"/>
                        <a:t>Tax Filing</a:t>
                      </a:r>
                      <a:r>
                        <a:rPr lang="en-US" sz="2000" u="none" baseline="0" dirty="0" smtClean="0"/>
                        <a:t> Threshold</a:t>
                      </a:r>
                      <a:r>
                        <a:rPr lang="en-US" sz="2000" u="none" dirty="0" smtClean="0"/>
                        <a:t>:</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$20,300 </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70840">
                <a:tc>
                  <a:txBody>
                    <a:bodyPr/>
                    <a:lstStyle/>
                    <a:p>
                      <a:pPr algn="r"/>
                      <a:r>
                        <a:rPr lang="en-US" sz="2000" u="none" dirty="0" smtClean="0"/>
                        <a:t>Months Uninsured:</a:t>
                      </a:r>
                      <a:endParaRPr lang="en-US" sz="2000" u="none" dirty="0"/>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1" dirty="0" smtClean="0"/>
                        <a:t>12</a:t>
                      </a:r>
                      <a:endParaRPr lang="en-US" sz="2000" b="1" dirty="0"/>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7050598" y="51267"/>
            <a:ext cx="2057400" cy="365125"/>
          </a:xfrm>
          <a:prstGeom prst="rect">
            <a:avLst/>
          </a:prstGeom>
        </p:spPr>
        <p:txBody>
          <a:bodyPr/>
          <a:lstStyle/>
          <a:p>
            <a:pPr algn="r"/>
            <a:fld id="{2590A0BC-D45F-4F3B-8670-F21CEB4A931D}" type="slidenum">
              <a:rPr lang="en-US" sz="1400" smtClean="0">
                <a:latin typeface="Franklin Gothic Book"/>
                <a:cs typeface="Franklin Gothic Book"/>
              </a:rPr>
              <a:pPr algn="r"/>
              <a:t>45</a:t>
            </a:fld>
            <a:endParaRPr lang="en-US" sz="1400" dirty="0">
              <a:latin typeface="Franklin Gothic Book"/>
              <a:cs typeface="Franklin Gothic Book"/>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75" y="855406"/>
            <a:ext cx="2814805" cy="2744183"/>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819888483"/>
              </p:ext>
            </p:extLst>
          </p:nvPr>
        </p:nvGraphicFramePr>
        <p:xfrm>
          <a:off x="5183584" y="1687376"/>
          <a:ext cx="2656052" cy="792480"/>
        </p:xfrm>
        <a:graphic>
          <a:graphicData uri="http://schemas.openxmlformats.org/drawingml/2006/table">
            <a:tbl>
              <a:tblPr firstRow="1" bandRow="1">
                <a:tableStyleId>{5940675A-B579-460E-94D1-54222C63F5DA}</a:tableStyleId>
              </a:tblPr>
              <a:tblGrid>
                <a:gridCol w="2656052">
                  <a:extLst>
                    <a:ext uri="{9D8B030D-6E8A-4147-A177-3AD203B41FA5}">
                      <a16:colId xmlns:a16="http://schemas.microsoft.com/office/drawing/2014/main" xmlns="" val="20001"/>
                    </a:ext>
                  </a:extLst>
                </a:gridCol>
              </a:tblGrid>
              <a:tr h="370840">
                <a:tc>
                  <a:txBody>
                    <a:bodyPr/>
                    <a:lstStyle/>
                    <a:p>
                      <a:r>
                        <a:rPr lang="en-US" sz="2000" b="1" dirty="0" smtClean="0"/>
                        <a:t>2 (one insured)</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r>
                        <a:rPr lang="en-US" sz="2000" b="1" dirty="0" smtClean="0"/>
                        <a:t>2 (both insured)</a:t>
                      </a: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48995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364734" y="955964"/>
            <a:ext cx="8229600" cy="5457536"/>
          </a:xfrm>
        </p:spPr>
        <p:txBody>
          <a:bodyPr/>
          <a:lstStyle/>
          <a:p>
            <a:pPr marL="0" indent="0">
              <a:buNone/>
            </a:pPr>
            <a:r>
              <a:rPr lang="en-US" sz="2200" u="sng" dirty="0" smtClean="0">
                <a:latin typeface="Franklin Gothic Medium" panose="020B0603020102020204" pitchFamily="34" charset="0"/>
              </a:rPr>
              <a:t>Exemptions</a:t>
            </a:r>
          </a:p>
          <a:p>
            <a:r>
              <a:rPr lang="en-US" sz="2000" dirty="0" smtClean="0"/>
              <a:t>IRS Coverage Exemption Table (with descriptions)</a:t>
            </a:r>
          </a:p>
          <a:p>
            <a:pPr marL="0" indent="452438">
              <a:buNone/>
            </a:pPr>
            <a:r>
              <a:rPr lang="en-US" sz="1400" dirty="0" smtClean="0">
                <a:hlinkClick r:id="rId2"/>
              </a:rPr>
              <a:t>	http</a:t>
            </a:r>
            <a:r>
              <a:rPr lang="en-US" sz="1400" dirty="0">
                <a:hlinkClick r:id="rId2"/>
              </a:rPr>
              <a:t>://www.irs.gov/uac/ACA-Individual-Shared-Responsibility-Provision-</a:t>
            </a:r>
            <a:r>
              <a:rPr lang="en-US" sz="1400" dirty="0" smtClean="0">
                <a:hlinkClick r:id="rId2"/>
              </a:rPr>
              <a:t>Exemptions</a:t>
            </a:r>
            <a:endParaRPr lang="en-US" sz="2000" dirty="0" smtClean="0"/>
          </a:p>
          <a:p>
            <a:r>
              <a:rPr lang="en-US" sz="2000" dirty="0" smtClean="0"/>
              <a:t>Draft Form 8965 </a:t>
            </a:r>
          </a:p>
          <a:p>
            <a:pPr marL="0" indent="452438">
              <a:buNone/>
            </a:pPr>
            <a:r>
              <a:rPr lang="en-US" sz="1400" dirty="0" smtClean="0">
                <a:hlinkClick r:id="rId3"/>
              </a:rPr>
              <a:t>	http</a:t>
            </a:r>
            <a:r>
              <a:rPr lang="en-US" sz="1400" dirty="0">
                <a:hlinkClick r:id="rId3"/>
              </a:rPr>
              <a:t>://www.irs.gov/pub/irs-dft/f8965--</a:t>
            </a:r>
            <a:r>
              <a:rPr lang="en-US" sz="1400" dirty="0" smtClean="0">
                <a:hlinkClick r:id="rId3"/>
              </a:rPr>
              <a:t>dft.pdf</a:t>
            </a:r>
            <a:endParaRPr lang="en-US" sz="2000" dirty="0"/>
          </a:p>
          <a:p>
            <a:r>
              <a:rPr lang="en-US" sz="2000" dirty="0" smtClean="0"/>
              <a:t>Draft Instructions for Form 8965</a:t>
            </a:r>
          </a:p>
          <a:p>
            <a:pPr marL="0" indent="452438">
              <a:buNone/>
            </a:pPr>
            <a:r>
              <a:rPr lang="en-US" sz="1400" dirty="0" smtClean="0">
                <a:hlinkClick r:id="rId4"/>
              </a:rPr>
              <a:t>	http</a:t>
            </a:r>
            <a:r>
              <a:rPr lang="en-US" sz="1400" dirty="0">
                <a:hlinkClick r:id="rId4"/>
              </a:rPr>
              <a:t>://www.irs.gov/pub/irs-dft/i8965--</a:t>
            </a:r>
            <a:r>
              <a:rPr lang="en-US" sz="1400" dirty="0" smtClean="0">
                <a:hlinkClick r:id="rId4"/>
              </a:rPr>
              <a:t>dft.pdf</a:t>
            </a:r>
            <a:endParaRPr lang="en-US" sz="2000" dirty="0" smtClean="0"/>
          </a:p>
          <a:p>
            <a:r>
              <a:rPr lang="en-US" sz="2000" dirty="0" smtClean="0"/>
              <a:t>Marketplace exemption information and applications</a:t>
            </a:r>
          </a:p>
          <a:p>
            <a:pPr marL="0" indent="452438">
              <a:buNone/>
            </a:pPr>
            <a:r>
              <a:rPr lang="en-US" sz="1400" u="sng" dirty="0" smtClean="0">
                <a:hlinkClick r:id="rId5"/>
              </a:rPr>
              <a:t>	</a:t>
            </a:r>
            <a:r>
              <a:rPr lang="en-US" sz="1400" dirty="0" smtClean="0">
                <a:hlinkClick r:id="rId5"/>
              </a:rPr>
              <a:t>https</a:t>
            </a:r>
            <a:r>
              <a:rPr lang="en-US" sz="1400" dirty="0">
                <a:hlinkClick r:id="rId5"/>
              </a:rPr>
              <a:t>://www.healthcare.gov/fees-exemptions/fees-exemptions-overview</a:t>
            </a:r>
            <a:r>
              <a:rPr lang="en-US" sz="1400" dirty="0" smtClean="0">
                <a:hlinkClick r:id="rId5"/>
              </a:rPr>
              <a:t>/</a:t>
            </a:r>
            <a:endParaRPr lang="en-US" sz="1600" dirty="0"/>
          </a:p>
          <a:p>
            <a:pPr marL="0" indent="0">
              <a:buNone/>
            </a:pPr>
            <a:endParaRPr lang="en-US" b="1" u="sng" dirty="0" smtClean="0"/>
          </a:p>
          <a:p>
            <a:pPr marL="0" indent="0">
              <a:buNone/>
            </a:pPr>
            <a:r>
              <a:rPr lang="en-US" sz="2200" u="sng" dirty="0" smtClean="0">
                <a:latin typeface="Franklin Gothic Medium" panose="020B0603020102020204" pitchFamily="34" charset="0"/>
              </a:rPr>
              <a:t>Shared Responsibility</a:t>
            </a:r>
            <a:r>
              <a:rPr lang="en-US" sz="2200" dirty="0" smtClean="0">
                <a:latin typeface="Franklin Gothic Medium" panose="020B0603020102020204" pitchFamily="34" charset="0"/>
              </a:rPr>
              <a:t> </a:t>
            </a:r>
          </a:p>
          <a:p>
            <a:r>
              <a:rPr lang="en-US" sz="2000" dirty="0" smtClean="0"/>
              <a:t>IRS – Affordable Care Act Resources</a:t>
            </a:r>
          </a:p>
          <a:p>
            <a:pPr marL="457200" lvl="1" indent="0">
              <a:buNone/>
            </a:pPr>
            <a:r>
              <a:rPr lang="en-US" sz="1400" dirty="0" smtClean="0">
                <a:hlinkClick r:id="rId6"/>
              </a:rPr>
              <a:t>www.irs.gov/aca</a:t>
            </a:r>
            <a:endParaRPr lang="en-US" sz="1400" dirty="0" smtClean="0"/>
          </a:p>
          <a:p>
            <a:pPr marL="233363" lvl="1">
              <a:buFont typeface="Arial"/>
              <a:buChar char="•"/>
            </a:pPr>
            <a:r>
              <a:rPr lang="en-US" sz="2000" dirty="0">
                <a:latin typeface="Franklin Gothic Book"/>
                <a:cs typeface="Franklin Gothic Book"/>
              </a:rPr>
              <a:t>IRS – Shared Responsibility Resources</a:t>
            </a:r>
          </a:p>
          <a:p>
            <a:pPr marL="457200" lvl="1" indent="0">
              <a:buNone/>
            </a:pPr>
            <a:r>
              <a:rPr lang="en-US" sz="1400" dirty="0">
                <a:hlinkClick r:id="rId7"/>
              </a:rPr>
              <a:t>http://</a:t>
            </a:r>
            <a:r>
              <a:rPr lang="en-US" sz="1400" dirty="0" smtClean="0">
                <a:hlinkClick r:id="rId7"/>
              </a:rPr>
              <a:t>www.irs.gov/uac/Individual-Shared-Responsibility-Provision</a:t>
            </a:r>
            <a:endParaRPr lang="en-US" sz="1400" dirty="0" smtClean="0"/>
          </a:p>
          <a:p>
            <a:pPr marL="457200" lvl="1" indent="0">
              <a:buNone/>
            </a:pPr>
            <a:endParaRPr lang="en-US" sz="1400" dirty="0" smtClean="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46</a:t>
            </a:fld>
            <a:endParaRPr lang="en-US" dirty="0"/>
          </a:p>
        </p:txBody>
      </p:sp>
    </p:spTree>
    <p:extLst>
      <p:ext uri="{BB962C8B-B14F-4D97-AF65-F5344CB8AC3E}">
        <p14:creationId xmlns:p14="http://schemas.microsoft.com/office/powerpoint/2010/main" val="2335674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an exemption?</a:t>
            </a:r>
            <a:endParaRPr lang="en-US" dirty="0"/>
          </a:p>
        </p:txBody>
      </p:sp>
      <p:sp>
        <p:nvSpPr>
          <p:cNvPr id="3" name="Content Placeholder 2"/>
          <p:cNvSpPr>
            <a:spLocks noGrp="1"/>
          </p:cNvSpPr>
          <p:nvPr>
            <p:ph idx="1"/>
          </p:nvPr>
        </p:nvSpPr>
        <p:spPr>
          <a:xfrm>
            <a:off x="364734" y="955964"/>
            <a:ext cx="8550666" cy="4865716"/>
          </a:xfrm>
        </p:spPr>
        <p:txBody>
          <a:bodyPr/>
          <a:lstStyle/>
          <a:p>
            <a:pPr>
              <a:spcBef>
                <a:spcPts val="600"/>
              </a:spcBef>
            </a:pPr>
            <a:r>
              <a:rPr lang="en-US" sz="1800" b="1" dirty="0" smtClean="0"/>
              <a:t>Most people </a:t>
            </a:r>
            <a:r>
              <a:rPr lang="en-US" sz="1800" b="1" dirty="0"/>
              <a:t>have minimum essential coverage (MEC) </a:t>
            </a:r>
            <a:r>
              <a:rPr lang="en-US" sz="1800" b="1" dirty="0" smtClean="0"/>
              <a:t>all year</a:t>
            </a:r>
          </a:p>
          <a:p>
            <a:pPr lvl="1">
              <a:spcBef>
                <a:spcPts val="600"/>
              </a:spcBef>
            </a:pPr>
            <a:r>
              <a:rPr lang="en-US" sz="1800" dirty="0" smtClean="0"/>
              <a:t>The vast majority tax filers will be able to check the box on Line 61</a:t>
            </a:r>
          </a:p>
          <a:p>
            <a:pPr>
              <a:spcBef>
                <a:spcPts val="600"/>
              </a:spcBef>
            </a:pPr>
            <a:endParaRPr lang="en-US" sz="1800" b="1" dirty="0" smtClean="0"/>
          </a:p>
          <a:p>
            <a:pPr>
              <a:spcBef>
                <a:spcPts val="600"/>
              </a:spcBef>
            </a:pPr>
            <a:endParaRPr lang="en-US" sz="1800" dirty="0" smtClean="0"/>
          </a:p>
          <a:p>
            <a:pPr>
              <a:spcBef>
                <a:spcPts val="600"/>
              </a:spcBef>
            </a:pPr>
            <a:r>
              <a:rPr lang="en-US" sz="1800" b="1" dirty="0" smtClean="0"/>
              <a:t>Each individual on the tax return who did not have MEC for the entire year should be screened for exemption eligibility</a:t>
            </a:r>
          </a:p>
          <a:p>
            <a:pPr lvl="1">
              <a:spcBef>
                <a:spcPts val="600"/>
              </a:spcBef>
            </a:pPr>
            <a:r>
              <a:rPr lang="en-US" sz="1800" dirty="0" smtClean="0"/>
              <a:t>Start with the exemptions that can be claimed on the tax return</a:t>
            </a:r>
          </a:p>
          <a:p>
            <a:pPr lvl="2">
              <a:spcBef>
                <a:spcPts val="600"/>
              </a:spcBef>
            </a:pPr>
            <a:r>
              <a:rPr lang="en-US" sz="1600" dirty="0" smtClean="0"/>
              <a:t>Much simpler than applying for Marketplace applications on paper!</a:t>
            </a:r>
          </a:p>
          <a:p>
            <a:pPr lvl="1">
              <a:spcBef>
                <a:spcPts val="600"/>
              </a:spcBef>
            </a:pPr>
            <a:r>
              <a:rPr lang="en-US" sz="1800" dirty="0" smtClean="0"/>
              <a:t>Some exemptions cover specific months; some are good all year</a:t>
            </a:r>
          </a:p>
          <a:p>
            <a:pPr lvl="1">
              <a:spcBef>
                <a:spcPts val="600"/>
              </a:spcBef>
            </a:pPr>
            <a:r>
              <a:rPr lang="en-US" sz="1800" dirty="0" smtClean="0"/>
              <a:t>Some exemptions can be claimed directly on the tax return; others need advance approval from the Marketplace</a:t>
            </a:r>
          </a:p>
          <a:p>
            <a:pPr lvl="1">
              <a:spcBef>
                <a:spcPts val="600"/>
              </a:spcBef>
            </a:pPr>
            <a:r>
              <a:rPr lang="en-US" sz="1800" dirty="0" smtClean="0"/>
              <a:t>Some exemptions represent “transition relief” to help taxpayers in 2014 only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5</a:t>
            </a:fld>
            <a:endParaRPr lang="en-US" dirty="0"/>
          </a:p>
        </p:txBody>
      </p:sp>
      <p:pic>
        <p:nvPicPr>
          <p:cNvPr id="5" name="Content Placeholder 5"/>
          <p:cNvPicPr>
            <a:picLocks noChangeAspect="1"/>
          </p:cNvPicPr>
          <p:nvPr/>
        </p:nvPicPr>
        <p:blipFill rotWithShape="1">
          <a:blip r:embed="rId3"/>
          <a:srcRect t="32767" r="6669" b="20358"/>
          <a:stretch/>
        </p:blipFill>
        <p:spPr>
          <a:xfrm>
            <a:off x="1364117" y="1831842"/>
            <a:ext cx="6048009" cy="505618"/>
          </a:xfrm>
          <a:prstGeom prst="rect">
            <a:avLst/>
          </a:prstGeom>
          <a:ln>
            <a:noFill/>
          </a:ln>
          <a:effectLst/>
        </p:spPr>
      </p:pic>
      <p:sp>
        <p:nvSpPr>
          <p:cNvPr id="6" name="Rounded Rectangle 5"/>
          <p:cNvSpPr/>
          <p:nvPr/>
        </p:nvSpPr>
        <p:spPr>
          <a:xfrm>
            <a:off x="2197753" y="2170394"/>
            <a:ext cx="5282768" cy="167065"/>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Multiply 6"/>
          <p:cNvSpPr/>
          <p:nvPr/>
        </p:nvSpPr>
        <p:spPr>
          <a:xfrm>
            <a:off x="5453274" y="2084651"/>
            <a:ext cx="270933" cy="279401"/>
          </a:xfrm>
          <a:prstGeom prst="mathMultiply">
            <a:avLst/>
          </a:prstGeom>
          <a:solidFill>
            <a:srgbClr val="FF0000"/>
          </a:solid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08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Form 8965 at a Glance</a:t>
            </a:r>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6</a:t>
            </a:fld>
            <a:endParaRPr lang="en-US" dirty="0"/>
          </a:p>
        </p:txBody>
      </p:sp>
      <p:pic>
        <p:nvPicPr>
          <p:cNvPr id="9" name="Picture 8"/>
          <p:cNvPicPr>
            <a:picLocks noChangeAspect="1"/>
          </p:cNvPicPr>
          <p:nvPr/>
        </p:nvPicPr>
        <p:blipFill>
          <a:blip r:embed="rId3"/>
          <a:stretch>
            <a:fillRect/>
          </a:stretch>
        </p:blipFill>
        <p:spPr>
          <a:xfrm>
            <a:off x="4502251" y="822636"/>
            <a:ext cx="4641749" cy="5586631"/>
          </a:xfrm>
          <a:prstGeom prst="rect">
            <a:avLst/>
          </a:prstGeom>
          <a:ln>
            <a:noFill/>
          </a:ln>
          <a:effectLst>
            <a:outerShdw blurRad="190500" algn="tl" rotWithShape="0">
              <a:srgbClr val="000000">
                <a:alpha val="70000"/>
              </a:srgbClr>
            </a:outerShdw>
          </a:effectLst>
        </p:spPr>
      </p:pic>
      <p:sp>
        <p:nvSpPr>
          <p:cNvPr id="10" name="Oval 9"/>
          <p:cNvSpPr/>
          <p:nvPr/>
        </p:nvSpPr>
        <p:spPr>
          <a:xfrm>
            <a:off x="7747000" y="2091267"/>
            <a:ext cx="1151467" cy="37253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4064000" y="2463802"/>
            <a:ext cx="3767667" cy="30818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208901" y="844311"/>
            <a:ext cx="4038600" cy="9646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175475"/>
                </a:solidFill>
              </a:rPr>
              <a:t>Form 8965 – Part </a:t>
            </a:r>
            <a:r>
              <a:rPr lang="en-US" sz="2000" b="1" dirty="0" smtClean="0">
                <a:solidFill>
                  <a:srgbClr val="175475"/>
                </a:solidFill>
              </a:rPr>
              <a:t>I</a:t>
            </a:r>
          </a:p>
          <a:p>
            <a:pPr algn="ctr"/>
            <a:r>
              <a:rPr lang="en-US" sz="2000" b="1" dirty="0" smtClean="0">
                <a:solidFill>
                  <a:srgbClr val="175475"/>
                </a:solidFill>
              </a:rPr>
              <a:t>Exemptions </a:t>
            </a:r>
            <a:r>
              <a:rPr lang="en-US" sz="2000" b="1" dirty="0">
                <a:solidFill>
                  <a:srgbClr val="175475"/>
                </a:solidFill>
              </a:rPr>
              <a:t>Granted by the Marketplace</a:t>
            </a:r>
          </a:p>
        </p:txBody>
      </p:sp>
      <p:sp>
        <p:nvSpPr>
          <p:cNvPr id="11" name="Content Placeholder 6"/>
          <p:cNvSpPr txBox="1">
            <a:spLocks/>
          </p:cNvSpPr>
          <p:nvPr/>
        </p:nvSpPr>
        <p:spPr>
          <a:xfrm>
            <a:off x="244526" y="2021935"/>
            <a:ext cx="4038600" cy="1788065"/>
          </a:xfrm>
          <a:prstGeom prst="rect">
            <a:avLst/>
          </a:prstGeom>
          <a:solidFill>
            <a:schemeClr val="accent1">
              <a:lumMod val="20000"/>
              <a:lumOff val="80000"/>
            </a:schemeClr>
          </a:solidFill>
          <a:ln w="28575">
            <a:solidFill>
              <a:srgbClr val="175475"/>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solidFill>
                  <a:srgbClr val="175475"/>
                </a:solidFill>
                <a:latin typeface="+mn-lt"/>
                <a:cs typeface="+mn-cs"/>
              </a:rPr>
              <a:t>Types of Exemption</a:t>
            </a:r>
          </a:p>
          <a:p>
            <a:r>
              <a:rPr lang="en-US" sz="1600" dirty="0">
                <a:latin typeface="Franklin Gothic Book" panose="020B0503020102020204" pitchFamily="34" charset="0"/>
              </a:rPr>
              <a:t>Hardship (14+ types)</a:t>
            </a:r>
          </a:p>
          <a:p>
            <a:r>
              <a:rPr lang="en-US" sz="1600" dirty="0">
                <a:latin typeface="Franklin Gothic Book" panose="020B0503020102020204" pitchFamily="34" charset="0"/>
              </a:rPr>
              <a:t>Member of certain religious sects</a:t>
            </a:r>
          </a:p>
          <a:p>
            <a:r>
              <a:rPr lang="en-US" sz="1600">
                <a:latin typeface="Franklin Gothic Book" panose="020B0503020102020204" pitchFamily="34" charset="0"/>
              </a:rPr>
              <a:t>Incarceration</a:t>
            </a:r>
            <a:r>
              <a:rPr lang="en-US" sz="1600" dirty="0">
                <a:latin typeface="Franklin Gothic Book" panose="020B0503020102020204" pitchFamily="34" charset="0"/>
              </a:rPr>
              <a:t>*</a:t>
            </a:r>
            <a:r>
              <a:rPr lang="en-US" sz="1600">
                <a:latin typeface="Franklin Gothic Book" panose="020B0503020102020204" pitchFamily="34" charset="0"/>
              </a:rPr>
              <a:t> </a:t>
            </a:r>
            <a:endParaRPr lang="en-US" sz="1600" dirty="0">
              <a:latin typeface="Franklin Gothic Book" panose="020B0503020102020204" pitchFamily="34" charset="0"/>
            </a:endParaRPr>
          </a:p>
          <a:p>
            <a:r>
              <a:rPr lang="en-US" sz="1600" dirty="0">
                <a:latin typeface="Franklin Gothic Book" panose="020B0503020102020204" pitchFamily="34" charset="0"/>
              </a:rPr>
              <a:t>Membership </a:t>
            </a:r>
            <a:r>
              <a:rPr lang="en-US" sz="1600">
                <a:latin typeface="Franklin Gothic Book" panose="020B0503020102020204" pitchFamily="34" charset="0"/>
              </a:rPr>
              <a:t>in </a:t>
            </a:r>
            <a:r>
              <a:rPr lang="en-US" sz="1600" dirty="0">
                <a:latin typeface="Franklin Gothic Book" panose="020B0503020102020204" pitchFamily="34" charset="0"/>
              </a:rPr>
              <a:t>a</a:t>
            </a:r>
            <a:r>
              <a:rPr lang="en-US" sz="1600">
                <a:latin typeface="Franklin Gothic Book" panose="020B0503020102020204" pitchFamily="34" charset="0"/>
              </a:rPr>
              <a:t> Federally-recognized  </a:t>
            </a:r>
            <a:r>
              <a:rPr lang="en-US" sz="1600" smtClean="0">
                <a:latin typeface="Franklin Gothic Book" panose="020B0503020102020204" pitchFamily="34" charset="0"/>
              </a:rPr>
              <a:t>Indian </a:t>
            </a:r>
            <a:r>
              <a:rPr lang="en-US" sz="1600">
                <a:latin typeface="Franklin Gothic Book" panose="020B0503020102020204" pitchFamily="34" charset="0"/>
              </a:rPr>
              <a:t>tribe</a:t>
            </a:r>
            <a:r>
              <a:rPr lang="en-US" sz="1600" dirty="0">
                <a:latin typeface="Franklin Gothic Book" panose="020B0503020102020204" pitchFamily="34" charset="0"/>
              </a:rPr>
              <a:t>*</a:t>
            </a:r>
          </a:p>
          <a:p>
            <a:pPr marL="0" indent="0" algn="ctr">
              <a:buFont typeface="Arial"/>
              <a:buNone/>
            </a:pPr>
            <a:endParaRPr lang="en-US" sz="1800" b="1" dirty="0"/>
          </a:p>
          <a:p>
            <a:r>
              <a:rPr lang="en-US" sz="1600" dirty="0"/>
              <a:t>In general, taxpayers must </a:t>
            </a:r>
            <a:r>
              <a:rPr lang="en-US" sz="1600" i="1" dirty="0"/>
              <a:t>apply</a:t>
            </a:r>
            <a:r>
              <a:rPr lang="en-US" sz="1600" dirty="0"/>
              <a:t> for these exemptions via paper application.</a:t>
            </a:r>
            <a:endParaRPr lang="en-US" sz="1800" dirty="0"/>
          </a:p>
          <a:p>
            <a:r>
              <a:rPr lang="en-US" sz="1600" dirty="0"/>
              <a:t>People who were granted an exemption will receive an </a:t>
            </a:r>
            <a:r>
              <a:rPr lang="en-US" sz="1600" b="1" i="1" dirty="0"/>
              <a:t>ECN (exemption certificate number)</a:t>
            </a:r>
            <a:r>
              <a:rPr lang="en-US" sz="1600" dirty="0"/>
              <a:t>, a 6 digit letter/number code, that must be entered on Form 8965. </a:t>
            </a:r>
            <a:endParaRPr lang="en-US" sz="1800" dirty="0"/>
          </a:p>
        </p:txBody>
      </p:sp>
      <p:sp>
        <p:nvSpPr>
          <p:cNvPr id="13" name="Rounded Rectangle 12"/>
          <p:cNvSpPr/>
          <p:nvPr/>
        </p:nvSpPr>
        <p:spPr>
          <a:xfrm>
            <a:off x="4596662" y="1924682"/>
            <a:ext cx="4461934" cy="206586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2"/>
          <p:cNvSpPr txBox="1"/>
          <p:nvPr/>
        </p:nvSpPr>
        <p:spPr>
          <a:xfrm>
            <a:off x="4450341" y="6488668"/>
            <a:ext cx="4745567" cy="307777"/>
          </a:xfrm>
          <a:prstGeom prst="rect">
            <a:avLst/>
          </a:prstGeom>
          <a:noFill/>
        </p:spPr>
        <p:txBody>
          <a:bodyPr wrap="square" rtlCol="0">
            <a:spAutoFit/>
          </a:bodyPr>
          <a:lstStyle/>
          <a:p>
            <a:r>
              <a:rPr lang="en-US" sz="1400" dirty="0">
                <a:latin typeface="Franklin Gothic Book" panose="020B0503020102020204" pitchFamily="34" charset="0"/>
              </a:rPr>
              <a:t>*Can also be claimed directly on the tax return!</a:t>
            </a:r>
            <a:endParaRPr lang="en-US" dirty="0"/>
          </a:p>
        </p:txBody>
      </p:sp>
    </p:spTree>
    <p:extLst>
      <p:ext uri="{BB962C8B-B14F-4D97-AF65-F5344CB8AC3E}">
        <p14:creationId xmlns:p14="http://schemas.microsoft.com/office/powerpoint/2010/main" val="74994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8965 at a Glance</a:t>
            </a:r>
            <a:endParaRPr lang="en-US" dirty="0"/>
          </a:p>
        </p:txBody>
      </p:sp>
      <p:pic>
        <p:nvPicPr>
          <p:cNvPr id="4" name="Picture 3"/>
          <p:cNvPicPr>
            <a:picLocks noChangeAspect="1"/>
          </p:cNvPicPr>
          <p:nvPr/>
        </p:nvPicPr>
        <p:blipFill>
          <a:blip r:embed="rId3"/>
          <a:stretch>
            <a:fillRect/>
          </a:stretch>
        </p:blipFill>
        <p:spPr>
          <a:xfrm>
            <a:off x="4434518" y="822636"/>
            <a:ext cx="4641749" cy="5586631"/>
          </a:xfrm>
          <a:prstGeom prst="rect">
            <a:avLst/>
          </a:prstGeom>
          <a:ln>
            <a:noFill/>
          </a:ln>
          <a:effectLst>
            <a:outerShdw blurRad="190500" algn="tl" rotWithShape="0">
              <a:srgbClr val="000000">
                <a:alpha val="70000"/>
              </a:srgbClr>
            </a:outerShdw>
          </a:effectLst>
        </p:spPr>
      </p:pic>
      <p:sp>
        <p:nvSpPr>
          <p:cNvPr id="9" name="Rounded Rectangle 8"/>
          <p:cNvSpPr/>
          <p:nvPr/>
        </p:nvSpPr>
        <p:spPr>
          <a:xfrm>
            <a:off x="4538133" y="3937000"/>
            <a:ext cx="4470400" cy="56726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21475" y="831733"/>
            <a:ext cx="4038600" cy="9646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175475"/>
                </a:solidFill>
              </a:rPr>
              <a:t>Form 8965 – Part </a:t>
            </a:r>
            <a:r>
              <a:rPr lang="en-US" sz="2000" b="1" dirty="0" smtClean="0">
                <a:solidFill>
                  <a:srgbClr val="175475"/>
                </a:solidFill>
              </a:rPr>
              <a:t>II</a:t>
            </a:r>
          </a:p>
          <a:p>
            <a:pPr algn="ctr"/>
            <a:r>
              <a:rPr lang="en-US" sz="2000" b="1" dirty="0" smtClean="0">
                <a:solidFill>
                  <a:srgbClr val="175475"/>
                </a:solidFill>
              </a:rPr>
              <a:t>Coverage Exemptions for Your </a:t>
            </a:r>
            <a:r>
              <a:rPr lang="en-US" sz="2000" b="1" i="1" dirty="0" smtClean="0">
                <a:solidFill>
                  <a:srgbClr val="175475"/>
                </a:solidFill>
              </a:rPr>
              <a:t>Entire Household</a:t>
            </a:r>
            <a:endParaRPr lang="en-US" sz="2000" b="1" i="1" dirty="0">
              <a:solidFill>
                <a:srgbClr val="175475"/>
              </a:solidFill>
            </a:endParaRPr>
          </a:p>
        </p:txBody>
      </p:sp>
      <p:sp>
        <p:nvSpPr>
          <p:cNvPr id="8" name="Content Placeholder 7"/>
          <p:cNvSpPr txBox="1">
            <a:spLocks/>
          </p:cNvSpPr>
          <p:nvPr/>
        </p:nvSpPr>
        <p:spPr>
          <a:xfrm>
            <a:off x="249766" y="1947681"/>
            <a:ext cx="4038600" cy="1088272"/>
          </a:xfrm>
          <a:prstGeom prst="rect">
            <a:avLst/>
          </a:prstGeom>
          <a:solidFill>
            <a:schemeClr val="accent1">
              <a:lumMod val="20000"/>
              <a:lumOff val="80000"/>
            </a:schemeClr>
          </a:solidFill>
          <a:ln w="28575">
            <a:solidFill>
              <a:srgbClr val="175475"/>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175475"/>
                </a:solidFill>
                <a:latin typeface="+mn-lt"/>
                <a:cs typeface="+mn-cs"/>
              </a:rPr>
              <a:t>Type </a:t>
            </a:r>
            <a:r>
              <a:rPr lang="en-US" sz="2000" b="1" dirty="0">
                <a:solidFill>
                  <a:srgbClr val="175475"/>
                </a:solidFill>
                <a:latin typeface="+mn-lt"/>
                <a:cs typeface="+mn-cs"/>
              </a:rPr>
              <a:t>of </a:t>
            </a:r>
            <a:r>
              <a:rPr lang="en-US" sz="2000" b="1" dirty="0" smtClean="0">
                <a:solidFill>
                  <a:srgbClr val="175475"/>
                </a:solidFill>
                <a:latin typeface="+mn-lt"/>
                <a:cs typeface="+mn-cs"/>
              </a:rPr>
              <a:t>Exemption</a:t>
            </a:r>
            <a:endParaRPr lang="en-US" sz="1600" dirty="0" smtClean="0">
              <a:latin typeface="Franklin Gothic Book" panose="020B0503020102020204" pitchFamily="34" charset="0"/>
            </a:endParaRPr>
          </a:p>
          <a:p>
            <a:r>
              <a:rPr lang="en-US" sz="1600" dirty="0" smtClean="0">
                <a:latin typeface="Franklin Gothic Book" panose="020B0503020102020204" pitchFamily="34" charset="0"/>
              </a:rPr>
              <a:t>Household income below filing threshold</a:t>
            </a:r>
          </a:p>
          <a:p>
            <a:r>
              <a:rPr lang="en-US" sz="1600" dirty="0" smtClean="0">
                <a:latin typeface="Franklin Gothic Book" panose="020B0503020102020204" pitchFamily="34" charset="0"/>
              </a:rPr>
              <a:t>Gross income </a:t>
            </a:r>
            <a:r>
              <a:rPr lang="en-US" sz="1600" dirty="0">
                <a:latin typeface="Franklin Gothic Book" panose="020B0503020102020204" pitchFamily="34" charset="0"/>
              </a:rPr>
              <a:t>below </a:t>
            </a:r>
            <a:r>
              <a:rPr lang="en-US" sz="1600" dirty="0" smtClean="0">
                <a:latin typeface="Franklin Gothic Book" panose="020B0503020102020204" pitchFamily="34" charset="0"/>
              </a:rPr>
              <a:t>filing threshold</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7</a:t>
            </a:fld>
            <a:endParaRPr lang="en-US" dirty="0"/>
          </a:p>
        </p:txBody>
      </p:sp>
      <p:sp>
        <p:nvSpPr>
          <p:cNvPr id="6" name="TextBox 5"/>
          <p:cNvSpPr txBox="1"/>
          <p:nvPr/>
        </p:nvSpPr>
        <p:spPr>
          <a:xfrm>
            <a:off x="262769" y="3252432"/>
            <a:ext cx="4043725" cy="3305520"/>
          </a:xfrm>
          <a:prstGeom prst="rect">
            <a:avLst/>
          </a:prstGeom>
          <a:noFill/>
        </p:spPr>
        <p:txBody>
          <a:bodyPr wrap="square" rtlCol="0">
            <a:spAutoFit/>
          </a:bodyPr>
          <a:lstStyle/>
          <a:p>
            <a:pPr marL="233363" indent="-233363" defTabSz="457200">
              <a:spcBef>
                <a:spcPct val="20000"/>
              </a:spcBef>
              <a:buClr>
                <a:schemeClr val="tx2">
                  <a:lumMod val="60000"/>
                  <a:lumOff val="40000"/>
                </a:schemeClr>
              </a:buClr>
              <a:buFont typeface="Arial"/>
              <a:buChar char="•"/>
            </a:pPr>
            <a:r>
              <a:rPr lang="en-US" dirty="0" smtClean="0">
                <a:latin typeface="Franklin Gothic Book"/>
                <a:cs typeface="Franklin Gothic Book"/>
              </a:rPr>
              <a:t>Expect tax software to calculate this</a:t>
            </a:r>
          </a:p>
          <a:p>
            <a:pPr marL="233363" indent="-233363" defTabSz="457200">
              <a:spcBef>
                <a:spcPct val="20000"/>
              </a:spcBef>
              <a:buClr>
                <a:schemeClr val="tx2">
                  <a:lumMod val="60000"/>
                  <a:lumOff val="40000"/>
                </a:schemeClr>
              </a:buClr>
              <a:buFont typeface="Arial"/>
              <a:buChar char="•"/>
            </a:pPr>
            <a:r>
              <a:rPr lang="en-US" dirty="0" smtClean="0">
                <a:latin typeface="Franklin Gothic Book"/>
                <a:cs typeface="Franklin Gothic Book"/>
              </a:rPr>
              <a:t>This is the only exemption that applies to the entire household for the entire year</a:t>
            </a:r>
          </a:p>
          <a:p>
            <a:pPr marL="233363" indent="-233363" defTabSz="457200">
              <a:spcBef>
                <a:spcPct val="20000"/>
              </a:spcBef>
              <a:buClr>
                <a:schemeClr val="tx2">
                  <a:lumMod val="60000"/>
                  <a:lumOff val="40000"/>
                </a:schemeClr>
              </a:buClr>
              <a:buFont typeface="Arial"/>
              <a:buChar char="•"/>
            </a:pPr>
            <a:r>
              <a:rPr lang="en-US" dirty="0" smtClean="0">
                <a:latin typeface="Franklin Gothic Book"/>
                <a:cs typeface="Franklin Gothic Book"/>
              </a:rPr>
              <a:t>The </a:t>
            </a:r>
            <a:r>
              <a:rPr lang="en-US" dirty="0">
                <a:latin typeface="Franklin Gothic Book"/>
                <a:cs typeface="Franklin Gothic Book"/>
              </a:rPr>
              <a:t>taxpayer does not need to file a return just to claim a coverage exemption if not otherwise required to file and income is below filing threshold</a:t>
            </a:r>
            <a:endParaRPr lang="en-US" dirty="0"/>
          </a:p>
          <a:p>
            <a:pPr marL="233363" indent="-233363" defTabSz="457200">
              <a:spcBef>
                <a:spcPct val="20000"/>
              </a:spcBef>
              <a:buClr>
                <a:schemeClr val="tx2">
                  <a:lumMod val="60000"/>
                  <a:lumOff val="40000"/>
                </a:schemeClr>
              </a:buClr>
              <a:buFont typeface="Arial"/>
              <a:buChar char="•"/>
            </a:pPr>
            <a:endParaRPr lang="en-US" dirty="0">
              <a:latin typeface="Franklin Gothic Book"/>
              <a:cs typeface="Franklin Gothic Book"/>
            </a:endParaRPr>
          </a:p>
          <a:p>
            <a:endParaRPr lang="en-US" dirty="0"/>
          </a:p>
        </p:txBody>
      </p:sp>
    </p:spTree>
    <p:extLst>
      <p:ext uri="{BB962C8B-B14F-4D97-AF65-F5344CB8AC3E}">
        <p14:creationId xmlns:p14="http://schemas.microsoft.com/office/powerpoint/2010/main" val="241442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8965 at a Glance</a:t>
            </a:r>
            <a:endParaRPr lang="en-US" dirty="0"/>
          </a:p>
        </p:txBody>
      </p:sp>
      <p:pic>
        <p:nvPicPr>
          <p:cNvPr id="4" name="Picture 3"/>
          <p:cNvPicPr>
            <a:picLocks noChangeAspect="1"/>
          </p:cNvPicPr>
          <p:nvPr/>
        </p:nvPicPr>
        <p:blipFill>
          <a:blip r:embed="rId3"/>
          <a:stretch>
            <a:fillRect/>
          </a:stretch>
        </p:blipFill>
        <p:spPr>
          <a:xfrm>
            <a:off x="4434518" y="822636"/>
            <a:ext cx="4641749" cy="5586631"/>
          </a:xfrm>
          <a:prstGeom prst="rect">
            <a:avLst/>
          </a:prstGeom>
          <a:ln>
            <a:noFill/>
          </a:ln>
          <a:effectLst>
            <a:outerShdw blurRad="190500" algn="tl" rotWithShape="0">
              <a:srgbClr val="000000">
                <a:alpha val="70000"/>
              </a:srgbClr>
            </a:outerShdw>
          </a:effectLst>
        </p:spPr>
      </p:pic>
      <p:sp>
        <p:nvSpPr>
          <p:cNvPr id="10" name="Rounded Rectangle 9"/>
          <p:cNvSpPr/>
          <p:nvPr/>
        </p:nvSpPr>
        <p:spPr>
          <a:xfrm>
            <a:off x="4512733" y="4419600"/>
            <a:ext cx="4461934" cy="2065867"/>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21475" y="813948"/>
            <a:ext cx="4038600" cy="9646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175475"/>
                </a:solidFill>
              </a:rPr>
              <a:t>Form 8965 – Part </a:t>
            </a:r>
            <a:r>
              <a:rPr lang="en-US" sz="2000" b="1" dirty="0" smtClean="0">
                <a:solidFill>
                  <a:srgbClr val="175475"/>
                </a:solidFill>
              </a:rPr>
              <a:t>III</a:t>
            </a:r>
          </a:p>
          <a:p>
            <a:pPr algn="ctr"/>
            <a:r>
              <a:rPr lang="en-US" sz="2000" b="1" dirty="0" smtClean="0">
                <a:solidFill>
                  <a:srgbClr val="175475"/>
                </a:solidFill>
              </a:rPr>
              <a:t>Coverage Exemptions </a:t>
            </a:r>
            <a:r>
              <a:rPr lang="en-US" sz="2000" b="1" i="1" dirty="0" smtClean="0">
                <a:solidFill>
                  <a:srgbClr val="175475"/>
                </a:solidFill>
              </a:rPr>
              <a:t>for Individuals </a:t>
            </a:r>
            <a:r>
              <a:rPr lang="en-US" sz="2000" b="1" dirty="0" smtClean="0">
                <a:solidFill>
                  <a:srgbClr val="175475"/>
                </a:solidFill>
              </a:rPr>
              <a:t>on Your Return</a:t>
            </a:r>
            <a:endParaRPr lang="en-US" sz="2000" b="1" dirty="0">
              <a:solidFill>
                <a:srgbClr val="175475"/>
              </a:solidFill>
            </a:endParaRPr>
          </a:p>
        </p:txBody>
      </p:sp>
      <p:sp>
        <p:nvSpPr>
          <p:cNvPr id="11" name="Content Placeholder 7"/>
          <p:cNvSpPr>
            <a:spLocks noGrp="1"/>
          </p:cNvSpPr>
          <p:nvPr>
            <p:ph sz="half" idx="4294967295"/>
          </p:nvPr>
        </p:nvSpPr>
        <p:spPr>
          <a:xfrm>
            <a:off x="114301" y="1942251"/>
            <a:ext cx="4145774" cy="3366349"/>
          </a:xfrm>
          <a:prstGeom prst="rect">
            <a:avLst/>
          </a:prstGeom>
          <a:solidFill>
            <a:schemeClr val="accent1">
              <a:lumMod val="20000"/>
              <a:lumOff val="80000"/>
            </a:schemeClr>
          </a:solidFill>
          <a:ln w="28575">
            <a:solidFill>
              <a:srgbClr val="175475"/>
            </a:solidFill>
          </a:ln>
        </p:spPr>
        <p:txBody>
          <a:bodyPr vert="horz" lIns="91440" tIns="45720" rIns="91440" bIns="45720" rtlCol="0">
            <a:noAutofit/>
          </a:bodyPr>
          <a:lstStyle/>
          <a:p>
            <a:pPr marL="0" indent="0" algn="ctr">
              <a:buNone/>
            </a:pPr>
            <a:r>
              <a:rPr lang="en-US" sz="1800" b="1" dirty="0">
                <a:solidFill>
                  <a:srgbClr val="175475"/>
                </a:solidFill>
                <a:latin typeface="+mn-lt"/>
                <a:cs typeface="+mn-cs"/>
              </a:rPr>
              <a:t>Types of Exemption</a:t>
            </a:r>
          </a:p>
          <a:p>
            <a:r>
              <a:rPr lang="en-US" sz="1600" dirty="0" smtClean="0">
                <a:latin typeface="Franklin Gothic Book" panose="020B0503020102020204" pitchFamily="34" charset="0"/>
              </a:rPr>
              <a:t>Insurance </a:t>
            </a:r>
            <a:r>
              <a:rPr lang="en-US" sz="1600" dirty="0">
                <a:latin typeface="Franklin Gothic Book" panose="020B0503020102020204" pitchFamily="34" charset="0"/>
              </a:rPr>
              <a:t>is </a:t>
            </a:r>
            <a:r>
              <a:rPr lang="en-US" sz="1600" dirty="0" smtClean="0">
                <a:latin typeface="Franklin Gothic Book" panose="020B0503020102020204" pitchFamily="34" charset="0"/>
              </a:rPr>
              <a:t>unaffordable (&gt;8% of income)</a:t>
            </a:r>
            <a:endParaRPr lang="en-US" sz="1400" dirty="0">
              <a:latin typeface="Franklin Gothic Book" panose="020B0503020102020204" pitchFamily="34" charset="0"/>
            </a:endParaRPr>
          </a:p>
          <a:p>
            <a:r>
              <a:rPr lang="en-US" sz="1600" dirty="0">
                <a:latin typeface="Franklin Gothic Book" panose="020B0503020102020204" pitchFamily="34" charset="0"/>
              </a:rPr>
              <a:t>Certain noncitizens</a:t>
            </a:r>
          </a:p>
          <a:p>
            <a:r>
              <a:rPr lang="en-US" sz="1600" dirty="0">
                <a:latin typeface="Franklin Gothic Book" panose="020B0503020102020204" pitchFamily="34" charset="0"/>
              </a:rPr>
              <a:t>Short coverage gap (&lt; 3 months)</a:t>
            </a:r>
          </a:p>
          <a:p>
            <a:r>
              <a:rPr lang="en-US" sz="1600" dirty="0">
                <a:latin typeface="Franklin Gothic Book" panose="020B0503020102020204" pitchFamily="34" charset="0"/>
              </a:rPr>
              <a:t>Months prior to effective date of MEC that is effective on or before May 1, </a:t>
            </a:r>
            <a:r>
              <a:rPr lang="en-US" sz="1600" dirty="0" smtClean="0">
                <a:latin typeface="Franklin Gothic Book" panose="020B0503020102020204" pitchFamily="34" charset="0"/>
              </a:rPr>
              <a:t>2014</a:t>
            </a:r>
          </a:p>
          <a:p>
            <a:r>
              <a:rPr lang="en-US" sz="1600" dirty="0">
                <a:latin typeface="Franklin Gothic Book" panose="020B0503020102020204" pitchFamily="34" charset="0"/>
              </a:rPr>
              <a:t>Incarceration </a:t>
            </a:r>
          </a:p>
          <a:p>
            <a:r>
              <a:rPr lang="en-US" sz="1600" dirty="0">
                <a:latin typeface="Franklin Gothic Book" panose="020B0503020102020204" pitchFamily="34" charset="0"/>
              </a:rPr>
              <a:t>Membership in </a:t>
            </a:r>
            <a:r>
              <a:rPr lang="en-US" sz="1600" dirty="0" smtClean="0">
                <a:latin typeface="Franklin Gothic Book" panose="020B0503020102020204" pitchFamily="34" charset="0"/>
              </a:rPr>
              <a:t>a Federally-recognized </a:t>
            </a:r>
            <a:r>
              <a:rPr lang="en-US" sz="1600" dirty="0">
                <a:latin typeface="Franklin Gothic Book" panose="020B0503020102020204" pitchFamily="34" charset="0"/>
              </a:rPr>
              <a:t>Indian </a:t>
            </a:r>
            <a:r>
              <a:rPr lang="en-US" sz="1600" dirty="0" smtClean="0">
                <a:latin typeface="Franklin Gothic Book" panose="020B0503020102020204" pitchFamily="34" charset="0"/>
              </a:rPr>
              <a:t>tribe or eligibility for services of Indian Health Service</a:t>
            </a:r>
          </a:p>
          <a:p>
            <a:r>
              <a:rPr lang="en-US" sz="1600" dirty="0" smtClean="0">
                <a:latin typeface="Franklin Gothic Book" panose="020B0503020102020204" pitchFamily="34" charset="0"/>
              </a:rPr>
              <a:t>Transition </a:t>
            </a:r>
            <a:r>
              <a:rPr lang="en-US" sz="1600" dirty="0">
                <a:latin typeface="Franklin Gothic Book" panose="020B0503020102020204" pitchFamily="34" charset="0"/>
              </a:rPr>
              <a:t>relief for 2014 for certain limited benefit and </a:t>
            </a:r>
            <a:r>
              <a:rPr lang="en-US" sz="1600" dirty="0" smtClean="0">
                <a:latin typeface="Franklin Gothic Book" panose="020B0503020102020204" pitchFamily="34" charset="0"/>
              </a:rPr>
              <a:t>non-calendar year plans</a:t>
            </a:r>
            <a:endParaRPr lang="en-US" sz="1600" dirty="0">
              <a:latin typeface="Franklin Gothic Book" panose="020B0503020102020204" pitchFamily="34" charset="0"/>
            </a:endParaRPr>
          </a:p>
        </p:txBody>
      </p:sp>
      <p:sp>
        <p:nvSpPr>
          <p:cNvPr id="12" name="Content Placeholder 6"/>
          <p:cNvSpPr>
            <a:spLocks noGrp="1"/>
          </p:cNvSpPr>
          <p:nvPr>
            <p:ph idx="1"/>
          </p:nvPr>
        </p:nvSpPr>
        <p:spPr>
          <a:xfrm>
            <a:off x="172016" y="5452533"/>
            <a:ext cx="4137517" cy="931895"/>
          </a:xfrm>
        </p:spPr>
        <p:txBody>
          <a:bodyPr/>
          <a:lstStyle/>
          <a:p>
            <a:r>
              <a:rPr lang="en-US" sz="1600" dirty="0"/>
              <a:t>People who are eligible </a:t>
            </a:r>
            <a:r>
              <a:rPr lang="en-US" sz="1600" dirty="0" smtClean="0"/>
              <a:t>for an </a:t>
            </a:r>
            <a:r>
              <a:rPr lang="en-US" sz="1600" dirty="0"/>
              <a:t>exemption from the IRS will enter an exemption type (</a:t>
            </a:r>
            <a:r>
              <a:rPr lang="en-US" sz="1600" dirty="0" smtClean="0"/>
              <a:t>A-G).</a:t>
            </a:r>
            <a:endParaRPr lang="en-US" sz="1600" dirty="0"/>
          </a:p>
          <a:p>
            <a:endParaRPr lang="en-US" sz="2000" dirty="0"/>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8</a:t>
            </a:fld>
            <a:endParaRPr lang="en-US" dirty="0"/>
          </a:p>
        </p:txBody>
      </p:sp>
    </p:spTree>
    <p:extLst>
      <p:ext uri="{BB962C8B-B14F-4D97-AF65-F5344CB8AC3E}">
        <p14:creationId xmlns:p14="http://schemas.microsoft.com/office/powerpoint/2010/main" val="239903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Exemptions</a:t>
            </a:r>
          </a:p>
        </p:txBody>
      </p:sp>
      <p:cxnSp>
        <p:nvCxnSpPr>
          <p:cNvPr id="45" name="Straight Arrow Connector 44"/>
          <p:cNvCxnSpPr/>
          <p:nvPr/>
        </p:nvCxnSpPr>
        <p:spPr>
          <a:xfrm>
            <a:off x="5940684" y="1879069"/>
            <a:ext cx="1097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p>
            <a:pPr algn="r"/>
            <a:fld id="{7FFE15FC-A8B6-4718-BABB-4F5309630F6C}" type="slidenum">
              <a:rPr lang="en-US" smtClean="0"/>
              <a:pPr algn="r"/>
              <a:t>9</a:t>
            </a:fld>
            <a:endParaRPr lang="en-US" dirty="0"/>
          </a:p>
        </p:txBody>
      </p:sp>
      <p:cxnSp>
        <p:nvCxnSpPr>
          <p:cNvPr id="47" name="Straight Arrow Connector 46"/>
          <p:cNvCxnSpPr/>
          <p:nvPr/>
        </p:nvCxnSpPr>
        <p:spPr>
          <a:xfrm>
            <a:off x="5940684" y="6127156"/>
            <a:ext cx="1097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961109" y="5792642"/>
            <a:ext cx="3314538" cy="566094"/>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US" sz="1600" b="1" dirty="0" smtClean="0">
                <a:solidFill>
                  <a:schemeClr val="tx1"/>
                </a:solidFill>
                <a:latin typeface="Calibri" panose="020F0502020204030204" pitchFamily="34" charset="0"/>
              </a:rPr>
              <a:t>Does anyone qualify for a Marketplace hardship exemption? </a:t>
            </a:r>
            <a:endParaRPr lang="en-US" sz="1600" b="1" dirty="0">
              <a:solidFill>
                <a:schemeClr val="tx1"/>
              </a:solidFill>
              <a:latin typeface="Calibri" panose="020F0502020204030204" pitchFamily="34" charset="0"/>
            </a:endParaRPr>
          </a:p>
        </p:txBody>
      </p:sp>
      <p:grpSp>
        <p:nvGrpSpPr>
          <p:cNvPr id="8" name="Group 7"/>
          <p:cNvGrpSpPr/>
          <p:nvPr/>
        </p:nvGrpSpPr>
        <p:grpSpPr>
          <a:xfrm>
            <a:off x="1967034" y="5607222"/>
            <a:ext cx="1022238" cy="743496"/>
            <a:chOff x="1967034" y="5607222"/>
            <a:chExt cx="1022238" cy="743496"/>
          </a:xfrm>
        </p:grpSpPr>
        <p:sp>
          <p:nvSpPr>
            <p:cNvPr id="48" name="Bent-Up Arrow 47"/>
            <p:cNvSpPr/>
            <p:nvPr/>
          </p:nvSpPr>
          <p:spPr>
            <a:xfrm rot="5400000">
              <a:off x="2106405" y="5467851"/>
              <a:ext cx="743496" cy="1022238"/>
            </a:xfrm>
            <a:prstGeom prst="bentUpArrow">
              <a:avLst>
                <a:gd name="adj1" fmla="val 33333"/>
                <a:gd name="adj2" fmla="val 34009"/>
                <a:gd name="adj3" fmla="val 289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Rectangle 38"/>
            <p:cNvSpPr/>
            <p:nvPr/>
          </p:nvSpPr>
          <p:spPr>
            <a:xfrm>
              <a:off x="2207980" y="5929468"/>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sp>
        <p:nvSpPr>
          <p:cNvPr id="12" name="Rectangle 11"/>
          <p:cNvSpPr/>
          <p:nvPr/>
        </p:nvSpPr>
        <p:spPr>
          <a:xfrm>
            <a:off x="309769" y="2323615"/>
            <a:ext cx="5092225" cy="3283607"/>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US" sz="1600" b="1" dirty="0" smtClean="0">
                <a:solidFill>
                  <a:schemeClr val="tx1"/>
                </a:solidFill>
                <a:latin typeface="Calibri" panose="020F0502020204030204" pitchFamily="34" charset="0"/>
              </a:rPr>
              <a:t>Exemptions for individuals </a:t>
            </a:r>
            <a:r>
              <a:rPr lang="en-US" sz="1600" i="1" dirty="0" smtClean="0">
                <a:solidFill>
                  <a:schemeClr val="tx1"/>
                </a:solidFill>
                <a:latin typeface="Calibri" panose="020F0502020204030204" pitchFamily="34" charset="0"/>
              </a:rPr>
              <a:t>(duration varies)</a:t>
            </a:r>
            <a:r>
              <a:rPr lang="en-US" sz="1600" b="1" dirty="0" smtClean="0">
                <a:solidFill>
                  <a:schemeClr val="tx1"/>
                </a:solidFill>
                <a:latin typeface="Calibri" panose="020F0502020204030204" pitchFamily="34" charset="0"/>
              </a:rPr>
              <a:t>: </a:t>
            </a:r>
            <a:endParaRPr lang="en-US" sz="1600" b="1" dirty="0">
              <a:solidFill>
                <a:schemeClr val="tx1"/>
              </a:solidFill>
              <a:latin typeface="Calibri" panose="020F0502020204030204" pitchFamily="34" charset="0"/>
            </a:endParaRPr>
          </a:p>
        </p:txBody>
      </p:sp>
      <p:grpSp>
        <p:nvGrpSpPr>
          <p:cNvPr id="34" name="Group 33"/>
          <p:cNvGrpSpPr/>
          <p:nvPr/>
        </p:nvGrpSpPr>
        <p:grpSpPr>
          <a:xfrm>
            <a:off x="2662178" y="1986652"/>
            <a:ext cx="636606" cy="425912"/>
            <a:chOff x="2662178" y="1178725"/>
            <a:chExt cx="636606" cy="425912"/>
          </a:xfrm>
        </p:grpSpPr>
        <p:sp>
          <p:nvSpPr>
            <p:cNvPr id="35" name="Down Arrow 34"/>
            <p:cNvSpPr/>
            <p:nvPr/>
          </p:nvSpPr>
          <p:spPr>
            <a:xfrm>
              <a:off x="2662178" y="1178725"/>
              <a:ext cx="636606" cy="425912"/>
            </a:xfrm>
            <a:prstGeom prst="downArrow">
              <a:avLst>
                <a:gd name="adj1" fmla="val 46826"/>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Rectangle 37"/>
            <p:cNvSpPr/>
            <p:nvPr/>
          </p:nvSpPr>
          <p:spPr>
            <a:xfrm>
              <a:off x="2728841" y="1205337"/>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sp>
        <p:nvSpPr>
          <p:cNvPr id="5" name="Rectangle 4"/>
          <p:cNvSpPr/>
          <p:nvPr/>
        </p:nvSpPr>
        <p:spPr>
          <a:xfrm>
            <a:off x="358816" y="1495684"/>
            <a:ext cx="5943600" cy="53882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600" dirty="0" smtClean="0">
                <a:solidFill>
                  <a:schemeClr val="tx1"/>
                </a:solidFill>
                <a:latin typeface="Calibri" panose="020F0502020204030204" pitchFamily="34" charset="0"/>
              </a:rPr>
              <a:t>Does the taxpayer have income below the filing threshold? </a:t>
            </a:r>
          </a:p>
          <a:p>
            <a:r>
              <a:rPr lang="en-US" sz="1600" i="1" dirty="0" smtClean="0">
                <a:solidFill>
                  <a:schemeClr val="tx1"/>
                </a:solidFill>
                <a:latin typeface="Calibri" panose="020F0502020204030204" pitchFamily="34" charset="0"/>
              </a:rPr>
              <a:t>Applies to the entire household for the entire year. </a:t>
            </a:r>
          </a:p>
        </p:txBody>
      </p:sp>
      <p:grpSp>
        <p:nvGrpSpPr>
          <p:cNvPr id="7" name="Group 6"/>
          <p:cNvGrpSpPr/>
          <p:nvPr/>
        </p:nvGrpSpPr>
        <p:grpSpPr>
          <a:xfrm>
            <a:off x="2662178" y="1168451"/>
            <a:ext cx="636606" cy="425912"/>
            <a:chOff x="2662178" y="1178725"/>
            <a:chExt cx="636606" cy="425912"/>
          </a:xfrm>
        </p:grpSpPr>
        <p:sp>
          <p:nvSpPr>
            <p:cNvPr id="9" name="Down Arrow 8"/>
            <p:cNvSpPr/>
            <p:nvPr/>
          </p:nvSpPr>
          <p:spPr>
            <a:xfrm>
              <a:off x="2662178" y="1178725"/>
              <a:ext cx="636606" cy="425912"/>
            </a:xfrm>
            <a:prstGeom prst="downArrow">
              <a:avLst>
                <a:gd name="adj1" fmla="val 46826"/>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p:cNvSpPr/>
            <p:nvPr/>
          </p:nvSpPr>
          <p:spPr>
            <a:xfrm>
              <a:off x="2728841" y="1205337"/>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grpSp>
        <p:nvGrpSpPr>
          <p:cNvPr id="25" name="Group 24"/>
          <p:cNvGrpSpPr/>
          <p:nvPr/>
        </p:nvGrpSpPr>
        <p:grpSpPr>
          <a:xfrm>
            <a:off x="5679943" y="4296793"/>
            <a:ext cx="636606" cy="1604728"/>
            <a:chOff x="2662178" y="1977561"/>
            <a:chExt cx="636606" cy="425912"/>
          </a:xfrm>
        </p:grpSpPr>
        <p:sp>
          <p:nvSpPr>
            <p:cNvPr id="26" name="Down Arrow 25"/>
            <p:cNvSpPr/>
            <p:nvPr/>
          </p:nvSpPr>
          <p:spPr>
            <a:xfrm>
              <a:off x="2662178" y="1977561"/>
              <a:ext cx="636606" cy="425912"/>
            </a:xfrm>
            <a:prstGeom prst="downArrow">
              <a:avLst>
                <a:gd name="adj1" fmla="val 46826"/>
                <a:gd name="adj2" fmla="val 4354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Rectangle 27"/>
            <p:cNvSpPr/>
            <p:nvPr/>
          </p:nvSpPr>
          <p:spPr>
            <a:xfrm>
              <a:off x="2726747" y="2164645"/>
              <a:ext cx="520861" cy="1297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NO</a:t>
              </a:r>
              <a:endParaRPr lang="en-US" b="1" dirty="0">
                <a:solidFill>
                  <a:schemeClr val="bg1"/>
                </a:solidFill>
              </a:endParaRPr>
            </a:p>
          </p:txBody>
        </p:sp>
      </p:grpSp>
      <p:sp>
        <p:nvSpPr>
          <p:cNvPr id="15" name="Rectangle 14"/>
          <p:cNvSpPr/>
          <p:nvPr/>
        </p:nvSpPr>
        <p:spPr>
          <a:xfrm>
            <a:off x="5514535" y="2334663"/>
            <a:ext cx="3504865" cy="1962129"/>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US" sz="1600" b="1" dirty="0" smtClean="0">
                <a:solidFill>
                  <a:schemeClr val="tx1"/>
                </a:solidFill>
                <a:latin typeface="Calibri" panose="020F0502020204030204" pitchFamily="34" charset="0"/>
              </a:rPr>
              <a:t>Exemptions for individuals that have a limited duration: </a:t>
            </a:r>
            <a:endParaRPr lang="en-US" sz="1600" b="1" dirty="0">
              <a:solidFill>
                <a:schemeClr val="tx1"/>
              </a:solidFill>
              <a:latin typeface="Calibri" panose="020F0502020204030204" pitchFamily="34" charset="0"/>
            </a:endParaRPr>
          </a:p>
        </p:txBody>
      </p:sp>
      <p:cxnSp>
        <p:nvCxnSpPr>
          <p:cNvPr id="22" name="Straight Arrow Connector 21"/>
          <p:cNvCxnSpPr/>
          <p:nvPr/>
        </p:nvCxnSpPr>
        <p:spPr>
          <a:xfrm>
            <a:off x="5933741" y="1145999"/>
            <a:ext cx="1097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309066" y="846423"/>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YES</a:t>
            </a:r>
            <a:endParaRPr lang="en-US" b="1" dirty="0">
              <a:solidFill>
                <a:schemeClr val="tx1"/>
              </a:solidFill>
            </a:endParaRPr>
          </a:p>
        </p:txBody>
      </p:sp>
      <p:sp>
        <p:nvSpPr>
          <p:cNvPr id="4" name="Rectangle 3"/>
          <p:cNvSpPr/>
          <p:nvPr/>
        </p:nvSpPr>
        <p:spPr>
          <a:xfrm>
            <a:off x="358816" y="843131"/>
            <a:ext cx="5943600" cy="36576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600" dirty="0" smtClean="0">
                <a:solidFill>
                  <a:schemeClr val="tx1"/>
                </a:solidFill>
                <a:latin typeface="Calibri" panose="020F0502020204030204" pitchFamily="34" charset="0"/>
              </a:rPr>
              <a:t>Does the taxpayer already have an exemption from the Marketplace?</a:t>
            </a:r>
          </a:p>
        </p:txBody>
      </p:sp>
      <p:graphicFrame>
        <p:nvGraphicFramePr>
          <p:cNvPr id="32" name="Table 31"/>
          <p:cNvGraphicFramePr>
            <a:graphicFrameLocks noGrp="1"/>
          </p:cNvGraphicFramePr>
          <p:nvPr>
            <p:extLst/>
          </p:nvPr>
        </p:nvGraphicFramePr>
        <p:xfrm>
          <a:off x="417973" y="2657535"/>
          <a:ext cx="4887557" cy="2747790"/>
        </p:xfrm>
        <a:graphic>
          <a:graphicData uri="http://schemas.openxmlformats.org/drawingml/2006/table">
            <a:tbl>
              <a:tblPr firstRow="1" bandRow="1">
                <a:tableStyleId>{5C22544A-7EE6-4342-B048-85BDC9FD1C3A}</a:tableStyleId>
              </a:tblPr>
              <a:tblGrid>
                <a:gridCol w="3869942">
                  <a:extLst>
                    <a:ext uri="{9D8B030D-6E8A-4147-A177-3AD203B41FA5}">
                      <a16:colId xmlns:a16="http://schemas.microsoft.com/office/drawing/2014/main" xmlns="" val="20000"/>
                    </a:ext>
                  </a:extLst>
                </a:gridCol>
                <a:gridCol w="1017615">
                  <a:extLst>
                    <a:ext uri="{9D8B030D-6E8A-4147-A177-3AD203B41FA5}">
                      <a16:colId xmlns:a16="http://schemas.microsoft.com/office/drawing/2014/main" xmlns="" val="20001"/>
                    </a:ext>
                  </a:extLst>
                </a:gridCol>
              </a:tblGrid>
              <a:tr h="292751">
                <a:tc>
                  <a:txBody>
                    <a:bodyPr/>
                    <a:lstStyle/>
                    <a:p>
                      <a:pPr algn="l"/>
                      <a:r>
                        <a:rPr lang="en-US" sz="1350" dirty="0" smtClean="0">
                          <a:solidFill>
                            <a:schemeClr val="tx1"/>
                          </a:solidFill>
                          <a:latin typeface="Calibri" panose="020F0502020204030204" pitchFamily="34" charset="0"/>
                        </a:rPr>
                        <a:t>Exemption</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baseline="0" dirty="0" smtClean="0">
                          <a:solidFill>
                            <a:schemeClr val="tx1"/>
                          </a:solidFill>
                          <a:latin typeface="Calibri" panose="020F0502020204030204" pitchFamily="34" charset="0"/>
                        </a:rPr>
                        <a:t>IRS Code</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92751">
                <a:tc>
                  <a:txBody>
                    <a:bodyPr/>
                    <a:lstStyle/>
                    <a:p>
                      <a:pPr algn="l"/>
                      <a:r>
                        <a:rPr lang="en-US" sz="1350" dirty="0" smtClean="0">
                          <a:solidFill>
                            <a:schemeClr val="tx1"/>
                          </a:solidFill>
                          <a:latin typeface="Calibri" panose="020F0502020204030204" pitchFamily="34" charset="0"/>
                        </a:rPr>
                        <a:t>Certain noncitizens</a:t>
                      </a:r>
                      <a:r>
                        <a:rPr lang="en-US" sz="1350" baseline="0" dirty="0" smtClean="0">
                          <a:solidFill>
                            <a:schemeClr val="tx1"/>
                          </a:solidFill>
                          <a:latin typeface="Calibri" panose="020F0502020204030204" pitchFamily="34" charset="0"/>
                        </a:rPr>
                        <a:t> and citizens living abroad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C</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94714">
                <a:tc>
                  <a:txBody>
                    <a:bodyPr/>
                    <a:lstStyle/>
                    <a:p>
                      <a:pPr algn="l"/>
                      <a:r>
                        <a:rPr lang="en-US" sz="1350" dirty="0" smtClean="0">
                          <a:solidFill>
                            <a:schemeClr val="tx1"/>
                          </a:solidFill>
                          <a:latin typeface="Calibri" panose="020F0502020204030204" pitchFamily="34" charset="0"/>
                        </a:rPr>
                        <a:t>Health care sharing ministry</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92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dirty="0" smtClean="0">
                          <a:solidFill>
                            <a:schemeClr val="tx1"/>
                          </a:solidFill>
                          <a:latin typeface="Calibri" panose="020F0502020204030204" pitchFamily="34" charset="0"/>
                        </a:rPr>
                        <a:t>Federally-recognized Indian</a:t>
                      </a:r>
                      <a:r>
                        <a:rPr lang="en-US" sz="1350" baseline="0" dirty="0" smtClean="0">
                          <a:solidFill>
                            <a:schemeClr val="tx1"/>
                          </a:solidFill>
                          <a:latin typeface="Calibri" panose="020F0502020204030204" pitchFamily="34" charset="0"/>
                        </a:rPr>
                        <a:t> tribe or eligible for IHS</a:t>
                      </a:r>
                      <a:endParaRPr lang="en-US" sz="1350" dirty="0" smtClean="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2751">
                <a:tc>
                  <a:txBody>
                    <a:bodyPr/>
                    <a:lstStyle/>
                    <a:p>
                      <a:pPr algn="l"/>
                      <a:r>
                        <a:rPr lang="en-US" sz="1350" dirty="0" smtClean="0">
                          <a:solidFill>
                            <a:schemeClr val="tx1"/>
                          </a:solidFill>
                          <a:latin typeface="Calibri" panose="020F0502020204030204" pitchFamily="34" charset="0"/>
                        </a:rPr>
                        <a:t>Limited benefit Medicaid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H</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92751">
                <a:tc>
                  <a:txBody>
                    <a:bodyPr/>
                    <a:lstStyle/>
                    <a:p>
                      <a:pPr algn="l"/>
                      <a:r>
                        <a:rPr lang="en-US" sz="1350" dirty="0" smtClean="0">
                          <a:solidFill>
                            <a:schemeClr val="tx1"/>
                          </a:solidFill>
                          <a:latin typeface="Calibri" panose="020F0502020204030204" pitchFamily="34" charset="0"/>
                        </a:rPr>
                        <a:t>Incarceration</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F</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292751">
                <a:tc>
                  <a:txBody>
                    <a:bodyPr/>
                    <a:lstStyle/>
                    <a:p>
                      <a:pPr algn="l"/>
                      <a:r>
                        <a:rPr lang="en-US" sz="1350" dirty="0" smtClean="0">
                          <a:solidFill>
                            <a:schemeClr val="tx1"/>
                          </a:solidFill>
                          <a:latin typeface="Calibri" panose="020F0502020204030204" pitchFamily="34" charset="0"/>
                        </a:rPr>
                        <a:t>Insurance is unaffordable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A</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33765">
                <a:tc>
                  <a:txBody>
                    <a:bodyPr/>
                    <a:lstStyle/>
                    <a:p>
                      <a:pPr algn="l"/>
                      <a:r>
                        <a:rPr lang="en-US" sz="1350" dirty="0" smtClean="0">
                          <a:solidFill>
                            <a:schemeClr val="tx1"/>
                          </a:solidFill>
                          <a:latin typeface="Calibri" panose="020F0502020204030204" pitchFamily="34" charset="0"/>
                        </a:rPr>
                        <a:t>Aggregate cost of insurance is unaffordable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G</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33765">
                <a:tc>
                  <a:txBody>
                    <a:bodyPr/>
                    <a:lstStyle/>
                    <a:p>
                      <a:pPr algn="l"/>
                      <a:r>
                        <a:rPr lang="en-US" sz="1350" dirty="0" smtClean="0">
                          <a:solidFill>
                            <a:schemeClr val="tx1"/>
                          </a:solidFill>
                          <a:latin typeface="Calibri" panose="020F0502020204030204" pitchFamily="34" charset="0"/>
                        </a:rPr>
                        <a:t>Individual</a:t>
                      </a:r>
                      <a:r>
                        <a:rPr lang="en-US" sz="1350" baseline="0" dirty="0" smtClean="0">
                          <a:solidFill>
                            <a:schemeClr val="tx1"/>
                          </a:solidFill>
                          <a:latin typeface="Calibri" panose="020F0502020204030204" pitchFamily="34" charset="0"/>
                        </a:rPr>
                        <a:t>s in a state that did not expand Medicaid</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a:t>
                      </a:r>
                      <a:r>
                        <a:rPr lang="en-US" sz="1350" baseline="0" dirty="0" smtClean="0">
                          <a:solidFill>
                            <a:schemeClr val="tx1"/>
                          </a:solidFill>
                          <a:latin typeface="Calibri" panose="020F0502020204030204" pitchFamily="34" charset="0"/>
                        </a:rPr>
                        <a:t> G</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graphicFrame>
        <p:nvGraphicFramePr>
          <p:cNvPr id="33" name="Table 32"/>
          <p:cNvGraphicFramePr>
            <a:graphicFrameLocks noGrp="1"/>
          </p:cNvGraphicFramePr>
          <p:nvPr>
            <p:extLst/>
          </p:nvPr>
        </p:nvGraphicFramePr>
        <p:xfrm>
          <a:off x="5566434" y="2951238"/>
          <a:ext cx="3403806" cy="1260255"/>
        </p:xfrm>
        <a:graphic>
          <a:graphicData uri="http://schemas.openxmlformats.org/drawingml/2006/table">
            <a:tbl>
              <a:tblPr firstRow="1" bandRow="1">
                <a:tableStyleId>{5C22544A-7EE6-4342-B048-85BDC9FD1C3A}</a:tableStyleId>
              </a:tblPr>
              <a:tblGrid>
                <a:gridCol w="2450102">
                  <a:extLst>
                    <a:ext uri="{9D8B030D-6E8A-4147-A177-3AD203B41FA5}">
                      <a16:colId xmlns:a16="http://schemas.microsoft.com/office/drawing/2014/main" xmlns="" val="20000"/>
                    </a:ext>
                  </a:extLst>
                </a:gridCol>
                <a:gridCol w="953704">
                  <a:extLst>
                    <a:ext uri="{9D8B030D-6E8A-4147-A177-3AD203B41FA5}">
                      <a16:colId xmlns:a16="http://schemas.microsoft.com/office/drawing/2014/main" xmlns="" val="20001"/>
                    </a:ext>
                  </a:extLst>
                </a:gridCol>
              </a:tblGrid>
              <a:tr h="257737">
                <a:tc>
                  <a:txBody>
                    <a:bodyPr/>
                    <a:lstStyle/>
                    <a:p>
                      <a:pPr algn="l"/>
                      <a:r>
                        <a:rPr lang="en-US" sz="1350" dirty="0" smtClean="0">
                          <a:solidFill>
                            <a:schemeClr val="tx1"/>
                          </a:solidFill>
                          <a:latin typeface="Calibri" panose="020F0502020204030204" pitchFamily="34" charset="0"/>
                        </a:rPr>
                        <a:t>Exemption</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IRS</a:t>
                      </a:r>
                      <a:r>
                        <a:rPr lang="en-US" sz="1350" baseline="0" dirty="0" smtClean="0">
                          <a:solidFill>
                            <a:schemeClr val="tx1"/>
                          </a:solidFill>
                          <a:latin typeface="Calibri" panose="020F0502020204030204" pitchFamily="34" charset="0"/>
                        </a:rPr>
                        <a:t> Code</a:t>
                      </a:r>
                      <a:endParaRPr lang="en-US" sz="135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21025">
                <a:tc>
                  <a:txBody>
                    <a:bodyPr/>
                    <a:lstStyle/>
                    <a:p>
                      <a:pPr algn="l"/>
                      <a:r>
                        <a:rPr lang="en-US" sz="1350" dirty="0" smtClean="0">
                          <a:solidFill>
                            <a:schemeClr val="tx1"/>
                          </a:solidFill>
                          <a:latin typeface="Calibri" panose="020F0502020204030204" pitchFamily="34" charset="0"/>
                        </a:rPr>
                        <a:t>Short coverage gap</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B</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21025">
                <a:tc>
                  <a:txBody>
                    <a:bodyPr/>
                    <a:lstStyle/>
                    <a:p>
                      <a:pPr algn="l"/>
                      <a:r>
                        <a:rPr lang="en-US" sz="1350" dirty="0" smtClean="0">
                          <a:solidFill>
                            <a:schemeClr val="tx1"/>
                          </a:solidFill>
                          <a:latin typeface="Calibri" panose="020F0502020204030204" pitchFamily="34" charset="0"/>
                        </a:rPr>
                        <a:t>Coverag</a:t>
                      </a:r>
                      <a:r>
                        <a:rPr lang="en-US" sz="1350" baseline="0" dirty="0" smtClean="0">
                          <a:solidFill>
                            <a:schemeClr val="tx1"/>
                          </a:solidFill>
                          <a:latin typeface="Calibri" panose="020F0502020204030204" pitchFamily="34" charset="0"/>
                        </a:rPr>
                        <a:t>e by </a:t>
                      </a:r>
                      <a:r>
                        <a:rPr lang="en-US" sz="1350" dirty="0" smtClean="0">
                          <a:solidFill>
                            <a:schemeClr val="tx1"/>
                          </a:solidFill>
                          <a:latin typeface="Calibri" panose="020F0502020204030204" pitchFamily="34" charset="0"/>
                        </a:rPr>
                        <a:t>May 1 or “in-line”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G</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21025">
                <a:tc>
                  <a:txBody>
                    <a:bodyPr/>
                    <a:lstStyle/>
                    <a:p>
                      <a:pPr algn="l"/>
                      <a:r>
                        <a:rPr lang="en-US" sz="1350" dirty="0" smtClean="0">
                          <a:solidFill>
                            <a:schemeClr val="tx1"/>
                          </a:solidFill>
                          <a:latin typeface="Calibri" panose="020F0502020204030204" pitchFamily="34" charset="0"/>
                        </a:rPr>
                        <a:t>Non-calendar year coverage</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350" dirty="0" smtClean="0">
                          <a:solidFill>
                            <a:schemeClr val="tx1"/>
                          </a:solidFill>
                          <a:latin typeface="Calibri" panose="020F0502020204030204" pitchFamily="34" charset="0"/>
                        </a:rPr>
                        <a:t>Code H</a:t>
                      </a:r>
                      <a:endParaRPr lang="en-US" sz="135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43" name="Table 42"/>
          <p:cNvGraphicFramePr>
            <a:graphicFrameLocks noGrp="1"/>
          </p:cNvGraphicFramePr>
          <p:nvPr>
            <p:extLst/>
          </p:nvPr>
        </p:nvGraphicFramePr>
        <p:xfrm>
          <a:off x="7067656" y="814392"/>
          <a:ext cx="1872621" cy="518160"/>
        </p:xfrm>
        <a:graphic>
          <a:graphicData uri="http://schemas.openxmlformats.org/drawingml/2006/table">
            <a:tbl>
              <a:tblPr firstRow="1" bandRow="1">
                <a:tableStyleId>{5C22544A-7EE6-4342-B048-85BDC9FD1C3A}</a:tableStyleId>
              </a:tblPr>
              <a:tblGrid>
                <a:gridCol w="1872621">
                  <a:extLst>
                    <a:ext uri="{9D8B030D-6E8A-4147-A177-3AD203B41FA5}">
                      <a16:colId xmlns:a16="http://schemas.microsoft.com/office/drawing/2014/main" xmlns="" val="20000"/>
                    </a:ext>
                  </a:extLst>
                </a:gridCol>
              </a:tblGrid>
              <a:tr h="257737">
                <a:tc>
                  <a:txBody>
                    <a:bodyPr/>
                    <a:lstStyle/>
                    <a:p>
                      <a:pPr algn="ctr"/>
                      <a:r>
                        <a:rPr lang="en-US" sz="1400" dirty="0" smtClean="0">
                          <a:solidFill>
                            <a:schemeClr val="tx1"/>
                          </a:solidFill>
                          <a:latin typeface="Calibri" panose="020F0502020204030204" pitchFamily="34" charset="0"/>
                        </a:rPr>
                        <a:t>Enter on Form 8965, Part I</a:t>
                      </a:r>
                      <a:endParaRPr lang="en-US" sz="140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6" name="Rectangle 45"/>
          <p:cNvSpPr/>
          <p:nvPr/>
        </p:nvSpPr>
        <p:spPr>
          <a:xfrm>
            <a:off x="6309066" y="1552464"/>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YES</a:t>
            </a:r>
            <a:endParaRPr lang="en-US" b="1" dirty="0">
              <a:solidFill>
                <a:schemeClr val="tx1"/>
              </a:solidFill>
            </a:endParaRPr>
          </a:p>
        </p:txBody>
      </p:sp>
      <p:graphicFrame>
        <p:nvGraphicFramePr>
          <p:cNvPr id="23" name="Table 22"/>
          <p:cNvGraphicFramePr>
            <a:graphicFrameLocks noGrp="1"/>
          </p:cNvGraphicFramePr>
          <p:nvPr>
            <p:extLst/>
          </p:nvPr>
        </p:nvGraphicFramePr>
        <p:xfrm>
          <a:off x="7072117" y="1530325"/>
          <a:ext cx="1872621" cy="518160"/>
        </p:xfrm>
        <a:graphic>
          <a:graphicData uri="http://schemas.openxmlformats.org/drawingml/2006/table">
            <a:tbl>
              <a:tblPr firstRow="1" bandRow="1">
                <a:tableStyleId>{5C22544A-7EE6-4342-B048-85BDC9FD1C3A}</a:tableStyleId>
              </a:tblPr>
              <a:tblGrid>
                <a:gridCol w="1872621">
                  <a:extLst>
                    <a:ext uri="{9D8B030D-6E8A-4147-A177-3AD203B41FA5}">
                      <a16:colId xmlns:a16="http://schemas.microsoft.com/office/drawing/2014/main" xmlns="" val="20000"/>
                    </a:ext>
                  </a:extLst>
                </a:gridCol>
              </a:tblGrid>
              <a:tr h="257737">
                <a:tc>
                  <a:txBody>
                    <a:bodyPr/>
                    <a:lstStyle/>
                    <a:p>
                      <a:pPr algn="ctr"/>
                      <a:r>
                        <a:rPr lang="en-US" sz="1400" dirty="0" smtClean="0">
                          <a:solidFill>
                            <a:schemeClr val="tx1"/>
                          </a:solidFill>
                          <a:latin typeface="Calibri" panose="020F0502020204030204" pitchFamily="34" charset="0"/>
                        </a:rPr>
                        <a:t>Enter on Form 8965, Part II</a:t>
                      </a:r>
                      <a:endParaRPr lang="en-US" sz="140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36" name="Rectangle 35"/>
          <p:cNvSpPr/>
          <p:nvPr/>
        </p:nvSpPr>
        <p:spPr>
          <a:xfrm>
            <a:off x="6342617" y="5816924"/>
            <a:ext cx="520861" cy="3240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YES</a:t>
            </a:r>
            <a:endParaRPr lang="en-US" b="1" dirty="0">
              <a:solidFill>
                <a:schemeClr val="tx1"/>
              </a:solidFill>
            </a:endParaRPr>
          </a:p>
        </p:txBody>
      </p:sp>
      <p:graphicFrame>
        <p:nvGraphicFramePr>
          <p:cNvPr id="37" name="Table 36"/>
          <p:cNvGraphicFramePr>
            <a:graphicFrameLocks noGrp="1"/>
          </p:cNvGraphicFramePr>
          <p:nvPr>
            <p:extLst/>
          </p:nvPr>
        </p:nvGraphicFramePr>
        <p:xfrm>
          <a:off x="7064032" y="5828485"/>
          <a:ext cx="1872621" cy="518160"/>
        </p:xfrm>
        <a:graphic>
          <a:graphicData uri="http://schemas.openxmlformats.org/drawingml/2006/table">
            <a:tbl>
              <a:tblPr firstRow="1" bandRow="1">
                <a:tableStyleId>{5C22544A-7EE6-4342-B048-85BDC9FD1C3A}</a:tableStyleId>
              </a:tblPr>
              <a:tblGrid>
                <a:gridCol w="1872621">
                  <a:extLst>
                    <a:ext uri="{9D8B030D-6E8A-4147-A177-3AD203B41FA5}">
                      <a16:colId xmlns:a16="http://schemas.microsoft.com/office/drawing/2014/main" xmlns="" val="20000"/>
                    </a:ext>
                  </a:extLst>
                </a:gridCol>
              </a:tblGrid>
              <a:tr h="257737">
                <a:tc>
                  <a:txBody>
                    <a:bodyPr/>
                    <a:lstStyle/>
                    <a:p>
                      <a:pPr algn="ctr"/>
                      <a:r>
                        <a:rPr lang="en-US" sz="1400" dirty="0" smtClean="0">
                          <a:solidFill>
                            <a:schemeClr val="tx1"/>
                          </a:solidFill>
                          <a:latin typeface="Calibri" panose="020F0502020204030204" pitchFamily="34" charset="0"/>
                        </a:rPr>
                        <a:t>Enter on Form 8965, Part I</a:t>
                      </a:r>
                      <a:endParaRPr lang="en-US" sz="1400" dirty="0">
                        <a:solidFill>
                          <a:schemeClr val="tx1"/>
                        </a:solidFill>
                        <a:latin typeface="Calibri" panose="020F050202020403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54" name="Rectangle 53"/>
          <p:cNvSpPr/>
          <p:nvPr/>
        </p:nvSpPr>
        <p:spPr>
          <a:xfrm>
            <a:off x="6215452" y="6087565"/>
            <a:ext cx="822512" cy="3319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apply</a:t>
            </a:r>
            <a:endParaRPr lang="en-US" i="1" dirty="0">
              <a:solidFill>
                <a:schemeClr val="tx1"/>
              </a:solidFill>
            </a:endParaRPr>
          </a:p>
        </p:txBody>
      </p:sp>
    </p:spTree>
    <p:extLst>
      <p:ext uri="{BB962C8B-B14F-4D97-AF65-F5344CB8AC3E}">
        <p14:creationId xmlns:p14="http://schemas.microsoft.com/office/powerpoint/2010/main" val="3802431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E9B8AC2AA2FC47B0DD5AB88F03D471" ma:contentTypeVersion="1" ma:contentTypeDescription="Create a new document." ma:contentTypeScope="" ma:versionID="7d132afed29bfe8e8c80f712386a1be5">
  <xsd:schema xmlns:xsd="http://www.w3.org/2001/XMLSchema" xmlns:xs="http://www.w3.org/2001/XMLSchema" xmlns:p="http://schemas.microsoft.com/office/2006/metadata/properties" xmlns:ns2="0b646d74-ba5a-43e3-bbcc-da84e771f3fd" targetNamespace="http://schemas.microsoft.com/office/2006/metadata/properties" ma:root="true" ma:fieldsID="e538bfce72c2215ffebc158582bc34cb" ns2:_="">
    <xsd:import namespace="0b646d74-ba5a-43e3-bbcc-da84e771f3f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46d74-ba5a-43e3-bbcc-da84e771f3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1052BB-F925-4CEC-A826-A3C667E071FA}"/>
</file>

<file path=customXml/itemProps2.xml><?xml version="1.0" encoding="utf-8"?>
<ds:datastoreItem xmlns:ds="http://schemas.openxmlformats.org/officeDocument/2006/customXml" ds:itemID="{13FF2874-2640-4476-B619-9BC282D7CC89}"/>
</file>

<file path=customXml/itemProps3.xml><?xml version="1.0" encoding="utf-8"?>
<ds:datastoreItem xmlns:ds="http://schemas.openxmlformats.org/officeDocument/2006/customXml" ds:itemID="{B399F24D-DEE4-4D96-ADF7-5F2B792B7EF0}"/>
</file>

<file path=docProps/app.xml><?xml version="1.0" encoding="utf-8"?>
<Properties xmlns="http://schemas.openxmlformats.org/officeDocument/2006/extended-properties" xmlns:vt="http://schemas.openxmlformats.org/officeDocument/2006/docPropsVTypes">
  <Template/>
  <TotalTime>0</TotalTime>
  <Words>4678</Words>
  <Application>Microsoft Office PowerPoint</Application>
  <PresentationFormat>On-screen Show (4:3)</PresentationFormat>
  <Paragraphs>718</Paragraphs>
  <Slides>46</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Apple Casual</vt:lpstr>
      <vt:lpstr>Arial</vt:lpstr>
      <vt:lpstr>Calibri</vt:lpstr>
      <vt:lpstr>Courier New</vt:lpstr>
      <vt:lpstr>Franklin Gothic Book</vt:lpstr>
      <vt:lpstr>Franklin Gothic Medium</vt:lpstr>
      <vt:lpstr>Lucida Grande</vt:lpstr>
      <vt:lpstr>Myriad Pro</vt:lpstr>
      <vt:lpstr>Myriad Pro Semibold</vt:lpstr>
      <vt:lpstr>Wingdings</vt:lpstr>
      <vt:lpstr>12_Office Theme</vt:lpstr>
      <vt:lpstr>PowerPoint Presentation</vt:lpstr>
      <vt:lpstr>Steps in the Tax Return Related to the ACA</vt:lpstr>
      <vt:lpstr>Exemptions</vt:lpstr>
      <vt:lpstr>What is minimum essential coverage (MEC)?</vt:lpstr>
      <vt:lpstr>Who needs an exemption?</vt:lpstr>
      <vt:lpstr>Form 8965 at a Glance</vt:lpstr>
      <vt:lpstr>Form 8965 at a Glance</vt:lpstr>
      <vt:lpstr>Form 8965 at a Glance</vt:lpstr>
      <vt:lpstr>Types of Exemptions</vt:lpstr>
      <vt:lpstr>Exemptions for the Household</vt:lpstr>
      <vt:lpstr>Income Below Tax Filing Threshold</vt:lpstr>
      <vt:lpstr>Income Below Tax Filing Threshold</vt:lpstr>
      <vt:lpstr>Exemptions for Individuals</vt:lpstr>
      <vt:lpstr>Part III – Exemptions for Individuals Claimed on the Return</vt:lpstr>
      <vt:lpstr>Individuals in a State that Did Not Expand Medicaid (Code G)</vt:lpstr>
      <vt:lpstr>U.S. Citizens Living Abroad and Certain Noncitizens (Code C)</vt:lpstr>
      <vt:lpstr>Short Coverage Gap (Code B)</vt:lpstr>
      <vt:lpstr>Coverage Gap Prior to Obtaining MEC (Code G)</vt:lpstr>
      <vt:lpstr>Non-Calendar Year Employer-Sponsored Plan (Code H)</vt:lpstr>
      <vt:lpstr>Exemption for Particular Individuals</vt:lpstr>
      <vt:lpstr>Exemption for Particular Individuals</vt:lpstr>
      <vt:lpstr>Limited Benefit Medicaid and TRICARE (Code H)</vt:lpstr>
      <vt:lpstr>Coverage is Unaffordable (Code A)</vt:lpstr>
      <vt:lpstr>Coverage is Unaffordable (Code A)</vt:lpstr>
      <vt:lpstr>Coverage is Unaffordable (Code A)</vt:lpstr>
      <vt:lpstr>Example: Affordability Exemption</vt:lpstr>
      <vt:lpstr>Example: Affordability Exemption</vt:lpstr>
      <vt:lpstr>Example: Affordability Exemption</vt:lpstr>
      <vt:lpstr>Example: Affordability Exemption</vt:lpstr>
      <vt:lpstr>Exemption:  Aggregate Cost of Coverage </vt:lpstr>
      <vt:lpstr>Marketplace Exemptions</vt:lpstr>
      <vt:lpstr>Why apply for an exemption through the Marketplace?</vt:lpstr>
      <vt:lpstr>Marketplace Exemptions: Hardship </vt:lpstr>
      <vt:lpstr>Marketplace Exemptions: Hardship #12 </vt:lpstr>
      <vt:lpstr>Applying for a Hardship Exemption</vt:lpstr>
      <vt:lpstr>Applying for a Hardship Exemption</vt:lpstr>
      <vt:lpstr>Types of Exemptions</vt:lpstr>
      <vt:lpstr>Individual Shared Responsibility Payment (ISRP)</vt:lpstr>
      <vt:lpstr>Individual Shared Responsibility Payment (ISRP)</vt:lpstr>
      <vt:lpstr>Calculating the ISRP– Partial Year Coverage</vt:lpstr>
      <vt:lpstr>Example: John (Single)</vt:lpstr>
      <vt:lpstr>Calculating the ISRP - Single</vt:lpstr>
      <vt:lpstr>Calculating the ISRP - Married Filing Jointly with 1 child</vt:lpstr>
      <vt:lpstr>Example: Reyes Family (Married Filing Jointly)</vt:lpstr>
      <vt:lpstr>Example: Reyes Family (Married Filing Jointly)</vt:lpstr>
      <vt:lpstr>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2014-12-05T16:46:37Z</dcterms:created>
  <dcterms:modified xsi:type="dcterms:W3CDTF">2014-12-05T16:46:54Z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0x010100F4E9B8AC2AA2FC47B0DD5AB88F03D471</vt:lpwstr>
  </property>
</Properties>
</file>