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2"/>
  </p:notesMasterIdLst>
  <p:sldIdLst>
    <p:sldId id="264" r:id="rId2"/>
    <p:sldId id="358" r:id="rId3"/>
    <p:sldId id="338" r:id="rId4"/>
    <p:sldId id="425" r:id="rId5"/>
    <p:sldId id="416" r:id="rId6"/>
    <p:sldId id="417" r:id="rId7"/>
    <p:sldId id="418" r:id="rId8"/>
    <p:sldId id="431" r:id="rId9"/>
    <p:sldId id="459" r:id="rId10"/>
    <p:sldId id="456" r:id="rId11"/>
    <p:sldId id="458" r:id="rId12"/>
    <p:sldId id="419" r:id="rId13"/>
    <p:sldId id="476" r:id="rId14"/>
    <p:sldId id="477" r:id="rId15"/>
    <p:sldId id="426" r:id="rId16"/>
    <p:sldId id="424" r:id="rId17"/>
    <p:sldId id="473" r:id="rId18"/>
    <p:sldId id="469" r:id="rId19"/>
    <p:sldId id="470" r:id="rId20"/>
    <p:sldId id="475" r:id="rId21"/>
    <p:sldId id="472" r:id="rId22"/>
    <p:sldId id="439" r:id="rId23"/>
    <p:sldId id="436" r:id="rId24"/>
    <p:sldId id="446" r:id="rId25"/>
    <p:sldId id="428" r:id="rId26"/>
    <p:sldId id="448" r:id="rId27"/>
    <p:sldId id="430" r:id="rId28"/>
    <p:sldId id="423" r:id="rId29"/>
    <p:sldId id="440" r:id="rId30"/>
    <p:sldId id="445" r:id="rId31"/>
    <p:sldId id="441" r:id="rId32"/>
    <p:sldId id="442" r:id="rId33"/>
    <p:sldId id="478" r:id="rId34"/>
    <p:sldId id="479" r:id="rId35"/>
    <p:sldId id="480" r:id="rId36"/>
    <p:sldId id="465" r:id="rId37"/>
    <p:sldId id="461" r:id="rId38"/>
    <p:sldId id="438" r:id="rId39"/>
    <p:sldId id="444" r:id="rId40"/>
    <p:sldId id="466" r:id="rId4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8B954"/>
    <a:srgbClr val="70AD47"/>
    <a:srgbClr val="175475"/>
    <a:srgbClr val="0C61A4"/>
    <a:srgbClr val="00A249"/>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2" autoAdjust="0"/>
    <p:restoredTop sz="97972" autoAdjust="0"/>
  </p:normalViewPr>
  <p:slideViewPr>
    <p:cSldViewPr snapToGrid="0">
      <p:cViewPr varScale="1">
        <p:scale>
          <a:sx n="88" d="100"/>
          <a:sy n="88" d="100"/>
        </p:scale>
        <p:origin x="3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07FCFF0-7EFB-4B28-A6DD-4ECFE16CCF21}" type="datetimeFigureOut">
              <a:rPr lang="en-US" smtClean="0"/>
              <a:t>12/17/2014</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a:t>
            </a:fld>
            <a:endParaRPr lang="en-US"/>
          </a:p>
        </p:txBody>
      </p:sp>
    </p:spTree>
    <p:extLst>
      <p:ext uri="{BB962C8B-B14F-4D97-AF65-F5344CB8AC3E}">
        <p14:creationId xmlns:p14="http://schemas.microsoft.com/office/powerpoint/2010/main" val="342453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5764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9888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31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16606-98DE-4851-999B-AEE64E628324}" type="slidenum">
              <a:rPr lang="en-US" smtClean="0"/>
              <a:t>16</a:t>
            </a:fld>
            <a:endParaRPr lang="en-US"/>
          </a:p>
        </p:txBody>
      </p:sp>
    </p:spTree>
    <p:extLst>
      <p:ext uri="{BB962C8B-B14F-4D97-AF65-F5344CB8AC3E}">
        <p14:creationId xmlns:p14="http://schemas.microsoft.com/office/powerpoint/2010/main" val="255760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3654-E066-48CE-AB66-69527D70E839}" type="slidenum">
              <a:rPr lang="en-US" smtClean="0"/>
              <a:t>19</a:t>
            </a:fld>
            <a:endParaRPr lang="en-US" dirty="0"/>
          </a:p>
        </p:txBody>
      </p:sp>
    </p:spTree>
    <p:extLst>
      <p:ext uri="{BB962C8B-B14F-4D97-AF65-F5344CB8AC3E}">
        <p14:creationId xmlns:p14="http://schemas.microsoft.com/office/powerpoint/2010/main" val="282405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3654-E066-48CE-AB66-69527D70E839}" type="slidenum">
              <a:rPr lang="en-US" smtClean="0"/>
              <a:t>20</a:t>
            </a:fld>
            <a:endParaRPr lang="en-US" dirty="0"/>
          </a:p>
        </p:txBody>
      </p:sp>
    </p:spTree>
    <p:extLst>
      <p:ext uri="{BB962C8B-B14F-4D97-AF65-F5344CB8AC3E}">
        <p14:creationId xmlns:p14="http://schemas.microsoft.com/office/powerpoint/2010/main" val="330383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3654-E066-48CE-AB66-69527D70E839}" type="slidenum">
              <a:rPr lang="en-US" smtClean="0"/>
              <a:t>21</a:t>
            </a:fld>
            <a:endParaRPr lang="en-US" dirty="0"/>
          </a:p>
        </p:txBody>
      </p:sp>
    </p:spTree>
    <p:extLst>
      <p:ext uri="{BB962C8B-B14F-4D97-AF65-F5344CB8AC3E}">
        <p14:creationId xmlns:p14="http://schemas.microsoft.com/office/powerpoint/2010/main" val="8057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0704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1466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0704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2</a:t>
            </a:fld>
            <a:endParaRPr lang="en-US"/>
          </a:p>
        </p:txBody>
      </p:sp>
    </p:spTree>
    <p:extLst>
      <p:ext uri="{BB962C8B-B14F-4D97-AF65-F5344CB8AC3E}">
        <p14:creationId xmlns:p14="http://schemas.microsoft.com/office/powerpoint/2010/main" val="4171701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880520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421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2165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32</a:t>
            </a:fld>
            <a:endParaRPr lang="en-US"/>
          </a:p>
        </p:txBody>
      </p:sp>
    </p:spTree>
    <p:extLst>
      <p:ext uri="{BB962C8B-B14F-4D97-AF65-F5344CB8AC3E}">
        <p14:creationId xmlns:p14="http://schemas.microsoft.com/office/powerpoint/2010/main" val="1625117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33</a:t>
            </a:fld>
            <a:endParaRPr lang="en-US"/>
          </a:p>
        </p:txBody>
      </p:sp>
    </p:spTree>
    <p:extLst>
      <p:ext uri="{BB962C8B-B14F-4D97-AF65-F5344CB8AC3E}">
        <p14:creationId xmlns:p14="http://schemas.microsoft.com/office/powerpoint/2010/main" val="21647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47C7C-7C82-4367-8F8F-459C1260DD60}" type="slidenum">
              <a:rPr lang="en-US" smtClean="0"/>
              <a:t>3</a:t>
            </a:fld>
            <a:endParaRPr lang="en-US"/>
          </a:p>
        </p:txBody>
      </p:sp>
    </p:spTree>
    <p:extLst>
      <p:ext uri="{BB962C8B-B14F-4D97-AF65-F5344CB8AC3E}">
        <p14:creationId xmlns:p14="http://schemas.microsoft.com/office/powerpoint/2010/main" val="308034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3297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3654-E066-48CE-AB66-69527D70E83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4313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7</a:t>
            </a:fld>
            <a:endParaRPr lang="en-US"/>
          </a:p>
        </p:txBody>
      </p:sp>
    </p:spTree>
    <p:extLst>
      <p:ext uri="{BB962C8B-B14F-4D97-AF65-F5344CB8AC3E}">
        <p14:creationId xmlns:p14="http://schemas.microsoft.com/office/powerpoint/2010/main" val="54042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9</a:t>
            </a:fld>
            <a:endParaRPr lang="en-US"/>
          </a:p>
        </p:txBody>
      </p:sp>
    </p:spTree>
    <p:extLst>
      <p:ext uri="{BB962C8B-B14F-4D97-AF65-F5344CB8AC3E}">
        <p14:creationId xmlns:p14="http://schemas.microsoft.com/office/powerpoint/2010/main" val="64320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10</a:t>
            </a:fld>
            <a:endParaRPr lang="en-US"/>
          </a:p>
        </p:txBody>
      </p:sp>
    </p:spTree>
    <p:extLst>
      <p:ext uri="{BB962C8B-B14F-4D97-AF65-F5344CB8AC3E}">
        <p14:creationId xmlns:p14="http://schemas.microsoft.com/office/powerpoint/2010/main" val="381684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11</a:t>
            </a:fld>
            <a:endParaRPr lang="en-US"/>
          </a:p>
        </p:txBody>
      </p:sp>
    </p:spTree>
    <p:extLst>
      <p:ext uri="{BB962C8B-B14F-4D97-AF65-F5344CB8AC3E}">
        <p14:creationId xmlns:p14="http://schemas.microsoft.com/office/powerpoint/2010/main" val="192962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563452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400" b="1">
                <a:solidFill>
                  <a:srgbClr val="1754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677603" y="6428837"/>
            <a:ext cx="5306378"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8679738" y="391"/>
            <a:ext cx="464262" cy="27718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57600" y="6423454"/>
            <a:ext cx="5311739"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ftr="0" dt="0"/>
  <p:txStyles>
    <p:titleStyle>
      <a:lvl1pPr algn="l" defTabSz="457200" rtl="0" eaLnBrk="1" latinLnBrk="0" hangingPunct="1">
        <a:spcBef>
          <a:spcPct val="0"/>
        </a:spcBef>
        <a:buNone/>
        <a:defRPr sz="24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3120" y="2028095"/>
            <a:ext cx="7701598" cy="2029005"/>
          </a:xfrm>
        </p:spPr>
        <p:txBody>
          <a:bodyPr/>
          <a:lstStyle/>
          <a:p>
            <a:r>
              <a:rPr lang="en-US" dirty="0" smtClean="0"/>
              <a:t>Part IV: The “Penalty” &amp; Comprehensive ACA Examples</a:t>
            </a:r>
            <a:endParaRPr lang="en-US" dirty="0"/>
          </a:p>
        </p:txBody>
      </p:sp>
      <p:sp>
        <p:nvSpPr>
          <p:cNvPr id="5" name="Text Placeholder 4"/>
          <p:cNvSpPr>
            <a:spLocks noGrp="1"/>
          </p:cNvSpPr>
          <p:nvPr>
            <p:ph type="body" sz="quarter" idx="13"/>
          </p:nvPr>
        </p:nvSpPr>
        <p:spPr/>
        <p:txBody>
          <a:bodyPr/>
          <a:lstStyle/>
          <a:p>
            <a:r>
              <a:rPr lang="en-US" i="1" dirty="0" smtClean="0"/>
              <a:t>Current as of December </a:t>
            </a:r>
            <a:r>
              <a:rPr lang="en-US" i="1" dirty="0" smtClean="0"/>
              <a:t>16, 2014</a:t>
            </a:r>
            <a:endParaRPr lang="en-US" i="1" dirty="0"/>
          </a:p>
        </p:txBody>
      </p:sp>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11" y="1116417"/>
            <a:ext cx="5390844" cy="3211034"/>
          </a:xfrm>
          <a:pattFill prst="ltHorz">
            <a:fgClr>
              <a:schemeClr val="accent1">
                <a:lumMod val="20000"/>
                <a:lumOff val="80000"/>
              </a:schemeClr>
            </a:fgClr>
            <a:bgClr>
              <a:schemeClr val="bg1"/>
            </a:bgClr>
          </a:pattFill>
          <a:ln>
            <a:solidFill>
              <a:schemeClr val="bg1">
                <a:lumMod val="75000"/>
              </a:schemeClr>
            </a:solidFill>
          </a:ln>
        </p:spPr>
        <p:txBody>
          <a:bodyPr/>
          <a:lstStyle/>
          <a:p>
            <a:pPr marL="0" indent="0">
              <a:buNone/>
            </a:pPr>
            <a:endParaRPr lang="en-US" sz="1200" dirty="0">
              <a:latin typeface="Calibri" panose="020F0502020204030204" pitchFamily="34" charset="0"/>
            </a:endParaRPr>
          </a:p>
          <a:p>
            <a:pPr marL="0" indent="0">
              <a:buNone/>
            </a:pPr>
            <a:r>
              <a:rPr lang="en-US" dirty="0" smtClean="0">
                <a:latin typeface="Calibri" panose="020F0502020204030204" pitchFamily="34" charset="0"/>
              </a:rPr>
              <a:t>1. </a:t>
            </a:r>
            <a:r>
              <a:rPr lang="en-US" dirty="0">
                <a:latin typeface="Calibri" panose="020F0502020204030204" pitchFamily="34" charset="0"/>
              </a:rPr>
              <a:t>$39,500 - $20,300 =</a:t>
            </a:r>
            <a:endParaRPr lang="en-US" dirty="0" smtClean="0">
              <a:latin typeface="Calibri" panose="020F0502020204030204" pitchFamily="34" charset="0"/>
            </a:endParaRPr>
          </a:p>
          <a:p>
            <a:pPr marL="0" indent="0">
              <a:buNone/>
            </a:pPr>
            <a:r>
              <a:rPr lang="en-US" dirty="0">
                <a:latin typeface="Calibri" panose="020F0502020204030204" pitchFamily="34" charset="0"/>
              </a:rPr>
              <a:t>	</a:t>
            </a:r>
            <a:r>
              <a:rPr lang="en-US" dirty="0" smtClean="0">
                <a:latin typeface="Calibri" panose="020F0502020204030204" pitchFamily="34" charset="0"/>
              </a:rPr>
              <a:t>						</a:t>
            </a:r>
            <a:endParaRPr lang="en-US" u="sng" dirty="0" smtClean="0">
              <a:latin typeface="Calibri" panose="020F0502020204030204" pitchFamily="34" charset="0"/>
            </a:endParaRPr>
          </a:p>
          <a:p>
            <a:pPr marL="0" indent="0">
              <a:buNone/>
            </a:pPr>
            <a:r>
              <a:rPr lang="en-US" b="1" dirty="0">
                <a:latin typeface="Calibri" panose="020F0502020204030204" pitchFamily="34" charset="0"/>
              </a:rPr>
              <a:t>	</a:t>
            </a:r>
            <a:r>
              <a:rPr lang="en-US" b="1" dirty="0" smtClean="0">
                <a:latin typeface="Calibri" panose="020F0502020204030204" pitchFamily="34" charset="0"/>
              </a:rPr>
              <a:t>		</a:t>
            </a:r>
          </a:p>
          <a:p>
            <a:pPr marL="0" indent="0">
              <a:buNone/>
            </a:pPr>
            <a:r>
              <a:rPr lang="en-US" b="1" dirty="0" smtClean="0">
                <a:latin typeface="Calibri" panose="020F0502020204030204" pitchFamily="34" charset="0"/>
              </a:rPr>
              <a:t>			</a:t>
            </a:r>
          </a:p>
          <a:p>
            <a:pPr marL="0" indent="0">
              <a:buNone/>
            </a:pPr>
            <a:r>
              <a:rPr lang="en-US" dirty="0" smtClean="0">
                <a:latin typeface="Calibri" panose="020F0502020204030204" pitchFamily="34" charset="0"/>
              </a:rPr>
              <a:t>2. $</a:t>
            </a:r>
            <a:r>
              <a:rPr lang="en-US" dirty="0">
                <a:latin typeface="Calibri" panose="020F0502020204030204" pitchFamily="34" charset="0"/>
              </a:rPr>
              <a:t>95 x 2 adult </a:t>
            </a:r>
          </a:p>
          <a:p>
            <a:pPr marL="0" indent="0">
              <a:buNone/>
            </a:pPr>
            <a:r>
              <a:rPr lang="en-US" dirty="0">
                <a:latin typeface="Calibri" panose="020F0502020204030204" pitchFamily="34" charset="0"/>
              </a:rPr>
              <a:t>+ $47.50 x 2 children =</a:t>
            </a:r>
            <a:endParaRPr lang="en-US"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a:t>
            </a:r>
            <a:r>
              <a:rPr lang="en-US" dirty="0"/>
              <a:t>Reyes Family (Married Filing Jointly)</a:t>
            </a:r>
          </a:p>
        </p:txBody>
      </p:sp>
      <p:sp>
        <p:nvSpPr>
          <p:cNvPr id="8" name="Content Placeholder 2"/>
          <p:cNvSpPr txBox="1">
            <a:spLocks/>
          </p:cNvSpPr>
          <p:nvPr/>
        </p:nvSpPr>
        <p:spPr>
          <a:xfrm>
            <a:off x="6373207" y="1370536"/>
            <a:ext cx="2286797" cy="22530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$19,200 </a:t>
            </a:r>
          </a:p>
          <a:p>
            <a:pPr marL="0" indent="0">
              <a:buNone/>
            </a:pPr>
            <a:r>
              <a:rPr lang="en-US" u="sng" dirty="0">
                <a:latin typeface="Calibri" panose="020F0502020204030204" pitchFamily="34" charset="0"/>
              </a:rPr>
              <a:t>      x 1% </a:t>
            </a:r>
          </a:p>
          <a:p>
            <a:pPr marL="0" indent="0">
              <a:buNone/>
            </a:pPr>
            <a:r>
              <a:rPr lang="en-US" b="1" dirty="0">
                <a:latin typeface="Calibri" panose="020F0502020204030204" pitchFamily="34" charset="0"/>
              </a:rPr>
              <a:t>$192.00</a:t>
            </a:r>
          </a:p>
          <a:p>
            <a:pPr marL="0" indent="0">
              <a:buNone/>
            </a:pPr>
            <a:endParaRPr lang="en-US" b="1" dirty="0" smtClean="0">
              <a:latin typeface="Calibri" panose="020F0502020204030204" pitchFamily="34" charset="0"/>
            </a:endParaRPr>
          </a:p>
          <a:p>
            <a:pPr marL="0" indent="0">
              <a:buNone/>
            </a:pPr>
            <a:endParaRPr lang="en-US" b="1" dirty="0">
              <a:latin typeface="Calibri" panose="020F0502020204030204" pitchFamily="34" charset="0"/>
            </a:endParaRPr>
          </a:p>
          <a:p>
            <a:pPr marL="0" indent="0">
              <a:buNone/>
            </a:pPr>
            <a:r>
              <a:rPr lang="en-US" b="1" dirty="0">
                <a:latin typeface="Calibri" panose="020F0502020204030204" pitchFamily="34" charset="0"/>
              </a:rPr>
              <a:t>$285.00</a:t>
            </a:r>
          </a:p>
        </p:txBody>
      </p:sp>
      <p:sp>
        <p:nvSpPr>
          <p:cNvPr id="11" name="Oval 10"/>
          <p:cNvSpPr/>
          <p:nvPr/>
        </p:nvSpPr>
        <p:spPr>
          <a:xfrm>
            <a:off x="6373207" y="3467214"/>
            <a:ext cx="1308827" cy="6515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76504" y="3471491"/>
            <a:ext cx="1327155" cy="707886"/>
          </a:xfrm>
          <a:prstGeom prst="rect">
            <a:avLst/>
          </a:prstGeom>
          <a:noFill/>
        </p:spPr>
        <p:txBody>
          <a:bodyPr wrap="square" rtlCol="0">
            <a:spAutoFit/>
          </a:bodyPr>
          <a:lstStyle/>
          <a:p>
            <a:pPr algn="ctr"/>
            <a:r>
              <a:rPr lang="en-US" sz="2000" b="1" i="1" dirty="0" smtClean="0">
                <a:solidFill>
                  <a:srgbClr val="FF0000"/>
                </a:solidFill>
              </a:rPr>
              <a:t>ISRP for 2014</a:t>
            </a:r>
            <a:endParaRPr lang="en-US" sz="2000" b="1" i="1" dirty="0">
              <a:solidFill>
                <a:srgbClr val="FF0000"/>
              </a:solidFill>
            </a:endParaRPr>
          </a:p>
        </p:txBody>
      </p:sp>
      <p:sp>
        <p:nvSpPr>
          <p:cNvPr id="13" name="Content Placeholder 2"/>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i="1" dirty="0" smtClean="0"/>
              <a:t>ISRP Calculation: </a:t>
            </a:r>
          </a:p>
        </p:txBody>
      </p:sp>
      <p:cxnSp>
        <p:nvCxnSpPr>
          <p:cNvPr id="9" name="Straight Connector 8"/>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33" y="956453"/>
            <a:ext cx="2844569" cy="2773201"/>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898661835"/>
              </p:ext>
            </p:extLst>
          </p:nvPr>
        </p:nvGraphicFramePr>
        <p:xfrm>
          <a:off x="323933" y="4665837"/>
          <a:ext cx="4389120" cy="1483360"/>
        </p:xfrm>
        <a:graphic>
          <a:graphicData uri="http://schemas.openxmlformats.org/drawingml/2006/table">
            <a:tbl>
              <a:tblPr firstRow="1" bandRow="1">
                <a:tableStyleId>{5940675A-B579-460E-94D1-54222C63F5DA}</a:tableStyleId>
              </a:tblPr>
              <a:tblGrid>
                <a:gridCol w="1743274">
                  <a:extLst>
                    <a:ext uri="{9D8B030D-6E8A-4147-A177-3AD203B41FA5}">
                      <a16:colId xmlns="" xmlns:a16="http://schemas.microsoft.com/office/drawing/2014/main" val="20000"/>
                    </a:ext>
                  </a:extLst>
                </a:gridCol>
                <a:gridCol w="2645846">
                  <a:extLst>
                    <a:ext uri="{9D8B030D-6E8A-4147-A177-3AD203B41FA5}">
                      <a16:colId xmlns="" xmlns:a16="http://schemas.microsoft.com/office/drawing/2014/main" val="20001"/>
                    </a:ext>
                  </a:extLst>
                </a:gridCol>
              </a:tblGrid>
              <a:tr h="370840">
                <a:tc>
                  <a:txBody>
                    <a:bodyPr/>
                    <a:lstStyle/>
                    <a:p>
                      <a:pPr algn="r"/>
                      <a:r>
                        <a:rPr lang="en-US" sz="1800" u="none" dirty="0" smtClean="0"/>
                        <a:t>Income:</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$39,500</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840">
                <a:tc>
                  <a:txBody>
                    <a:bodyPr/>
                    <a:lstStyle/>
                    <a:p>
                      <a:pPr algn="r"/>
                      <a:r>
                        <a:rPr lang="en-US" sz="1800" u="none" dirty="0" smtClean="0"/>
                        <a:t>Filing Status:</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Married</a:t>
                      </a:r>
                      <a:r>
                        <a:rPr lang="en-US" sz="1800" b="1" baseline="0" dirty="0" smtClean="0"/>
                        <a:t> Filing Jointly</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r"/>
                      <a:r>
                        <a:rPr lang="en-US" sz="1800" u="none" dirty="0" smtClean="0"/>
                        <a:t>Adults:</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2 (both uninsured)</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r"/>
                      <a:r>
                        <a:rPr lang="en-US" sz="1800" u="none" dirty="0" smtClean="0"/>
                        <a:t>Children:</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2 (both uninsured)</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849075279"/>
              </p:ext>
            </p:extLst>
          </p:nvPr>
        </p:nvGraphicFramePr>
        <p:xfrm>
          <a:off x="4843672" y="4656637"/>
          <a:ext cx="3657600" cy="741680"/>
        </p:xfrm>
        <a:graphic>
          <a:graphicData uri="http://schemas.openxmlformats.org/drawingml/2006/table">
            <a:tbl>
              <a:tblPr firstRow="1" bandRow="1">
                <a:tableStyleId>{5940675A-B579-460E-94D1-54222C63F5DA}</a:tableStyleId>
              </a:tblPr>
              <a:tblGrid>
                <a:gridCol w="2424347">
                  <a:extLst>
                    <a:ext uri="{9D8B030D-6E8A-4147-A177-3AD203B41FA5}">
                      <a16:colId xmlns="" xmlns:a16="http://schemas.microsoft.com/office/drawing/2014/main" val="20000"/>
                    </a:ext>
                  </a:extLst>
                </a:gridCol>
                <a:gridCol w="1233253">
                  <a:extLst>
                    <a:ext uri="{9D8B030D-6E8A-4147-A177-3AD203B41FA5}">
                      <a16:colId xmlns="" xmlns:a16="http://schemas.microsoft.com/office/drawing/2014/main" val="20001"/>
                    </a:ext>
                  </a:extLst>
                </a:gridCol>
              </a:tblGrid>
              <a:tr h="370840">
                <a:tc>
                  <a:txBody>
                    <a:bodyPr/>
                    <a:lstStyle/>
                    <a:p>
                      <a:pPr algn="r"/>
                      <a:r>
                        <a:rPr lang="en-US" sz="1800" u="none" dirty="0" smtClean="0"/>
                        <a:t>Tax Filing</a:t>
                      </a:r>
                      <a:r>
                        <a:rPr lang="en-US" sz="1800" u="none" baseline="0" dirty="0" smtClean="0"/>
                        <a:t> Threshold</a:t>
                      </a:r>
                      <a:r>
                        <a:rPr lang="en-US" sz="1800" u="none" dirty="0" smtClean="0"/>
                        <a:t>:</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$20,300 </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840">
                <a:tc>
                  <a:txBody>
                    <a:bodyPr/>
                    <a:lstStyle/>
                    <a:p>
                      <a:pPr algn="r"/>
                      <a:r>
                        <a:rPr lang="en-US" sz="1800" u="none" dirty="0" smtClean="0"/>
                        <a:t>Months Uninsured:</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12</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12409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11" y="1116417"/>
            <a:ext cx="5390844" cy="3211034"/>
          </a:xfrm>
          <a:pattFill prst="ltHorz">
            <a:fgClr>
              <a:schemeClr val="accent1">
                <a:lumMod val="20000"/>
                <a:lumOff val="80000"/>
              </a:schemeClr>
            </a:fgClr>
            <a:bgClr>
              <a:schemeClr val="bg1"/>
            </a:bgClr>
          </a:pattFill>
          <a:ln>
            <a:solidFill>
              <a:schemeClr val="bg1">
                <a:lumMod val="75000"/>
              </a:schemeClr>
            </a:solidFill>
          </a:ln>
        </p:spPr>
        <p:txBody>
          <a:bodyPr/>
          <a:lstStyle/>
          <a:p>
            <a:pPr marL="0" indent="0">
              <a:buNone/>
            </a:pPr>
            <a:endParaRPr lang="en-US" sz="1200" dirty="0">
              <a:latin typeface="Calibri" panose="020F0502020204030204" pitchFamily="34" charset="0"/>
            </a:endParaRPr>
          </a:p>
          <a:p>
            <a:pPr marL="0" indent="0">
              <a:buNone/>
            </a:pPr>
            <a:r>
              <a:rPr lang="en-US" dirty="0" smtClean="0">
                <a:latin typeface="Calibri" panose="020F0502020204030204" pitchFamily="34" charset="0"/>
              </a:rPr>
              <a:t>1. </a:t>
            </a:r>
            <a:r>
              <a:rPr lang="en-US" dirty="0">
                <a:latin typeface="Calibri" panose="020F0502020204030204" pitchFamily="34" charset="0"/>
              </a:rPr>
              <a:t>$39,500 - $20,300 =</a:t>
            </a:r>
            <a:endParaRPr lang="en-US" dirty="0" smtClean="0">
              <a:latin typeface="Calibri" panose="020F0502020204030204" pitchFamily="34" charset="0"/>
            </a:endParaRPr>
          </a:p>
          <a:p>
            <a:pPr marL="0" indent="0">
              <a:buNone/>
            </a:pPr>
            <a:r>
              <a:rPr lang="en-US" dirty="0">
                <a:latin typeface="Calibri" panose="020F0502020204030204" pitchFamily="34" charset="0"/>
              </a:rPr>
              <a:t>	</a:t>
            </a:r>
            <a:r>
              <a:rPr lang="en-US" dirty="0" smtClean="0">
                <a:latin typeface="Calibri" panose="020F0502020204030204" pitchFamily="34" charset="0"/>
              </a:rPr>
              <a:t>						</a:t>
            </a:r>
            <a:endParaRPr lang="en-US" u="sng" dirty="0" smtClean="0">
              <a:latin typeface="Calibri" panose="020F0502020204030204" pitchFamily="34" charset="0"/>
            </a:endParaRPr>
          </a:p>
          <a:p>
            <a:pPr marL="0" indent="0">
              <a:buNone/>
            </a:pPr>
            <a:r>
              <a:rPr lang="en-US" b="1" dirty="0">
                <a:latin typeface="Calibri" panose="020F0502020204030204" pitchFamily="34" charset="0"/>
              </a:rPr>
              <a:t>	</a:t>
            </a:r>
            <a:r>
              <a:rPr lang="en-US" b="1" dirty="0" smtClean="0">
                <a:latin typeface="Calibri" panose="020F0502020204030204" pitchFamily="34" charset="0"/>
              </a:rPr>
              <a:t>		</a:t>
            </a:r>
          </a:p>
          <a:p>
            <a:pPr marL="0" indent="0">
              <a:buNone/>
            </a:pPr>
            <a:r>
              <a:rPr lang="en-US" b="1" dirty="0" smtClean="0">
                <a:latin typeface="Calibri" panose="020F0502020204030204" pitchFamily="34" charset="0"/>
              </a:rPr>
              <a:t>		</a:t>
            </a:r>
          </a:p>
          <a:p>
            <a:pPr marL="0" indent="0">
              <a:buNone/>
            </a:pPr>
            <a:r>
              <a:rPr lang="en-US" dirty="0" smtClean="0">
                <a:latin typeface="Calibri" panose="020F0502020204030204" pitchFamily="34" charset="0"/>
              </a:rPr>
              <a:t>2. $</a:t>
            </a:r>
            <a:r>
              <a:rPr lang="en-US" dirty="0">
                <a:latin typeface="Calibri" panose="020F0502020204030204" pitchFamily="34" charset="0"/>
              </a:rPr>
              <a:t>95 x </a:t>
            </a:r>
            <a:r>
              <a:rPr lang="en-US" dirty="0" smtClean="0">
                <a:latin typeface="Calibri" panose="020F0502020204030204" pitchFamily="34" charset="0"/>
              </a:rPr>
              <a:t>1 </a:t>
            </a:r>
            <a:r>
              <a:rPr lang="en-US" dirty="0">
                <a:latin typeface="Calibri" panose="020F0502020204030204" pitchFamily="34" charset="0"/>
              </a:rPr>
              <a:t>adult </a:t>
            </a:r>
            <a:r>
              <a:rPr lang="en-US" dirty="0" smtClean="0">
                <a:latin typeface="Calibri" panose="020F0502020204030204" pitchFamily="34" charset="0"/>
              </a:rPr>
              <a:t>=</a:t>
            </a:r>
            <a:endParaRPr lang="en-US"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a:t>
            </a:r>
            <a:r>
              <a:rPr lang="en-US" dirty="0"/>
              <a:t>Reyes Family (Married Filing Jointly)</a:t>
            </a:r>
          </a:p>
        </p:txBody>
      </p:sp>
      <p:graphicFrame>
        <p:nvGraphicFramePr>
          <p:cNvPr id="2" name="Table 1"/>
          <p:cNvGraphicFramePr>
            <a:graphicFrameLocks noGrp="1"/>
          </p:cNvGraphicFramePr>
          <p:nvPr>
            <p:extLst>
              <p:ext uri="{D42A27DB-BD31-4B8C-83A1-F6EECF244321}">
                <p14:modId xmlns:p14="http://schemas.microsoft.com/office/powerpoint/2010/main" val="542308747"/>
              </p:ext>
            </p:extLst>
          </p:nvPr>
        </p:nvGraphicFramePr>
        <p:xfrm>
          <a:off x="323933" y="4665837"/>
          <a:ext cx="4389120" cy="1483360"/>
        </p:xfrm>
        <a:graphic>
          <a:graphicData uri="http://schemas.openxmlformats.org/drawingml/2006/table">
            <a:tbl>
              <a:tblPr firstRow="1" bandRow="1">
                <a:tableStyleId>{5940675A-B579-460E-94D1-54222C63F5DA}</a:tableStyleId>
              </a:tblPr>
              <a:tblGrid>
                <a:gridCol w="1743274">
                  <a:extLst>
                    <a:ext uri="{9D8B030D-6E8A-4147-A177-3AD203B41FA5}">
                      <a16:colId xmlns="" xmlns:a16="http://schemas.microsoft.com/office/drawing/2014/main" val="20000"/>
                    </a:ext>
                  </a:extLst>
                </a:gridCol>
                <a:gridCol w="2645846">
                  <a:extLst>
                    <a:ext uri="{9D8B030D-6E8A-4147-A177-3AD203B41FA5}">
                      <a16:colId xmlns="" xmlns:a16="http://schemas.microsoft.com/office/drawing/2014/main" val="20001"/>
                    </a:ext>
                  </a:extLst>
                </a:gridCol>
              </a:tblGrid>
              <a:tr h="370840">
                <a:tc>
                  <a:txBody>
                    <a:bodyPr/>
                    <a:lstStyle/>
                    <a:p>
                      <a:pPr algn="r"/>
                      <a:r>
                        <a:rPr lang="en-US" sz="1800" u="none" dirty="0" smtClean="0"/>
                        <a:t>Income:</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$39,500</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840">
                <a:tc>
                  <a:txBody>
                    <a:bodyPr/>
                    <a:lstStyle/>
                    <a:p>
                      <a:pPr algn="r"/>
                      <a:r>
                        <a:rPr lang="en-US" sz="1800" u="none" dirty="0" smtClean="0"/>
                        <a:t>Filing Status:</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Married</a:t>
                      </a:r>
                      <a:r>
                        <a:rPr lang="en-US" sz="1800" b="1" baseline="0" dirty="0" smtClean="0"/>
                        <a:t> Filing Jointly</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r"/>
                      <a:r>
                        <a:rPr lang="en-US" sz="1800" u="none" dirty="0" smtClean="0"/>
                        <a:t>Adults:</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r"/>
                      <a:r>
                        <a:rPr lang="en-US" sz="1800" u="none" dirty="0" smtClean="0"/>
                        <a:t>Children:</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
        <p:nvSpPr>
          <p:cNvPr id="8" name="Content Placeholder 2"/>
          <p:cNvSpPr txBox="1">
            <a:spLocks/>
          </p:cNvSpPr>
          <p:nvPr/>
        </p:nvSpPr>
        <p:spPr>
          <a:xfrm>
            <a:off x="6373207" y="1370536"/>
            <a:ext cx="2286797" cy="22530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$19,200 </a:t>
            </a:r>
          </a:p>
          <a:p>
            <a:pPr marL="0" indent="0">
              <a:buNone/>
            </a:pPr>
            <a:r>
              <a:rPr lang="en-US" u="sng" dirty="0">
                <a:latin typeface="Calibri" panose="020F0502020204030204" pitchFamily="34" charset="0"/>
              </a:rPr>
              <a:t>      x 1% </a:t>
            </a:r>
          </a:p>
          <a:p>
            <a:pPr marL="0" indent="0">
              <a:buNone/>
            </a:pPr>
            <a:r>
              <a:rPr lang="en-US" b="1" dirty="0">
                <a:latin typeface="Calibri" panose="020F0502020204030204" pitchFamily="34" charset="0"/>
              </a:rPr>
              <a:t>$192.00</a:t>
            </a:r>
          </a:p>
          <a:p>
            <a:pPr marL="0" indent="0">
              <a:buNone/>
            </a:pPr>
            <a:endParaRPr lang="en-US" b="1" dirty="0">
              <a:latin typeface="Calibri" panose="020F0502020204030204" pitchFamily="34" charset="0"/>
            </a:endParaRPr>
          </a:p>
          <a:p>
            <a:pPr marL="0" indent="0">
              <a:buNone/>
            </a:pPr>
            <a:r>
              <a:rPr lang="en-US" b="1" dirty="0" smtClean="0">
                <a:latin typeface="Calibri" panose="020F0502020204030204" pitchFamily="34" charset="0"/>
              </a:rPr>
              <a:t>$95.00</a:t>
            </a:r>
            <a:endParaRPr lang="en-US" b="1" dirty="0">
              <a:latin typeface="Calibri" panose="020F0502020204030204" pitchFamily="34" charset="0"/>
            </a:endParaRPr>
          </a:p>
        </p:txBody>
      </p:sp>
      <p:sp>
        <p:nvSpPr>
          <p:cNvPr id="11" name="Oval 10"/>
          <p:cNvSpPr/>
          <p:nvPr/>
        </p:nvSpPr>
        <p:spPr>
          <a:xfrm>
            <a:off x="6358256" y="2171309"/>
            <a:ext cx="1308827" cy="6515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01841" y="2143121"/>
            <a:ext cx="1327155" cy="707886"/>
          </a:xfrm>
          <a:prstGeom prst="rect">
            <a:avLst/>
          </a:prstGeom>
          <a:noFill/>
        </p:spPr>
        <p:txBody>
          <a:bodyPr wrap="square" rtlCol="0">
            <a:spAutoFit/>
          </a:bodyPr>
          <a:lstStyle/>
          <a:p>
            <a:pPr algn="ctr"/>
            <a:r>
              <a:rPr lang="en-US" sz="2000" b="1" i="1" dirty="0" smtClean="0">
                <a:solidFill>
                  <a:srgbClr val="FF0000"/>
                </a:solidFill>
              </a:rPr>
              <a:t>ISRP for 2014</a:t>
            </a:r>
            <a:endParaRPr lang="en-US" sz="2000" b="1" i="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178317867"/>
              </p:ext>
            </p:extLst>
          </p:nvPr>
        </p:nvGraphicFramePr>
        <p:xfrm>
          <a:off x="4843672" y="4656637"/>
          <a:ext cx="3657600" cy="741680"/>
        </p:xfrm>
        <a:graphic>
          <a:graphicData uri="http://schemas.openxmlformats.org/drawingml/2006/table">
            <a:tbl>
              <a:tblPr firstRow="1" bandRow="1">
                <a:tableStyleId>{5940675A-B579-460E-94D1-54222C63F5DA}</a:tableStyleId>
              </a:tblPr>
              <a:tblGrid>
                <a:gridCol w="2424347">
                  <a:extLst>
                    <a:ext uri="{9D8B030D-6E8A-4147-A177-3AD203B41FA5}">
                      <a16:colId xmlns="" xmlns:a16="http://schemas.microsoft.com/office/drawing/2014/main" val="20000"/>
                    </a:ext>
                  </a:extLst>
                </a:gridCol>
                <a:gridCol w="1233253">
                  <a:extLst>
                    <a:ext uri="{9D8B030D-6E8A-4147-A177-3AD203B41FA5}">
                      <a16:colId xmlns="" xmlns:a16="http://schemas.microsoft.com/office/drawing/2014/main" val="20001"/>
                    </a:ext>
                  </a:extLst>
                </a:gridCol>
              </a:tblGrid>
              <a:tr h="370840">
                <a:tc>
                  <a:txBody>
                    <a:bodyPr/>
                    <a:lstStyle/>
                    <a:p>
                      <a:pPr algn="r"/>
                      <a:r>
                        <a:rPr lang="en-US" sz="1800" u="none" dirty="0" smtClean="0"/>
                        <a:t>Tax Filing</a:t>
                      </a:r>
                      <a:r>
                        <a:rPr lang="en-US" sz="1800" u="none" baseline="0" dirty="0" smtClean="0"/>
                        <a:t> Threshold</a:t>
                      </a:r>
                      <a:r>
                        <a:rPr lang="en-US" sz="1800" u="none" dirty="0" smtClean="0"/>
                        <a:t>:</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$20,300 </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840">
                <a:tc>
                  <a:txBody>
                    <a:bodyPr/>
                    <a:lstStyle/>
                    <a:p>
                      <a:pPr algn="r"/>
                      <a:r>
                        <a:rPr lang="en-US" sz="1800" u="none" dirty="0" smtClean="0"/>
                        <a:t>Months Uninsured:</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12</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3" name="Content Placeholder 2"/>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i="1" dirty="0" smtClean="0"/>
              <a:t>ISRP Calculation: </a:t>
            </a:r>
          </a:p>
        </p:txBody>
      </p:sp>
      <p:cxnSp>
        <p:nvCxnSpPr>
          <p:cNvPr id="9" name="Straight Connector 8"/>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33" y="956453"/>
            <a:ext cx="2844569" cy="2773201"/>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755780858"/>
              </p:ext>
            </p:extLst>
          </p:nvPr>
        </p:nvGraphicFramePr>
        <p:xfrm>
          <a:off x="2108657" y="5387506"/>
          <a:ext cx="2656052" cy="792480"/>
        </p:xfrm>
        <a:graphic>
          <a:graphicData uri="http://schemas.openxmlformats.org/drawingml/2006/table">
            <a:tbl>
              <a:tblPr firstRow="1" bandRow="1">
                <a:tableStyleId>{5940675A-B579-460E-94D1-54222C63F5DA}</a:tableStyleId>
              </a:tblPr>
              <a:tblGrid>
                <a:gridCol w="2656052">
                  <a:extLst>
                    <a:ext uri="{9D8B030D-6E8A-4147-A177-3AD203B41FA5}">
                      <a16:colId xmlns="" xmlns:a16="http://schemas.microsoft.com/office/drawing/2014/main" val="20001"/>
                    </a:ext>
                  </a:extLst>
                </a:gridCol>
              </a:tblGrid>
              <a:tr h="370840">
                <a:tc>
                  <a:txBody>
                    <a:bodyPr/>
                    <a:lstStyle/>
                    <a:p>
                      <a:r>
                        <a:rPr lang="en-US" sz="2000" b="1" dirty="0" smtClean="0">
                          <a:solidFill>
                            <a:srgbClr val="FF0000"/>
                          </a:solidFill>
                        </a:rPr>
                        <a:t>2 (one insured)</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r>
                        <a:rPr lang="en-US" sz="2000" b="1" dirty="0" smtClean="0"/>
                        <a:t>2 (both insured)</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32905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8188" y="989286"/>
            <a:ext cx="8255350" cy="593981"/>
          </a:xfrm>
        </p:spPr>
        <p:txBody>
          <a:bodyPr/>
          <a:lstStyle/>
          <a:p>
            <a:pPr>
              <a:buFont typeface="Wingdings" charset="2"/>
              <a:buChar char="§"/>
            </a:pPr>
            <a:r>
              <a:rPr lang="en-US" dirty="0"/>
              <a:t>I</a:t>
            </a:r>
            <a:r>
              <a:rPr lang="en-US" dirty="0" smtClean="0"/>
              <a:t>n </a:t>
            </a:r>
            <a:r>
              <a:rPr lang="en-US" dirty="0" err="1" smtClean="0"/>
              <a:t>TaxWise</a:t>
            </a:r>
            <a:r>
              <a:rPr lang="en-US" dirty="0" smtClean="0"/>
              <a:t>, </a:t>
            </a:r>
            <a:r>
              <a:rPr lang="en-US" dirty="0"/>
              <a:t>the draft </a:t>
            </a:r>
            <a:r>
              <a:rPr lang="en-US" dirty="0" smtClean="0"/>
              <a:t>ISRP </a:t>
            </a:r>
            <a:r>
              <a:rPr lang="en-US" dirty="0"/>
              <a:t>worksheet 8 looks like this:</a:t>
            </a:r>
          </a:p>
          <a:p>
            <a:endParaRPr lang="en-US" dirty="0"/>
          </a:p>
        </p:txBody>
      </p:sp>
      <p:sp>
        <p:nvSpPr>
          <p:cNvPr id="2" name="TextBox 1"/>
          <p:cNvSpPr txBox="1"/>
          <p:nvPr/>
        </p:nvSpPr>
        <p:spPr>
          <a:xfrm>
            <a:off x="450853" y="5423788"/>
            <a:ext cx="8585200" cy="369332"/>
          </a:xfrm>
          <a:prstGeom prst="rect">
            <a:avLst/>
          </a:prstGeom>
          <a:noFill/>
        </p:spPr>
        <p:txBody>
          <a:bodyPr wrap="square" rtlCol="0">
            <a:spAutoFit/>
          </a:bodyPr>
          <a:lstStyle/>
          <a:p>
            <a:r>
              <a:rPr lang="en-US" b="1" dirty="0" smtClean="0">
                <a:solidFill>
                  <a:srgbClr val="FF0000"/>
                </a:solidFill>
                <a:latin typeface="Franklin Gothic Book" panose="020B0503020102020204" pitchFamily="34" charset="0"/>
              </a:rPr>
              <a:t>Warning!  </a:t>
            </a:r>
            <a:r>
              <a:rPr lang="en-US" dirty="0" smtClean="0">
                <a:latin typeface="Franklin Gothic Book" panose="020B0503020102020204" pitchFamily="34" charset="0"/>
              </a:rPr>
              <a:t>This is based on an early draft of </a:t>
            </a:r>
            <a:r>
              <a:rPr lang="en-US" dirty="0" err="1" smtClean="0">
                <a:latin typeface="Franklin Gothic Book" panose="020B0503020102020204" pitchFamily="34" charset="0"/>
              </a:rPr>
              <a:t>TaxWise</a:t>
            </a:r>
            <a:r>
              <a:rPr lang="en-US" dirty="0" smtClean="0">
                <a:latin typeface="Franklin Gothic Book" panose="020B0503020102020204" pitchFamily="34" charset="0"/>
              </a:rPr>
              <a:t> and is subject to change.</a:t>
            </a:r>
            <a:endParaRPr lang="en-US" dirty="0">
              <a:latin typeface="Franklin Gothic Book" panose="020B0503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3" y="1552122"/>
            <a:ext cx="8330137" cy="3678162"/>
          </a:xfrm>
          <a:prstGeom prst="rect">
            <a:avLst/>
          </a:prstGeom>
          <a:ln w="3175" cmpd="sng">
            <a:solidFill>
              <a:schemeClr val="tx2"/>
            </a:solidFill>
          </a:ln>
        </p:spPr>
        <p:style>
          <a:lnRef idx="2">
            <a:schemeClr val="dk1"/>
          </a:lnRef>
          <a:fillRef idx="1">
            <a:schemeClr val="lt1"/>
          </a:fillRef>
          <a:effectRef idx="0">
            <a:schemeClr val="dk1"/>
          </a:effectRef>
          <a:fontRef idx="minor">
            <a:schemeClr val="dk1"/>
          </a:fontRef>
        </p:style>
      </p:pic>
      <p:sp>
        <p:nvSpPr>
          <p:cNvPr id="13" name="Title 6"/>
          <p:cNvSpPr>
            <a:spLocks noGrp="1"/>
          </p:cNvSpPr>
          <p:nvPr>
            <p:ph type="title"/>
          </p:nvPr>
        </p:nvSpPr>
        <p:spPr>
          <a:xfrm>
            <a:off x="123908" y="77450"/>
            <a:ext cx="8229600" cy="516966"/>
          </a:xfrm>
        </p:spPr>
        <p:txBody>
          <a:bodyPr/>
          <a:lstStyle/>
          <a:p>
            <a:r>
              <a:rPr lang="en-US" sz="2400" dirty="0" smtClean="0"/>
              <a:t>ISRP in </a:t>
            </a:r>
            <a:r>
              <a:rPr lang="en-US" sz="2400" dirty="0" err="1" smtClean="0"/>
              <a:t>TaxWise</a:t>
            </a:r>
            <a:endParaRPr lang="en-US" sz="2400" dirty="0"/>
          </a:p>
        </p:txBody>
      </p:sp>
    </p:spTree>
    <p:extLst>
      <p:ext uri="{BB962C8B-B14F-4D97-AF65-F5344CB8AC3E}">
        <p14:creationId xmlns:p14="http://schemas.microsoft.com/office/powerpoint/2010/main" val="1205144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8188" y="989286"/>
            <a:ext cx="8255350" cy="593981"/>
          </a:xfrm>
        </p:spPr>
        <p:txBody>
          <a:bodyPr/>
          <a:lstStyle/>
          <a:p>
            <a:pPr>
              <a:buFont typeface="Wingdings" charset="2"/>
              <a:buChar char="§"/>
            </a:pPr>
            <a:r>
              <a:rPr lang="en-US" dirty="0"/>
              <a:t>I</a:t>
            </a:r>
            <a:r>
              <a:rPr lang="en-US" dirty="0" smtClean="0"/>
              <a:t>n </a:t>
            </a:r>
            <a:r>
              <a:rPr lang="en-US" dirty="0" err="1" smtClean="0"/>
              <a:t>TaxWise</a:t>
            </a:r>
            <a:r>
              <a:rPr lang="en-US" dirty="0" smtClean="0"/>
              <a:t>, </a:t>
            </a:r>
            <a:r>
              <a:rPr lang="en-US" dirty="0"/>
              <a:t>the draft </a:t>
            </a:r>
            <a:r>
              <a:rPr lang="en-US" dirty="0" smtClean="0"/>
              <a:t>ISRP </a:t>
            </a:r>
            <a:r>
              <a:rPr lang="en-US" dirty="0"/>
              <a:t>worksheet 8 looks like this:</a:t>
            </a:r>
          </a:p>
          <a:p>
            <a:endParaRPr lang="en-US" dirty="0"/>
          </a:p>
        </p:txBody>
      </p:sp>
      <p:sp>
        <p:nvSpPr>
          <p:cNvPr id="2" name="TextBox 1"/>
          <p:cNvSpPr txBox="1"/>
          <p:nvPr/>
        </p:nvSpPr>
        <p:spPr>
          <a:xfrm>
            <a:off x="450853" y="5423788"/>
            <a:ext cx="8585200" cy="369332"/>
          </a:xfrm>
          <a:prstGeom prst="rect">
            <a:avLst/>
          </a:prstGeom>
          <a:noFill/>
        </p:spPr>
        <p:txBody>
          <a:bodyPr wrap="square" rtlCol="0">
            <a:spAutoFit/>
          </a:bodyPr>
          <a:lstStyle/>
          <a:p>
            <a:r>
              <a:rPr lang="en-US" b="1" dirty="0" smtClean="0">
                <a:solidFill>
                  <a:srgbClr val="FF0000"/>
                </a:solidFill>
                <a:latin typeface="Franklin Gothic Book" panose="020B0503020102020204" pitchFamily="34" charset="0"/>
              </a:rPr>
              <a:t>Warning!  </a:t>
            </a:r>
            <a:r>
              <a:rPr lang="en-US" dirty="0" smtClean="0">
                <a:latin typeface="Franklin Gothic Book" panose="020B0503020102020204" pitchFamily="34" charset="0"/>
              </a:rPr>
              <a:t>This is based on an early draft of </a:t>
            </a:r>
            <a:r>
              <a:rPr lang="en-US" dirty="0" err="1" smtClean="0">
                <a:latin typeface="Franklin Gothic Book" panose="020B0503020102020204" pitchFamily="34" charset="0"/>
              </a:rPr>
              <a:t>TaxWise</a:t>
            </a:r>
            <a:r>
              <a:rPr lang="en-US" dirty="0" smtClean="0">
                <a:latin typeface="Franklin Gothic Book" panose="020B0503020102020204" pitchFamily="34" charset="0"/>
              </a:rPr>
              <a:t> and is subject to change.</a:t>
            </a:r>
            <a:endParaRPr lang="en-US" dirty="0">
              <a:latin typeface="Franklin Gothic Book" panose="020B0503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3" y="1552122"/>
            <a:ext cx="8330137" cy="3678162"/>
          </a:xfrm>
          <a:prstGeom prst="rect">
            <a:avLst/>
          </a:prstGeom>
          <a:ln w="3175" cmpd="sng">
            <a:solidFill>
              <a:schemeClr val="tx2"/>
            </a:solidFill>
          </a:ln>
        </p:spPr>
        <p:style>
          <a:lnRef idx="2">
            <a:schemeClr val="dk1"/>
          </a:lnRef>
          <a:fillRef idx="1">
            <a:schemeClr val="lt1"/>
          </a:fillRef>
          <a:effectRef idx="0">
            <a:schemeClr val="dk1"/>
          </a:effectRef>
          <a:fontRef idx="minor">
            <a:schemeClr val="dk1"/>
          </a:fontRef>
        </p:style>
      </p:pic>
      <p:sp>
        <p:nvSpPr>
          <p:cNvPr id="3" name="Rounded Rectangle 2"/>
          <p:cNvSpPr/>
          <p:nvPr/>
        </p:nvSpPr>
        <p:spPr>
          <a:xfrm>
            <a:off x="727810" y="2368641"/>
            <a:ext cx="1898013" cy="898942"/>
          </a:xfrm>
          <a:prstGeom prst="roundRect">
            <a:avLst/>
          </a:prstGeom>
          <a:solidFill>
            <a:schemeClr val="bg1">
              <a:lumMod val="85000"/>
            </a:schemeClr>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Franklin Gothic Book"/>
                <a:cs typeface="Franklin Gothic Book"/>
              </a:rPr>
              <a:t>Taxpayer and dependent names will </a:t>
            </a:r>
            <a:r>
              <a:rPr lang="en-US" sz="1600" dirty="0" err="1" smtClean="0">
                <a:solidFill>
                  <a:schemeClr val="tx1"/>
                </a:solidFill>
                <a:latin typeface="Franklin Gothic Book"/>
                <a:cs typeface="Franklin Gothic Book"/>
              </a:rPr>
              <a:t>autofill</a:t>
            </a:r>
            <a:r>
              <a:rPr lang="en-US" sz="1600" dirty="0" smtClean="0">
                <a:solidFill>
                  <a:schemeClr val="tx1"/>
                </a:solidFill>
                <a:latin typeface="Franklin Gothic Book"/>
                <a:cs typeface="Franklin Gothic Book"/>
              </a:rPr>
              <a:t> here</a:t>
            </a:r>
            <a:r>
              <a:rPr lang="en-US" sz="1400" dirty="0" smtClean="0"/>
              <a:t>.</a:t>
            </a:r>
            <a:endParaRPr lang="en-US" sz="1400" dirty="0"/>
          </a:p>
        </p:txBody>
      </p:sp>
      <p:cxnSp>
        <p:nvCxnSpPr>
          <p:cNvPr id="7" name="Straight Arrow Connector 6"/>
          <p:cNvCxnSpPr/>
          <p:nvPr/>
        </p:nvCxnSpPr>
        <p:spPr>
          <a:xfrm>
            <a:off x="1612598" y="3265141"/>
            <a:ext cx="0" cy="5422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itle 6"/>
          <p:cNvSpPr>
            <a:spLocks noGrp="1"/>
          </p:cNvSpPr>
          <p:nvPr>
            <p:ph type="title"/>
          </p:nvPr>
        </p:nvSpPr>
        <p:spPr>
          <a:xfrm>
            <a:off x="123908" y="77450"/>
            <a:ext cx="8229600" cy="516966"/>
          </a:xfrm>
        </p:spPr>
        <p:txBody>
          <a:bodyPr/>
          <a:lstStyle/>
          <a:p>
            <a:r>
              <a:rPr lang="en-US" sz="2400" dirty="0" smtClean="0"/>
              <a:t>ISRP in </a:t>
            </a:r>
            <a:r>
              <a:rPr lang="en-US" sz="2400" dirty="0" err="1" smtClean="0"/>
              <a:t>TaxWise</a:t>
            </a:r>
            <a:endParaRPr lang="en-US" sz="2400" dirty="0"/>
          </a:p>
        </p:txBody>
      </p:sp>
      <p:sp>
        <p:nvSpPr>
          <p:cNvPr id="15" name="Rounded Rectangle 14"/>
          <p:cNvSpPr/>
          <p:nvPr/>
        </p:nvSpPr>
        <p:spPr>
          <a:xfrm>
            <a:off x="474930" y="3813387"/>
            <a:ext cx="8270838" cy="170384"/>
          </a:xfrm>
          <a:prstGeom prst="roundRect">
            <a:avLst/>
          </a:prstGeom>
          <a:noFill/>
          <a:ln w="38100" cmpd="sng">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136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8188" y="989286"/>
            <a:ext cx="8255350" cy="593981"/>
          </a:xfrm>
        </p:spPr>
        <p:txBody>
          <a:bodyPr/>
          <a:lstStyle/>
          <a:p>
            <a:pPr>
              <a:buFont typeface="Wingdings" charset="2"/>
              <a:buChar char="§"/>
            </a:pPr>
            <a:r>
              <a:rPr lang="en-US" dirty="0"/>
              <a:t>I</a:t>
            </a:r>
            <a:r>
              <a:rPr lang="en-US" dirty="0" smtClean="0"/>
              <a:t>n </a:t>
            </a:r>
            <a:r>
              <a:rPr lang="en-US" dirty="0" err="1" smtClean="0"/>
              <a:t>TaxWise</a:t>
            </a:r>
            <a:r>
              <a:rPr lang="en-US" dirty="0" smtClean="0"/>
              <a:t>, </a:t>
            </a:r>
            <a:r>
              <a:rPr lang="en-US" dirty="0"/>
              <a:t>the draft </a:t>
            </a:r>
            <a:r>
              <a:rPr lang="en-US" dirty="0" smtClean="0"/>
              <a:t>ISRP </a:t>
            </a:r>
            <a:r>
              <a:rPr lang="en-US" dirty="0"/>
              <a:t>worksheet 8 looks like this:</a:t>
            </a:r>
          </a:p>
          <a:p>
            <a:endParaRPr lang="en-US" dirty="0"/>
          </a:p>
        </p:txBody>
      </p:sp>
      <p:sp>
        <p:nvSpPr>
          <p:cNvPr id="2" name="TextBox 1"/>
          <p:cNvSpPr txBox="1"/>
          <p:nvPr/>
        </p:nvSpPr>
        <p:spPr>
          <a:xfrm>
            <a:off x="450853" y="5423788"/>
            <a:ext cx="8585200" cy="369332"/>
          </a:xfrm>
          <a:prstGeom prst="rect">
            <a:avLst/>
          </a:prstGeom>
          <a:noFill/>
        </p:spPr>
        <p:txBody>
          <a:bodyPr wrap="square" rtlCol="0">
            <a:spAutoFit/>
          </a:bodyPr>
          <a:lstStyle/>
          <a:p>
            <a:r>
              <a:rPr lang="en-US" b="1" dirty="0" smtClean="0">
                <a:solidFill>
                  <a:srgbClr val="FF0000"/>
                </a:solidFill>
                <a:latin typeface="Franklin Gothic Book" panose="020B0503020102020204" pitchFamily="34" charset="0"/>
              </a:rPr>
              <a:t>Warning!  </a:t>
            </a:r>
            <a:r>
              <a:rPr lang="en-US" dirty="0" smtClean="0">
                <a:latin typeface="Franklin Gothic Book" panose="020B0503020102020204" pitchFamily="34" charset="0"/>
              </a:rPr>
              <a:t>This is based on an early draft of </a:t>
            </a:r>
            <a:r>
              <a:rPr lang="en-US" dirty="0" err="1" smtClean="0">
                <a:latin typeface="Franklin Gothic Book" panose="020B0503020102020204" pitchFamily="34" charset="0"/>
              </a:rPr>
              <a:t>TaxWise</a:t>
            </a:r>
            <a:r>
              <a:rPr lang="en-US" dirty="0" smtClean="0">
                <a:latin typeface="Franklin Gothic Book" panose="020B0503020102020204" pitchFamily="34" charset="0"/>
              </a:rPr>
              <a:t> and is subject to change.</a:t>
            </a:r>
            <a:endParaRPr lang="en-US" dirty="0">
              <a:latin typeface="Franklin Gothic Book" panose="020B0503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3" y="1552122"/>
            <a:ext cx="8330137" cy="3678162"/>
          </a:xfrm>
          <a:prstGeom prst="rect">
            <a:avLst/>
          </a:prstGeom>
          <a:ln w="3175" cmpd="sng">
            <a:solidFill>
              <a:schemeClr val="tx2"/>
            </a:solidFill>
          </a:ln>
        </p:spPr>
        <p:style>
          <a:lnRef idx="2">
            <a:schemeClr val="dk1"/>
          </a:lnRef>
          <a:fillRef idx="1">
            <a:schemeClr val="lt1"/>
          </a:fillRef>
          <a:effectRef idx="0">
            <a:schemeClr val="dk1"/>
          </a:effectRef>
          <a:fontRef idx="minor">
            <a:schemeClr val="dk1"/>
          </a:fontRef>
        </p:style>
      </p:pic>
      <p:sp>
        <p:nvSpPr>
          <p:cNvPr id="10" name="Rounded Rectangle 9"/>
          <p:cNvSpPr/>
          <p:nvPr/>
        </p:nvSpPr>
        <p:spPr>
          <a:xfrm>
            <a:off x="3562347" y="2146103"/>
            <a:ext cx="5155880" cy="1072895"/>
          </a:xfrm>
          <a:prstGeom prst="roundRect">
            <a:avLst/>
          </a:prstGeom>
          <a:solidFill>
            <a:schemeClr val="bg1">
              <a:lumMod val="85000"/>
            </a:schemeClr>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Franklin Gothic Book"/>
                <a:cs typeface="Franklin Gothic Book"/>
              </a:rPr>
              <a:t>If the taxpayer or dependents are under age 18 at the beginning of any month, </a:t>
            </a:r>
            <a:r>
              <a:rPr lang="en-US" sz="1600" dirty="0" err="1" smtClean="0">
                <a:solidFill>
                  <a:srgbClr val="000000"/>
                </a:solidFill>
                <a:latin typeface="Franklin Gothic Book"/>
                <a:cs typeface="Franklin Gothic Book"/>
              </a:rPr>
              <a:t>TaxWise</a:t>
            </a:r>
            <a:r>
              <a:rPr lang="en-US" sz="1600" dirty="0" smtClean="0">
                <a:solidFill>
                  <a:srgbClr val="000000"/>
                </a:solidFill>
                <a:latin typeface="Franklin Gothic Book"/>
                <a:cs typeface="Franklin Gothic Book"/>
              </a:rPr>
              <a:t> will check the appropriate boxes in the second row. (This affects the payment calculation.)</a:t>
            </a:r>
            <a:endParaRPr lang="en-US" sz="1600" dirty="0">
              <a:solidFill>
                <a:srgbClr val="000000"/>
              </a:solidFill>
              <a:latin typeface="Franklin Gothic Book"/>
              <a:cs typeface="Franklin Gothic Book"/>
            </a:endParaRPr>
          </a:p>
        </p:txBody>
      </p:sp>
      <p:cxnSp>
        <p:nvCxnSpPr>
          <p:cNvPr id="11" name="Straight Arrow Connector 10"/>
          <p:cNvCxnSpPr>
            <a:stCxn id="10" idx="2"/>
          </p:cNvCxnSpPr>
          <p:nvPr/>
        </p:nvCxnSpPr>
        <p:spPr>
          <a:xfrm flipH="1">
            <a:off x="6133431" y="3218998"/>
            <a:ext cx="6856" cy="74632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485206" y="4003842"/>
            <a:ext cx="8250286" cy="162939"/>
          </a:xfrm>
          <a:prstGeom prst="round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6"/>
          <p:cNvSpPr>
            <a:spLocks noGrp="1"/>
          </p:cNvSpPr>
          <p:nvPr>
            <p:ph type="title"/>
          </p:nvPr>
        </p:nvSpPr>
        <p:spPr>
          <a:xfrm>
            <a:off x="123908" y="77450"/>
            <a:ext cx="8229600" cy="516966"/>
          </a:xfrm>
        </p:spPr>
        <p:txBody>
          <a:bodyPr/>
          <a:lstStyle/>
          <a:p>
            <a:r>
              <a:rPr lang="en-US" sz="2400" dirty="0" smtClean="0"/>
              <a:t>ISRP in </a:t>
            </a:r>
            <a:r>
              <a:rPr lang="en-US" sz="2400" dirty="0" err="1" smtClean="0"/>
              <a:t>TaxWise</a:t>
            </a:r>
            <a:endParaRPr lang="en-US" sz="2400" dirty="0"/>
          </a:p>
        </p:txBody>
      </p:sp>
    </p:spTree>
    <p:extLst>
      <p:ext uri="{BB962C8B-B14F-4D97-AF65-F5344CB8AC3E}">
        <p14:creationId xmlns:p14="http://schemas.microsoft.com/office/powerpoint/2010/main" val="348523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8 – It can be tricky!</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6975" y="1067296"/>
            <a:ext cx="8330137" cy="2590304"/>
          </a:xfrm>
          <a:prstGeom prst="rect">
            <a:avLst/>
          </a:prstGeom>
          <a:ln w="3175">
            <a:solidFill>
              <a:schemeClr val="tx2"/>
            </a:solidFill>
          </a:ln>
        </p:spPr>
        <p:style>
          <a:lnRef idx="2">
            <a:schemeClr val="dk1"/>
          </a:lnRef>
          <a:fillRef idx="1">
            <a:schemeClr val="lt1"/>
          </a:fillRef>
          <a:effectRef idx="0">
            <a:schemeClr val="dk1"/>
          </a:effectRef>
          <a:fontRef idx="minor">
            <a:schemeClr val="dk1"/>
          </a:fontRef>
        </p:style>
      </p:pic>
      <p:sp>
        <p:nvSpPr>
          <p:cNvPr id="4" name="Rectangle 3"/>
          <p:cNvSpPr/>
          <p:nvPr/>
        </p:nvSpPr>
        <p:spPr>
          <a:xfrm>
            <a:off x="3461657" y="2982686"/>
            <a:ext cx="318408" cy="6749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3113313" y="4343400"/>
            <a:ext cx="51707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09614" y="4098287"/>
            <a:ext cx="2392815" cy="462827"/>
          </a:xfrm>
          <a:prstGeom prst="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Check to indicate that the individual had MEC all year.</a:t>
            </a:r>
            <a:endParaRPr lang="en-US" sz="1300" dirty="0">
              <a:solidFill>
                <a:schemeClr val="tx1"/>
              </a:solidFill>
              <a:latin typeface="Arial" panose="020B0604020202020204" pitchFamily="34" charset="0"/>
              <a:cs typeface="Arial" panose="020B0604020202020204" pitchFamily="34" charset="0"/>
            </a:endParaRPr>
          </a:p>
        </p:txBody>
      </p:sp>
      <p:cxnSp>
        <p:nvCxnSpPr>
          <p:cNvPr id="9" name="Straight Connector 8"/>
          <p:cNvCxnSpPr/>
          <p:nvPr/>
        </p:nvCxnSpPr>
        <p:spPr>
          <a:xfrm flipH="1">
            <a:off x="3619499" y="3657600"/>
            <a:ext cx="1" cy="685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780065" y="2982686"/>
            <a:ext cx="312964" cy="674914"/>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4" idx="2"/>
          </p:cNvCxnSpPr>
          <p:nvPr/>
        </p:nvCxnSpPr>
        <p:spPr>
          <a:xfrm>
            <a:off x="3936547" y="3657600"/>
            <a:ext cx="0" cy="108857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545771" y="4746172"/>
            <a:ext cx="3231698" cy="709703"/>
          </a:xfrm>
          <a:prstGeom prst="rect">
            <a:avLst/>
          </a:prstGeom>
          <a:solidFill>
            <a:schemeClr val="bg1">
              <a:lumMod val="85000"/>
            </a:schemeClr>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Check to indicate that the individual had coverage in the Marketplace for at least one month. </a:t>
            </a:r>
            <a:r>
              <a:rPr lang="en-US" sz="1300" b="1" dirty="0" smtClean="0">
                <a:solidFill>
                  <a:schemeClr val="tx1"/>
                </a:solidFill>
                <a:latin typeface="Arial" panose="020B0604020202020204" pitchFamily="34" charset="0"/>
                <a:cs typeface="Arial" panose="020B0604020202020204" pitchFamily="34" charset="0"/>
              </a:rPr>
              <a:t>Also complete Form 8962.</a:t>
            </a:r>
            <a:endParaRPr lang="en-US" sz="13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4118881" y="2982686"/>
            <a:ext cx="312964" cy="674914"/>
          </a:xfrm>
          <a:prstGeom prst="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4275363" y="4337957"/>
            <a:ext cx="612323" cy="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84889" y="3657600"/>
            <a:ext cx="1" cy="68580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899930" y="4098288"/>
            <a:ext cx="2803081" cy="840828"/>
          </a:xfrm>
          <a:prstGeom prst="rect">
            <a:avLst/>
          </a:prstGeom>
          <a:solidFill>
            <a:schemeClr val="bg1">
              <a:lumMod val="85000"/>
            </a:schemeClr>
          </a:solid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Check to indicate that the individual qualifies for an exemption for at least one month. </a:t>
            </a:r>
          </a:p>
          <a:p>
            <a:pPr algn="ctr"/>
            <a:r>
              <a:rPr lang="en-US" sz="1300" b="1" dirty="0" smtClean="0">
                <a:solidFill>
                  <a:schemeClr val="tx1"/>
                </a:solidFill>
                <a:latin typeface="Arial" panose="020B0604020202020204" pitchFamily="34" charset="0"/>
                <a:cs typeface="Arial" panose="020B0604020202020204" pitchFamily="34" charset="0"/>
              </a:rPr>
              <a:t>Also complete Form 8965.</a:t>
            </a:r>
            <a:endParaRPr lang="en-US" sz="1300" b="1" dirty="0">
              <a:solidFill>
                <a:schemeClr val="tx1"/>
              </a:solidFill>
              <a:latin typeface="Arial" panose="020B0604020202020204" pitchFamily="34" charset="0"/>
              <a:cs typeface="Arial" panose="020B0604020202020204" pitchFamily="34" charset="0"/>
            </a:endParaRPr>
          </a:p>
        </p:txBody>
      </p:sp>
      <p:sp>
        <p:nvSpPr>
          <p:cNvPr id="32" name="Rectangle 31"/>
          <p:cNvSpPr/>
          <p:nvPr/>
        </p:nvSpPr>
        <p:spPr>
          <a:xfrm>
            <a:off x="4442043" y="2982685"/>
            <a:ext cx="4078655" cy="55780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H="1">
            <a:off x="8269662" y="3540486"/>
            <a:ext cx="4082" cy="1526629"/>
          </a:xfrm>
          <a:prstGeom prst="straightConnector1">
            <a:avLst/>
          </a:prstGeom>
          <a:ln>
            <a:solidFill>
              <a:srgbClr val="00A249"/>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617029" y="5056230"/>
            <a:ext cx="3407228" cy="702313"/>
          </a:xfrm>
          <a:prstGeom prst="rect">
            <a:avLst/>
          </a:prstGeom>
          <a:solidFill>
            <a:schemeClr val="bg1">
              <a:lumMod val="85000"/>
            </a:scheme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latin typeface="Arial" panose="020B0604020202020204" pitchFamily="34" charset="0"/>
                <a:cs typeface="Arial" panose="020B0604020202020204" pitchFamily="34" charset="0"/>
              </a:rPr>
              <a:t>Tricky! </a:t>
            </a:r>
            <a:r>
              <a:rPr lang="en-US" sz="1300" dirty="0" smtClean="0">
                <a:solidFill>
                  <a:schemeClr val="tx1"/>
                </a:solidFill>
                <a:latin typeface="Arial" panose="020B0604020202020204" pitchFamily="34" charset="0"/>
                <a:cs typeface="Arial" panose="020B0604020202020204" pitchFamily="34" charset="0"/>
              </a:rPr>
              <a:t>Check only the months where the person had </a:t>
            </a:r>
            <a:r>
              <a:rPr lang="en-US" sz="1300" u="sng" dirty="0" smtClean="0">
                <a:solidFill>
                  <a:schemeClr val="tx1"/>
                </a:solidFill>
                <a:latin typeface="Arial" panose="020B0604020202020204" pitchFamily="34" charset="0"/>
                <a:cs typeface="Arial" panose="020B0604020202020204" pitchFamily="34" charset="0"/>
              </a:rPr>
              <a:t>no</a:t>
            </a:r>
            <a:r>
              <a:rPr lang="en-US" sz="1300" dirty="0" smtClean="0">
                <a:solidFill>
                  <a:schemeClr val="tx1"/>
                </a:solidFill>
                <a:latin typeface="Arial" panose="020B0604020202020204" pitchFamily="34" charset="0"/>
                <a:cs typeface="Arial" panose="020B0604020202020204" pitchFamily="34" charset="0"/>
              </a:rPr>
              <a:t> coverage and </a:t>
            </a:r>
            <a:r>
              <a:rPr lang="en-US" sz="1300" u="sng" dirty="0" smtClean="0">
                <a:solidFill>
                  <a:schemeClr val="tx1"/>
                </a:solidFill>
                <a:latin typeface="Arial" panose="020B0604020202020204" pitchFamily="34" charset="0"/>
                <a:cs typeface="Arial" panose="020B0604020202020204" pitchFamily="34" charset="0"/>
              </a:rPr>
              <a:t>no</a:t>
            </a:r>
            <a:r>
              <a:rPr lang="en-US" sz="1300" dirty="0" smtClean="0">
                <a:solidFill>
                  <a:schemeClr val="tx1"/>
                </a:solidFill>
                <a:latin typeface="Arial" panose="020B0604020202020204" pitchFamily="34" charset="0"/>
                <a:cs typeface="Arial" panose="020B0604020202020204" pitchFamily="34" charset="0"/>
              </a:rPr>
              <a:t> exemption, i.e., the penalty months. </a:t>
            </a:r>
            <a:endParaRPr lang="en-US"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4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P spid="20" grpId="0" animBg="1"/>
      <p:bldP spid="23" grpId="0" animBg="1"/>
      <p:bldP spid="31" grpId="0" animBg="1"/>
      <p:bldP spid="32"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Client Education Opportunities</a:t>
            </a:r>
            <a:endParaRPr lang="en-US" dirty="0"/>
          </a:p>
        </p:txBody>
      </p:sp>
      <p:sp>
        <p:nvSpPr>
          <p:cNvPr id="6" name="Content Placeholder 5"/>
          <p:cNvSpPr>
            <a:spLocks noGrp="1"/>
          </p:cNvSpPr>
          <p:nvPr>
            <p:ph idx="1"/>
          </p:nvPr>
        </p:nvSpPr>
        <p:spPr>
          <a:xfrm>
            <a:off x="1202265" y="956941"/>
            <a:ext cx="7704668" cy="5393776"/>
          </a:xfrm>
        </p:spPr>
        <p:txBody>
          <a:bodyPr/>
          <a:lstStyle/>
          <a:p>
            <a:pPr marL="0" indent="0">
              <a:buNone/>
            </a:pPr>
            <a:r>
              <a:rPr lang="en-US" dirty="0" smtClean="0"/>
              <a:t>Many people will be surprised by the ISRP. Here’s how to help: </a:t>
            </a:r>
          </a:p>
          <a:p>
            <a:pPr marL="342900" indent="-342900">
              <a:lnSpc>
                <a:spcPct val="120000"/>
              </a:lnSpc>
              <a:buFont typeface="Wingdings" panose="05000000000000000000" pitchFamily="2" charset="2"/>
              <a:buChar char="§"/>
            </a:pPr>
            <a:r>
              <a:rPr lang="en-US" sz="1800" b="1" dirty="0" smtClean="0"/>
              <a:t>Walk through exemption eligibility.</a:t>
            </a:r>
            <a:r>
              <a:rPr lang="en-US" sz="1800" dirty="0" smtClean="0"/>
              <a:t> Explain the types of situations where exemptions are granted. </a:t>
            </a:r>
            <a:r>
              <a:rPr lang="en-US" sz="1600" dirty="0" smtClean="0"/>
              <a:t>This educates the client about the rules and shows the client that you did your best to help. </a:t>
            </a:r>
          </a:p>
          <a:p>
            <a:pPr marL="342900" indent="-342900">
              <a:lnSpc>
                <a:spcPct val="120000"/>
              </a:lnSpc>
              <a:buFont typeface="Wingdings" panose="05000000000000000000" pitchFamily="2" charset="2"/>
              <a:buChar char="§"/>
            </a:pPr>
            <a:r>
              <a:rPr lang="en-US" sz="1800" b="1" dirty="0" smtClean="0"/>
              <a:t>Ask about their insurance status for 2015. </a:t>
            </a:r>
            <a:r>
              <a:rPr lang="en-US" sz="1800" dirty="0" smtClean="0"/>
              <a:t>If they don’t have insurance, refer them to </a:t>
            </a:r>
            <a:r>
              <a:rPr lang="en-US" sz="1800" dirty="0" err="1" smtClean="0"/>
              <a:t>healthcare.gov</a:t>
            </a:r>
            <a:r>
              <a:rPr lang="en-US" sz="1800" dirty="0" smtClean="0"/>
              <a:t> or, better yet, to a local health care assister. Depending on what kind of insurance someone qualifies for, there may be rules allowing enrollment only at certain times of the year (“open enrollment”).</a:t>
            </a:r>
          </a:p>
          <a:p>
            <a:pPr marL="342900" indent="-342900">
              <a:lnSpc>
                <a:spcPct val="120000"/>
              </a:lnSpc>
              <a:buFont typeface="Wingdings" panose="05000000000000000000" pitchFamily="2" charset="2"/>
              <a:buChar char="§"/>
            </a:pPr>
            <a:r>
              <a:rPr lang="en-US" sz="1800" b="1" dirty="0" smtClean="0"/>
              <a:t>Remind the client that penalties are low this year but increase substantially in future years. </a:t>
            </a:r>
            <a:r>
              <a:rPr lang="en-US" sz="1800" dirty="0" smtClean="0">
                <a:cs typeface="Franklin Gothic Book" panose="020B0503020102020204" pitchFamily="34" charset="0"/>
              </a:rPr>
              <a:t>Helping </a:t>
            </a:r>
            <a:r>
              <a:rPr lang="en-US" sz="1800" dirty="0">
                <a:cs typeface="Franklin Gothic Book" panose="020B0503020102020204" pitchFamily="34" charset="0"/>
              </a:rPr>
              <a:t>them think ahead about their 2015 coverage is no different </a:t>
            </a:r>
            <a:r>
              <a:rPr lang="en-US" sz="1800" dirty="0" smtClean="0">
                <a:cs typeface="Franklin Gothic Book" panose="020B0503020102020204" pitchFamily="34" charset="0"/>
              </a:rPr>
              <a:t>than, for example, </a:t>
            </a:r>
            <a:r>
              <a:rPr lang="en-US" sz="1800" dirty="0">
                <a:cs typeface="Franklin Gothic Book" panose="020B0503020102020204" pitchFamily="34" charset="0"/>
              </a:rPr>
              <a:t>advising a client to </a:t>
            </a:r>
            <a:r>
              <a:rPr lang="en-US" sz="1800" dirty="0" smtClean="0">
                <a:cs typeface="Franklin Gothic Book" panose="020B0503020102020204" pitchFamily="34" charset="0"/>
              </a:rPr>
              <a:t>adjust their tax withholding for 2015.</a:t>
            </a:r>
            <a:endParaRPr lang="en-US" sz="1800" dirty="0">
              <a:cs typeface="Franklin Gothic Book" panose="020B05030201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85913" y="1067034"/>
            <a:ext cx="820615" cy="782322"/>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041484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a client can’t pay the ISRP?</a:t>
            </a:r>
            <a:endParaRPr lang="en-US" dirty="0"/>
          </a:p>
        </p:txBody>
      </p:sp>
      <p:sp>
        <p:nvSpPr>
          <p:cNvPr id="3" name="Content Placeholder 2"/>
          <p:cNvSpPr>
            <a:spLocks noGrp="1"/>
          </p:cNvSpPr>
          <p:nvPr>
            <p:ph idx="1"/>
          </p:nvPr>
        </p:nvSpPr>
        <p:spPr/>
        <p:txBody>
          <a:bodyPr/>
          <a:lstStyle/>
          <a:p>
            <a:pPr marL="463550" indent="-463550">
              <a:lnSpc>
                <a:spcPct val="120000"/>
              </a:lnSpc>
              <a:buFont typeface="Wingdings" panose="05000000000000000000" pitchFamily="2" charset="2"/>
              <a:buChar char="§"/>
            </a:pPr>
            <a:r>
              <a:rPr lang="en-US" dirty="0"/>
              <a:t>An ISRP balance due will not affect the penalty for Underpayment of Estimated Taxes.</a:t>
            </a:r>
          </a:p>
          <a:p>
            <a:pPr marL="463550" indent="-463550">
              <a:lnSpc>
                <a:spcPct val="120000"/>
              </a:lnSpc>
              <a:buFont typeface="Wingdings" panose="05000000000000000000" pitchFamily="2" charset="2"/>
              <a:buChar char="§"/>
            </a:pPr>
            <a:r>
              <a:rPr lang="en-US" dirty="0" smtClean="0"/>
              <a:t>An </a:t>
            </a:r>
            <a:r>
              <a:rPr lang="en-US" dirty="0"/>
              <a:t>unpaid ISRP balance due will accrue </a:t>
            </a:r>
            <a:r>
              <a:rPr lang="en-US" dirty="0" smtClean="0"/>
              <a:t>interest </a:t>
            </a:r>
            <a:r>
              <a:rPr lang="en-US" dirty="0"/>
              <a:t>but not additional penalties for late payment.</a:t>
            </a:r>
          </a:p>
          <a:p>
            <a:pPr marL="463550" indent="-463550">
              <a:lnSpc>
                <a:spcPct val="120000"/>
              </a:lnSpc>
              <a:buFont typeface="Wingdings" panose="05000000000000000000" pitchFamily="2" charset="2"/>
              <a:buChar char="§"/>
            </a:pPr>
            <a:r>
              <a:rPr lang="en-US" dirty="0" smtClean="0"/>
              <a:t>The </a:t>
            </a:r>
            <a:r>
              <a:rPr lang="en-US" dirty="0"/>
              <a:t>IRS will collect ISRP balances due through voluntary payments and refund </a:t>
            </a:r>
            <a:r>
              <a:rPr lang="en-US" dirty="0" smtClean="0"/>
              <a:t>offsets </a:t>
            </a:r>
            <a:r>
              <a:rPr lang="en-US" dirty="0"/>
              <a:t>but is prohibited from using liens or levy to collect. </a:t>
            </a:r>
            <a:r>
              <a:rPr lang="en-US" dirty="0" smtClean="0"/>
              <a:t>The </a:t>
            </a:r>
            <a:r>
              <a:rPr lang="en-US" dirty="0"/>
              <a:t>IRS will work with taxpayers who are having difficulty paying a balance due.</a:t>
            </a:r>
          </a:p>
          <a:p>
            <a:pPr marL="463550" indent="-463550">
              <a:buFont typeface="Wingdings" panose="05000000000000000000" pitchFamily="2" charset="2"/>
              <a:buChar char="§"/>
            </a:pPr>
            <a:endParaRPr lang="en-US" dirty="0"/>
          </a:p>
        </p:txBody>
      </p:sp>
    </p:spTree>
    <p:extLst>
      <p:ext uri="{BB962C8B-B14F-4D97-AF65-F5344CB8AC3E}">
        <p14:creationId xmlns:p14="http://schemas.microsoft.com/office/powerpoint/2010/main" val="355713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Exemptions Update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0131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exemptions!</a:t>
            </a:r>
            <a:endParaRPr lang="en-US" dirty="0"/>
          </a:p>
        </p:txBody>
      </p:sp>
      <p:sp>
        <p:nvSpPr>
          <p:cNvPr id="6" name="Content Placeholder 5"/>
          <p:cNvSpPr>
            <a:spLocks noGrp="1"/>
          </p:cNvSpPr>
          <p:nvPr>
            <p:ph idx="1"/>
          </p:nvPr>
        </p:nvSpPr>
        <p:spPr>
          <a:xfrm>
            <a:off x="776942" y="941019"/>
            <a:ext cx="7709647" cy="538154"/>
          </a:xfrm>
          <a:ln>
            <a:noFill/>
          </a:ln>
        </p:spPr>
        <p:txBody>
          <a:bodyPr/>
          <a:lstStyle/>
          <a:p>
            <a:r>
              <a:rPr lang="en-US" sz="2000" dirty="0" smtClean="0"/>
              <a:t>These exemptions are available directly on the tax return.</a:t>
            </a:r>
            <a:endParaRPr lang="en-US" sz="1800" dirty="0" smtClean="0"/>
          </a:p>
          <a:p>
            <a:pPr marL="0" indent="0">
              <a:buNone/>
            </a:pPr>
            <a:endParaRPr lang="en-US" dirty="0"/>
          </a:p>
          <a:p>
            <a:endParaRPr lang="en-US" dirty="0" smtClean="0"/>
          </a:p>
          <a:p>
            <a:endParaRPr lang="en-US" dirty="0" smtClean="0"/>
          </a:p>
          <a:p>
            <a:endParaRPr lang="en-US" dirty="0"/>
          </a:p>
          <a:p>
            <a:endParaRPr lang="en-US" dirty="0" smtClean="0"/>
          </a:p>
        </p:txBody>
      </p:sp>
      <p:sp>
        <p:nvSpPr>
          <p:cNvPr id="7" name="Rectangle 6"/>
          <p:cNvSpPr/>
          <p:nvPr/>
        </p:nvSpPr>
        <p:spPr>
          <a:xfrm>
            <a:off x="4221511" y="1562853"/>
            <a:ext cx="4372823" cy="4446227"/>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b="1" dirty="0" smtClean="0">
                <a:solidFill>
                  <a:schemeClr val="tx1"/>
                </a:solidFill>
                <a:latin typeface="Calibri" panose="020F0502020204030204" pitchFamily="34" charset="0"/>
              </a:rPr>
              <a:t>Part III – Exemptions for </a:t>
            </a:r>
          </a:p>
          <a:p>
            <a:pPr algn="ctr"/>
            <a:r>
              <a:rPr lang="en-US" sz="1600" b="1" dirty="0" smtClean="0">
                <a:solidFill>
                  <a:schemeClr val="tx1"/>
                </a:solidFill>
                <a:latin typeface="Calibri" panose="020F0502020204030204" pitchFamily="34" charset="0"/>
              </a:rPr>
              <a:t>certain individuals, in certain months:</a:t>
            </a:r>
            <a:endParaRPr lang="en-US" sz="1600" b="1" dirty="0">
              <a:solidFill>
                <a:schemeClr val="tx1"/>
              </a:solidFill>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1034800"/>
              </p:ext>
            </p:extLst>
          </p:nvPr>
        </p:nvGraphicFramePr>
        <p:xfrm>
          <a:off x="4384473" y="2186414"/>
          <a:ext cx="4043505" cy="3323880"/>
        </p:xfrm>
        <a:graphic>
          <a:graphicData uri="http://schemas.openxmlformats.org/drawingml/2006/table">
            <a:tbl>
              <a:tblPr firstRow="1" bandRow="1">
                <a:tableStyleId>{5C22544A-7EE6-4342-B048-85BDC9FD1C3A}</a:tableStyleId>
              </a:tblPr>
              <a:tblGrid>
                <a:gridCol w="4043505">
                  <a:extLst>
                    <a:ext uri="{9D8B030D-6E8A-4147-A177-3AD203B41FA5}">
                      <a16:colId xmlns="" xmlns:a16="http://schemas.microsoft.com/office/drawing/2014/main" val="20000"/>
                    </a:ext>
                  </a:extLst>
                </a:gridCol>
              </a:tblGrid>
              <a:tr h="292751">
                <a:tc>
                  <a:txBody>
                    <a:bodyPr/>
                    <a:lstStyle/>
                    <a:p>
                      <a:pPr algn="l"/>
                      <a:r>
                        <a:rPr lang="en-US" sz="1350" b="0" dirty="0" smtClean="0">
                          <a:solidFill>
                            <a:schemeClr val="tx1"/>
                          </a:solidFill>
                          <a:latin typeface="Calibri" panose="020F0502020204030204" pitchFamily="34" charset="0"/>
                        </a:rPr>
                        <a:t>Certain noncitizens</a:t>
                      </a:r>
                      <a:r>
                        <a:rPr lang="en-US" sz="1350" b="0" baseline="0" dirty="0" smtClean="0">
                          <a:solidFill>
                            <a:schemeClr val="tx1"/>
                          </a:solidFill>
                          <a:latin typeface="Calibri" panose="020F0502020204030204" pitchFamily="34" charset="0"/>
                        </a:rPr>
                        <a:t> (including people not lawfully present) and citizens living abroad</a:t>
                      </a:r>
                      <a:endParaRPr lang="en-US" sz="1350" b="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94714">
                <a:tc>
                  <a:txBody>
                    <a:bodyPr/>
                    <a:lstStyle/>
                    <a:p>
                      <a:pPr algn="l"/>
                      <a:r>
                        <a:rPr lang="en-US" sz="1350" dirty="0" smtClean="0">
                          <a:solidFill>
                            <a:schemeClr val="tx1"/>
                          </a:solidFill>
                          <a:latin typeface="Calibri" panose="020F0502020204030204" pitchFamily="34" charset="0"/>
                        </a:rPr>
                        <a:t>Health care sharing ministry</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92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latin typeface="Calibri" panose="020F0502020204030204" pitchFamily="34" charset="0"/>
                        </a:rPr>
                        <a:t>Federally-recognized Indian</a:t>
                      </a:r>
                      <a:r>
                        <a:rPr lang="en-US" sz="1350" baseline="0" dirty="0" smtClean="0">
                          <a:solidFill>
                            <a:schemeClr val="tx1"/>
                          </a:solidFill>
                          <a:latin typeface="Calibri" panose="020F0502020204030204" pitchFamily="34" charset="0"/>
                        </a:rPr>
                        <a:t> tribe or eligible for IHS</a:t>
                      </a:r>
                      <a:endParaRPr lang="en-US" sz="1350" dirty="0" smtClean="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92751">
                <a:tc>
                  <a:txBody>
                    <a:bodyPr/>
                    <a:lstStyle/>
                    <a:p>
                      <a:pPr algn="l"/>
                      <a:r>
                        <a:rPr lang="en-US" sz="1350" dirty="0" smtClean="0">
                          <a:solidFill>
                            <a:schemeClr val="tx1"/>
                          </a:solidFill>
                          <a:latin typeface="Calibri" panose="020F0502020204030204" pitchFamily="34" charset="0"/>
                        </a:rPr>
                        <a:t>Limited benefit Medicaid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92751">
                <a:tc>
                  <a:txBody>
                    <a:bodyPr/>
                    <a:lstStyle/>
                    <a:p>
                      <a:pPr algn="l"/>
                      <a:r>
                        <a:rPr lang="en-US" sz="1350" dirty="0" smtClean="0">
                          <a:solidFill>
                            <a:schemeClr val="tx1"/>
                          </a:solidFill>
                          <a:latin typeface="Calibri" panose="020F0502020204030204" pitchFamily="34" charset="0"/>
                        </a:rPr>
                        <a:t>Incarceration</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92751">
                <a:tc>
                  <a:txBody>
                    <a:bodyPr/>
                    <a:lstStyle/>
                    <a:p>
                      <a:pPr algn="l"/>
                      <a:r>
                        <a:rPr lang="en-US" sz="1350" dirty="0" smtClean="0">
                          <a:solidFill>
                            <a:schemeClr val="tx1"/>
                          </a:solidFill>
                          <a:latin typeface="Calibri" panose="020F0502020204030204" pitchFamily="34" charset="0"/>
                        </a:rPr>
                        <a:t>Insurance is unaffordable (&gt;8%</a:t>
                      </a:r>
                      <a:r>
                        <a:rPr lang="en-US" sz="1350" baseline="0" dirty="0" smtClean="0">
                          <a:solidFill>
                            <a:schemeClr val="tx1"/>
                          </a:solidFill>
                          <a:latin typeface="Calibri" panose="020F0502020204030204" pitchFamily="34" charset="0"/>
                        </a:rPr>
                        <a:t> of household income)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33765">
                <a:tc>
                  <a:txBody>
                    <a:bodyPr/>
                    <a:lstStyle/>
                    <a:p>
                      <a:pPr algn="l"/>
                      <a:r>
                        <a:rPr lang="en-US" sz="1350" dirty="0" smtClean="0">
                          <a:solidFill>
                            <a:schemeClr val="tx1"/>
                          </a:solidFill>
                          <a:latin typeface="Calibri" panose="020F0502020204030204" pitchFamily="34" charset="0"/>
                        </a:rPr>
                        <a:t>Aggregate cost of insurance is unaffordable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33765">
                <a:tc>
                  <a:txBody>
                    <a:bodyPr/>
                    <a:lstStyle/>
                    <a:p>
                      <a:pPr algn="l"/>
                      <a:r>
                        <a:rPr lang="en-US" sz="1350" dirty="0" smtClean="0">
                          <a:solidFill>
                            <a:schemeClr val="tx1"/>
                          </a:solidFill>
                          <a:latin typeface="Calibri" panose="020F0502020204030204" pitchFamily="34" charset="0"/>
                        </a:rPr>
                        <a:t>Short coverage gap (up to 2 months)</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33765">
                <a:tc>
                  <a:txBody>
                    <a:bodyPr/>
                    <a:lstStyle/>
                    <a:p>
                      <a:pPr algn="l"/>
                      <a:r>
                        <a:rPr lang="en-US" sz="1350" dirty="0" smtClean="0">
                          <a:solidFill>
                            <a:schemeClr val="tx1"/>
                          </a:solidFill>
                          <a:latin typeface="Calibri" panose="020F0502020204030204" pitchFamily="34" charset="0"/>
                        </a:rPr>
                        <a:t>Coverag</a:t>
                      </a:r>
                      <a:r>
                        <a:rPr lang="en-US" sz="1350" baseline="0" dirty="0" smtClean="0">
                          <a:solidFill>
                            <a:schemeClr val="tx1"/>
                          </a:solidFill>
                          <a:latin typeface="Calibri" panose="020F0502020204030204" pitchFamily="34" charset="0"/>
                        </a:rPr>
                        <a:t>e by </a:t>
                      </a:r>
                      <a:r>
                        <a:rPr lang="en-US" sz="1350" dirty="0" smtClean="0">
                          <a:solidFill>
                            <a:schemeClr val="tx1"/>
                          </a:solidFill>
                          <a:latin typeface="Calibri" panose="020F0502020204030204" pitchFamily="34" charset="0"/>
                        </a:rPr>
                        <a:t>May 1 or “in-line” for coverage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33765">
                <a:tc>
                  <a:txBody>
                    <a:bodyPr/>
                    <a:lstStyle/>
                    <a:p>
                      <a:pPr algn="l"/>
                      <a:r>
                        <a:rPr lang="en-US" sz="1350" dirty="0" smtClean="0">
                          <a:solidFill>
                            <a:schemeClr val="tx1"/>
                          </a:solidFill>
                          <a:latin typeface="Calibri" panose="020F0502020204030204" pitchFamily="34" charset="0"/>
                        </a:rPr>
                        <a:t>Non-calendar year coverage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sp>
        <p:nvSpPr>
          <p:cNvPr id="10" name="Rectangle 9"/>
          <p:cNvSpPr/>
          <p:nvPr/>
        </p:nvSpPr>
        <p:spPr>
          <a:xfrm>
            <a:off x="884198" y="1571906"/>
            <a:ext cx="3137375" cy="3042792"/>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b="1" dirty="0" smtClean="0">
                <a:solidFill>
                  <a:schemeClr val="tx1"/>
                </a:solidFill>
                <a:latin typeface="Calibri" panose="020F0502020204030204" pitchFamily="34" charset="0"/>
              </a:rPr>
              <a:t>Part II – Exemption for the </a:t>
            </a:r>
          </a:p>
          <a:p>
            <a:pPr algn="ctr"/>
            <a:r>
              <a:rPr lang="en-US" sz="1600" b="1" dirty="0" smtClean="0">
                <a:solidFill>
                  <a:schemeClr val="tx1"/>
                </a:solidFill>
                <a:latin typeface="Calibri" panose="020F0502020204030204" pitchFamily="34" charset="0"/>
              </a:rPr>
              <a:t>entire family, for the entire year</a:t>
            </a:r>
            <a:endParaRPr lang="en-US" sz="1600" b="1" dirty="0">
              <a:solidFill>
                <a:schemeClr val="tx1"/>
              </a:solidFill>
              <a:latin typeface="Calibri" panose="020F0502020204030204" pitchFamily="34" charset="0"/>
            </a:endParaRPr>
          </a:p>
        </p:txBody>
      </p:sp>
      <p:graphicFrame>
        <p:nvGraphicFramePr>
          <p:cNvPr id="11" name="Table 10"/>
          <p:cNvGraphicFramePr>
            <a:graphicFrameLocks noGrp="1"/>
          </p:cNvGraphicFramePr>
          <p:nvPr>
            <p:extLst/>
          </p:nvPr>
        </p:nvGraphicFramePr>
        <p:xfrm>
          <a:off x="1011580" y="2202208"/>
          <a:ext cx="2882608" cy="2281571"/>
        </p:xfrm>
        <a:graphic>
          <a:graphicData uri="http://schemas.openxmlformats.org/drawingml/2006/table">
            <a:tbl>
              <a:tblPr firstRow="1" bandRow="1">
                <a:tableStyleId>{5C22544A-7EE6-4342-B048-85BDC9FD1C3A}</a:tableStyleId>
              </a:tblPr>
              <a:tblGrid>
                <a:gridCol w="2031580">
                  <a:extLst>
                    <a:ext uri="{9D8B030D-6E8A-4147-A177-3AD203B41FA5}">
                      <a16:colId xmlns="" xmlns:a16="http://schemas.microsoft.com/office/drawing/2014/main" val="20000"/>
                    </a:ext>
                  </a:extLst>
                </a:gridCol>
                <a:gridCol w="851028">
                  <a:extLst>
                    <a:ext uri="{9D8B030D-6E8A-4147-A177-3AD203B41FA5}">
                      <a16:colId xmlns="" xmlns:a16="http://schemas.microsoft.com/office/drawing/2014/main" val="20001"/>
                    </a:ext>
                  </a:extLst>
                </a:gridCol>
              </a:tblGrid>
              <a:tr h="292751">
                <a:tc gridSpan="2">
                  <a:txBody>
                    <a:bodyPr/>
                    <a:lstStyle/>
                    <a:p>
                      <a:pPr algn="l"/>
                      <a:r>
                        <a:rPr lang="en-US" sz="1350" dirty="0" smtClean="0">
                          <a:solidFill>
                            <a:schemeClr val="tx1"/>
                          </a:solidFill>
                          <a:latin typeface="Calibri" panose="020F0502020204030204" pitchFamily="34" charset="0"/>
                        </a:rPr>
                        <a:t>Household income or gross income below the filing threshold:</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l"/>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51302">
                <a:tc>
                  <a:txBody>
                    <a:bodyPr/>
                    <a:lstStyle/>
                    <a:p>
                      <a:pPr algn="l"/>
                      <a:r>
                        <a:rPr lang="en-US" sz="1350" dirty="0" smtClean="0">
                          <a:solidFill>
                            <a:schemeClr val="tx1"/>
                          </a:solidFill>
                          <a:latin typeface="Calibri" panose="020F0502020204030204" pitchFamily="34" charset="0"/>
                        </a:rPr>
                        <a:t>Single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latin typeface="Calibri" panose="020F0502020204030204" pitchFamily="34" charset="0"/>
                        </a:rPr>
                        <a:t>$10,150</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92751">
                <a:tc>
                  <a:txBody>
                    <a:bodyPr/>
                    <a:lstStyle/>
                    <a:p>
                      <a:pPr algn="l"/>
                      <a:r>
                        <a:rPr lang="en-US" sz="1350" dirty="0" smtClean="0">
                          <a:solidFill>
                            <a:schemeClr val="tx1"/>
                          </a:solidFill>
                          <a:latin typeface="Calibri" panose="020F0502020204030204" pitchFamily="34" charset="0"/>
                        </a:rPr>
                        <a:t>Head</a:t>
                      </a:r>
                      <a:r>
                        <a:rPr lang="en-US" sz="1350" baseline="0" dirty="0" smtClean="0">
                          <a:solidFill>
                            <a:schemeClr val="tx1"/>
                          </a:solidFill>
                          <a:latin typeface="Calibri" panose="020F0502020204030204" pitchFamily="34" charset="0"/>
                        </a:rPr>
                        <a:t> of Household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baseline="0" dirty="0" smtClean="0">
                          <a:solidFill>
                            <a:schemeClr val="tx1"/>
                          </a:solidFill>
                          <a:latin typeface="Calibri" panose="020F0502020204030204" pitchFamily="34" charset="0"/>
                        </a:rPr>
                        <a:t>$13,050</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92751">
                <a:tc>
                  <a:txBody>
                    <a:bodyPr/>
                    <a:lstStyle/>
                    <a:p>
                      <a:pPr algn="l"/>
                      <a:r>
                        <a:rPr lang="en-US" sz="1350" baseline="0" dirty="0" smtClean="0">
                          <a:solidFill>
                            <a:schemeClr val="tx1"/>
                          </a:solidFill>
                          <a:latin typeface="Calibri" panose="020F0502020204030204" pitchFamily="34" charset="0"/>
                        </a:rPr>
                        <a:t>Married Filing Jointly </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baseline="0" dirty="0" smtClean="0">
                          <a:solidFill>
                            <a:schemeClr val="tx1"/>
                          </a:solidFill>
                          <a:latin typeface="Calibri" panose="020F0502020204030204" pitchFamily="34" charset="0"/>
                        </a:rPr>
                        <a:t>$20,300</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92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baseline="0" dirty="0" smtClean="0">
                          <a:solidFill>
                            <a:schemeClr val="tx1"/>
                          </a:solidFill>
                          <a:latin typeface="Calibri" panose="020F0502020204030204" pitchFamily="34" charset="0"/>
                        </a:rPr>
                        <a:t>Married Filing Separately</a:t>
                      </a:r>
                      <a:endParaRPr lang="en-US" sz="1350" dirty="0" smtClean="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350" dirty="0" smtClean="0">
                          <a:solidFill>
                            <a:schemeClr val="tx1"/>
                          </a:solidFill>
                          <a:latin typeface="Calibri" panose="020F0502020204030204" pitchFamily="34" charset="0"/>
                        </a:rPr>
                        <a:t>  $3,950</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92751">
                <a:tc>
                  <a:txBody>
                    <a:bodyPr/>
                    <a:lstStyle/>
                    <a:p>
                      <a:pPr algn="l"/>
                      <a:r>
                        <a:rPr lang="en-US" sz="1350" dirty="0" smtClean="0">
                          <a:solidFill>
                            <a:schemeClr val="tx1"/>
                          </a:solidFill>
                          <a:latin typeface="Calibri" panose="020F0502020204030204" pitchFamily="34" charset="0"/>
                        </a:rPr>
                        <a:t>Qualifying Widower</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350" dirty="0" smtClean="0">
                          <a:solidFill>
                            <a:schemeClr val="tx1"/>
                          </a:solidFill>
                          <a:latin typeface="Calibri" panose="020F0502020204030204" pitchFamily="34" charset="0"/>
                        </a:rPr>
                        <a:t>$16,350</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92751">
                <a:tc gridSpan="2">
                  <a:txBody>
                    <a:bodyPr/>
                    <a:lstStyle/>
                    <a:p>
                      <a:pPr algn="r"/>
                      <a:r>
                        <a:rPr lang="en-US" sz="1050" i="1" dirty="0" smtClean="0">
                          <a:solidFill>
                            <a:schemeClr val="tx1"/>
                          </a:solidFill>
                          <a:latin typeface="Calibri" panose="020F0502020204030204" pitchFamily="34" charset="0"/>
                        </a:rPr>
                        <a:t>*Amounts are for non-dependents under</a:t>
                      </a:r>
                      <a:r>
                        <a:rPr lang="en-US" sz="1050" i="1" baseline="0" dirty="0" smtClean="0">
                          <a:solidFill>
                            <a:schemeClr val="tx1"/>
                          </a:solidFill>
                          <a:latin typeface="Calibri" panose="020F0502020204030204" pitchFamily="34" charset="0"/>
                        </a:rPr>
                        <a:t> age 65</a:t>
                      </a:r>
                      <a:endParaRPr lang="en-US" sz="1050" i="1"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l"/>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12" name="Rectangle 11"/>
          <p:cNvSpPr/>
          <p:nvPr/>
        </p:nvSpPr>
        <p:spPr>
          <a:xfrm>
            <a:off x="884195" y="4695648"/>
            <a:ext cx="3137375" cy="131343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b="1" dirty="0" smtClean="0">
                <a:solidFill>
                  <a:schemeClr val="tx1"/>
                </a:solidFill>
                <a:latin typeface="Calibri" panose="020F0502020204030204" pitchFamily="34" charset="0"/>
              </a:rPr>
              <a:t>Part III – Exemption for </a:t>
            </a:r>
          </a:p>
          <a:p>
            <a:pPr algn="ctr"/>
            <a:r>
              <a:rPr lang="en-US" sz="1600" b="1" dirty="0" smtClean="0">
                <a:solidFill>
                  <a:schemeClr val="tx1"/>
                </a:solidFill>
                <a:latin typeface="Calibri" panose="020F0502020204030204" pitchFamily="34" charset="0"/>
              </a:rPr>
              <a:t>an individual, for the entire year</a:t>
            </a:r>
            <a:endParaRPr lang="en-US" sz="1600" b="1" dirty="0">
              <a:solidFill>
                <a:schemeClr val="tx1"/>
              </a:solidFill>
              <a:latin typeface="Calibri" panose="020F0502020204030204" pitchFamily="34" charset="0"/>
            </a:endParaRPr>
          </a:p>
        </p:txBody>
      </p:sp>
      <p:sp>
        <p:nvSpPr>
          <p:cNvPr id="13" name="TextBox 12"/>
          <p:cNvSpPr txBox="1"/>
          <p:nvPr/>
        </p:nvSpPr>
        <p:spPr>
          <a:xfrm>
            <a:off x="1005691" y="5240222"/>
            <a:ext cx="2882608" cy="715581"/>
          </a:xfrm>
          <a:prstGeom prst="rect">
            <a:avLst/>
          </a:prstGeom>
          <a:solidFill>
            <a:schemeClr val="bg1"/>
          </a:solidFill>
          <a:ln>
            <a:solidFill>
              <a:schemeClr val="bg1">
                <a:lumMod val="65000"/>
              </a:schemeClr>
            </a:solidFill>
          </a:ln>
        </p:spPr>
        <p:txBody>
          <a:bodyPr wrap="square" rtlCol="0">
            <a:spAutoFit/>
          </a:bodyPr>
          <a:lstStyle/>
          <a:p>
            <a:r>
              <a:rPr lang="en-US" sz="1350" dirty="0">
                <a:latin typeface="Calibri" panose="020F0502020204030204" pitchFamily="34" charset="0"/>
              </a:rPr>
              <a:t>In the Medicaid coverage </a:t>
            </a:r>
            <a:r>
              <a:rPr lang="en-US" sz="1350" dirty="0" smtClean="0">
                <a:latin typeface="Calibri" panose="020F0502020204030204" pitchFamily="34" charset="0"/>
              </a:rPr>
              <a:t>gap in 2014:</a:t>
            </a:r>
          </a:p>
          <a:p>
            <a:pPr marL="342900" indent="-342900">
              <a:buAutoNum type="arabicParenBoth"/>
            </a:pPr>
            <a:r>
              <a:rPr lang="en-US" sz="1350" dirty="0" smtClean="0">
                <a:latin typeface="Calibri" panose="020F0502020204030204" pitchFamily="34" charset="0"/>
              </a:rPr>
              <a:t>Income &lt; 138% FPL</a:t>
            </a:r>
          </a:p>
          <a:p>
            <a:pPr marL="342900" indent="-342900">
              <a:buAutoNum type="arabicParenBoth"/>
            </a:pPr>
            <a:r>
              <a:rPr lang="en-US" sz="1350" dirty="0" smtClean="0">
                <a:latin typeface="Calibri" panose="020F0502020204030204" pitchFamily="34" charset="0"/>
              </a:rPr>
              <a:t>Live </a:t>
            </a:r>
            <a:r>
              <a:rPr lang="en-US" sz="1350" dirty="0">
                <a:latin typeface="Calibri" panose="020F0502020204030204" pitchFamily="34" charset="0"/>
              </a:rPr>
              <a:t>in a non-expansion </a:t>
            </a:r>
            <a:r>
              <a:rPr lang="en-US" sz="1350" dirty="0" smtClean="0">
                <a:latin typeface="Calibri" panose="020F0502020204030204" pitchFamily="34" charset="0"/>
              </a:rPr>
              <a:t>state</a:t>
            </a:r>
            <a:endParaRPr lang="en-US" sz="1350" dirty="0">
              <a:latin typeface="Calibri" panose="020F0502020204030204" pitchFamily="34" charset="0"/>
            </a:endParaRPr>
          </a:p>
        </p:txBody>
      </p:sp>
    </p:spTree>
    <p:extLst>
      <p:ext uri="{BB962C8B-B14F-4D97-AF65-F5344CB8AC3E}">
        <p14:creationId xmlns:p14="http://schemas.microsoft.com/office/powerpoint/2010/main" val="1748444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642015" cy="516966"/>
          </a:xfrm>
        </p:spPr>
        <p:txBody>
          <a:bodyPr/>
          <a:lstStyle/>
          <a:p>
            <a:r>
              <a:rPr lang="en-US" dirty="0" smtClean="0"/>
              <a:t>Reminder:  Steps </a:t>
            </a:r>
            <a:r>
              <a:rPr lang="en-US" dirty="0"/>
              <a:t>in the </a:t>
            </a:r>
            <a:r>
              <a:rPr lang="en-US" dirty="0" smtClean="0"/>
              <a:t>Tax Return Related to </a:t>
            </a:r>
            <a:r>
              <a:rPr lang="en-US" dirty="0"/>
              <a:t>the ACA</a:t>
            </a:r>
          </a:p>
        </p:txBody>
      </p:sp>
      <p:graphicFrame>
        <p:nvGraphicFramePr>
          <p:cNvPr id="6" name="Table 5"/>
          <p:cNvGraphicFramePr>
            <a:graphicFrameLocks noGrp="1"/>
          </p:cNvGraphicFramePr>
          <p:nvPr>
            <p:extLst/>
          </p:nvPr>
        </p:nvGraphicFramePr>
        <p:xfrm>
          <a:off x="354956" y="1350700"/>
          <a:ext cx="8453377" cy="1791293"/>
        </p:xfrm>
        <a:graphic>
          <a:graphicData uri="http://schemas.openxmlformats.org/drawingml/2006/table">
            <a:tbl>
              <a:tblPr firstRow="1" bandRow="1">
                <a:tableStyleId>{69CF1AB2-1976-4502-BF36-3FF5EA218861}</a:tableStyleId>
              </a:tblPr>
              <a:tblGrid>
                <a:gridCol w="1116104">
                  <a:extLst>
                    <a:ext uri="{9D8B030D-6E8A-4147-A177-3AD203B41FA5}">
                      <a16:colId xmlns="" xmlns:a16="http://schemas.microsoft.com/office/drawing/2014/main" val="20000"/>
                    </a:ext>
                  </a:extLst>
                </a:gridCol>
                <a:gridCol w="7337273">
                  <a:extLst>
                    <a:ext uri="{9D8B030D-6E8A-4147-A177-3AD203B41FA5}">
                      <a16:colId xmlns="" xmlns:a16="http://schemas.microsoft.com/office/drawing/2014/main" val="20001"/>
                    </a:ext>
                  </a:extLst>
                </a:gridCol>
              </a:tblGrid>
              <a:tr h="1791293">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75475"/>
                          </a:solidFill>
                          <a:effectLst/>
                          <a:uLnTx/>
                          <a:uFillTx/>
                          <a:latin typeface="Myriad Pro Semibold"/>
                          <a:ea typeface="+mn-ea"/>
                          <a:cs typeface="Myriad Pro Semibold"/>
                        </a:rPr>
                        <a:t>Did everyone on the tax return have coverage all year?</a:t>
                      </a:r>
                      <a:r>
                        <a:rPr kumimoji="0" lang="en-US" sz="1800" b="1" i="0" u="none" strike="noStrike" kern="1200" cap="none" spc="0" normalizeH="0" baseline="0" noProof="0" dirty="0" smtClean="0">
                          <a:ln>
                            <a:noFill/>
                          </a:ln>
                          <a:solidFill>
                            <a:schemeClr val="dk1"/>
                          </a:solidFill>
                          <a:effectLst/>
                          <a:uLnTx/>
                          <a:uFillTx/>
                          <a:latin typeface="+mn-lt"/>
                          <a:ea typeface="+mn-ea"/>
                          <a:cs typeface="+mn-cs"/>
                        </a:rPr>
                        <a:t> </a:t>
                      </a:r>
                      <a:endParaRPr kumimoji="0" lang="en-US" sz="1600" b="1" i="0" u="none" strike="noStrike" kern="1200" cap="none" spc="0" normalizeH="0" baseline="0" noProof="0" dirty="0" smtClean="0">
                        <a:ln>
                          <a:noFill/>
                        </a:ln>
                        <a:solidFill>
                          <a:srgbClr val="175475"/>
                        </a:solidFill>
                        <a:effectLst/>
                        <a:uLnTx/>
                        <a:uFillTx/>
                        <a:latin typeface="Myriad Pro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175475"/>
                        </a:solidFill>
                        <a:effectLst/>
                        <a:uLnTx/>
                        <a:uFillTx/>
                        <a:latin typeface="Myriad Pro Semibold"/>
                        <a:ea typeface="+mn-ea"/>
                        <a:cs typeface="+mn-cs"/>
                      </a:endParaRPr>
                    </a:p>
                  </a:txBody>
                  <a:tcPr>
                    <a:lnL w="6350" cap="flat" cmpd="sng" algn="ctr">
                      <a:solidFill>
                        <a:schemeClr val="bg1">
                          <a:lumMod val="75000"/>
                        </a:schemeClr>
                      </a:solidFill>
                      <a:prstDash val="solid"/>
                      <a:round/>
                      <a:headEnd type="none" w="med" len="med"/>
                      <a:tailEnd type="none" w="med" len="med"/>
                    </a:lnL>
                  </a:tcPr>
                </a:tc>
                <a:extLst>
                  <a:ext uri="{0D108BD9-81ED-4DB2-BD59-A6C34878D82A}">
                    <a16:rowId xmlns="" xmlns:a16="http://schemas.microsoft.com/office/drawing/2014/main" val="10000"/>
                  </a:ext>
                </a:extLst>
              </a:tr>
            </a:tbl>
          </a:graphicData>
        </a:graphic>
      </p:graphicFrame>
      <p:pic>
        <p:nvPicPr>
          <p:cNvPr id="10" name="Content Placeholder 5"/>
          <p:cNvPicPr>
            <a:picLocks noChangeAspect="1"/>
          </p:cNvPicPr>
          <p:nvPr/>
        </p:nvPicPr>
        <p:blipFill rotWithShape="1">
          <a:blip r:embed="rId3"/>
          <a:srcRect t="32767" r="6669" b="20358"/>
          <a:stretch/>
        </p:blipFill>
        <p:spPr>
          <a:xfrm>
            <a:off x="2642501" y="1796331"/>
            <a:ext cx="6048009" cy="505618"/>
          </a:xfrm>
          <a:prstGeom prst="rect">
            <a:avLst/>
          </a:prstGeom>
          <a:ln>
            <a:noFill/>
          </a:ln>
          <a:effectLst/>
        </p:spPr>
      </p:pic>
      <p:sp>
        <p:nvSpPr>
          <p:cNvPr id="11" name="Rounded Rectangle 10"/>
          <p:cNvSpPr/>
          <p:nvPr/>
        </p:nvSpPr>
        <p:spPr>
          <a:xfrm>
            <a:off x="3476137" y="2134883"/>
            <a:ext cx="5282768" cy="167065"/>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p:cNvSpPr txBox="1"/>
          <p:nvPr/>
        </p:nvSpPr>
        <p:spPr>
          <a:xfrm>
            <a:off x="1777792" y="2497235"/>
            <a:ext cx="758980" cy="554653"/>
          </a:xfrm>
          <a:prstGeom prst="rightArrow">
            <a:avLst>
              <a:gd name="adj1" fmla="val 60595"/>
              <a:gd name="adj2" fmla="val 32700"/>
            </a:avLst>
          </a:prstGeom>
          <a:solidFill>
            <a:schemeClr val="bg1"/>
          </a:solidFill>
          <a:ln>
            <a:solidFill>
              <a:schemeClr val="tx2"/>
            </a:solidFill>
          </a:ln>
        </p:spPr>
        <p:txBody>
          <a:bodyPr wrap="square" rtlCol="0" anchor="ctr">
            <a:spAutoFit/>
          </a:bodyPr>
          <a:lstStyle/>
          <a:p>
            <a:pPr algn="ctr"/>
            <a:r>
              <a:rPr lang="en-US" sz="1600" b="1" dirty="0" smtClean="0">
                <a:solidFill>
                  <a:srgbClr val="175475"/>
                </a:solidFill>
                <a:latin typeface="Myriad Pro Semibold"/>
                <a:cs typeface="Myriad Pro Semibold"/>
              </a:rPr>
              <a:t>NO</a:t>
            </a:r>
            <a:endParaRPr lang="en-US" sz="1600" b="1" dirty="0">
              <a:solidFill>
                <a:srgbClr val="175475"/>
              </a:solidFill>
              <a:latin typeface="Myriad Pro Semibold"/>
              <a:cs typeface="Myriad Pro Semibold"/>
            </a:endParaRPr>
          </a:p>
        </p:txBody>
      </p:sp>
      <p:sp>
        <p:nvSpPr>
          <p:cNvPr id="15" name="Text Placeholder 2"/>
          <p:cNvSpPr txBox="1">
            <a:spLocks/>
          </p:cNvSpPr>
          <p:nvPr/>
        </p:nvSpPr>
        <p:spPr>
          <a:xfrm>
            <a:off x="2642501" y="2630342"/>
            <a:ext cx="6223707" cy="288437"/>
          </a:xfrm>
          <a:prstGeom prst="rect">
            <a:avLst/>
          </a:prstGeom>
        </p:spPr>
        <p:txBody>
          <a:bodyPr vert="horz" lIns="91440" tIns="45720" rIns="91440" bIns="45720" rtlCol="0" anchor="b">
            <a:noAutofit/>
          </a:bodyPr>
          <a:lstStyle>
            <a:lvl1pPr marL="0" indent="0" algn="l" defTabSz="457200" rtl="0" eaLnBrk="1" latinLnBrk="0" hangingPunct="1">
              <a:spcBef>
                <a:spcPct val="20000"/>
              </a:spcBef>
              <a:buClr>
                <a:schemeClr val="tx2">
                  <a:lumMod val="60000"/>
                  <a:lumOff val="40000"/>
                </a:schemeClr>
              </a:buClr>
              <a:buFont typeface="Arial"/>
              <a:buNone/>
              <a:defRPr sz="2000" b="1" kern="1200">
                <a:solidFill>
                  <a:srgbClr val="175475"/>
                </a:solidFill>
                <a:latin typeface="Myriad Pro Semibold"/>
                <a:ea typeface="+mn-ea"/>
                <a:cs typeface="Myriad Pro Semibold"/>
              </a:defRPr>
            </a:lvl1pPr>
            <a:lvl2pPr marL="457200" indent="0" algn="l" defTabSz="457200" rtl="0" eaLnBrk="1" latinLnBrk="0" hangingPunct="1">
              <a:spcBef>
                <a:spcPct val="20000"/>
              </a:spcBef>
              <a:buClr>
                <a:schemeClr val="tx2">
                  <a:lumMod val="60000"/>
                  <a:lumOff val="40000"/>
                </a:schemeClr>
              </a:buClr>
              <a:buFont typeface="Arial"/>
              <a:buNone/>
              <a:defRPr sz="2000" b="1"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400" dirty="0" smtClean="0"/>
              <a:t>Go to Step 2. </a:t>
            </a:r>
            <a:endParaRPr lang="en-US" sz="1400" dirty="0"/>
          </a:p>
        </p:txBody>
      </p:sp>
      <p:graphicFrame>
        <p:nvGraphicFramePr>
          <p:cNvPr id="16" name="Table 15"/>
          <p:cNvGraphicFramePr>
            <a:graphicFrameLocks noGrp="1"/>
          </p:cNvGraphicFramePr>
          <p:nvPr>
            <p:extLst>
              <p:ext uri="{D42A27DB-BD31-4B8C-83A1-F6EECF244321}">
                <p14:modId xmlns:p14="http://schemas.microsoft.com/office/powerpoint/2010/main" val="1069055732"/>
              </p:ext>
            </p:extLst>
          </p:nvPr>
        </p:nvGraphicFramePr>
        <p:xfrm>
          <a:off x="351822" y="3141995"/>
          <a:ext cx="8456511" cy="1043854"/>
        </p:xfrm>
        <a:graphic>
          <a:graphicData uri="http://schemas.openxmlformats.org/drawingml/2006/table">
            <a:tbl>
              <a:tblPr firstRow="1" bandRow="1">
                <a:tableStyleId>{69CF1AB2-1976-4502-BF36-3FF5EA218861}</a:tableStyleId>
              </a:tblPr>
              <a:tblGrid>
                <a:gridCol w="1116517">
                  <a:extLst>
                    <a:ext uri="{9D8B030D-6E8A-4147-A177-3AD203B41FA5}">
                      <a16:colId xmlns="" xmlns:a16="http://schemas.microsoft.com/office/drawing/2014/main" val="20000"/>
                    </a:ext>
                  </a:extLst>
                </a:gridCol>
                <a:gridCol w="7339994">
                  <a:extLst>
                    <a:ext uri="{9D8B030D-6E8A-4147-A177-3AD203B41FA5}">
                      <a16:colId xmlns="" xmlns:a16="http://schemas.microsoft.com/office/drawing/2014/main" val="20001"/>
                    </a:ext>
                  </a:extLst>
                </a:gridCol>
              </a:tblGrid>
              <a:tr h="1043854">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a:spcAft>
                          <a:spcPts val="1200"/>
                        </a:spcAft>
                      </a:pPr>
                      <a:r>
                        <a:rPr lang="en-US" sz="1600" b="1" dirty="0" smtClean="0">
                          <a:solidFill>
                            <a:srgbClr val="175475"/>
                          </a:solidFill>
                          <a:latin typeface="Myriad Pro Semibold"/>
                          <a:cs typeface="Myriad Pro Semibold"/>
                        </a:rPr>
                        <a:t>Is anyone on the tax return eligible for an exemption from the coverage requirement for any month during the year?</a:t>
                      </a:r>
                      <a:r>
                        <a:rPr lang="en-US" sz="1600" b="1" baseline="0" dirty="0" smtClean="0">
                          <a:solidFill>
                            <a:srgbClr val="175475"/>
                          </a:solidFill>
                          <a:latin typeface="Myriad Pro Semibold"/>
                          <a:cs typeface="Myriad Pro Semibold"/>
                        </a:rPr>
                        <a:t>  Complete Form 8965.</a:t>
                      </a:r>
                    </a:p>
                  </a:txBody>
                  <a:tcPr anchor="ctr">
                    <a:lnL w="6350" cap="flat" cmpd="sng" algn="ctr">
                      <a:solidFill>
                        <a:schemeClr val="bg1">
                          <a:lumMod val="75000"/>
                        </a:schemeClr>
                      </a:solidFill>
                      <a:prstDash val="solid"/>
                      <a:round/>
                      <a:headEnd type="none" w="med" len="med"/>
                      <a:tailEnd type="none" w="med" len="med"/>
                    </a:lnL>
                  </a:tcPr>
                </a:tc>
                <a:extLst>
                  <a:ext uri="{0D108BD9-81ED-4DB2-BD59-A6C34878D82A}">
                    <a16:rowId xmlns=""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10587557"/>
              </p:ext>
            </p:extLst>
          </p:nvPr>
        </p:nvGraphicFramePr>
        <p:xfrm>
          <a:off x="351822" y="4187688"/>
          <a:ext cx="8458200" cy="1044894"/>
        </p:xfrm>
        <a:graphic>
          <a:graphicData uri="http://schemas.openxmlformats.org/drawingml/2006/table">
            <a:tbl>
              <a:tblPr firstRow="1" bandRow="1">
                <a:tableStyleId>{69CF1AB2-1976-4502-BF36-3FF5EA218861}</a:tableStyleId>
              </a:tblPr>
              <a:tblGrid>
                <a:gridCol w="1116741">
                  <a:extLst>
                    <a:ext uri="{9D8B030D-6E8A-4147-A177-3AD203B41FA5}">
                      <a16:colId xmlns="" xmlns:a16="http://schemas.microsoft.com/office/drawing/2014/main" val="20000"/>
                    </a:ext>
                  </a:extLst>
                </a:gridCol>
                <a:gridCol w="7341459">
                  <a:extLst>
                    <a:ext uri="{9D8B030D-6E8A-4147-A177-3AD203B41FA5}">
                      <a16:colId xmlns="" xmlns:a16="http://schemas.microsoft.com/office/drawing/2014/main" val="20001"/>
                    </a:ext>
                  </a:extLst>
                </a:gridCol>
              </a:tblGrid>
              <a:tr h="1044894">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a:spcAft>
                          <a:spcPts val="1200"/>
                        </a:spcAft>
                      </a:pPr>
                      <a:r>
                        <a:rPr lang="en-US" sz="1600" b="1" dirty="0" smtClean="0">
                          <a:solidFill>
                            <a:srgbClr val="175475"/>
                          </a:solidFill>
                          <a:latin typeface="Myriad Pro Semibold"/>
                          <a:cs typeface="Myriad Pro Semibold"/>
                        </a:rPr>
                        <a:t>If no coverage and no exemption, calculate Individual Shared Responsibility Payment using </a:t>
                      </a:r>
                      <a:r>
                        <a:rPr lang="en-US" sz="1600" b="1" dirty="0" err="1" smtClean="0">
                          <a:solidFill>
                            <a:srgbClr val="175475"/>
                          </a:solidFill>
                          <a:latin typeface="Myriad Pro Semibold"/>
                          <a:cs typeface="Myriad Pro Semibold"/>
                        </a:rPr>
                        <a:t>TaxWise</a:t>
                      </a:r>
                      <a:r>
                        <a:rPr lang="en-US" sz="1600" b="1" baseline="0" dirty="0" smtClean="0">
                          <a:solidFill>
                            <a:srgbClr val="175475"/>
                          </a:solidFill>
                          <a:latin typeface="Myriad Pro Semibold"/>
                          <a:cs typeface="Myriad Pro Semibold"/>
                        </a:rPr>
                        <a:t> Worksheet 8.</a:t>
                      </a:r>
                      <a:endParaRPr lang="en-US" sz="1600" b="1" dirty="0" smtClean="0">
                        <a:solidFill>
                          <a:srgbClr val="175475"/>
                        </a:solidFill>
                        <a:latin typeface="Myriad Pro Semibold"/>
                        <a:cs typeface="Myriad Pro Semibold"/>
                      </a:endParaRPr>
                    </a:p>
                  </a:txBody>
                  <a:tcPr anchor="ctr">
                    <a:lnL w="6350" cap="flat" cmpd="sng" algn="ctr">
                      <a:solidFill>
                        <a:schemeClr val="bg1">
                          <a:lumMod val="75000"/>
                        </a:schemeClr>
                      </a:solidFill>
                      <a:prstDash val="solid"/>
                      <a:round/>
                      <a:headEnd type="none" w="med" len="med"/>
                      <a:tailEnd type="none" w="med" len="med"/>
                    </a:lnL>
                  </a:tcPr>
                </a:tc>
                <a:extLst>
                  <a:ext uri="{0D108BD9-81ED-4DB2-BD59-A6C34878D82A}">
                    <a16:rowId xmlns=""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227391276"/>
              </p:ext>
            </p:extLst>
          </p:nvPr>
        </p:nvGraphicFramePr>
        <p:xfrm>
          <a:off x="351823" y="5247861"/>
          <a:ext cx="8458200" cy="1062269"/>
        </p:xfrm>
        <a:graphic>
          <a:graphicData uri="http://schemas.openxmlformats.org/drawingml/2006/table">
            <a:tbl>
              <a:tblPr firstRow="1" bandRow="1">
                <a:tableStyleId>{69CF1AB2-1976-4502-BF36-3FF5EA218861}</a:tableStyleId>
              </a:tblPr>
              <a:tblGrid>
                <a:gridCol w="1116740">
                  <a:extLst>
                    <a:ext uri="{9D8B030D-6E8A-4147-A177-3AD203B41FA5}">
                      <a16:colId xmlns="" xmlns:a16="http://schemas.microsoft.com/office/drawing/2014/main" val="20000"/>
                    </a:ext>
                  </a:extLst>
                </a:gridCol>
                <a:gridCol w="7341460">
                  <a:extLst>
                    <a:ext uri="{9D8B030D-6E8A-4147-A177-3AD203B41FA5}">
                      <a16:colId xmlns="" xmlns:a16="http://schemas.microsoft.com/office/drawing/2014/main" val="20001"/>
                    </a:ext>
                  </a:extLst>
                </a:gridCol>
              </a:tblGrid>
              <a:tr h="1062269">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a:spcAft>
                          <a:spcPts val="1200"/>
                        </a:spcAft>
                      </a:pPr>
                      <a:r>
                        <a:rPr lang="en-US" sz="1600" b="1" dirty="0" smtClean="0">
                          <a:solidFill>
                            <a:srgbClr val="175475"/>
                          </a:solidFill>
                          <a:latin typeface="Myriad Pro Semibold"/>
                          <a:cs typeface="Myriad Pro Semibold"/>
                        </a:rPr>
                        <a:t>If someone on the tax return purchased coverage in the Marketplace and qualifies for a premium tax credit, complete Form 8962. </a:t>
                      </a:r>
                    </a:p>
                  </a:txBody>
                  <a:tcPr anchor="ctr">
                    <a:lnL w="6350" cap="flat" cmpd="sng" algn="ctr">
                      <a:solidFill>
                        <a:schemeClr val="bg1">
                          <a:lumMod val="75000"/>
                        </a:schemeClr>
                      </a:solidFill>
                      <a:prstDash val="solid"/>
                      <a:round/>
                      <a:headEnd type="none" w="med" len="med"/>
                      <a:tailEnd type="none" w="med" len="med"/>
                    </a:lnL>
                  </a:tcPr>
                </a:tc>
                <a:extLst>
                  <a:ext uri="{0D108BD9-81ED-4DB2-BD59-A6C34878D82A}">
                    <a16:rowId xmlns=""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646049305"/>
              </p:ext>
            </p:extLst>
          </p:nvPr>
        </p:nvGraphicFramePr>
        <p:xfrm>
          <a:off x="358580" y="729205"/>
          <a:ext cx="8458200" cy="640080"/>
        </p:xfrm>
        <a:graphic>
          <a:graphicData uri="http://schemas.openxmlformats.org/drawingml/2006/table">
            <a:tbl>
              <a:tblPr firstRow="1" bandRow="1">
                <a:tableStyleId>{69CF1AB2-1976-4502-BF36-3FF5EA218861}</a:tableStyleId>
              </a:tblPr>
              <a:tblGrid>
                <a:gridCol w="8458200">
                  <a:extLst>
                    <a:ext uri="{9D8B030D-6E8A-4147-A177-3AD203B41FA5}">
                      <a16:colId xmlns="" xmlns:a16="http://schemas.microsoft.com/office/drawing/2014/main" val="20000"/>
                    </a:ext>
                  </a:extLst>
                </a:gridCol>
              </a:tblGrid>
              <a:tr h="5849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yriad Pro Semibold"/>
                          <a:ea typeface="+mn-ea"/>
                        </a:rPr>
                        <a:t>There is a requirement to have health insurance coverage starting Jan. 1, 2014. People without coverage may pay a shared responsibility payment.  </a:t>
                      </a:r>
                    </a:p>
                  </a:txBody>
                  <a:tcPr>
                    <a:solidFill>
                      <a:schemeClr val="tx2"/>
                    </a:solidFill>
                  </a:tcPr>
                </a:tc>
                <a:extLst>
                  <a:ext uri="{0D108BD9-81ED-4DB2-BD59-A6C34878D82A}">
                    <a16:rowId xmlns="" xmlns:a16="http://schemas.microsoft.com/office/drawing/2014/main" val="10000"/>
                  </a:ext>
                </a:extLst>
              </a:tr>
            </a:tbl>
          </a:graphicData>
        </a:graphic>
      </p:graphicFrame>
      <p:sp>
        <p:nvSpPr>
          <p:cNvPr id="31" name="TextBox 30"/>
          <p:cNvSpPr txBox="1"/>
          <p:nvPr/>
        </p:nvSpPr>
        <p:spPr>
          <a:xfrm>
            <a:off x="1777792" y="1747127"/>
            <a:ext cx="758980" cy="554653"/>
          </a:xfrm>
          <a:prstGeom prst="rightArrow">
            <a:avLst>
              <a:gd name="adj1" fmla="val 60595"/>
              <a:gd name="adj2" fmla="val 32700"/>
            </a:avLst>
          </a:prstGeom>
          <a:solidFill>
            <a:schemeClr val="bg1"/>
          </a:solidFill>
          <a:ln>
            <a:solidFill>
              <a:schemeClr val="tx2"/>
            </a:solidFill>
          </a:ln>
        </p:spPr>
        <p:txBody>
          <a:bodyPr wrap="square" rtlCol="0" anchor="ctr">
            <a:spAutoFit/>
          </a:bodyPr>
          <a:lstStyle/>
          <a:p>
            <a:pPr algn="ctr"/>
            <a:r>
              <a:rPr lang="en-US" sz="1600" b="1" dirty="0" smtClean="0">
                <a:solidFill>
                  <a:srgbClr val="175475"/>
                </a:solidFill>
                <a:latin typeface="Myriad Pro Semibold"/>
                <a:cs typeface="Myriad Pro Semibold"/>
              </a:rPr>
              <a:t>YES</a:t>
            </a:r>
            <a:endParaRPr lang="en-US" sz="1600" b="1" dirty="0">
              <a:solidFill>
                <a:srgbClr val="175475"/>
              </a:solidFill>
              <a:latin typeface="Myriad Pro Semibold"/>
              <a:cs typeface="Myriad Pro Semibold"/>
            </a:endParaRPr>
          </a:p>
        </p:txBody>
      </p:sp>
      <p:sp>
        <p:nvSpPr>
          <p:cNvPr id="32" name="Multiply 31"/>
          <p:cNvSpPr/>
          <p:nvPr/>
        </p:nvSpPr>
        <p:spPr>
          <a:xfrm>
            <a:off x="6731658" y="2049140"/>
            <a:ext cx="270933" cy="279401"/>
          </a:xfrm>
          <a:prstGeom prst="mathMultiply">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2" name="Group 11"/>
          <p:cNvGrpSpPr/>
          <p:nvPr/>
        </p:nvGrpSpPr>
        <p:grpSpPr>
          <a:xfrm>
            <a:off x="374866" y="1976473"/>
            <a:ext cx="1072978" cy="483883"/>
            <a:chOff x="391800" y="1694476"/>
            <a:chExt cx="1072978" cy="483883"/>
          </a:xfrm>
          <a:effectLst/>
        </p:grpSpPr>
        <p:sp>
          <p:nvSpPr>
            <p:cNvPr id="4" name="Rounded Rectangle 3"/>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1</a:t>
              </a:r>
              <a:endParaRPr lang="en-US" sz="1200" b="1" dirty="0">
                <a:solidFill>
                  <a:schemeClr val="bg1"/>
                </a:solidFill>
                <a:latin typeface="Myriad Pro Semibold"/>
                <a:cs typeface="Myriad Pro Semibold"/>
              </a:endParaRPr>
            </a:p>
          </p:txBody>
        </p:sp>
      </p:grpSp>
      <p:grpSp>
        <p:nvGrpSpPr>
          <p:cNvPr id="33" name="Group 32"/>
          <p:cNvGrpSpPr/>
          <p:nvPr/>
        </p:nvGrpSpPr>
        <p:grpSpPr>
          <a:xfrm>
            <a:off x="374866" y="3435249"/>
            <a:ext cx="1072978" cy="483883"/>
            <a:chOff x="391800" y="1694476"/>
            <a:chExt cx="1072978" cy="483883"/>
          </a:xfrm>
        </p:grpSpPr>
        <p:sp>
          <p:nvSpPr>
            <p:cNvPr id="35" name="Rounded Rectangle 34"/>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2</a:t>
              </a:r>
              <a:endParaRPr lang="en-US" sz="1200" b="1" dirty="0">
                <a:solidFill>
                  <a:schemeClr val="bg1"/>
                </a:solidFill>
                <a:latin typeface="Myriad Pro Semibold"/>
                <a:cs typeface="Myriad Pro Semibold"/>
              </a:endParaRPr>
            </a:p>
          </p:txBody>
        </p:sp>
      </p:grpSp>
      <p:grpSp>
        <p:nvGrpSpPr>
          <p:cNvPr id="36" name="Group 35"/>
          <p:cNvGrpSpPr/>
          <p:nvPr/>
        </p:nvGrpSpPr>
        <p:grpSpPr>
          <a:xfrm>
            <a:off x="374866" y="4506795"/>
            <a:ext cx="1072978" cy="483883"/>
            <a:chOff x="391800" y="1694476"/>
            <a:chExt cx="1072978" cy="483883"/>
          </a:xfrm>
        </p:grpSpPr>
        <p:sp>
          <p:nvSpPr>
            <p:cNvPr id="38" name="Rounded Rectangle 37"/>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3</a:t>
              </a:r>
              <a:endParaRPr lang="en-US" sz="1200" b="1" dirty="0">
                <a:solidFill>
                  <a:schemeClr val="bg1"/>
                </a:solidFill>
                <a:latin typeface="Myriad Pro Semibold"/>
                <a:cs typeface="Myriad Pro Semibold"/>
              </a:endParaRPr>
            </a:p>
          </p:txBody>
        </p:sp>
      </p:grpSp>
      <p:grpSp>
        <p:nvGrpSpPr>
          <p:cNvPr id="39" name="Group 38"/>
          <p:cNvGrpSpPr/>
          <p:nvPr/>
        </p:nvGrpSpPr>
        <p:grpSpPr>
          <a:xfrm>
            <a:off x="374866" y="5578341"/>
            <a:ext cx="1072978" cy="483883"/>
            <a:chOff x="391800" y="1694476"/>
            <a:chExt cx="1072978" cy="483883"/>
          </a:xfrm>
        </p:grpSpPr>
        <p:sp>
          <p:nvSpPr>
            <p:cNvPr id="41" name="Rounded Rectangle 40"/>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4</a:t>
              </a:r>
              <a:endParaRPr lang="en-US" sz="1200" b="1" dirty="0">
                <a:solidFill>
                  <a:schemeClr val="bg1"/>
                </a:solidFill>
                <a:latin typeface="Myriad Pro Semibold"/>
                <a:cs typeface="Myriad Pro Semibold"/>
              </a:endParaRPr>
            </a:p>
          </p:txBody>
        </p:sp>
      </p:grpSp>
    </p:spTree>
    <p:extLst>
      <p:ext uri="{BB962C8B-B14F-4D97-AF65-F5344CB8AC3E}">
        <p14:creationId xmlns:p14="http://schemas.microsoft.com/office/powerpoint/2010/main" val="419576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291"/>
            <a:ext cx="9144000" cy="516966"/>
          </a:xfrm>
        </p:spPr>
        <p:txBody>
          <a:bodyPr/>
          <a:lstStyle/>
          <a:p>
            <a:r>
              <a:rPr lang="en-US" sz="2400" dirty="0" smtClean="0">
                <a:latin typeface="Arial" panose="020B0604020202020204" pitchFamily="34" charset="0"/>
                <a:cs typeface="Arial" panose="020B0604020202020204" pitchFamily="34" charset="0"/>
              </a:rPr>
              <a:t>Individuals in States that Did Not Expand Medicaid Code </a:t>
            </a:r>
            <a:r>
              <a:rPr lang="en-US" sz="2400" dirty="0" smtClean="0">
                <a:latin typeface="Arial" panose="020B0604020202020204" pitchFamily="34" charset="0"/>
                <a:cs typeface="Arial" panose="020B0604020202020204" pitchFamily="34" charset="0"/>
              </a:rPr>
              <a:t>G*</a:t>
            </a:r>
            <a:endParaRPr lang="en-US" sz="24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364734" y="923926"/>
            <a:ext cx="8229600" cy="2009128"/>
          </a:xfrm>
        </p:spPr>
        <p:txBody>
          <a:bodyPr/>
          <a:lstStyle/>
          <a:p>
            <a:pPr marL="0" indent="0">
              <a:buNone/>
            </a:pPr>
            <a:r>
              <a:rPr lang="en-US" sz="2000" dirty="0"/>
              <a:t>This exemption applies to:</a:t>
            </a:r>
          </a:p>
          <a:p>
            <a:pPr marL="285750" indent="-285750">
              <a:buFont typeface="Wingdings" panose="05000000000000000000" pitchFamily="2" charset="2"/>
              <a:buChar char="§"/>
            </a:pPr>
            <a:r>
              <a:rPr lang="en-US" sz="1800" dirty="0"/>
              <a:t>Individuals who resided </a:t>
            </a:r>
            <a:r>
              <a:rPr lang="en-US" sz="1800" i="1" dirty="0"/>
              <a:t>at any time during the year </a:t>
            </a:r>
            <a:r>
              <a:rPr lang="en-US" sz="1800" dirty="0"/>
              <a:t>in a state that did not expand Medicaid, </a:t>
            </a:r>
            <a:r>
              <a:rPr lang="en-US" sz="1800" i="1" dirty="0"/>
              <a:t>and</a:t>
            </a:r>
          </a:p>
          <a:p>
            <a:pPr marL="285750" indent="-285750">
              <a:buFont typeface="Wingdings" panose="05000000000000000000" pitchFamily="2" charset="2"/>
              <a:buChar char="§"/>
            </a:pPr>
            <a:r>
              <a:rPr lang="en-US" sz="1800" dirty="0"/>
              <a:t>Had </a:t>
            </a:r>
            <a:r>
              <a:rPr lang="en-US" sz="1800" dirty="0" smtClean="0"/>
              <a:t>household income </a:t>
            </a:r>
            <a:r>
              <a:rPr lang="en-US" sz="1800" dirty="0"/>
              <a:t>below 138% FPL (i.e., would have been eligible for Medicaid if the state had expanded). </a:t>
            </a:r>
          </a:p>
          <a:p>
            <a:endParaRPr lang="en-US" sz="1800" dirty="0"/>
          </a:p>
          <a:p>
            <a:pPr marL="457200" lvl="1" indent="0">
              <a:buFont typeface="Arial"/>
              <a:buNone/>
            </a:pPr>
            <a:endParaRPr lang="en-US" dirty="0"/>
          </a:p>
          <a:p>
            <a:pPr lvl="2"/>
            <a:endParaRPr lang="en-US" dirty="0"/>
          </a:p>
          <a:p>
            <a:endParaRPr lang="en-US" dirty="0"/>
          </a:p>
        </p:txBody>
      </p:sp>
      <p:sp>
        <p:nvSpPr>
          <p:cNvPr id="5" name="Horizontal Scroll 4"/>
          <p:cNvSpPr/>
          <p:nvPr/>
        </p:nvSpPr>
        <p:spPr>
          <a:xfrm>
            <a:off x="7904499" y="566739"/>
            <a:ext cx="1154097" cy="814385"/>
          </a:xfrm>
          <a:prstGeom prst="horizontalScroll">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New!</a:t>
            </a:r>
          </a:p>
          <a:p>
            <a:pPr algn="ctr"/>
            <a:r>
              <a:rPr lang="en-US" sz="1100" dirty="0" smtClean="0"/>
              <a:t>as of 11/21/14</a:t>
            </a:r>
            <a:endParaRPr lang="en-US" sz="1100" dirty="0"/>
          </a:p>
        </p:txBody>
      </p:sp>
      <p:pic>
        <p:nvPicPr>
          <p:cNvPr id="11" name="Picture 10"/>
          <p:cNvPicPr>
            <a:picLocks noChangeAspect="1"/>
          </p:cNvPicPr>
          <p:nvPr/>
        </p:nvPicPr>
        <p:blipFill>
          <a:blip r:embed="rId3"/>
          <a:stretch>
            <a:fillRect/>
          </a:stretch>
        </p:blipFill>
        <p:spPr>
          <a:xfrm>
            <a:off x="4307386" y="3202723"/>
            <a:ext cx="4751210" cy="3152775"/>
          </a:xfrm>
          <a:prstGeom prst="rect">
            <a:avLst/>
          </a:prstGeom>
        </p:spPr>
      </p:pic>
      <p:sp>
        <p:nvSpPr>
          <p:cNvPr id="13" name="TextBox 12"/>
          <p:cNvSpPr txBox="1"/>
          <p:nvPr/>
        </p:nvSpPr>
        <p:spPr>
          <a:xfrm>
            <a:off x="4381500" y="2944918"/>
            <a:ext cx="4762500" cy="369332"/>
          </a:xfrm>
          <a:prstGeom prst="rect">
            <a:avLst/>
          </a:prstGeom>
          <a:noFill/>
        </p:spPr>
        <p:txBody>
          <a:bodyPr wrap="square" rtlCol="0">
            <a:spAutoFit/>
          </a:bodyPr>
          <a:lstStyle/>
          <a:p>
            <a:pPr algn="ctr"/>
            <a:r>
              <a:rPr lang="en-US" b="1" i="1" dirty="0" smtClean="0">
                <a:solidFill>
                  <a:schemeClr val="tx2"/>
                </a:solidFill>
              </a:rPr>
              <a:t>Medicaid Expansion Status </a:t>
            </a:r>
          </a:p>
        </p:txBody>
      </p:sp>
      <p:sp>
        <p:nvSpPr>
          <p:cNvPr id="14" name="TextBox 13"/>
          <p:cNvSpPr txBox="1"/>
          <p:nvPr/>
        </p:nvSpPr>
        <p:spPr>
          <a:xfrm>
            <a:off x="7224116" y="6216998"/>
            <a:ext cx="1719859" cy="276999"/>
          </a:xfrm>
          <a:prstGeom prst="rect">
            <a:avLst/>
          </a:prstGeom>
          <a:noFill/>
        </p:spPr>
        <p:txBody>
          <a:bodyPr wrap="square" rtlCol="0">
            <a:spAutoFit/>
          </a:bodyPr>
          <a:lstStyle/>
          <a:p>
            <a:r>
              <a:rPr lang="en-US" sz="1200" i="1" dirty="0" smtClean="0"/>
              <a:t>As of Dec. 1, 2014</a:t>
            </a:r>
            <a:endParaRPr lang="en-US" sz="1200" i="1" dirty="0"/>
          </a:p>
        </p:txBody>
      </p:sp>
      <p:sp>
        <p:nvSpPr>
          <p:cNvPr id="15" name="TextBox 14"/>
          <p:cNvSpPr txBox="1"/>
          <p:nvPr/>
        </p:nvSpPr>
        <p:spPr>
          <a:xfrm>
            <a:off x="364734" y="3202723"/>
            <a:ext cx="3857247" cy="2800766"/>
          </a:xfrm>
          <a:prstGeom prst="rect">
            <a:avLst/>
          </a:prstGeom>
          <a:noFill/>
          <a:ln w="38100">
            <a:solidFill>
              <a:srgbClr val="008000"/>
            </a:solidFill>
          </a:ln>
        </p:spPr>
        <p:txBody>
          <a:bodyPr wrap="square" rtlCol="0">
            <a:spAutoFit/>
          </a:bodyPr>
          <a:lstStyle/>
          <a:p>
            <a:r>
              <a:rPr lang="en-US" sz="1600" dirty="0" smtClean="0"/>
              <a:t>This will be an important and common exemption in the states that did not expand Medicaid!</a:t>
            </a:r>
          </a:p>
          <a:p>
            <a:endParaRPr lang="en-US" sz="1600" dirty="0"/>
          </a:p>
          <a:p>
            <a:r>
              <a:rPr lang="en-US" sz="1600" dirty="0" smtClean="0"/>
              <a:t>Consult the Federal Poverty Level tables in Publication 4012. Income eligibility levels increase by family size. </a:t>
            </a:r>
          </a:p>
          <a:p>
            <a:endParaRPr lang="en-US" sz="1600" dirty="0"/>
          </a:p>
          <a:p>
            <a:r>
              <a:rPr lang="en-US" sz="1600" b="1" u="sng" dirty="0" smtClean="0"/>
              <a:t>Note</a:t>
            </a:r>
            <a:r>
              <a:rPr lang="en-US" sz="1600" b="1" dirty="0" smtClean="0"/>
              <a:t>:</a:t>
            </a:r>
            <a:r>
              <a:rPr lang="en-US" sz="1600" dirty="0" smtClean="0"/>
              <a:t> For the 2015 tax year, a person must </a:t>
            </a:r>
            <a:r>
              <a:rPr lang="en-US" sz="1600" i="1" dirty="0" smtClean="0"/>
              <a:t>apply for Medicaid and be denied </a:t>
            </a:r>
            <a:r>
              <a:rPr lang="en-US" sz="1600" dirty="0" smtClean="0"/>
              <a:t>in order to claim this exemption. </a:t>
            </a:r>
            <a:endParaRPr lang="en-US" sz="1600"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*Note: The exemption code for this new exemption is not yet finalized. </a:t>
            </a:r>
          </a:p>
        </p:txBody>
      </p:sp>
    </p:spTree>
    <p:extLst>
      <p:ext uri="{BB962C8B-B14F-4D97-AF65-F5344CB8AC3E}">
        <p14:creationId xmlns:p14="http://schemas.microsoft.com/office/powerpoint/2010/main" val="65020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Example</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364734" y="830676"/>
            <a:ext cx="6940941" cy="2379249"/>
          </a:xfrm>
        </p:spPr>
        <p:txBody>
          <a:bodyPr/>
          <a:lstStyle/>
          <a:p>
            <a:r>
              <a:rPr lang="en-US" sz="1800" dirty="0" smtClean="0">
                <a:latin typeface="Arial" panose="020B0604020202020204" pitchFamily="34" charset="0"/>
                <a:cs typeface="Arial" panose="020B0604020202020204" pitchFamily="34" charset="0"/>
              </a:rPr>
              <a:t>Rashid </a:t>
            </a:r>
            <a:r>
              <a:rPr lang="en-US" sz="1800" dirty="0">
                <a:latin typeface="Arial" panose="020B0604020202020204" pitchFamily="34" charset="0"/>
                <a:cs typeface="Arial" panose="020B0604020202020204" pitchFamily="34" charset="0"/>
              </a:rPr>
              <a:t>was uninsured for all of 2014. His wife, Miriam, had insurance all year through work. Leila was born in November, was covered by Medicaid. Their household income was $25,000 (128% FPL for a family of 3) and they live in Texas, a non-expansion state. They are all U.S. citizens.</a:t>
            </a:r>
          </a:p>
          <a:p>
            <a:endParaRPr lang="en-US" sz="2000" dirty="0">
              <a:latin typeface="Arial" panose="020B0604020202020204" pitchFamily="34" charset="0"/>
              <a:cs typeface="Arial" panose="020B0604020202020204" pitchFamily="34" charset="0"/>
            </a:endParaRPr>
          </a:p>
          <a:p>
            <a:endParaRPr lang="en-US" dirty="0"/>
          </a:p>
        </p:txBody>
      </p:sp>
      <p:cxnSp>
        <p:nvCxnSpPr>
          <p:cNvPr id="9" name="Straight Connector 8"/>
          <p:cNvCxnSpPr/>
          <p:nvPr/>
        </p:nvCxnSpPr>
        <p:spPr>
          <a:xfrm>
            <a:off x="364734" y="2771775"/>
            <a:ext cx="5669280" cy="0"/>
          </a:xfrm>
          <a:prstGeom prst="line">
            <a:avLst/>
          </a:prstGeom>
          <a:ln>
            <a:solidFill>
              <a:srgbClr val="17547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998" y="979251"/>
            <a:ext cx="1672598" cy="2090747"/>
          </a:xfrm>
          <a:prstGeom prst="rect">
            <a:avLst/>
          </a:prstGeom>
          <a:ln w="19050">
            <a:solidFill>
              <a:schemeClr val="tx1"/>
            </a:solidFill>
          </a:ln>
          <a:effectLst/>
        </p:spPr>
      </p:pic>
      <p:sp>
        <p:nvSpPr>
          <p:cNvPr id="11" name="Rectangle 10"/>
          <p:cNvSpPr/>
          <p:nvPr/>
        </p:nvSpPr>
        <p:spPr>
          <a:xfrm>
            <a:off x="364734" y="3093201"/>
            <a:ext cx="8436366" cy="3276282"/>
          </a:xfrm>
          <a:prstGeom prst="rect">
            <a:avLst/>
          </a:prstGeom>
        </p:spPr>
        <p:txBody>
          <a:bodyPr wrap="square">
            <a:spAutoFit/>
          </a:bodyPr>
          <a:lstStyle/>
          <a:p>
            <a:pPr>
              <a:lnSpc>
                <a:spcPct val="120000"/>
              </a:lnSpc>
              <a:spcBef>
                <a:spcPts val="480"/>
              </a:spcBef>
            </a:pPr>
            <a:r>
              <a:rPr lang="en-US" b="1" dirty="0">
                <a:latin typeface="Arial" panose="020B0604020202020204" pitchFamily="34" charset="0"/>
                <a:cs typeface="Arial" panose="020B0604020202020204" pitchFamily="34" charset="0"/>
              </a:rPr>
              <a:t>Does Rashid qualify for an exemption?</a:t>
            </a:r>
          </a:p>
          <a:p>
            <a:pPr>
              <a:lnSpc>
                <a:spcPct val="120000"/>
              </a:lnSpc>
              <a:spcBef>
                <a:spcPts val="480"/>
              </a:spcBef>
            </a:pPr>
            <a:r>
              <a:rPr lang="en-US" dirty="0">
                <a:latin typeface="Arial" panose="020B0604020202020204" pitchFamily="34" charset="0"/>
                <a:cs typeface="Arial" panose="020B0604020202020204" pitchFamily="34" charset="0"/>
              </a:rPr>
              <a:t>Yes, Rashid’s household income is below 138% FPL and he lived in a non-expansion state. Rashid qualifies for this exemption for the entire year even if he had other insurance options, such as coverage through his wife’s employer or insurance in the Marketplace with PTC. </a:t>
            </a:r>
            <a:endParaRPr lang="en-US" dirty="0" smtClean="0">
              <a:latin typeface="Arial" panose="020B0604020202020204" pitchFamily="34" charset="0"/>
              <a:cs typeface="Arial" panose="020B0604020202020204" pitchFamily="34" charset="0"/>
            </a:endParaRPr>
          </a:p>
          <a:p>
            <a:pPr>
              <a:lnSpc>
                <a:spcPct val="120000"/>
              </a:lnSpc>
              <a:spcBef>
                <a:spcPts val="480"/>
              </a:spcBef>
            </a:pPr>
            <a:r>
              <a:rPr lang="en-US" dirty="0" smtClean="0">
                <a:latin typeface="Arial" panose="020B0604020202020204" pitchFamily="34" charset="0"/>
                <a:cs typeface="Arial" panose="020B0604020202020204" pitchFamily="34" charset="0"/>
              </a:rPr>
              <a:t>Rashid will enter Code G in Part III of Form 8965.</a:t>
            </a:r>
          </a:p>
          <a:p>
            <a:pPr>
              <a:lnSpc>
                <a:spcPct val="120000"/>
              </a:lnSpc>
              <a:spcBef>
                <a:spcPts val="480"/>
              </a:spcBef>
            </a:pPr>
            <a:r>
              <a:rPr lang="en-US" dirty="0" smtClean="0">
                <a:latin typeface="Arial" panose="020B0604020202020204" pitchFamily="34" charset="0"/>
                <a:cs typeface="Arial" panose="020B0604020202020204" pitchFamily="34" charset="0"/>
              </a:rPr>
              <a:t>Advise Rashid that, to claim this exemption in 2015, he needs to apply for Medicaid and get a denial to prove that he isn’t eligible. It won’t be this easy next year!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288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Putting It All Together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766068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364734" y="897466"/>
            <a:ext cx="8508826" cy="3059587"/>
          </a:xfrm>
        </p:spPr>
        <p:txBody>
          <a:bodyPr>
            <a:normAutofit/>
          </a:bodyPr>
          <a:lstStyle/>
          <a:p>
            <a:pPr>
              <a:buFont typeface="Wingdings" charset="2"/>
              <a:buChar char="§"/>
            </a:pPr>
            <a:r>
              <a:rPr lang="en-US" sz="1600" dirty="0" smtClean="0">
                <a:cs typeface="Arial"/>
              </a:rPr>
              <a:t>Sam </a:t>
            </a:r>
            <a:r>
              <a:rPr lang="en-US" sz="1600" dirty="0">
                <a:cs typeface="Arial"/>
              </a:rPr>
              <a:t>and his twin sister, Trudy, are </a:t>
            </a:r>
            <a:r>
              <a:rPr lang="en-US" sz="1600" dirty="0" smtClean="0">
                <a:cs typeface="Arial"/>
              </a:rPr>
              <a:t>age </a:t>
            </a:r>
            <a:r>
              <a:rPr lang="en-US" sz="1600" dirty="0">
                <a:cs typeface="Arial"/>
              </a:rPr>
              <a:t>32 and single. They lived with their mother, </a:t>
            </a:r>
            <a:r>
              <a:rPr lang="en-US" sz="1600" dirty="0" err="1">
                <a:cs typeface="Arial"/>
              </a:rPr>
              <a:t>Sumitra</a:t>
            </a:r>
            <a:r>
              <a:rPr lang="en-US" sz="1600" dirty="0">
                <a:cs typeface="Arial"/>
              </a:rPr>
              <a:t>, all year. </a:t>
            </a:r>
          </a:p>
          <a:p>
            <a:pPr>
              <a:buFont typeface="Wingdings" charset="2"/>
              <a:buChar char="§"/>
            </a:pPr>
            <a:r>
              <a:rPr lang="en-US" sz="1600" dirty="0">
                <a:cs typeface="Arial"/>
              </a:rPr>
              <a:t>Sam earned </a:t>
            </a:r>
            <a:r>
              <a:rPr lang="en-US" sz="1600" dirty="0" smtClean="0">
                <a:cs typeface="Arial"/>
              </a:rPr>
              <a:t>$35,000 </a:t>
            </a:r>
            <a:r>
              <a:rPr lang="en-US" sz="1600" dirty="0">
                <a:cs typeface="Arial"/>
              </a:rPr>
              <a:t>in wages, his only income, and he is correctly filing as head of household. Sam had employer-sponsored health insurance all year. </a:t>
            </a:r>
          </a:p>
          <a:p>
            <a:pPr>
              <a:buFont typeface="Wingdings" charset="2"/>
              <a:buChar char="§"/>
            </a:pPr>
            <a:r>
              <a:rPr lang="en-US" sz="1600" dirty="0" smtClean="0">
                <a:cs typeface="Arial"/>
              </a:rPr>
              <a:t>His sister, Trudy, </a:t>
            </a:r>
            <a:r>
              <a:rPr lang="en-US" sz="1600" dirty="0">
                <a:cs typeface="Arial"/>
              </a:rPr>
              <a:t>qualifies as Sam’s dependent. Sam says that Trudy had a couple of small jobs and earned $1,000 - $2,000. Trudy purchased insurance through the Marketplace but stopped making the </a:t>
            </a:r>
            <a:r>
              <a:rPr lang="en-US" sz="1600" dirty="0" smtClean="0">
                <a:cs typeface="Arial"/>
              </a:rPr>
              <a:t>payments. </a:t>
            </a:r>
            <a:r>
              <a:rPr lang="en-US" sz="1600" dirty="0">
                <a:cs typeface="Arial"/>
              </a:rPr>
              <a:t>Her insurance started in February and was cancelled </a:t>
            </a:r>
            <a:r>
              <a:rPr lang="en-US" sz="1600" dirty="0" smtClean="0">
                <a:cs typeface="Arial"/>
              </a:rPr>
              <a:t>in September. </a:t>
            </a:r>
            <a:endParaRPr lang="en-US" sz="1600" dirty="0">
              <a:cs typeface="Arial"/>
            </a:endParaRPr>
          </a:p>
          <a:p>
            <a:pPr>
              <a:buFont typeface="Wingdings" charset="2"/>
              <a:buChar char="§"/>
            </a:pPr>
            <a:r>
              <a:rPr lang="en-US" sz="1600" dirty="0">
                <a:cs typeface="Arial"/>
              </a:rPr>
              <a:t>Sumitra has an ITIN </a:t>
            </a:r>
            <a:r>
              <a:rPr lang="en-US" sz="1600" dirty="0" smtClean="0">
                <a:cs typeface="Arial"/>
              </a:rPr>
              <a:t>(she is undocumented) </a:t>
            </a:r>
            <a:r>
              <a:rPr lang="en-US" sz="1600" dirty="0">
                <a:cs typeface="Arial"/>
              </a:rPr>
              <a:t>and also qualifies as Sam’s dependent. She is single, age 66, and had no income. </a:t>
            </a:r>
            <a:r>
              <a:rPr lang="en-US" sz="1600" dirty="0" err="1">
                <a:cs typeface="Arial"/>
              </a:rPr>
              <a:t>Sumitra</a:t>
            </a:r>
            <a:r>
              <a:rPr lang="en-US" sz="1600" dirty="0">
                <a:cs typeface="Arial"/>
              </a:rPr>
              <a:t> is not eligible for Medicare and is uninsured</a:t>
            </a:r>
            <a:r>
              <a:rPr lang="en-US" sz="1600" dirty="0" smtClean="0">
                <a:cs typeface="Arial"/>
              </a:rPr>
              <a:t>.</a:t>
            </a:r>
          </a:p>
          <a:p>
            <a:pPr>
              <a:buFont typeface="Wingdings" charset="2"/>
              <a:buChar char="§"/>
            </a:pPr>
            <a:endParaRPr lang="en-US" sz="1100" dirty="0">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756883179"/>
              </p:ext>
            </p:extLst>
          </p:nvPr>
        </p:nvGraphicFramePr>
        <p:xfrm>
          <a:off x="203807" y="3984185"/>
          <a:ext cx="8701110" cy="1854200"/>
        </p:xfrm>
        <a:graphic>
          <a:graphicData uri="http://schemas.openxmlformats.org/drawingml/2006/table">
            <a:tbl>
              <a:tblPr firstRow="1" bandRow="1">
                <a:tableStyleId>{5C22544A-7EE6-4342-B048-85BDC9FD1C3A}</a:tableStyleId>
              </a:tblPr>
              <a:tblGrid>
                <a:gridCol w="909306"/>
                <a:gridCol w="649317"/>
                <a:gridCol w="649317"/>
                <a:gridCol w="649317"/>
                <a:gridCol w="649317"/>
                <a:gridCol w="649317"/>
                <a:gridCol w="649317"/>
                <a:gridCol w="649317"/>
                <a:gridCol w="649317"/>
                <a:gridCol w="649317"/>
                <a:gridCol w="649317"/>
                <a:gridCol w="649317"/>
                <a:gridCol w="649317"/>
              </a:tblGrid>
              <a:tr h="370840">
                <a:tc gridSpan="13">
                  <a:txBody>
                    <a:bodyPr/>
                    <a:lstStyle/>
                    <a:p>
                      <a:pPr algn="ctr"/>
                      <a:r>
                        <a:rPr lang="en-US" dirty="0" smtClean="0"/>
                        <a:t>Coverage Months</a:t>
                      </a:r>
                      <a:endParaRPr lang="en-US" dirty="0"/>
                    </a:p>
                  </a:txBody>
                  <a:tcPr>
                    <a:solidFill>
                      <a:schemeClr val="tx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April</a:t>
                      </a:r>
                      <a:endParaRPr lang="en-US" dirty="0"/>
                    </a:p>
                  </a:txBody>
                  <a:tcPr/>
                </a:tc>
                <a:tc>
                  <a:txBody>
                    <a:bodyPr/>
                    <a:lstStyle/>
                    <a:p>
                      <a:r>
                        <a:rPr lang="en-US" dirty="0" smtClean="0"/>
                        <a:t>May</a:t>
                      </a:r>
                      <a:endParaRPr lang="en-US" dirty="0"/>
                    </a:p>
                  </a:txBody>
                  <a:tcPr/>
                </a:tc>
                <a:tc>
                  <a:txBody>
                    <a:bodyPr/>
                    <a:lstStyle/>
                    <a:p>
                      <a:r>
                        <a:rPr lang="en-US" dirty="0" smtClean="0"/>
                        <a:t>June</a:t>
                      </a:r>
                      <a:endParaRPr lang="en-US" dirty="0"/>
                    </a:p>
                  </a:txBody>
                  <a:tcPr/>
                </a:tc>
                <a:tc>
                  <a:txBody>
                    <a:bodyPr/>
                    <a:lstStyle/>
                    <a:p>
                      <a:r>
                        <a:rPr lang="en-US" dirty="0" smtClean="0"/>
                        <a:t>July</a:t>
                      </a:r>
                      <a:endParaRPr lang="en-US" dirty="0"/>
                    </a:p>
                  </a:txBody>
                  <a:tcPr/>
                </a:tc>
                <a:tc>
                  <a:txBody>
                    <a:bodyPr/>
                    <a:lstStyle/>
                    <a:p>
                      <a:r>
                        <a:rPr lang="en-US" dirty="0" smtClean="0"/>
                        <a:t>Aug</a:t>
                      </a:r>
                      <a:endParaRPr lang="en-US" dirty="0"/>
                    </a:p>
                  </a:txBody>
                  <a:tcPr/>
                </a:tc>
                <a:tc>
                  <a:txBody>
                    <a:bodyPr/>
                    <a:lstStyle/>
                    <a:p>
                      <a:r>
                        <a:rPr lang="en-US" dirty="0" smtClean="0"/>
                        <a:t>Sept</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r>
              <a:tr h="370840">
                <a:tc>
                  <a:txBody>
                    <a:bodyPr/>
                    <a:lstStyle/>
                    <a:p>
                      <a:r>
                        <a:rPr lang="en-US" dirty="0" smtClean="0"/>
                        <a:t>Sam</a:t>
                      </a:r>
                      <a:endParaRPr lang="en-US" dirty="0"/>
                    </a:p>
                  </a:txBody>
                  <a:tcPr>
                    <a:solidFill>
                      <a:schemeClr val="bg1">
                        <a:lumMod val="95000"/>
                      </a:schemeClr>
                    </a:solid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r>
              <a:tr h="370840">
                <a:tc>
                  <a:txBody>
                    <a:bodyPr/>
                    <a:lstStyle/>
                    <a:p>
                      <a:r>
                        <a:rPr lang="en-US" dirty="0" smtClean="0"/>
                        <a:t>Trudy</a:t>
                      </a:r>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gridSpan="8">
                  <a:txBody>
                    <a:bodyPr/>
                    <a:lstStyle/>
                    <a:p>
                      <a:pPr algn="ctr"/>
                      <a:r>
                        <a:rPr lang="en-US" sz="1600" dirty="0" smtClean="0">
                          <a:latin typeface="Franklin Gothic Book"/>
                          <a:cs typeface="Franklin Gothic Book"/>
                        </a:rPr>
                        <a:t>Marketplace Coverage –</a:t>
                      </a:r>
                      <a:r>
                        <a:rPr lang="en-US" sz="1600" baseline="0" dirty="0" smtClean="0">
                          <a:latin typeface="Franklin Gothic Book"/>
                          <a:cs typeface="Franklin Gothic Book"/>
                        </a:rPr>
                        <a:t> Complete Form 8962!</a:t>
                      </a:r>
                      <a:endParaRPr lang="en-US" sz="1600" dirty="0">
                        <a:latin typeface="Franklin Gothic Book"/>
                        <a:cs typeface="Franklin Gothic Book"/>
                      </a:endParaRPr>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sz="1800" kern="1200" dirty="0">
                        <a:solidFill>
                          <a:schemeClr val="dk1"/>
                        </a:solidFill>
                        <a:latin typeface="+mn-lt"/>
                        <a:ea typeface="+mn-ea"/>
                        <a:cs typeface="+mn-cs"/>
                      </a:endParaRPr>
                    </a:p>
                  </a:txBody>
                  <a:tcPr>
                    <a:solidFill>
                      <a:schemeClr val="tx2">
                        <a:lumMod val="20000"/>
                        <a:lumOff val="80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r>
              <a:tr h="370840">
                <a:tc>
                  <a:txBody>
                    <a:bodyPr/>
                    <a:lstStyle/>
                    <a:p>
                      <a:r>
                        <a:rPr lang="en-US" dirty="0" err="1" smtClean="0"/>
                        <a:t>Sumitra</a:t>
                      </a:r>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r>
            </a:tbl>
          </a:graphicData>
        </a:graphic>
      </p:graphicFrame>
      <p:sp>
        <p:nvSpPr>
          <p:cNvPr id="5" name="TextBox 4"/>
          <p:cNvSpPr txBox="1"/>
          <p:nvPr/>
        </p:nvSpPr>
        <p:spPr>
          <a:xfrm>
            <a:off x="4060516" y="5938713"/>
            <a:ext cx="4813044" cy="461665"/>
          </a:xfrm>
          <a:prstGeom prst="rect">
            <a:avLst/>
          </a:prstGeom>
          <a:noFill/>
        </p:spPr>
        <p:txBody>
          <a:bodyPr wrap="square" rtlCol="0">
            <a:spAutoFit/>
          </a:bodyPr>
          <a:lstStyle/>
          <a:p>
            <a:r>
              <a:rPr lang="en-US" sz="2400" b="1" dirty="0" smtClean="0">
                <a:solidFill>
                  <a:srgbClr val="FF0000"/>
                </a:solidFill>
                <a:latin typeface="Franklin Gothic Book"/>
                <a:cs typeface="Franklin Gothic Book"/>
              </a:rPr>
              <a:t>Do any exemptions apply?</a:t>
            </a:r>
            <a:endParaRPr lang="en-US" sz="2400" b="1" dirty="0">
              <a:solidFill>
                <a:srgbClr val="FF0000"/>
              </a:solidFill>
              <a:latin typeface="Franklin Gothic Book"/>
              <a:cs typeface="Franklin Gothic Book"/>
            </a:endParaRPr>
          </a:p>
        </p:txBody>
      </p:sp>
      <p:graphicFrame>
        <p:nvGraphicFramePr>
          <p:cNvPr id="16" name="Table 15"/>
          <p:cNvGraphicFramePr>
            <a:graphicFrameLocks noGrp="1"/>
          </p:cNvGraphicFramePr>
          <p:nvPr>
            <p:extLst>
              <p:ext uri="{D42A27DB-BD31-4B8C-83A1-F6EECF244321}">
                <p14:modId xmlns:p14="http://schemas.microsoft.com/office/powerpoint/2010/main" val="2362490996"/>
              </p:ext>
            </p:extLst>
          </p:nvPr>
        </p:nvGraphicFramePr>
        <p:xfrm>
          <a:off x="199430" y="3995466"/>
          <a:ext cx="8701110" cy="1854200"/>
        </p:xfrm>
        <a:graphic>
          <a:graphicData uri="http://schemas.openxmlformats.org/drawingml/2006/table">
            <a:tbl>
              <a:tblPr firstRow="1" bandRow="1">
                <a:tableStyleId>{5C22544A-7EE6-4342-B048-85BDC9FD1C3A}</a:tableStyleId>
              </a:tblPr>
              <a:tblGrid>
                <a:gridCol w="909306"/>
                <a:gridCol w="649317"/>
                <a:gridCol w="649317"/>
                <a:gridCol w="649317"/>
                <a:gridCol w="649317"/>
                <a:gridCol w="649317"/>
                <a:gridCol w="649317"/>
                <a:gridCol w="649317"/>
                <a:gridCol w="649317"/>
                <a:gridCol w="649317"/>
                <a:gridCol w="649317"/>
                <a:gridCol w="649317"/>
                <a:gridCol w="649317"/>
              </a:tblGrid>
              <a:tr h="370840">
                <a:tc gridSpan="13">
                  <a:txBody>
                    <a:bodyPr/>
                    <a:lstStyle/>
                    <a:p>
                      <a:pPr algn="ctr"/>
                      <a:r>
                        <a:rPr lang="en-US" dirty="0" smtClean="0"/>
                        <a:t>Coverage Months</a:t>
                      </a:r>
                      <a:endParaRPr lang="en-US" dirty="0"/>
                    </a:p>
                  </a:txBody>
                  <a:tcPr>
                    <a:solidFill>
                      <a:schemeClr val="tx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Jan</a:t>
                      </a:r>
                      <a:endParaRPr lang="en-US" dirty="0"/>
                    </a:p>
                  </a:txBody>
                  <a:tcPr/>
                </a:tc>
                <a:tc>
                  <a:txBody>
                    <a:bodyPr/>
                    <a:lstStyle/>
                    <a:p>
                      <a:pPr algn="ctr"/>
                      <a:r>
                        <a:rPr lang="en-US" dirty="0" smtClean="0"/>
                        <a:t>Feb</a:t>
                      </a:r>
                      <a:endParaRPr lang="en-US" dirty="0"/>
                    </a:p>
                  </a:txBody>
                  <a:tcPr/>
                </a:tc>
                <a:tc>
                  <a:txBody>
                    <a:bodyPr/>
                    <a:lstStyle/>
                    <a:p>
                      <a:pPr algn="ctr"/>
                      <a:r>
                        <a:rPr lang="en-US" dirty="0" smtClean="0"/>
                        <a:t>Mar</a:t>
                      </a:r>
                      <a:endParaRPr lang="en-US" dirty="0"/>
                    </a:p>
                  </a:txBody>
                  <a:tcPr/>
                </a:tc>
                <a:tc>
                  <a:txBody>
                    <a:bodyPr/>
                    <a:lstStyle/>
                    <a:p>
                      <a:pPr algn="ctr"/>
                      <a:r>
                        <a:rPr lang="en-US" dirty="0" smtClean="0"/>
                        <a:t>April</a:t>
                      </a:r>
                      <a:endParaRPr lang="en-US" dirty="0"/>
                    </a:p>
                  </a:txBody>
                  <a:tcPr/>
                </a:tc>
                <a:tc>
                  <a:txBody>
                    <a:bodyPr/>
                    <a:lstStyle/>
                    <a:p>
                      <a:pPr algn="ctr"/>
                      <a:r>
                        <a:rPr lang="en-US" dirty="0" smtClean="0"/>
                        <a:t>May</a:t>
                      </a:r>
                      <a:endParaRPr lang="en-US" dirty="0"/>
                    </a:p>
                  </a:txBody>
                  <a:tcPr/>
                </a:tc>
                <a:tc>
                  <a:txBody>
                    <a:bodyPr/>
                    <a:lstStyle/>
                    <a:p>
                      <a:pPr algn="ctr"/>
                      <a:r>
                        <a:rPr lang="en-US" dirty="0" smtClean="0"/>
                        <a:t>June</a:t>
                      </a:r>
                      <a:endParaRPr lang="en-US" dirty="0"/>
                    </a:p>
                  </a:txBody>
                  <a:tcPr/>
                </a:tc>
                <a:tc>
                  <a:txBody>
                    <a:bodyPr/>
                    <a:lstStyle/>
                    <a:p>
                      <a:pPr algn="ctr"/>
                      <a:r>
                        <a:rPr lang="en-US" dirty="0" smtClean="0"/>
                        <a:t>July</a:t>
                      </a:r>
                      <a:endParaRPr lang="en-US" dirty="0"/>
                    </a:p>
                  </a:txBody>
                  <a:tcPr/>
                </a:tc>
                <a:tc>
                  <a:txBody>
                    <a:bodyPr/>
                    <a:lstStyle/>
                    <a:p>
                      <a:pPr algn="ctr"/>
                      <a:r>
                        <a:rPr lang="en-US" dirty="0" smtClean="0"/>
                        <a:t>Aug</a:t>
                      </a:r>
                      <a:endParaRPr lang="en-US" dirty="0"/>
                    </a:p>
                  </a:txBody>
                  <a:tcPr/>
                </a:tc>
                <a:tc>
                  <a:txBody>
                    <a:bodyPr/>
                    <a:lstStyle/>
                    <a:p>
                      <a:pPr algn="ctr"/>
                      <a:r>
                        <a:rPr lang="en-US" dirty="0" smtClean="0"/>
                        <a:t>Sept</a:t>
                      </a:r>
                      <a:endParaRPr lang="en-US" dirty="0"/>
                    </a:p>
                  </a:txBody>
                  <a:tcPr/>
                </a:tc>
                <a:tc>
                  <a:txBody>
                    <a:bodyPr/>
                    <a:lstStyle/>
                    <a:p>
                      <a:pPr algn="ctr"/>
                      <a:r>
                        <a:rPr lang="en-US" dirty="0" smtClean="0"/>
                        <a:t>Oct</a:t>
                      </a:r>
                      <a:endParaRPr lang="en-US" dirty="0"/>
                    </a:p>
                  </a:txBody>
                  <a:tcPr/>
                </a:tc>
                <a:tc>
                  <a:txBody>
                    <a:bodyPr/>
                    <a:lstStyle/>
                    <a:p>
                      <a:pPr algn="ctr"/>
                      <a:r>
                        <a:rPr lang="en-US" dirty="0" smtClean="0"/>
                        <a:t>Nov</a:t>
                      </a:r>
                      <a:endParaRPr lang="en-US" dirty="0"/>
                    </a:p>
                  </a:txBody>
                  <a:tcPr/>
                </a:tc>
                <a:tc>
                  <a:txBody>
                    <a:bodyPr/>
                    <a:lstStyle/>
                    <a:p>
                      <a:pPr algn="ctr"/>
                      <a:r>
                        <a:rPr lang="en-US" dirty="0" smtClean="0"/>
                        <a:t>Dec</a:t>
                      </a:r>
                      <a:endParaRPr lang="en-US" dirty="0"/>
                    </a:p>
                  </a:txBody>
                  <a:tcPr/>
                </a:tc>
              </a:tr>
              <a:tr h="370840">
                <a:tc>
                  <a:txBody>
                    <a:bodyPr/>
                    <a:lstStyle/>
                    <a:p>
                      <a:r>
                        <a:rPr lang="en-US" dirty="0" smtClean="0"/>
                        <a:t>Sam</a:t>
                      </a:r>
                      <a:endParaRPr lang="en-US" dirty="0"/>
                    </a:p>
                  </a:txBody>
                  <a:tcPr>
                    <a:solidFill>
                      <a:schemeClr val="bg1">
                        <a:lumMod val="95000"/>
                      </a:schemeClr>
                    </a:solid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c>
                  <a:txBody>
                    <a:bodyPr/>
                    <a:lstStyle/>
                    <a:p>
                      <a:endParaRPr lang="en-US" dirty="0"/>
                    </a:p>
                  </a:txBody>
                  <a:tcPr>
                    <a:pattFill prst="lgCheck">
                      <a:fgClr>
                        <a:schemeClr val="tx2"/>
                      </a:fgClr>
                      <a:bgClr>
                        <a:prstClr val="white"/>
                      </a:bgClr>
                    </a:pattFill>
                  </a:tcPr>
                </a:tc>
              </a:tr>
              <a:tr h="370840">
                <a:tc>
                  <a:txBody>
                    <a:bodyPr/>
                    <a:lstStyle/>
                    <a:p>
                      <a:r>
                        <a:rPr lang="en-US" dirty="0" smtClean="0"/>
                        <a:t>Trudy</a:t>
                      </a:r>
                      <a:endParaRPr lang="en-US" dirty="0"/>
                    </a:p>
                  </a:txBody>
                  <a:tcPr>
                    <a:solidFill>
                      <a:schemeClr val="bg1">
                        <a:lumMod val="95000"/>
                      </a:schemeClr>
                    </a:solidFill>
                  </a:tcPr>
                </a:tc>
                <a:tc>
                  <a:txBody>
                    <a:bodyPr/>
                    <a:lstStyle/>
                    <a:p>
                      <a:endParaRPr lang="en-US" dirty="0"/>
                    </a:p>
                  </a:txBody>
                  <a:tcPr>
                    <a:solidFill>
                      <a:srgbClr val="FF0000"/>
                    </a:solidFill>
                  </a:tcPr>
                </a:tc>
                <a:tc gridSpan="8">
                  <a:txBody>
                    <a:bodyPr/>
                    <a:lstStyle/>
                    <a:p>
                      <a:pPr algn="ctr"/>
                      <a:r>
                        <a:rPr lang="en-US" sz="1600" dirty="0" smtClean="0">
                          <a:latin typeface="Franklin Gothic Book"/>
                          <a:cs typeface="Franklin Gothic Book"/>
                        </a:rPr>
                        <a:t>Marketplace Coverage –</a:t>
                      </a:r>
                      <a:r>
                        <a:rPr lang="en-US" sz="1600" baseline="0" dirty="0" smtClean="0">
                          <a:latin typeface="Franklin Gothic Book"/>
                          <a:cs typeface="Franklin Gothic Book"/>
                        </a:rPr>
                        <a:t> Complete Form 8962!</a:t>
                      </a:r>
                      <a:endParaRPr lang="en-US" sz="1600" dirty="0">
                        <a:latin typeface="Franklin Gothic Book"/>
                        <a:cs typeface="Franklin Gothic Book"/>
                      </a:endParaRPr>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dirty="0"/>
                    </a:p>
                  </a:txBody>
                  <a:tcPr>
                    <a:solidFill>
                      <a:schemeClr val="tx2">
                        <a:lumMod val="20000"/>
                        <a:lumOff val="80000"/>
                      </a:schemeClr>
                    </a:solidFill>
                  </a:tcPr>
                </a:tc>
                <a:tc hMerge="1">
                  <a:txBody>
                    <a:bodyPr/>
                    <a:lstStyle/>
                    <a:p>
                      <a:endParaRPr lang="en-US" sz="1800" kern="1200" dirty="0">
                        <a:solidFill>
                          <a:schemeClr val="dk1"/>
                        </a:solidFill>
                        <a:latin typeface="+mn-lt"/>
                        <a:ea typeface="+mn-ea"/>
                        <a:cs typeface="+mn-cs"/>
                      </a:endParaRPr>
                    </a:p>
                  </a:txBody>
                  <a:tcPr>
                    <a:solidFill>
                      <a:schemeClr val="tx2">
                        <a:lumMod val="20000"/>
                        <a:lumOff val="80000"/>
                      </a:schemeClr>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r h="370840">
                <a:tc>
                  <a:txBody>
                    <a:bodyPr/>
                    <a:lstStyle/>
                    <a:p>
                      <a:r>
                        <a:rPr lang="en-US" dirty="0" err="1" smtClean="0"/>
                        <a:t>Sumitra</a:t>
                      </a:r>
                      <a:endParaRPr lang="en-US" dirty="0"/>
                    </a:p>
                  </a:txBody>
                  <a:tcPr>
                    <a:solidFill>
                      <a:schemeClr val="bg1">
                        <a:lumMod val="95000"/>
                      </a:schemeClr>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r>
            </a:tbl>
          </a:graphicData>
        </a:graphic>
      </p:graphicFrame>
    </p:spTree>
    <p:extLst>
      <p:ext uri="{BB962C8B-B14F-4D97-AF65-F5344CB8AC3E}">
        <p14:creationId xmlns:p14="http://schemas.microsoft.com/office/powerpoint/2010/main" val="3238047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734" y="897466"/>
            <a:ext cx="8508826" cy="3059587"/>
          </a:xfrm>
        </p:spPr>
        <p:txBody>
          <a:bodyPr>
            <a:normAutofit/>
          </a:bodyPr>
          <a:lstStyle/>
          <a:p>
            <a:pPr>
              <a:buFont typeface="Wingdings" charset="2"/>
              <a:buChar char="§"/>
            </a:pPr>
            <a:r>
              <a:rPr lang="en-US" sz="1600" dirty="0" smtClean="0">
                <a:solidFill>
                  <a:schemeClr val="bg1">
                    <a:lumMod val="50000"/>
                  </a:schemeClr>
                </a:solidFill>
                <a:cs typeface="Arial"/>
              </a:rPr>
              <a:t>Sam </a:t>
            </a:r>
            <a:r>
              <a:rPr lang="en-US" sz="1600" dirty="0">
                <a:solidFill>
                  <a:schemeClr val="bg1">
                    <a:lumMod val="50000"/>
                  </a:schemeClr>
                </a:solidFill>
                <a:cs typeface="Arial"/>
              </a:rPr>
              <a:t>and his twin sister, Trudy, are </a:t>
            </a:r>
            <a:r>
              <a:rPr lang="en-US" sz="1600" dirty="0" smtClean="0">
                <a:solidFill>
                  <a:schemeClr val="bg1">
                    <a:lumMod val="50000"/>
                  </a:schemeClr>
                </a:solidFill>
                <a:cs typeface="Arial"/>
              </a:rPr>
              <a:t>age </a:t>
            </a:r>
            <a:r>
              <a:rPr lang="en-US" sz="1600" dirty="0">
                <a:solidFill>
                  <a:schemeClr val="bg1">
                    <a:lumMod val="50000"/>
                  </a:schemeClr>
                </a:solidFill>
                <a:cs typeface="Arial"/>
              </a:rPr>
              <a:t>32 and single. They lived with their mother, </a:t>
            </a:r>
            <a:r>
              <a:rPr lang="en-US" sz="1600" dirty="0" err="1">
                <a:solidFill>
                  <a:schemeClr val="bg1">
                    <a:lumMod val="50000"/>
                  </a:schemeClr>
                </a:solidFill>
                <a:cs typeface="Arial"/>
              </a:rPr>
              <a:t>Sumitra</a:t>
            </a:r>
            <a:r>
              <a:rPr lang="en-US" sz="1600" dirty="0">
                <a:solidFill>
                  <a:schemeClr val="bg1">
                    <a:lumMod val="50000"/>
                  </a:schemeClr>
                </a:solidFill>
                <a:cs typeface="Arial"/>
              </a:rPr>
              <a:t>, all year. </a:t>
            </a:r>
          </a:p>
          <a:p>
            <a:pPr>
              <a:buFont typeface="Wingdings" charset="2"/>
              <a:buChar char="§"/>
            </a:pPr>
            <a:r>
              <a:rPr lang="en-US" sz="1600" dirty="0">
                <a:latin typeface="Franklin Gothic Medium" panose="020B0603020102020204" pitchFamily="34" charset="0"/>
                <a:cs typeface="Arial"/>
              </a:rPr>
              <a:t>Sam earned </a:t>
            </a:r>
            <a:r>
              <a:rPr lang="en-US" sz="1600" dirty="0" smtClean="0">
                <a:latin typeface="Franklin Gothic Medium" panose="020B0603020102020204" pitchFamily="34" charset="0"/>
                <a:cs typeface="Arial"/>
              </a:rPr>
              <a:t>$35,000 </a:t>
            </a:r>
            <a:r>
              <a:rPr lang="en-US" sz="1600" dirty="0">
                <a:latin typeface="Franklin Gothic Medium" panose="020B0603020102020204" pitchFamily="34" charset="0"/>
                <a:cs typeface="Arial"/>
              </a:rPr>
              <a:t>in wages, his only income, and he is correctly filing as head of household. Sam had employer-sponsored health insurance all year. </a:t>
            </a:r>
          </a:p>
          <a:p>
            <a:pPr>
              <a:buFont typeface="Wingdings" charset="2"/>
              <a:buChar char="§"/>
            </a:pPr>
            <a:r>
              <a:rPr lang="en-US" sz="1600" dirty="0" smtClean="0">
                <a:solidFill>
                  <a:schemeClr val="bg1">
                    <a:lumMod val="50000"/>
                  </a:schemeClr>
                </a:solidFill>
                <a:cs typeface="Arial"/>
              </a:rPr>
              <a:t>His sister, Trudy, </a:t>
            </a:r>
            <a:r>
              <a:rPr lang="en-US" sz="1600" dirty="0">
                <a:solidFill>
                  <a:schemeClr val="bg1">
                    <a:lumMod val="50000"/>
                  </a:schemeClr>
                </a:solidFill>
                <a:cs typeface="Arial"/>
              </a:rPr>
              <a:t>qualifies as Sam’s dependent. Sam says that Trudy had a couple of small jobs and earned $1,000 - $2,000. Trudy purchased insurance through the Marketplace but stopped making the </a:t>
            </a:r>
            <a:r>
              <a:rPr lang="en-US" sz="1600" dirty="0" smtClean="0">
                <a:solidFill>
                  <a:schemeClr val="bg1">
                    <a:lumMod val="50000"/>
                  </a:schemeClr>
                </a:solidFill>
                <a:cs typeface="Arial"/>
              </a:rPr>
              <a:t>payments. </a:t>
            </a:r>
            <a:r>
              <a:rPr lang="en-US" sz="1600" dirty="0">
                <a:solidFill>
                  <a:schemeClr val="bg1">
                    <a:lumMod val="50000"/>
                  </a:schemeClr>
                </a:solidFill>
                <a:cs typeface="Arial"/>
              </a:rPr>
              <a:t>Her insurance started in February and was cancelled </a:t>
            </a:r>
            <a:r>
              <a:rPr lang="en-US" sz="1600" dirty="0" smtClean="0">
                <a:solidFill>
                  <a:schemeClr val="bg1">
                    <a:lumMod val="50000"/>
                  </a:schemeClr>
                </a:solidFill>
                <a:cs typeface="Arial"/>
              </a:rPr>
              <a:t>in September. </a:t>
            </a:r>
            <a:endParaRPr lang="en-US" sz="1600" dirty="0">
              <a:solidFill>
                <a:schemeClr val="bg1">
                  <a:lumMod val="50000"/>
                </a:schemeClr>
              </a:solidFill>
              <a:cs typeface="Arial"/>
            </a:endParaRPr>
          </a:p>
          <a:p>
            <a:pPr>
              <a:buFont typeface="Wingdings" charset="2"/>
              <a:buChar char="§"/>
            </a:pPr>
            <a:r>
              <a:rPr lang="en-US" sz="1600" dirty="0">
                <a:solidFill>
                  <a:schemeClr val="bg1">
                    <a:lumMod val="50000"/>
                  </a:schemeClr>
                </a:solidFill>
                <a:cs typeface="Arial"/>
              </a:rPr>
              <a:t>Sumitra has an ITIN (she is undocumented) and also qualifies as Sam’s dependent. She is single, age 66, and had no income. Sumitra is not eligible for Medicare and is uninsured.</a:t>
            </a:r>
          </a:p>
          <a:p>
            <a:pPr>
              <a:buFont typeface="Wingdings" charset="2"/>
              <a:buChar char="§"/>
            </a:pPr>
            <a:endParaRPr lang="en-US" sz="1100" dirty="0">
              <a:cs typeface="Arial"/>
            </a:endParaRPr>
          </a:p>
        </p:txBody>
      </p:sp>
      <p:sp>
        <p:nvSpPr>
          <p:cNvPr id="7" name="TextBox 6"/>
          <p:cNvSpPr txBox="1"/>
          <p:nvPr/>
        </p:nvSpPr>
        <p:spPr>
          <a:xfrm>
            <a:off x="288327" y="3957053"/>
            <a:ext cx="8669751" cy="221599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1200"/>
              </a:spcAft>
            </a:pPr>
            <a:r>
              <a:rPr lang="en-US" sz="2000" dirty="0" smtClean="0">
                <a:latin typeface="Franklin Gothic Medium" panose="020B0603020102020204" pitchFamily="34" charset="0"/>
                <a:cs typeface="Franklin Gothic Book"/>
              </a:rPr>
              <a:t>Start:   Does the household have income under the filing threshold?</a:t>
            </a:r>
          </a:p>
          <a:p>
            <a:pPr>
              <a:spcAft>
                <a:spcPts val="1200"/>
              </a:spcAft>
            </a:pPr>
            <a:r>
              <a:rPr lang="en-US" sz="2000" dirty="0" smtClean="0">
                <a:latin typeface="Franklin Gothic Book"/>
                <a:cs typeface="Franklin Gothic Book"/>
              </a:rPr>
              <a:t>Sam’s filing threshold - $13,050 </a:t>
            </a:r>
          </a:p>
          <a:p>
            <a:pPr>
              <a:spcAft>
                <a:spcPts val="1200"/>
              </a:spcAft>
            </a:pPr>
            <a:r>
              <a:rPr lang="en-US" i="1" dirty="0" smtClean="0">
                <a:latin typeface="Franklin Gothic Book"/>
                <a:cs typeface="Franklin Gothic Book"/>
              </a:rPr>
              <a:t>Line 7a – Household income (including income of dependents with a filing requirement)</a:t>
            </a:r>
          </a:p>
          <a:p>
            <a:pPr>
              <a:spcAft>
                <a:spcPts val="1200"/>
              </a:spcAft>
            </a:pPr>
            <a:r>
              <a:rPr lang="en-US" i="1" dirty="0" smtClean="0">
                <a:latin typeface="Franklin Gothic Book"/>
                <a:cs typeface="Franklin Gothic Book"/>
              </a:rPr>
              <a:t>Line 7b – Gross income (</a:t>
            </a:r>
            <a:r>
              <a:rPr lang="en-US" i="1" u="sng" dirty="0" smtClean="0">
                <a:latin typeface="Franklin Gothic Book"/>
                <a:cs typeface="Franklin Gothic Book"/>
              </a:rPr>
              <a:t>not</a:t>
            </a:r>
            <a:r>
              <a:rPr lang="en-US" i="1" dirty="0" smtClean="0">
                <a:latin typeface="Franklin Gothic Book"/>
                <a:cs typeface="Franklin Gothic Book"/>
              </a:rPr>
              <a:t> including income of dependents with a filing requirement)</a:t>
            </a:r>
            <a:endParaRPr lang="en-US" sz="2000" b="1" i="1" dirty="0" smtClean="0">
              <a:latin typeface="Franklin Gothic Book"/>
              <a:cs typeface="Franklin Gothic Book"/>
            </a:endParaRPr>
          </a:p>
          <a:p>
            <a:pPr>
              <a:spcAft>
                <a:spcPts val="1200"/>
              </a:spcAft>
            </a:pPr>
            <a:r>
              <a:rPr lang="en-US" sz="2000" dirty="0" smtClean="0">
                <a:latin typeface="Franklin Gothic Medium" panose="020B0603020102020204" pitchFamily="34" charset="0"/>
                <a:cs typeface="Franklin Gothic Book"/>
              </a:rPr>
              <a:t>Neither of these apply. Let’s consider exemptions for individuals….</a:t>
            </a:r>
            <a:endParaRPr lang="en-US" sz="2000" dirty="0">
              <a:latin typeface="Franklin Gothic Medium" panose="020B0603020102020204" pitchFamily="34" charset="0"/>
              <a:cs typeface="Franklin Gothic Book"/>
            </a:endParaRPr>
          </a:p>
        </p:txBody>
      </p:sp>
      <p:sp>
        <p:nvSpPr>
          <p:cNvPr id="8" name="Title 7"/>
          <p:cNvSpPr>
            <a:spLocks noGrp="1"/>
          </p:cNvSpPr>
          <p:nvPr>
            <p:ph type="title"/>
          </p:nvPr>
        </p:nvSpPr>
        <p:spPr/>
        <p:txBody>
          <a:bodyPr/>
          <a:lstStyle/>
          <a:p>
            <a:r>
              <a:rPr lang="en-US" dirty="0" smtClean="0"/>
              <a:t>Example 1</a:t>
            </a:r>
            <a:endParaRPr lang="en-US" dirty="0"/>
          </a:p>
        </p:txBody>
      </p:sp>
    </p:spTree>
    <p:extLst>
      <p:ext uri="{BB962C8B-B14F-4D97-AF65-F5344CB8AC3E}">
        <p14:creationId xmlns:p14="http://schemas.microsoft.com/office/powerpoint/2010/main" val="219884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734" y="897466"/>
            <a:ext cx="8508826" cy="3059587"/>
          </a:xfrm>
        </p:spPr>
        <p:txBody>
          <a:bodyPr>
            <a:normAutofit/>
          </a:bodyPr>
          <a:lstStyle/>
          <a:p>
            <a:pPr>
              <a:buFont typeface="Wingdings" charset="2"/>
              <a:buChar char="§"/>
            </a:pPr>
            <a:r>
              <a:rPr lang="en-US" sz="1600" dirty="0" smtClean="0">
                <a:solidFill>
                  <a:schemeClr val="bg1">
                    <a:lumMod val="50000"/>
                  </a:schemeClr>
                </a:solidFill>
                <a:cs typeface="Arial"/>
              </a:rPr>
              <a:t>Sam </a:t>
            </a:r>
            <a:r>
              <a:rPr lang="en-US" sz="1600" dirty="0">
                <a:solidFill>
                  <a:schemeClr val="bg1">
                    <a:lumMod val="50000"/>
                  </a:schemeClr>
                </a:solidFill>
                <a:cs typeface="Arial"/>
              </a:rPr>
              <a:t>and his twin sister, Trudy, are </a:t>
            </a:r>
            <a:r>
              <a:rPr lang="en-US" sz="1600" dirty="0" smtClean="0">
                <a:solidFill>
                  <a:schemeClr val="bg1">
                    <a:lumMod val="50000"/>
                  </a:schemeClr>
                </a:solidFill>
                <a:cs typeface="Arial"/>
              </a:rPr>
              <a:t>age </a:t>
            </a:r>
            <a:r>
              <a:rPr lang="en-US" sz="1600" dirty="0">
                <a:solidFill>
                  <a:schemeClr val="bg1">
                    <a:lumMod val="50000"/>
                  </a:schemeClr>
                </a:solidFill>
                <a:cs typeface="Arial"/>
              </a:rPr>
              <a:t>32 and single. They lived with their mother, </a:t>
            </a:r>
            <a:r>
              <a:rPr lang="en-US" sz="1600" dirty="0" err="1">
                <a:solidFill>
                  <a:schemeClr val="bg1">
                    <a:lumMod val="50000"/>
                  </a:schemeClr>
                </a:solidFill>
                <a:cs typeface="Arial"/>
              </a:rPr>
              <a:t>Sumitra</a:t>
            </a:r>
            <a:r>
              <a:rPr lang="en-US" sz="1600" dirty="0">
                <a:solidFill>
                  <a:schemeClr val="bg1">
                    <a:lumMod val="50000"/>
                  </a:schemeClr>
                </a:solidFill>
                <a:cs typeface="Arial"/>
              </a:rPr>
              <a:t>, all year. </a:t>
            </a:r>
          </a:p>
          <a:p>
            <a:pPr>
              <a:buFont typeface="Wingdings" charset="2"/>
              <a:buChar char="§"/>
            </a:pPr>
            <a:r>
              <a:rPr lang="en-US" sz="1600" dirty="0">
                <a:solidFill>
                  <a:schemeClr val="bg1">
                    <a:lumMod val="50000"/>
                  </a:schemeClr>
                </a:solidFill>
                <a:cs typeface="Arial"/>
              </a:rPr>
              <a:t>Sam earned </a:t>
            </a:r>
            <a:r>
              <a:rPr lang="en-US" sz="1600" dirty="0" smtClean="0">
                <a:solidFill>
                  <a:schemeClr val="bg1">
                    <a:lumMod val="50000"/>
                  </a:schemeClr>
                </a:solidFill>
                <a:cs typeface="Arial"/>
              </a:rPr>
              <a:t>$35,000 </a:t>
            </a:r>
            <a:r>
              <a:rPr lang="en-US" sz="1600" dirty="0">
                <a:solidFill>
                  <a:schemeClr val="bg1">
                    <a:lumMod val="50000"/>
                  </a:schemeClr>
                </a:solidFill>
                <a:cs typeface="Arial"/>
              </a:rPr>
              <a:t>in wages, his only income, and he is correctly filing as head of household. Sam had employer-sponsored health insurance all year. </a:t>
            </a:r>
          </a:p>
          <a:p>
            <a:pPr>
              <a:buFont typeface="Wingdings" charset="2"/>
              <a:buChar char="§"/>
            </a:pPr>
            <a:r>
              <a:rPr lang="en-US" sz="1600" dirty="0" smtClean="0">
                <a:solidFill>
                  <a:schemeClr val="bg1">
                    <a:lumMod val="50000"/>
                  </a:schemeClr>
                </a:solidFill>
                <a:cs typeface="Arial"/>
              </a:rPr>
              <a:t>His sister, Trudy, </a:t>
            </a:r>
            <a:r>
              <a:rPr lang="en-US" sz="1600" dirty="0">
                <a:solidFill>
                  <a:schemeClr val="bg1">
                    <a:lumMod val="50000"/>
                  </a:schemeClr>
                </a:solidFill>
                <a:cs typeface="Arial"/>
              </a:rPr>
              <a:t>qualifies as Sam’s dependent. Sam says that Trudy had a couple of small jobs and earned $1,000 - $2,000. Trudy purchased insurance through the Marketplace but stopped making the </a:t>
            </a:r>
            <a:r>
              <a:rPr lang="en-US" sz="1600" dirty="0" smtClean="0">
                <a:solidFill>
                  <a:schemeClr val="bg1">
                    <a:lumMod val="50000"/>
                  </a:schemeClr>
                </a:solidFill>
                <a:cs typeface="Arial"/>
              </a:rPr>
              <a:t>payments. </a:t>
            </a:r>
            <a:r>
              <a:rPr lang="en-US" sz="1600" dirty="0">
                <a:solidFill>
                  <a:schemeClr val="bg1">
                    <a:lumMod val="50000"/>
                  </a:schemeClr>
                </a:solidFill>
                <a:cs typeface="Arial"/>
              </a:rPr>
              <a:t>Her insurance started in February and was cancelled </a:t>
            </a:r>
            <a:r>
              <a:rPr lang="en-US" sz="1600" dirty="0" smtClean="0">
                <a:solidFill>
                  <a:schemeClr val="bg1">
                    <a:lumMod val="50000"/>
                  </a:schemeClr>
                </a:solidFill>
                <a:cs typeface="Arial"/>
              </a:rPr>
              <a:t>in September. </a:t>
            </a:r>
            <a:endParaRPr lang="en-US" sz="1600" dirty="0">
              <a:solidFill>
                <a:schemeClr val="bg1">
                  <a:lumMod val="50000"/>
                </a:schemeClr>
              </a:solidFill>
              <a:cs typeface="Arial"/>
            </a:endParaRPr>
          </a:p>
          <a:p>
            <a:pPr>
              <a:buFont typeface="Wingdings" charset="2"/>
              <a:buChar char="§"/>
            </a:pPr>
            <a:r>
              <a:rPr lang="en-US" sz="1600" b="1" dirty="0">
                <a:cs typeface="Arial"/>
              </a:rPr>
              <a:t>Sumitra has an ITIN (she is undocumented) and also qualifies as Sam’s dependent. She is single, age 66, and had no income. Sumitra is not eligible for Medicare and is uninsured.</a:t>
            </a:r>
          </a:p>
          <a:p>
            <a:pPr>
              <a:buFont typeface="Wingdings" charset="2"/>
              <a:buChar char="§"/>
            </a:pPr>
            <a:endParaRPr lang="en-US" sz="1100" dirty="0">
              <a:cs typeface="Arial"/>
            </a:endParaRPr>
          </a:p>
        </p:txBody>
      </p:sp>
      <p:sp>
        <p:nvSpPr>
          <p:cNvPr id="4" name="Title 3"/>
          <p:cNvSpPr>
            <a:spLocks noGrp="1"/>
          </p:cNvSpPr>
          <p:nvPr>
            <p:ph type="title"/>
          </p:nvPr>
        </p:nvSpPr>
        <p:spPr/>
        <p:txBody>
          <a:bodyPr/>
          <a:lstStyle/>
          <a:p>
            <a:r>
              <a:rPr lang="en-US" dirty="0" smtClean="0"/>
              <a:t>Example 1</a:t>
            </a:r>
            <a:endParaRPr lang="en-US" dirty="0"/>
          </a:p>
        </p:txBody>
      </p:sp>
      <p:sp>
        <p:nvSpPr>
          <p:cNvPr id="6" name="TextBox 5"/>
          <p:cNvSpPr txBox="1"/>
          <p:nvPr/>
        </p:nvSpPr>
        <p:spPr>
          <a:xfrm>
            <a:off x="288327" y="3957053"/>
            <a:ext cx="8669751"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1200"/>
              </a:spcAft>
            </a:pPr>
            <a:r>
              <a:rPr lang="en-US" sz="2000" dirty="0">
                <a:latin typeface="Franklin Gothic Medium" panose="020B0603020102020204" pitchFamily="34" charset="0"/>
                <a:cs typeface="Franklin Gothic Book"/>
              </a:rPr>
              <a:t>Does Sumitra qualify for an exemption for her uninsured months (Jan – Dec)?</a:t>
            </a:r>
          </a:p>
          <a:p>
            <a:pPr>
              <a:spcAft>
                <a:spcPts val="1200"/>
              </a:spcAft>
            </a:pPr>
            <a:r>
              <a:rPr lang="en-US" sz="2000" dirty="0">
                <a:latin typeface="Franklin Gothic Book"/>
                <a:cs typeface="Franklin Gothic Book"/>
              </a:rPr>
              <a:t>Based on these facts, Sumitra appears to qualify for the exemption for non-citizens (Code C). This exemption can be claimed for every month </a:t>
            </a:r>
            <a:r>
              <a:rPr lang="en-US" sz="2000" dirty="0" smtClean="0">
                <a:latin typeface="Franklin Gothic Book"/>
                <a:cs typeface="Franklin Gothic Book"/>
              </a:rPr>
              <a:t>of the year because her status was the same in every month. </a:t>
            </a:r>
            <a:endParaRPr lang="en-US" sz="2000" dirty="0">
              <a:latin typeface="Franklin Gothic Book"/>
              <a:cs typeface="Franklin Gothic Book"/>
            </a:endParaRPr>
          </a:p>
        </p:txBody>
      </p:sp>
    </p:spTree>
    <p:extLst>
      <p:ext uri="{BB962C8B-B14F-4D97-AF65-F5344CB8AC3E}">
        <p14:creationId xmlns:p14="http://schemas.microsoft.com/office/powerpoint/2010/main" val="98315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734" y="897466"/>
            <a:ext cx="8508826" cy="3059587"/>
          </a:xfrm>
        </p:spPr>
        <p:txBody>
          <a:bodyPr>
            <a:normAutofit/>
          </a:bodyPr>
          <a:lstStyle/>
          <a:p>
            <a:pPr>
              <a:buFont typeface="Wingdings" charset="2"/>
              <a:buChar char="§"/>
            </a:pPr>
            <a:r>
              <a:rPr lang="en-US" sz="1600" dirty="0" smtClean="0">
                <a:solidFill>
                  <a:schemeClr val="bg1">
                    <a:lumMod val="50000"/>
                  </a:schemeClr>
                </a:solidFill>
                <a:cs typeface="Arial"/>
              </a:rPr>
              <a:t>Sam </a:t>
            </a:r>
            <a:r>
              <a:rPr lang="en-US" sz="1600" dirty="0">
                <a:solidFill>
                  <a:schemeClr val="bg1">
                    <a:lumMod val="50000"/>
                  </a:schemeClr>
                </a:solidFill>
                <a:cs typeface="Arial"/>
              </a:rPr>
              <a:t>and his twin sister, Trudy, are </a:t>
            </a:r>
            <a:r>
              <a:rPr lang="en-US" sz="1600" dirty="0" smtClean="0">
                <a:solidFill>
                  <a:schemeClr val="bg1">
                    <a:lumMod val="50000"/>
                  </a:schemeClr>
                </a:solidFill>
                <a:cs typeface="Arial"/>
              </a:rPr>
              <a:t>age </a:t>
            </a:r>
            <a:r>
              <a:rPr lang="en-US" sz="1600" dirty="0">
                <a:solidFill>
                  <a:schemeClr val="bg1">
                    <a:lumMod val="50000"/>
                  </a:schemeClr>
                </a:solidFill>
                <a:cs typeface="Arial"/>
              </a:rPr>
              <a:t>32 and single. They lived with their mother, </a:t>
            </a:r>
            <a:r>
              <a:rPr lang="en-US" sz="1600" dirty="0" err="1">
                <a:solidFill>
                  <a:schemeClr val="bg1">
                    <a:lumMod val="50000"/>
                  </a:schemeClr>
                </a:solidFill>
                <a:cs typeface="Arial"/>
              </a:rPr>
              <a:t>Sumitra</a:t>
            </a:r>
            <a:r>
              <a:rPr lang="en-US" sz="1600" dirty="0">
                <a:solidFill>
                  <a:schemeClr val="bg1">
                    <a:lumMod val="50000"/>
                  </a:schemeClr>
                </a:solidFill>
                <a:cs typeface="Arial"/>
              </a:rPr>
              <a:t>, all year. </a:t>
            </a:r>
          </a:p>
          <a:p>
            <a:pPr>
              <a:buFont typeface="Wingdings" charset="2"/>
              <a:buChar char="§"/>
            </a:pPr>
            <a:r>
              <a:rPr lang="en-US" sz="1600" dirty="0">
                <a:solidFill>
                  <a:schemeClr val="bg1">
                    <a:lumMod val="50000"/>
                  </a:schemeClr>
                </a:solidFill>
                <a:cs typeface="Arial"/>
              </a:rPr>
              <a:t>Sam earned </a:t>
            </a:r>
            <a:r>
              <a:rPr lang="en-US" sz="1600" dirty="0" smtClean="0">
                <a:solidFill>
                  <a:schemeClr val="bg1">
                    <a:lumMod val="50000"/>
                  </a:schemeClr>
                </a:solidFill>
                <a:cs typeface="Arial"/>
              </a:rPr>
              <a:t>$35,000 </a:t>
            </a:r>
            <a:r>
              <a:rPr lang="en-US" sz="1600" dirty="0">
                <a:solidFill>
                  <a:schemeClr val="bg1">
                    <a:lumMod val="50000"/>
                  </a:schemeClr>
                </a:solidFill>
                <a:cs typeface="Arial"/>
              </a:rPr>
              <a:t>in wages, his only income, and he is correctly filing as head of household. Sam had employer-sponsored health insurance all year. </a:t>
            </a:r>
          </a:p>
          <a:p>
            <a:pPr>
              <a:buFont typeface="Wingdings" charset="2"/>
              <a:buChar char="§"/>
            </a:pPr>
            <a:r>
              <a:rPr lang="en-US" sz="1600" dirty="0" smtClean="0">
                <a:latin typeface="Franklin Gothic Medium" panose="020B0603020102020204" pitchFamily="34" charset="0"/>
                <a:cs typeface="Arial"/>
              </a:rPr>
              <a:t>His sister, Trudy, </a:t>
            </a:r>
            <a:r>
              <a:rPr lang="en-US" sz="1600" dirty="0">
                <a:latin typeface="Franklin Gothic Medium" panose="020B0603020102020204" pitchFamily="34" charset="0"/>
                <a:cs typeface="Arial"/>
              </a:rPr>
              <a:t>qualifies as Sam’s dependent. Sam says that Trudy had a couple of small jobs and earned $1,000 - $2,000. Trudy purchased insurance through the Marketplace but stopped making the </a:t>
            </a:r>
            <a:r>
              <a:rPr lang="en-US" sz="1600" dirty="0" smtClean="0">
                <a:latin typeface="Franklin Gothic Medium" panose="020B0603020102020204" pitchFamily="34" charset="0"/>
                <a:cs typeface="Arial"/>
              </a:rPr>
              <a:t>payments. </a:t>
            </a:r>
            <a:r>
              <a:rPr lang="en-US" sz="1600" dirty="0">
                <a:latin typeface="Franklin Gothic Medium" panose="020B0603020102020204" pitchFamily="34" charset="0"/>
                <a:cs typeface="Arial"/>
              </a:rPr>
              <a:t>Her insurance started in February and was cancelled </a:t>
            </a:r>
            <a:r>
              <a:rPr lang="en-US" sz="1600" dirty="0" smtClean="0">
                <a:latin typeface="Franklin Gothic Medium" panose="020B0603020102020204" pitchFamily="34" charset="0"/>
                <a:cs typeface="Arial"/>
              </a:rPr>
              <a:t>in September. </a:t>
            </a:r>
            <a:endParaRPr lang="en-US" sz="1600" dirty="0">
              <a:latin typeface="Franklin Gothic Medium" panose="020B0603020102020204" pitchFamily="34" charset="0"/>
              <a:cs typeface="Arial"/>
            </a:endParaRPr>
          </a:p>
          <a:p>
            <a:pPr>
              <a:buFont typeface="Wingdings" charset="2"/>
              <a:buChar char="§"/>
            </a:pPr>
            <a:r>
              <a:rPr lang="en-US" sz="1600" dirty="0">
                <a:solidFill>
                  <a:schemeClr val="bg1">
                    <a:lumMod val="50000"/>
                  </a:schemeClr>
                </a:solidFill>
                <a:cs typeface="Arial"/>
              </a:rPr>
              <a:t>Sumitra has an ITIN (she is undocumented) and also qualifies as Sam’s dependent. She is single, age 66, and had no income. Sumitra is not eligible for Medicare and is uninsured.</a:t>
            </a:r>
          </a:p>
          <a:p>
            <a:pPr>
              <a:buFont typeface="Wingdings" charset="2"/>
              <a:buChar char="§"/>
            </a:pPr>
            <a:endParaRPr lang="en-US" sz="1100" dirty="0">
              <a:cs typeface="Arial"/>
            </a:endParaRPr>
          </a:p>
        </p:txBody>
      </p:sp>
      <p:sp>
        <p:nvSpPr>
          <p:cNvPr id="4" name="Title 3"/>
          <p:cNvSpPr>
            <a:spLocks noGrp="1"/>
          </p:cNvSpPr>
          <p:nvPr>
            <p:ph type="title"/>
          </p:nvPr>
        </p:nvSpPr>
        <p:spPr/>
        <p:txBody>
          <a:bodyPr/>
          <a:lstStyle/>
          <a:p>
            <a:r>
              <a:rPr lang="en-US" dirty="0" smtClean="0"/>
              <a:t>Example 1</a:t>
            </a:r>
            <a:endParaRPr lang="en-US" dirty="0"/>
          </a:p>
        </p:txBody>
      </p:sp>
      <p:sp>
        <p:nvSpPr>
          <p:cNvPr id="6" name="TextBox 5"/>
          <p:cNvSpPr txBox="1"/>
          <p:nvPr/>
        </p:nvSpPr>
        <p:spPr>
          <a:xfrm>
            <a:off x="288327" y="3957053"/>
            <a:ext cx="8669751" cy="132343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1200"/>
              </a:spcAft>
            </a:pPr>
            <a:r>
              <a:rPr lang="en-US" sz="2000" dirty="0">
                <a:latin typeface="Franklin Gothic Medium" panose="020B0603020102020204" pitchFamily="34" charset="0"/>
                <a:cs typeface="Franklin Gothic Book"/>
              </a:rPr>
              <a:t>Does Trudy qualify for an exemption for her uninsured months (Jan, Oct-Dec)?</a:t>
            </a:r>
          </a:p>
          <a:p>
            <a:pPr>
              <a:spcAft>
                <a:spcPts val="1200"/>
              </a:spcAft>
            </a:pPr>
            <a:r>
              <a:rPr lang="en-US" sz="2000" dirty="0">
                <a:latin typeface="Franklin Gothic Book"/>
                <a:cs typeface="Franklin Gothic Book"/>
              </a:rPr>
              <a:t>For Jan:   Short coverage gap (Code B) or Gap Prior to May 1 (Code G)</a:t>
            </a:r>
          </a:p>
          <a:p>
            <a:pPr>
              <a:spcAft>
                <a:spcPts val="1200"/>
              </a:spcAft>
            </a:pPr>
            <a:r>
              <a:rPr lang="en-US" sz="2000" dirty="0">
                <a:latin typeface="Franklin Gothic Book"/>
                <a:cs typeface="Franklin Gothic Book"/>
              </a:rPr>
              <a:t>For Oct-Dec:   </a:t>
            </a:r>
            <a:r>
              <a:rPr lang="en-US" sz="2000" dirty="0" smtClean="0">
                <a:latin typeface="Franklin Gothic Book"/>
                <a:cs typeface="Franklin Gothic Book"/>
              </a:rPr>
              <a:t>No exemption appears to apply.</a:t>
            </a:r>
            <a:endParaRPr lang="en-US" sz="2000" dirty="0">
              <a:latin typeface="Franklin Gothic Book"/>
              <a:cs typeface="Franklin Gothic Book"/>
            </a:endParaRPr>
          </a:p>
        </p:txBody>
      </p:sp>
    </p:spTree>
    <p:extLst>
      <p:ext uri="{BB962C8B-B14F-4D97-AF65-F5344CB8AC3E}">
        <p14:creationId xmlns:p14="http://schemas.microsoft.com/office/powerpoint/2010/main" val="39998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ahoma" panose="020B0604030504040204" pitchFamily="34" charset="0"/>
                <a:cs typeface="Tahoma" panose="020B0604030504040204" pitchFamily="34" charset="0"/>
              </a:rPr>
              <a:t>Example 1</a:t>
            </a:r>
            <a:endParaRPr lang="en-US" dirty="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373200" y="897468"/>
            <a:ext cx="8629285" cy="2463766"/>
          </a:xfrm>
        </p:spPr>
        <p:txBody>
          <a:bodyPr/>
          <a:lstStyle/>
          <a:p>
            <a:pPr marL="0" indent="0">
              <a:buNone/>
            </a:pPr>
            <a:r>
              <a:rPr lang="en-US" sz="2000" b="1" dirty="0" smtClean="0"/>
              <a:t>Complete the rest of the tax return then go to </a:t>
            </a:r>
            <a:r>
              <a:rPr lang="en-US" sz="2000" b="1" dirty="0" err="1" smtClean="0"/>
              <a:t>Wkt</a:t>
            </a:r>
            <a:r>
              <a:rPr lang="en-US" sz="2000" b="1" dirty="0" smtClean="0"/>
              <a:t> 8:</a:t>
            </a:r>
          </a:p>
          <a:p>
            <a:pPr marL="342900" indent="-342900">
              <a:buFont typeface="Wingdings" panose="05000000000000000000" pitchFamily="2" charset="2"/>
              <a:buChar char="§"/>
            </a:pPr>
            <a:r>
              <a:rPr lang="en-US" sz="1800" dirty="0" smtClean="0"/>
              <a:t>Sam is insured all year. Indicate this by checking the box </a:t>
            </a:r>
            <a:r>
              <a:rPr lang="en-US" sz="1800" b="1" dirty="0" smtClean="0"/>
              <a:t>Full</a:t>
            </a:r>
            <a:r>
              <a:rPr lang="en-US" sz="1800" dirty="0" smtClean="0"/>
              <a:t>.</a:t>
            </a:r>
          </a:p>
          <a:p>
            <a:pPr marL="342900" indent="-342900">
              <a:buFont typeface="Wingdings" panose="05000000000000000000" pitchFamily="2" charset="2"/>
              <a:buChar char="§"/>
            </a:pPr>
            <a:r>
              <a:rPr lang="en-US" sz="1800" dirty="0" smtClean="0"/>
              <a:t>Sumitra </a:t>
            </a:r>
            <a:r>
              <a:rPr lang="en-US" sz="1800" dirty="0"/>
              <a:t>has an exemption all </a:t>
            </a:r>
            <a:r>
              <a:rPr lang="en-US" sz="1800" dirty="0" smtClean="0"/>
              <a:t>year. Check </a:t>
            </a:r>
            <a:r>
              <a:rPr lang="en-US" sz="1800" b="1" dirty="0" err="1" smtClean="0"/>
              <a:t>Exm</a:t>
            </a:r>
            <a:r>
              <a:rPr lang="en-US" sz="1800" dirty="0" smtClean="0"/>
              <a:t>, </a:t>
            </a:r>
            <a:r>
              <a:rPr lang="en-US" sz="1800" u="sng" dirty="0" smtClean="0"/>
              <a:t>do not check any months</a:t>
            </a:r>
            <a:r>
              <a:rPr lang="en-US" sz="1800" dirty="0" smtClean="0"/>
              <a:t>, and</a:t>
            </a:r>
            <a:r>
              <a:rPr lang="en-US" sz="1800" dirty="0"/>
              <a:t>, separately, </a:t>
            </a:r>
            <a:r>
              <a:rPr lang="en-US" sz="1800" dirty="0" smtClean="0"/>
              <a:t>complete </a:t>
            </a:r>
            <a:r>
              <a:rPr lang="en-US" sz="1800" dirty="0"/>
              <a:t>Form </a:t>
            </a:r>
            <a:r>
              <a:rPr lang="en-US" sz="1800" dirty="0" smtClean="0"/>
              <a:t>8965.</a:t>
            </a:r>
            <a:endParaRPr lang="en-US" sz="1800" dirty="0"/>
          </a:p>
          <a:p>
            <a:pPr marL="342900" indent="-342900">
              <a:buFont typeface="Wingdings" panose="05000000000000000000" pitchFamily="2" charset="2"/>
              <a:buChar char="§"/>
            </a:pPr>
            <a:r>
              <a:rPr lang="en-US" sz="1800" dirty="0" smtClean="0"/>
              <a:t>Trudy </a:t>
            </a:r>
            <a:r>
              <a:rPr lang="en-US" sz="1800" dirty="0"/>
              <a:t>has an exemption in </a:t>
            </a:r>
            <a:r>
              <a:rPr lang="en-US" sz="1800" dirty="0" smtClean="0"/>
              <a:t>January, had Marketplace insurance Feb-Sept, and was uninsured Oct-Dec. Check </a:t>
            </a:r>
            <a:r>
              <a:rPr lang="en-US" sz="1800" b="1" dirty="0" err="1" smtClean="0"/>
              <a:t>Exm</a:t>
            </a:r>
            <a:r>
              <a:rPr lang="en-US" sz="1800" dirty="0" smtClean="0"/>
              <a:t> and </a:t>
            </a:r>
            <a:r>
              <a:rPr lang="en-US" sz="1800" b="1" dirty="0" smtClean="0"/>
              <a:t>Mkt</a:t>
            </a:r>
            <a:r>
              <a:rPr lang="en-US" sz="1800" dirty="0" smtClean="0"/>
              <a:t> and </a:t>
            </a:r>
            <a:r>
              <a:rPr lang="en-US" sz="1800" u="sng" dirty="0" smtClean="0"/>
              <a:t>check only the months when she did not have any coverage or exemption</a:t>
            </a:r>
            <a:r>
              <a:rPr lang="en-US" sz="1800" dirty="0" smtClean="0"/>
              <a:t>, i.e., the penalty months. Complete Forms 8965 and 8962. </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sz="1800" dirty="0"/>
          </a:p>
          <a:p>
            <a:endParaRPr lang="en-US" sz="1800" dirty="0"/>
          </a:p>
          <a:p>
            <a:pPr marL="342900" indent="-342900">
              <a:buFont typeface="Wingdings" panose="05000000000000000000" pitchFamily="2" charset="2"/>
              <a:buChar char="§"/>
            </a:pPr>
            <a:endParaRPr lang="en-US" sz="1800" dirty="0"/>
          </a:p>
        </p:txBody>
      </p:sp>
      <p:pic>
        <p:nvPicPr>
          <p:cNvPr id="3" name="Picture 2"/>
          <p:cNvPicPr>
            <a:picLocks noChangeAspect="1"/>
          </p:cNvPicPr>
          <p:nvPr/>
        </p:nvPicPr>
        <p:blipFill>
          <a:blip r:embed="rId3"/>
          <a:stretch>
            <a:fillRect/>
          </a:stretch>
        </p:blipFill>
        <p:spPr>
          <a:xfrm>
            <a:off x="114301" y="3906563"/>
            <a:ext cx="8888184" cy="1783263"/>
          </a:xfrm>
          <a:prstGeom prst="rect">
            <a:avLst/>
          </a:prstGeom>
          <a:ln>
            <a:solidFill>
              <a:schemeClr val="tx2"/>
            </a:solidFill>
          </a:ln>
        </p:spPr>
      </p:pic>
      <p:sp>
        <p:nvSpPr>
          <p:cNvPr id="6" name="Rectangle 5"/>
          <p:cNvSpPr/>
          <p:nvPr/>
        </p:nvSpPr>
        <p:spPr>
          <a:xfrm>
            <a:off x="217715" y="4377147"/>
            <a:ext cx="8784770" cy="226423"/>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715" y="5460613"/>
            <a:ext cx="8784770"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7715" y="5091572"/>
            <a:ext cx="8784770" cy="227189"/>
          </a:xfrm>
          <a:prstGeom prst="rect">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40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641478" y="2878667"/>
            <a:ext cx="3243790" cy="1346200"/>
          </a:xfrm>
          <a:ln w="28575">
            <a:solidFill>
              <a:schemeClr val="tx2"/>
            </a:solidFill>
          </a:ln>
        </p:spPr>
        <p:txBody>
          <a:bodyPr>
            <a:normAutofit/>
          </a:bodyPr>
          <a:lstStyle/>
          <a:p>
            <a:r>
              <a:rPr lang="en-US" sz="1400" dirty="0" smtClean="0">
                <a:latin typeface="+mn-lt"/>
              </a:rPr>
              <a:t>Sam’s household income is $35,000 and his tax filing threshold is $13,050.</a:t>
            </a:r>
          </a:p>
          <a:p>
            <a:r>
              <a:rPr lang="en-US" sz="1400" dirty="0" smtClean="0">
                <a:latin typeface="+mn-lt"/>
              </a:rPr>
              <a:t>$35,000 - $13,050 = $21,950 *1% = $220 </a:t>
            </a:r>
          </a:p>
          <a:p>
            <a:r>
              <a:rPr lang="en-US" sz="1400" dirty="0" smtClean="0">
                <a:latin typeface="+mn-lt"/>
              </a:rPr>
              <a:t>$220 </a:t>
            </a:r>
            <a:r>
              <a:rPr lang="en-US" sz="1400" dirty="0">
                <a:latin typeface="+mn-lt"/>
              </a:rPr>
              <a:t>*</a:t>
            </a:r>
            <a:r>
              <a:rPr lang="en-US" sz="1400" dirty="0" smtClean="0">
                <a:latin typeface="+mn-lt"/>
              </a:rPr>
              <a:t> 3/12 (months uninsured) = $55 </a:t>
            </a:r>
          </a:p>
          <a:p>
            <a:endParaRPr lang="en-US" dirty="0" smtClean="0">
              <a:latin typeface="+mn-lt"/>
            </a:endParaRPr>
          </a:p>
          <a:p>
            <a:endParaRPr lang="en-US" dirty="0" smtClean="0">
              <a:latin typeface="+mn-lt"/>
            </a:endParaRPr>
          </a:p>
          <a:p>
            <a:endParaRPr lang="en-US"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2269582070"/>
              </p:ext>
            </p:extLst>
          </p:nvPr>
        </p:nvGraphicFramePr>
        <p:xfrm>
          <a:off x="729191" y="1167341"/>
          <a:ext cx="7540280" cy="1015127"/>
        </p:xfrm>
        <a:graphic>
          <a:graphicData uri="http://schemas.openxmlformats.org/drawingml/2006/table">
            <a:tbl>
              <a:tblPr firstRow="1" bandRow="1">
                <a:tableStyleId>{5C22544A-7EE6-4342-B048-85BDC9FD1C3A}</a:tableStyleId>
              </a:tblPr>
              <a:tblGrid>
                <a:gridCol w="1131013">
                  <a:extLst>
                    <a:ext uri="{9D8B030D-6E8A-4147-A177-3AD203B41FA5}">
                      <a16:colId xmlns:a16="http://schemas.microsoft.com/office/drawing/2014/main" xmlns="" val="20000"/>
                    </a:ext>
                  </a:extLst>
                </a:gridCol>
                <a:gridCol w="3115733">
                  <a:extLst>
                    <a:ext uri="{9D8B030D-6E8A-4147-A177-3AD203B41FA5}">
                      <a16:colId xmlns:a16="http://schemas.microsoft.com/office/drawing/2014/main" xmlns="" val="20001"/>
                    </a:ext>
                  </a:extLst>
                </a:gridCol>
                <a:gridCol w="3293534">
                  <a:extLst>
                    <a:ext uri="{9D8B030D-6E8A-4147-A177-3AD203B41FA5}">
                      <a16:colId xmlns:a16="http://schemas.microsoft.com/office/drawing/2014/main" xmlns="" val="20002"/>
                    </a:ext>
                  </a:extLst>
                </a:gridCol>
              </a:tblGrid>
              <a:tr h="411943">
                <a:tc>
                  <a:txBody>
                    <a:bodyPr/>
                    <a:lstStyle/>
                    <a:p>
                      <a:pPr algn="ctr"/>
                      <a:r>
                        <a:rPr lang="en-US" sz="1400" dirty="0" smtClean="0"/>
                        <a:t>Year</a:t>
                      </a:r>
                      <a:endParaRPr lang="en-US" sz="1400" dirty="0"/>
                    </a:p>
                  </a:txBody>
                  <a:tcPr anchor="ct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gridSpan="2">
                  <a:txBody>
                    <a:bodyPr/>
                    <a:lstStyle/>
                    <a:p>
                      <a:pPr algn="ctr"/>
                      <a:r>
                        <a:rPr lang="en-US" sz="1400" dirty="0" smtClean="0"/>
                        <a:t>Full-year</a:t>
                      </a:r>
                      <a:r>
                        <a:rPr lang="en-US" sz="1400" baseline="0" dirty="0" smtClean="0"/>
                        <a:t> payment</a:t>
                      </a:r>
                      <a:r>
                        <a:rPr lang="en-US" sz="1400" dirty="0" smtClean="0"/>
                        <a:t> is </a:t>
                      </a:r>
                      <a:r>
                        <a:rPr lang="en-US" sz="1400" u="sng" dirty="0" smtClean="0"/>
                        <a:t>greater</a:t>
                      </a:r>
                      <a:r>
                        <a:rPr lang="en-US" sz="1400" baseline="0" dirty="0" smtClean="0"/>
                        <a:t> of:</a:t>
                      </a:r>
                      <a:endParaRPr lang="en-US" sz="1400" dirty="0"/>
                    </a:p>
                  </a:txBody>
                  <a:tcPr anchor="ct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endParaRPr lang="en-US" dirty="0"/>
                    </a:p>
                  </a:txBody>
                  <a:tcPr/>
                </a:tc>
                <a:extLst>
                  <a:ext uri="{0D108BD9-81ED-4DB2-BD59-A6C34878D82A}">
                    <a16:rowId xmlns:a16="http://schemas.microsoft.com/office/drawing/2014/main" xmlns="" val="10000"/>
                  </a:ext>
                </a:extLst>
              </a:tr>
              <a:tr h="603184">
                <a:tc>
                  <a:txBody>
                    <a:bodyPr/>
                    <a:lstStyle/>
                    <a:p>
                      <a:pPr algn="ctr"/>
                      <a:r>
                        <a:rPr lang="en-US" sz="1400" dirty="0" smtClean="0"/>
                        <a:t>2014</a:t>
                      </a:r>
                      <a:endParaRPr lang="en-US" sz="1400"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tc>
                  <a:txBody>
                    <a:bodyPr/>
                    <a:lstStyle/>
                    <a:p>
                      <a:r>
                        <a:rPr lang="en-US" sz="1400" dirty="0" smtClean="0"/>
                        <a:t>1% of household income</a:t>
                      </a:r>
                      <a:r>
                        <a:rPr lang="en-US" sz="1400" baseline="0" dirty="0" smtClean="0"/>
                        <a:t> above tax filing threshold (up to cap</a:t>
                      </a:r>
                      <a:r>
                        <a:rPr lang="en-US" sz="1400" baseline="0" dirty="0" smtClean="0">
                          <a:solidFill>
                            <a:srgbClr val="C00000"/>
                          </a:solidFill>
                        </a:rPr>
                        <a:t>*</a:t>
                      </a:r>
                      <a:r>
                        <a:rPr lang="en-US" sz="1400" baseline="0" dirty="0" smtClean="0"/>
                        <a:t>)</a:t>
                      </a:r>
                      <a:endParaRPr lang="en-US" sz="14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tc>
                  <a:txBody>
                    <a:bodyPr/>
                    <a:lstStyle/>
                    <a:p>
                      <a:r>
                        <a:rPr lang="en-US" sz="1400" dirty="0" smtClean="0"/>
                        <a:t>$95 per adult, $47.50 per child</a:t>
                      </a:r>
                    </a:p>
                    <a:p>
                      <a:r>
                        <a:rPr lang="en-US" sz="1400" baseline="0" dirty="0" smtClean="0"/>
                        <a:t>(up to cap of $285)</a:t>
                      </a:r>
                      <a:endParaRPr lang="en-US" sz="1400"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0" name="Down Arrow 9"/>
          <p:cNvSpPr/>
          <p:nvPr/>
        </p:nvSpPr>
        <p:spPr>
          <a:xfrm>
            <a:off x="3088219" y="2099733"/>
            <a:ext cx="482600" cy="778934"/>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6339947" y="2115694"/>
            <a:ext cx="482600" cy="778934"/>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5"/>
          <p:cNvSpPr>
            <a:spLocks noGrp="1"/>
          </p:cNvSpPr>
          <p:nvPr>
            <p:ph sz="half" idx="2"/>
          </p:nvPr>
        </p:nvSpPr>
        <p:spPr>
          <a:xfrm>
            <a:off x="5017560" y="2878667"/>
            <a:ext cx="3127374" cy="1346200"/>
          </a:xfrm>
          <a:ln w="28575">
            <a:solidFill>
              <a:schemeClr val="tx2"/>
            </a:solidFill>
          </a:ln>
        </p:spPr>
        <p:txBody>
          <a:bodyPr>
            <a:normAutofit/>
          </a:bodyPr>
          <a:lstStyle/>
          <a:p>
            <a:pPr algn="ctr"/>
            <a:r>
              <a:rPr lang="en-US" sz="1400" dirty="0" smtClean="0">
                <a:latin typeface="+mn-lt"/>
              </a:rPr>
              <a:t>$95 * 3/12 (months uninsured) = $24</a:t>
            </a:r>
          </a:p>
          <a:p>
            <a:endParaRPr lang="en-US" dirty="0" smtClean="0">
              <a:latin typeface="+mn-lt"/>
            </a:endParaRPr>
          </a:p>
          <a:p>
            <a:endParaRPr lang="en-US" dirty="0" smtClean="0">
              <a:latin typeface="+mn-lt"/>
            </a:endParaRPr>
          </a:p>
          <a:p>
            <a:endParaRPr lang="en-US" dirty="0">
              <a:latin typeface="+mn-lt"/>
            </a:endParaRPr>
          </a:p>
        </p:txBody>
      </p:sp>
      <p:sp>
        <p:nvSpPr>
          <p:cNvPr id="13" name="TextBox 12"/>
          <p:cNvSpPr txBox="1"/>
          <p:nvPr/>
        </p:nvSpPr>
        <p:spPr>
          <a:xfrm>
            <a:off x="529471" y="4513707"/>
            <a:ext cx="8066625" cy="1477328"/>
          </a:xfrm>
          <a:prstGeom prst="rect">
            <a:avLst/>
          </a:prstGeom>
          <a:noFill/>
        </p:spPr>
        <p:txBody>
          <a:bodyPr wrap="square" rtlCol="0">
            <a:spAutoFit/>
          </a:bodyPr>
          <a:lstStyle/>
          <a:p>
            <a:r>
              <a:rPr lang="en-US" dirty="0" smtClean="0">
                <a:latin typeface="Franklin Gothic Book" panose="020B0503020102020204" pitchFamily="34" charset="0"/>
              </a:rPr>
              <a:t>The greater of the two calculations is $55 </a:t>
            </a:r>
          </a:p>
          <a:p>
            <a:pPr marL="742950" lvl="1" indent="-285750">
              <a:buClr>
                <a:schemeClr val="tx2">
                  <a:lumMod val="60000"/>
                  <a:lumOff val="40000"/>
                </a:schemeClr>
              </a:buClr>
              <a:buFont typeface="Wingdings" panose="05000000000000000000" pitchFamily="2" charset="2"/>
              <a:buChar char="Ø"/>
            </a:pPr>
            <a:r>
              <a:rPr lang="en-US" b="1" dirty="0" smtClean="0">
                <a:latin typeface="Franklin Gothic Book" panose="020B0503020102020204" pitchFamily="34" charset="0"/>
              </a:rPr>
              <a:t>$55 will autofill on Line 61 of Form 1040. </a:t>
            </a:r>
          </a:p>
          <a:p>
            <a:endParaRPr lang="en-US" dirty="0">
              <a:latin typeface="Franklin Gothic Book" panose="020B0503020102020204" pitchFamily="34" charset="0"/>
            </a:endParaRPr>
          </a:p>
          <a:p>
            <a:r>
              <a:rPr lang="en-US" dirty="0" smtClean="0">
                <a:latin typeface="Franklin Gothic Book" panose="020B0503020102020204" pitchFamily="34" charset="0"/>
              </a:rPr>
              <a:t>Note that even though Sam had insurance, he is responsible for the ISRP of any dependent on his return, even the adults!  </a:t>
            </a:r>
          </a:p>
        </p:txBody>
      </p:sp>
      <p:sp>
        <p:nvSpPr>
          <p:cNvPr id="3" name="Title 2"/>
          <p:cNvSpPr>
            <a:spLocks noGrp="1"/>
          </p:cNvSpPr>
          <p:nvPr>
            <p:ph type="title"/>
          </p:nvPr>
        </p:nvSpPr>
        <p:spPr/>
        <p:txBody>
          <a:bodyPr/>
          <a:lstStyle/>
          <a:p>
            <a:r>
              <a:rPr lang="en-US" dirty="0" smtClean="0"/>
              <a:t>Example 1</a:t>
            </a:r>
            <a:endParaRPr lang="en-US" dirty="0"/>
          </a:p>
        </p:txBody>
      </p:sp>
    </p:spTree>
    <p:extLst>
      <p:ext uri="{BB962C8B-B14F-4D97-AF65-F5344CB8AC3E}">
        <p14:creationId xmlns:p14="http://schemas.microsoft.com/office/powerpoint/2010/main" val="1660529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1 </a:t>
            </a:r>
            <a:endParaRPr lang="en-US" dirty="0"/>
          </a:p>
        </p:txBody>
      </p:sp>
      <p:sp>
        <p:nvSpPr>
          <p:cNvPr id="7" name="Content Placeholder 6"/>
          <p:cNvSpPr>
            <a:spLocks noGrp="1"/>
          </p:cNvSpPr>
          <p:nvPr>
            <p:ph idx="1"/>
          </p:nvPr>
        </p:nvSpPr>
        <p:spPr>
          <a:xfrm>
            <a:off x="364734" y="955964"/>
            <a:ext cx="8229600" cy="1092644"/>
          </a:xfrm>
        </p:spPr>
        <p:txBody>
          <a:bodyPr/>
          <a:lstStyle/>
          <a:p>
            <a:pPr marL="0" indent="0">
              <a:buNone/>
            </a:pPr>
            <a:r>
              <a:rPr lang="en-US" sz="2000" dirty="0" smtClean="0"/>
              <a:t>We’re not done!</a:t>
            </a:r>
          </a:p>
          <a:p>
            <a:r>
              <a:rPr lang="en-US" sz="2000" dirty="0" smtClean="0"/>
              <a:t>Complete Form 8965, Exemptions for Sumitra and Trudy</a:t>
            </a:r>
          </a:p>
          <a:p>
            <a:r>
              <a:rPr lang="en-US" sz="2000" dirty="0" smtClean="0"/>
              <a:t>Scroll down to Part III.</a:t>
            </a:r>
            <a:endParaRPr lang="en-US" sz="2000" dirty="0"/>
          </a:p>
        </p:txBody>
      </p:sp>
      <p:pic>
        <p:nvPicPr>
          <p:cNvPr id="8" name="Picture 7"/>
          <p:cNvPicPr>
            <a:picLocks noChangeAspect="1"/>
          </p:cNvPicPr>
          <p:nvPr/>
        </p:nvPicPr>
        <p:blipFill>
          <a:blip r:embed="rId2"/>
          <a:stretch>
            <a:fillRect/>
          </a:stretch>
        </p:blipFill>
        <p:spPr>
          <a:xfrm>
            <a:off x="114301" y="2312377"/>
            <a:ext cx="8921422" cy="1667134"/>
          </a:xfrm>
          <a:prstGeom prst="rect">
            <a:avLst/>
          </a:prstGeom>
          <a:ln>
            <a:solidFill>
              <a:schemeClr val="tx2"/>
            </a:solidFill>
          </a:ln>
        </p:spPr>
      </p:pic>
    </p:spTree>
    <p:extLst>
      <p:ext uri="{BB962C8B-B14F-4D97-AF65-F5344CB8AC3E}">
        <p14:creationId xmlns:p14="http://schemas.microsoft.com/office/powerpoint/2010/main" val="3878303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64" y="2648306"/>
            <a:ext cx="8596347" cy="1301394"/>
          </a:xfrm>
        </p:spPr>
        <p:txBody>
          <a:bodyPr/>
          <a:lstStyle/>
          <a:p>
            <a:r>
              <a:rPr lang="en-US" dirty="0"/>
              <a:t>Individual Shared Responsibility Payment (ISRP)</a:t>
            </a:r>
          </a:p>
        </p:txBody>
      </p:sp>
      <p:sp>
        <p:nvSpPr>
          <p:cNvPr id="6" name="Text Placeholder 5"/>
          <p:cNvSpPr>
            <a:spLocks noGrp="1"/>
          </p:cNvSpPr>
          <p:nvPr>
            <p:ph type="body" idx="1"/>
          </p:nvPr>
        </p:nvSpPr>
        <p:spPr/>
        <p:txBody>
          <a:bodyPr/>
          <a:lstStyle/>
          <a:p>
            <a:r>
              <a:rPr lang="en-US" dirty="0" smtClean="0"/>
              <a:t>aka Individual Shared Responsibility Payment</a:t>
            </a:r>
          </a:p>
          <a:p>
            <a:r>
              <a:rPr lang="en-US" dirty="0" smtClean="0"/>
              <a:t>aka “Penalty”</a:t>
            </a:r>
            <a:endParaRPr lang="en-US" dirty="0"/>
          </a:p>
        </p:txBody>
      </p:sp>
    </p:spTree>
    <p:extLst>
      <p:ext uri="{BB962C8B-B14F-4D97-AF65-F5344CB8AC3E}">
        <p14:creationId xmlns:p14="http://schemas.microsoft.com/office/powerpoint/2010/main" val="2105164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Trudy’s 1095-A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87123"/>
            <a:ext cx="8594334" cy="5560741"/>
          </a:xfrm>
          <a:prstGeom prst="rect">
            <a:avLst/>
          </a:prstGeom>
          <a:ln>
            <a:noFill/>
          </a:ln>
          <a:effectLst>
            <a:outerShdw blurRad="63500" sx="102000" sy="102000" algn="ctr" rotWithShape="0">
              <a:prstClr val="black">
                <a:alpha val="40000"/>
              </a:prstClr>
            </a:outerShdw>
          </a:effectLst>
        </p:spPr>
      </p:pic>
      <p:graphicFrame>
        <p:nvGraphicFramePr>
          <p:cNvPr id="6" name="Table 5"/>
          <p:cNvGraphicFramePr>
            <a:graphicFrameLocks noGrp="1"/>
          </p:cNvGraphicFramePr>
          <p:nvPr>
            <p:extLst>
              <p:ext uri="{D42A27DB-BD31-4B8C-83A1-F6EECF244321}">
                <p14:modId xmlns:p14="http://schemas.microsoft.com/office/powerpoint/2010/main" val="4214706165"/>
              </p:ext>
            </p:extLst>
          </p:nvPr>
        </p:nvGraphicFramePr>
        <p:xfrm>
          <a:off x="2358014" y="1527347"/>
          <a:ext cx="6394100" cy="4820517"/>
        </p:xfrm>
        <a:graphic>
          <a:graphicData uri="http://schemas.openxmlformats.org/drawingml/2006/table">
            <a:tbl>
              <a:tblPr firstRow="1" bandRow="1">
                <a:tableStyleId>{5C22544A-7EE6-4342-B048-85BDC9FD1C3A}</a:tableStyleId>
              </a:tblPr>
              <a:tblGrid>
                <a:gridCol w="1892440"/>
                <a:gridCol w="2190540"/>
                <a:gridCol w="2311120"/>
              </a:tblGrid>
              <a:tr h="370809">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255</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250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99</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FF0000"/>
                          </a:solidFill>
                        </a:rPr>
                        <a:t>0</a:t>
                      </a:r>
                      <a:endParaRPr lang="en-US" sz="1600" b="0"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09">
                <a:tc>
                  <a:txBody>
                    <a:bodyPr/>
                    <a:lstStyle/>
                    <a:p>
                      <a:pPr algn="ctr"/>
                      <a:r>
                        <a:rPr lang="en-US" sz="1600" b="1" dirty="0" smtClean="0">
                          <a:solidFill>
                            <a:srgbClr val="FF0000"/>
                          </a:solidFill>
                        </a:rPr>
                        <a:t>2,295</a:t>
                      </a:r>
                      <a:endParaRPr lang="en-US" sz="1600" b="1"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F0000"/>
                          </a:solidFill>
                        </a:rPr>
                        <a:t>2,250</a:t>
                      </a:r>
                      <a:endParaRPr lang="en-US" sz="1600" b="1"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F0000"/>
                          </a:solidFill>
                        </a:rPr>
                        <a:t>792</a:t>
                      </a:r>
                      <a:endParaRPr lang="en-US" sz="1600" b="1" dirty="0">
                        <a:solidFill>
                          <a:srgbClr val="FF0000"/>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49318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435073" y="817685"/>
            <a:ext cx="8229600" cy="862818"/>
          </a:xfrm>
        </p:spPr>
        <p:txBody>
          <a:bodyPr/>
          <a:lstStyle/>
          <a:p>
            <a:r>
              <a:rPr lang="en-US" dirty="0" smtClean="0"/>
              <a:t>Complete Form 8962, Premium Tax Credit</a:t>
            </a:r>
          </a:p>
          <a:p>
            <a:r>
              <a:rPr lang="en-US" dirty="0" smtClean="0"/>
              <a:t>Most of Part 1 will autofill. </a:t>
            </a:r>
            <a:endParaRPr lang="en-US" dirty="0"/>
          </a:p>
        </p:txBody>
      </p:sp>
      <p:grpSp>
        <p:nvGrpSpPr>
          <p:cNvPr id="7" name="Group 6"/>
          <p:cNvGrpSpPr/>
          <p:nvPr/>
        </p:nvGrpSpPr>
        <p:grpSpPr>
          <a:xfrm>
            <a:off x="355572" y="1887219"/>
            <a:ext cx="6344166" cy="3701561"/>
            <a:chOff x="1595288" y="1758462"/>
            <a:chExt cx="6344166" cy="3701561"/>
          </a:xfrm>
        </p:grpSpPr>
        <p:pic>
          <p:nvPicPr>
            <p:cNvPr id="5" name="Picture 4"/>
            <p:cNvPicPr>
              <a:picLocks noChangeAspect="1"/>
            </p:cNvPicPr>
            <p:nvPr/>
          </p:nvPicPr>
          <p:blipFill>
            <a:blip r:embed="rId2"/>
            <a:stretch>
              <a:fillRect/>
            </a:stretch>
          </p:blipFill>
          <p:spPr>
            <a:xfrm>
              <a:off x="1656831" y="1758462"/>
              <a:ext cx="6255089" cy="3535835"/>
            </a:xfrm>
            <a:prstGeom prst="rect">
              <a:avLst/>
            </a:prstGeom>
          </p:spPr>
        </p:pic>
        <p:pic>
          <p:nvPicPr>
            <p:cNvPr id="6" name="Picture 5"/>
            <p:cNvPicPr>
              <a:picLocks noChangeAspect="1"/>
            </p:cNvPicPr>
            <p:nvPr/>
          </p:nvPicPr>
          <p:blipFill rotWithShape="1">
            <a:blip r:embed="rId3"/>
            <a:srcRect b="92240"/>
            <a:stretch/>
          </p:blipFill>
          <p:spPr>
            <a:xfrm>
              <a:off x="1595288" y="5288033"/>
              <a:ext cx="6344166" cy="171990"/>
            </a:xfrm>
            <a:prstGeom prst="rect">
              <a:avLst/>
            </a:prstGeom>
          </p:spPr>
        </p:pic>
      </p:grpSp>
      <p:sp>
        <p:nvSpPr>
          <p:cNvPr id="8" name="Rounded Rectangle 7"/>
          <p:cNvSpPr/>
          <p:nvPr/>
        </p:nvSpPr>
        <p:spPr>
          <a:xfrm>
            <a:off x="531789" y="3444121"/>
            <a:ext cx="3618181" cy="21101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31789" y="4748777"/>
            <a:ext cx="5183211" cy="34196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715000" y="2611362"/>
            <a:ext cx="1071878" cy="2308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86878" y="2303585"/>
            <a:ext cx="2271718" cy="2985433"/>
          </a:xfrm>
          <a:prstGeom prst="rect">
            <a:avLst/>
          </a:prstGeom>
          <a:noFill/>
          <a:ln w="19050">
            <a:solidFill>
              <a:srgbClr val="FF0000"/>
            </a:solidFill>
          </a:ln>
        </p:spPr>
        <p:txBody>
          <a:bodyPr wrap="square" rtlCol="0">
            <a:spAutoFit/>
          </a:bodyPr>
          <a:lstStyle/>
          <a:p>
            <a:r>
              <a:rPr lang="en-US" sz="1400" dirty="0" smtClean="0">
                <a:latin typeface="Franklin Gothic Book" panose="020B0503020102020204" pitchFamily="34" charset="0"/>
              </a:rPr>
              <a:t>Two circumstances when someone can have income under 100% FPL and still get PTC:</a:t>
            </a:r>
          </a:p>
          <a:p>
            <a:pPr marL="342900" indent="-342900">
              <a:buAutoNum type="arabicPeriod"/>
            </a:pPr>
            <a:r>
              <a:rPr lang="en-US" sz="1200" dirty="0" smtClean="0">
                <a:latin typeface="Franklin Gothic Book" panose="020B0503020102020204" pitchFamily="34" charset="0"/>
              </a:rPr>
              <a:t>A person enrolled in a </a:t>
            </a:r>
            <a:r>
              <a:rPr lang="en-US" sz="1200" dirty="0">
                <a:latin typeface="Franklin Gothic Book" panose="020B0503020102020204" pitchFamily="34" charset="0"/>
              </a:rPr>
              <a:t>M</a:t>
            </a:r>
            <a:r>
              <a:rPr lang="en-US" sz="1200" dirty="0" smtClean="0">
                <a:latin typeface="Franklin Gothic Book" panose="020B0503020102020204" pitchFamily="34" charset="0"/>
              </a:rPr>
              <a:t>arketplace plan, was determined eligible for subsidies and received PTC in advance, but at the end of the year had income &lt;100% FPL.</a:t>
            </a:r>
          </a:p>
          <a:p>
            <a:pPr marL="342900" indent="-342900">
              <a:buAutoNum type="arabicPeriod"/>
            </a:pPr>
            <a:r>
              <a:rPr lang="en-US" sz="1200" dirty="0" smtClean="0">
                <a:latin typeface="Franklin Gothic Book" panose="020B0503020102020204" pitchFamily="34" charset="0"/>
              </a:rPr>
              <a:t>Lawfully present immigrant who is ineligible for Medicaid due to immigration status.  </a:t>
            </a:r>
            <a:endParaRPr lang="en-US" sz="1200" dirty="0">
              <a:latin typeface="Franklin Gothic Book" panose="020B0503020102020204" pitchFamily="34" charset="0"/>
            </a:endParaRPr>
          </a:p>
        </p:txBody>
      </p:sp>
    </p:spTree>
    <p:extLst>
      <p:ext uri="{BB962C8B-B14F-4D97-AF65-F5344CB8AC3E}">
        <p14:creationId xmlns:p14="http://schemas.microsoft.com/office/powerpoint/2010/main" val="307509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364734" y="955964"/>
            <a:ext cx="8229600" cy="723367"/>
          </a:xfrm>
        </p:spPr>
        <p:txBody>
          <a:bodyPr/>
          <a:lstStyle/>
          <a:p>
            <a:r>
              <a:rPr lang="en-US" sz="2000" dirty="0" smtClean="0"/>
              <a:t>Question 10 reflects that we need to do the calculation monthly since Trudy was enrolled in Marketplace coverage only 8 months of the year. </a:t>
            </a:r>
            <a:endParaRPr lang="en-US" sz="2000" dirty="0"/>
          </a:p>
        </p:txBody>
      </p:sp>
      <p:pic>
        <p:nvPicPr>
          <p:cNvPr id="5" name="Picture 4"/>
          <p:cNvPicPr>
            <a:picLocks noChangeAspect="1"/>
          </p:cNvPicPr>
          <p:nvPr/>
        </p:nvPicPr>
        <p:blipFill rotWithShape="1">
          <a:blip r:embed="rId3"/>
          <a:srcRect t="9884" b="461"/>
          <a:stretch/>
        </p:blipFill>
        <p:spPr>
          <a:xfrm>
            <a:off x="785539" y="2024326"/>
            <a:ext cx="6344166" cy="1987061"/>
          </a:xfrm>
          <a:prstGeom prst="rect">
            <a:avLst/>
          </a:prstGeom>
          <a:ln w="19050">
            <a:solidFill>
              <a:schemeClr val="bg1">
                <a:lumMod val="50000"/>
              </a:schemeClr>
            </a:solidFill>
          </a:ln>
        </p:spPr>
      </p:pic>
    </p:spTree>
    <p:extLst>
      <p:ext uri="{BB962C8B-B14F-4D97-AF65-F5344CB8AC3E}">
        <p14:creationId xmlns:p14="http://schemas.microsoft.com/office/powerpoint/2010/main" val="89661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Text Placeholder 2"/>
          <p:cNvSpPr>
            <a:spLocks noGrp="1"/>
          </p:cNvSpPr>
          <p:nvPr>
            <p:ph type="body" idx="1"/>
          </p:nvPr>
        </p:nvSpPr>
        <p:spPr>
          <a:xfrm>
            <a:off x="114301" y="588292"/>
            <a:ext cx="8772845" cy="478823"/>
          </a:xfrm>
        </p:spPr>
        <p:txBody>
          <a:bodyPr/>
          <a:lstStyle/>
          <a:p>
            <a:r>
              <a:rPr lang="en-US" sz="1800" dirty="0"/>
              <a:t>Complete the monthly calculation based on information from the 1095-A</a:t>
            </a:r>
            <a:r>
              <a:rPr lang="en-US" sz="1800" dirty="0" smtClean="0"/>
              <a:t>.</a:t>
            </a:r>
            <a:endParaRPr lang="en-US" sz="1800" dirty="0"/>
          </a:p>
        </p:txBody>
      </p:sp>
      <p:sp>
        <p:nvSpPr>
          <p:cNvPr id="6" name="Rectangle 5"/>
          <p:cNvSpPr/>
          <p:nvPr/>
        </p:nvSpPr>
        <p:spPr>
          <a:xfrm>
            <a:off x="21835" y="6146504"/>
            <a:ext cx="3976577" cy="701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618503" y="1166593"/>
            <a:ext cx="7474650" cy="3843165"/>
          </a:xfrm>
          <a:prstGeom prst="rect">
            <a:avLst/>
          </a:prstGeom>
        </p:spPr>
      </p:pic>
      <p:sp>
        <p:nvSpPr>
          <p:cNvPr id="13" name="Rounded Rectangle 12"/>
          <p:cNvSpPr/>
          <p:nvPr/>
        </p:nvSpPr>
        <p:spPr>
          <a:xfrm>
            <a:off x="1809295" y="2705708"/>
            <a:ext cx="1033670" cy="2321529"/>
          </a:xfrm>
          <a:prstGeom prst="round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2849615" y="2705708"/>
            <a:ext cx="1046922" cy="2321529"/>
          </a:xfrm>
          <a:prstGeom prst="round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a:xfrm>
            <a:off x="6993277" y="2688229"/>
            <a:ext cx="1046922" cy="2321529"/>
          </a:xfrm>
          <a:prstGeom prst="round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326336" y="1267317"/>
            <a:ext cx="1305192" cy="720510"/>
          </a:xfrm>
          <a:prstGeom prst="round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423699" y="1365962"/>
            <a:ext cx="1207829" cy="523220"/>
          </a:xfrm>
          <a:prstGeom prst="rect">
            <a:avLst/>
          </a:prstGeom>
          <a:noFill/>
        </p:spPr>
        <p:txBody>
          <a:bodyPr wrap="square" rtlCol="0">
            <a:spAutoFit/>
          </a:bodyPr>
          <a:lstStyle/>
          <a:p>
            <a:r>
              <a:rPr lang="en-US" sz="1400" dirty="0" smtClean="0">
                <a:latin typeface="Franklin Gothic Book" panose="020B0503020102020204" pitchFamily="34" charset="0"/>
              </a:rPr>
              <a:t>Copy from Form 1095-A</a:t>
            </a:r>
            <a:endParaRPr lang="en-US" sz="1400" dirty="0">
              <a:latin typeface="Franklin Gothic Book" panose="020B0503020102020204" pitchFamily="34" charset="0"/>
            </a:endParaRPr>
          </a:p>
        </p:txBody>
      </p:sp>
    </p:spTree>
    <p:extLst>
      <p:ext uri="{BB962C8B-B14F-4D97-AF65-F5344CB8AC3E}">
        <p14:creationId xmlns:p14="http://schemas.microsoft.com/office/powerpoint/2010/main" val="3524826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Text Placeholder 2"/>
          <p:cNvSpPr>
            <a:spLocks noGrp="1"/>
          </p:cNvSpPr>
          <p:nvPr>
            <p:ph type="body" idx="1"/>
          </p:nvPr>
        </p:nvSpPr>
        <p:spPr>
          <a:xfrm>
            <a:off x="114301" y="588292"/>
            <a:ext cx="8772845" cy="478823"/>
          </a:xfrm>
        </p:spPr>
        <p:txBody>
          <a:bodyPr/>
          <a:lstStyle/>
          <a:p>
            <a:r>
              <a:rPr lang="en-US" sz="1800" dirty="0"/>
              <a:t>Complete the monthly calculation based on information from the 1095-A</a:t>
            </a:r>
            <a:r>
              <a:rPr lang="en-US" sz="1800" dirty="0" smtClean="0"/>
              <a:t>.</a:t>
            </a:r>
            <a:endParaRPr lang="en-US" sz="1800" dirty="0"/>
          </a:p>
        </p:txBody>
      </p:sp>
      <p:sp>
        <p:nvSpPr>
          <p:cNvPr id="6" name="Rectangle 5"/>
          <p:cNvSpPr/>
          <p:nvPr/>
        </p:nvSpPr>
        <p:spPr>
          <a:xfrm>
            <a:off x="21835" y="6146504"/>
            <a:ext cx="3976577" cy="701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618503" y="1166593"/>
            <a:ext cx="7474650" cy="3843165"/>
          </a:xfrm>
          <a:prstGeom prst="rect">
            <a:avLst/>
          </a:prstGeom>
        </p:spPr>
      </p:pic>
      <p:sp>
        <p:nvSpPr>
          <p:cNvPr id="18" name="Rounded Rectangle 17"/>
          <p:cNvSpPr/>
          <p:nvPr/>
        </p:nvSpPr>
        <p:spPr>
          <a:xfrm>
            <a:off x="3896537" y="2688229"/>
            <a:ext cx="1046922" cy="232152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936857" y="2688229"/>
            <a:ext cx="1046922" cy="232152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p:nvSpPr>
        <p:spPr>
          <a:xfrm>
            <a:off x="6001919" y="2688229"/>
            <a:ext cx="991358" cy="232152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28749" y="1374437"/>
            <a:ext cx="1207829" cy="523220"/>
          </a:xfrm>
          <a:prstGeom prst="rect">
            <a:avLst/>
          </a:prstGeom>
          <a:noFill/>
        </p:spPr>
        <p:txBody>
          <a:bodyPr wrap="square" rtlCol="0">
            <a:spAutoFit/>
          </a:bodyPr>
          <a:lstStyle/>
          <a:p>
            <a:r>
              <a:rPr lang="en-US" sz="1400" dirty="0" smtClean="0">
                <a:latin typeface="Franklin Gothic Book" panose="020B0503020102020204" pitchFamily="34" charset="0"/>
              </a:rPr>
              <a:t>Calculated by TaxWise</a:t>
            </a:r>
            <a:endParaRPr lang="en-US" sz="1400" dirty="0">
              <a:latin typeface="Franklin Gothic Book" panose="020B0503020102020204" pitchFamily="34" charset="0"/>
            </a:endParaRPr>
          </a:p>
        </p:txBody>
      </p:sp>
      <p:sp>
        <p:nvSpPr>
          <p:cNvPr id="24" name="Rounded Rectangle 23"/>
          <p:cNvSpPr/>
          <p:nvPr/>
        </p:nvSpPr>
        <p:spPr>
          <a:xfrm>
            <a:off x="321286" y="1275925"/>
            <a:ext cx="1305192" cy="72051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4635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Text Placeholder 2"/>
          <p:cNvSpPr>
            <a:spLocks noGrp="1"/>
          </p:cNvSpPr>
          <p:nvPr>
            <p:ph type="body" idx="1"/>
          </p:nvPr>
        </p:nvSpPr>
        <p:spPr>
          <a:xfrm>
            <a:off x="114301" y="588292"/>
            <a:ext cx="8772845" cy="478823"/>
          </a:xfrm>
        </p:spPr>
        <p:txBody>
          <a:bodyPr/>
          <a:lstStyle/>
          <a:p>
            <a:r>
              <a:rPr lang="en-US" sz="1800" dirty="0"/>
              <a:t>Complete the monthly calculation based on information from the 1095-A</a:t>
            </a:r>
            <a:r>
              <a:rPr lang="en-US" sz="1800" dirty="0" smtClean="0"/>
              <a:t>.</a:t>
            </a:r>
            <a:endParaRPr lang="en-US" sz="1800" dirty="0"/>
          </a:p>
        </p:txBody>
      </p:sp>
      <p:sp>
        <p:nvSpPr>
          <p:cNvPr id="6" name="Rectangle 5"/>
          <p:cNvSpPr/>
          <p:nvPr/>
        </p:nvSpPr>
        <p:spPr>
          <a:xfrm>
            <a:off x="21835" y="6146504"/>
            <a:ext cx="3976577" cy="701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618503" y="1166593"/>
            <a:ext cx="7474650" cy="3843165"/>
          </a:xfrm>
          <a:prstGeom prst="rect">
            <a:avLst/>
          </a:prstGeom>
        </p:spPr>
      </p:pic>
      <p:grpSp>
        <p:nvGrpSpPr>
          <p:cNvPr id="8" name="Group 7"/>
          <p:cNvGrpSpPr/>
          <p:nvPr/>
        </p:nvGrpSpPr>
        <p:grpSpPr>
          <a:xfrm>
            <a:off x="618503" y="4993280"/>
            <a:ext cx="7485283" cy="1623253"/>
            <a:chOff x="504202" y="4993280"/>
            <a:chExt cx="7485283" cy="1623253"/>
          </a:xfrm>
        </p:grpSpPr>
        <p:pic>
          <p:nvPicPr>
            <p:cNvPr id="9" name="Picture 8"/>
            <p:cNvPicPr>
              <a:picLocks noChangeAspect="1"/>
            </p:cNvPicPr>
            <p:nvPr/>
          </p:nvPicPr>
          <p:blipFill>
            <a:blip r:embed="rId3"/>
            <a:stretch>
              <a:fillRect/>
            </a:stretch>
          </p:blipFill>
          <p:spPr>
            <a:xfrm>
              <a:off x="504202" y="4993280"/>
              <a:ext cx="7474650" cy="667128"/>
            </a:xfrm>
            <a:prstGeom prst="rect">
              <a:avLst/>
            </a:prstGeom>
          </p:spPr>
        </p:pic>
        <p:pic>
          <p:nvPicPr>
            <p:cNvPr id="10" name="Picture 9"/>
            <p:cNvPicPr>
              <a:picLocks noChangeAspect="1"/>
            </p:cNvPicPr>
            <p:nvPr/>
          </p:nvPicPr>
          <p:blipFill>
            <a:blip r:embed="rId4"/>
            <a:stretch>
              <a:fillRect/>
            </a:stretch>
          </p:blipFill>
          <p:spPr>
            <a:xfrm>
              <a:off x="514835" y="5589122"/>
              <a:ext cx="7474650" cy="1027411"/>
            </a:xfrm>
            <a:prstGeom prst="rect">
              <a:avLst/>
            </a:prstGeom>
          </p:spPr>
        </p:pic>
      </p:grpSp>
      <p:sp>
        <p:nvSpPr>
          <p:cNvPr id="11" name="Oval 10"/>
          <p:cNvSpPr/>
          <p:nvPr/>
        </p:nvSpPr>
        <p:spPr>
          <a:xfrm>
            <a:off x="7620208" y="6362846"/>
            <a:ext cx="571500" cy="32531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191708" y="6294671"/>
            <a:ext cx="811412" cy="461665"/>
          </a:xfrm>
          <a:prstGeom prst="rect">
            <a:avLst/>
          </a:prstGeom>
          <a:noFill/>
        </p:spPr>
        <p:txBody>
          <a:bodyPr wrap="square" rtlCol="0">
            <a:spAutoFit/>
          </a:bodyPr>
          <a:lstStyle/>
          <a:p>
            <a:r>
              <a:rPr lang="en-US" sz="1200" b="1" dirty="0" smtClean="0">
                <a:latin typeface="Franklin Gothic Book" panose="020B0503020102020204" pitchFamily="34" charset="0"/>
              </a:rPr>
              <a:t>Moves to Line 46</a:t>
            </a:r>
            <a:endParaRPr lang="en-US" sz="1200" b="1" dirty="0">
              <a:latin typeface="Franklin Gothic Book" panose="020B0503020102020204" pitchFamily="34" charset="0"/>
            </a:endParaRPr>
          </a:p>
        </p:txBody>
      </p:sp>
    </p:spTree>
    <p:extLst>
      <p:ext uri="{BB962C8B-B14F-4D97-AF65-F5344CB8AC3E}">
        <p14:creationId xmlns:p14="http://schemas.microsoft.com/office/powerpoint/2010/main" val="15536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Summary </a:t>
            </a:r>
            <a:endParaRPr lang="en-US" dirty="0"/>
          </a:p>
        </p:txBody>
      </p:sp>
      <p:sp>
        <p:nvSpPr>
          <p:cNvPr id="3" name="Content Placeholder 2"/>
          <p:cNvSpPr>
            <a:spLocks noGrp="1"/>
          </p:cNvSpPr>
          <p:nvPr>
            <p:ph idx="1"/>
          </p:nvPr>
        </p:nvSpPr>
        <p:spPr/>
        <p:txBody>
          <a:bodyPr/>
          <a:lstStyle/>
          <a:p>
            <a:r>
              <a:rPr lang="en-US" dirty="0" smtClean="0"/>
              <a:t>Sam’s personal situation was simple, but he had to do quite a bit of work to account for his dependents. </a:t>
            </a:r>
          </a:p>
          <a:p>
            <a:r>
              <a:rPr lang="en-US" dirty="0" smtClean="0"/>
              <a:t>Because Sumitra and Trudy were properly claimed as dependents, Sam was responsible for:</a:t>
            </a:r>
          </a:p>
          <a:p>
            <a:pPr lvl="1"/>
            <a:r>
              <a:rPr lang="en-US" dirty="0" smtClean="0"/>
              <a:t>Sumitra and Trudy’s exemptions, reported on Form 8965</a:t>
            </a:r>
          </a:p>
          <a:p>
            <a:pPr lvl="1"/>
            <a:r>
              <a:rPr lang="en-US" dirty="0" smtClean="0"/>
              <a:t>The reconciliation of Trudy’s premium tax credit on Form 8962</a:t>
            </a:r>
          </a:p>
          <a:p>
            <a:pPr lvl="1"/>
            <a:r>
              <a:rPr lang="en-US" dirty="0" smtClean="0"/>
              <a:t>The payment of Trudy’s ISRP, calculated on Worksheet 8</a:t>
            </a:r>
            <a:endParaRPr lang="en-US" dirty="0"/>
          </a:p>
        </p:txBody>
      </p:sp>
    </p:spTree>
    <p:extLst>
      <p:ext uri="{BB962C8B-B14F-4D97-AF65-F5344CB8AC3E}">
        <p14:creationId xmlns:p14="http://schemas.microsoft.com/office/powerpoint/2010/main" val="3022488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64734" y="955964"/>
            <a:ext cx="8229600" cy="2792508"/>
          </a:xfrm>
        </p:spPr>
        <p:txBody>
          <a:bodyPr/>
          <a:lstStyle/>
          <a:p>
            <a:r>
              <a:rPr lang="en-US" sz="2000" dirty="0" smtClean="0"/>
              <a:t>Monica is divorced and works part-time. She is not offered benefits at work and was uninsured at the beginning of 2014. </a:t>
            </a:r>
          </a:p>
          <a:p>
            <a:r>
              <a:rPr lang="en-US" sz="2000" dirty="0" smtClean="0"/>
              <a:t>Her mom convinced her to sign up for coverage from the Marketplace. She completed her application on March 16, and her coverage was effective on May 1. </a:t>
            </a:r>
          </a:p>
          <a:p>
            <a:r>
              <a:rPr lang="en-US" sz="2000" dirty="0" smtClean="0"/>
              <a:t>On Sept 10, she moved to a full-time position with her employer and was eligible for health insurance. </a:t>
            </a:r>
          </a:p>
          <a:p>
            <a:r>
              <a:rPr lang="en-US" sz="2000" dirty="0" smtClean="0"/>
              <a:t>She lives in a state that did not expand Medicaid. </a:t>
            </a:r>
          </a:p>
          <a:p>
            <a:pPr mar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89644172"/>
              </p:ext>
            </p:extLst>
          </p:nvPr>
        </p:nvGraphicFramePr>
        <p:xfrm>
          <a:off x="199430" y="3986674"/>
          <a:ext cx="8701110" cy="1112520"/>
        </p:xfrm>
        <a:graphic>
          <a:graphicData uri="http://schemas.openxmlformats.org/drawingml/2006/table">
            <a:tbl>
              <a:tblPr firstRow="1" bandRow="1">
                <a:tableStyleId>{5C22544A-7EE6-4342-B048-85BDC9FD1C3A}</a:tableStyleId>
              </a:tblPr>
              <a:tblGrid>
                <a:gridCol w="909306"/>
                <a:gridCol w="649317"/>
                <a:gridCol w="649317"/>
                <a:gridCol w="649317"/>
                <a:gridCol w="649317"/>
                <a:gridCol w="649317"/>
                <a:gridCol w="649317"/>
                <a:gridCol w="649317"/>
                <a:gridCol w="649317"/>
                <a:gridCol w="649317"/>
                <a:gridCol w="649317"/>
                <a:gridCol w="649317"/>
                <a:gridCol w="649317"/>
              </a:tblGrid>
              <a:tr h="370840">
                <a:tc gridSpan="13">
                  <a:txBody>
                    <a:bodyPr/>
                    <a:lstStyle/>
                    <a:p>
                      <a:pPr algn="ctr"/>
                      <a:r>
                        <a:rPr lang="en-US" dirty="0" smtClean="0"/>
                        <a:t>Coverage Months</a:t>
                      </a:r>
                      <a:endParaRPr lang="en-US" dirty="0"/>
                    </a:p>
                  </a:txBody>
                  <a:tcPr>
                    <a:solidFill>
                      <a:schemeClr val="tx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Jan</a:t>
                      </a:r>
                      <a:endParaRPr lang="en-US" dirty="0"/>
                    </a:p>
                  </a:txBody>
                  <a:tcPr/>
                </a:tc>
                <a:tc>
                  <a:txBody>
                    <a:bodyPr/>
                    <a:lstStyle/>
                    <a:p>
                      <a:r>
                        <a:rPr lang="en-US" dirty="0" smtClean="0"/>
                        <a:t>Feb</a:t>
                      </a:r>
                      <a:endParaRPr lang="en-US" dirty="0"/>
                    </a:p>
                  </a:txBody>
                  <a:tcPr/>
                </a:tc>
                <a:tc>
                  <a:txBody>
                    <a:bodyPr/>
                    <a:lstStyle/>
                    <a:p>
                      <a:r>
                        <a:rPr lang="en-US" dirty="0" smtClean="0"/>
                        <a:t>Mar</a:t>
                      </a:r>
                      <a:endParaRPr lang="en-US" dirty="0"/>
                    </a:p>
                  </a:txBody>
                  <a:tcPr/>
                </a:tc>
                <a:tc>
                  <a:txBody>
                    <a:bodyPr/>
                    <a:lstStyle/>
                    <a:p>
                      <a:r>
                        <a:rPr lang="en-US" dirty="0" smtClean="0"/>
                        <a:t>April</a:t>
                      </a:r>
                      <a:endParaRPr lang="en-US" dirty="0"/>
                    </a:p>
                  </a:txBody>
                  <a:tcPr/>
                </a:tc>
                <a:tc>
                  <a:txBody>
                    <a:bodyPr/>
                    <a:lstStyle/>
                    <a:p>
                      <a:r>
                        <a:rPr lang="en-US" dirty="0" smtClean="0"/>
                        <a:t>May</a:t>
                      </a:r>
                      <a:endParaRPr lang="en-US" dirty="0"/>
                    </a:p>
                  </a:txBody>
                  <a:tcPr/>
                </a:tc>
                <a:tc>
                  <a:txBody>
                    <a:bodyPr/>
                    <a:lstStyle/>
                    <a:p>
                      <a:r>
                        <a:rPr lang="en-US" dirty="0" smtClean="0"/>
                        <a:t>June</a:t>
                      </a:r>
                      <a:endParaRPr lang="en-US" dirty="0"/>
                    </a:p>
                  </a:txBody>
                  <a:tcPr/>
                </a:tc>
                <a:tc>
                  <a:txBody>
                    <a:bodyPr/>
                    <a:lstStyle/>
                    <a:p>
                      <a:r>
                        <a:rPr lang="en-US" dirty="0" smtClean="0"/>
                        <a:t>July</a:t>
                      </a:r>
                      <a:endParaRPr lang="en-US" dirty="0"/>
                    </a:p>
                  </a:txBody>
                  <a:tcPr/>
                </a:tc>
                <a:tc>
                  <a:txBody>
                    <a:bodyPr/>
                    <a:lstStyle/>
                    <a:p>
                      <a:r>
                        <a:rPr lang="en-US" dirty="0" smtClean="0"/>
                        <a:t>Aug</a:t>
                      </a:r>
                      <a:endParaRPr lang="en-US" dirty="0"/>
                    </a:p>
                  </a:txBody>
                  <a:tcPr/>
                </a:tc>
                <a:tc>
                  <a:txBody>
                    <a:bodyPr/>
                    <a:lstStyle/>
                    <a:p>
                      <a:r>
                        <a:rPr lang="en-US" dirty="0" smtClean="0"/>
                        <a:t>Sept</a:t>
                      </a:r>
                      <a:endParaRPr lang="en-US" dirty="0"/>
                    </a:p>
                  </a:txBody>
                  <a:tcPr/>
                </a:tc>
                <a:tc>
                  <a:txBody>
                    <a:bodyPr/>
                    <a:lstStyle/>
                    <a:p>
                      <a:r>
                        <a:rPr lang="en-US" dirty="0" smtClean="0"/>
                        <a:t>Oct</a:t>
                      </a:r>
                      <a:endParaRPr lang="en-US" dirty="0"/>
                    </a:p>
                  </a:txBody>
                  <a:tcPr/>
                </a:tc>
                <a:tc>
                  <a:txBody>
                    <a:bodyPr/>
                    <a:lstStyle/>
                    <a:p>
                      <a:r>
                        <a:rPr lang="en-US" dirty="0" smtClean="0"/>
                        <a:t>Nov</a:t>
                      </a:r>
                      <a:endParaRPr lang="en-US" dirty="0"/>
                    </a:p>
                  </a:txBody>
                  <a:tcPr/>
                </a:tc>
                <a:tc>
                  <a:txBody>
                    <a:bodyPr/>
                    <a:lstStyle/>
                    <a:p>
                      <a:r>
                        <a:rPr lang="en-US" dirty="0" smtClean="0"/>
                        <a:t>Dec</a:t>
                      </a:r>
                      <a:endParaRPr lang="en-US" dirty="0"/>
                    </a:p>
                  </a:txBody>
                  <a:tcPr/>
                </a:tc>
              </a:tr>
              <a:tr h="370840">
                <a:tc>
                  <a:txBody>
                    <a:bodyPr/>
                    <a:lstStyle/>
                    <a:p>
                      <a:r>
                        <a:rPr lang="en-US" dirty="0" smtClean="0"/>
                        <a:t>Monica</a:t>
                      </a:r>
                      <a:endParaRPr lang="en-US" dirty="0"/>
                    </a:p>
                  </a:txBody>
                  <a:tcPr>
                    <a:solidFill>
                      <a:schemeClr val="bg1">
                        <a:lumMod val="95000"/>
                      </a:schemeClr>
                    </a:solidFill>
                  </a:tcPr>
                </a:tc>
                <a:tc gridSpan="4">
                  <a:txBody>
                    <a:bodyPr/>
                    <a:lstStyle/>
                    <a:p>
                      <a:pPr algn="ctr"/>
                      <a:r>
                        <a:rPr lang="en-US" sz="1600" b="1" dirty="0" smtClean="0">
                          <a:solidFill>
                            <a:srgbClr val="FFFFFF"/>
                          </a:solidFill>
                        </a:rPr>
                        <a:t>Uninsured</a:t>
                      </a:r>
                      <a:endParaRPr lang="en-US" sz="1600" b="1" dirty="0">
                        <a:solidFill>
                          <a:srgbClr val="FFFFFF"/>
                        </a:solidFill>
                      </a:endParaRPr>
                    </a:p>
                  </a:txBody>
                  <a:tcPr>
                    <a:solidFill>
                      <a:srgbClr val="FF0000"/>
                    </a:solidFill>
                  </a:tcPr>
                </a:tc>
                <a:tc hMerge="1">
                  <a:txBody>
                    <a:bodyPr/>
                    <a:lstStyle/>
                    <a:p>
                      <a:endParaRPr lang="en-US" dirty="0"/>
                    </a:p>
                  </a:txBody>
                  <a:tcPr>
                    <a:solidFill>
                      <a:schemeClr val="bg1">
                        <a:lumMod val="95000"/>
                      </a:schemeClr>
                    </a:solidFill>
                  </a:tcPr>
                </a:tc>
                <a:tc hMerge="1">
                  <a:txBody>
                    <a:bodyPr/>
                    <a:lstStyle/>
                    <a:p>
                      <a:endParaRPr lang="en-US" dirty="0"/>
                    </a:p>
                  </a:txBody>
                  <a:tcPr>
                    <a:solidFill>
                      <a:schemeClr val="bg1">
                        <a:lumMod val="95000"/>
                      </a:schemeClr>
                    </a:solidFill>
                  </a:tcPr>
                </a:tc>
                <a:tc hMerge="1">
                  <a:txBody>
                    <a:bodyPr/>
                    <a:lstStyle/>
                    <a:p>
                      <a:endParaRPr lang="en-US" dirty="0"/>
                    </a:p>
                  </a:txBody>
                  <a:tcPr>
                    <a:solidFill>
                      <a:schemeClr val="bg1">
                        <a:lumMod val="95000"/>
                      </a:schemeClr>
                    </a:solidFill>
                  </a:tcPr>
                </a:tc>
                <a:tc gridSpan="4">
                  <a:txBody>
                    <a:bodyPr/>
                    <a:lstStyle/>
                    <a:p>
                      <a:pPr algn="ctr"/>
                      <a:r>
                        <a:rPr lang="en-US" sz="1600" b="1" dirty="0" smtClean="0">
                          <a:solidFill>
                            <a:schemeClr val="bg1"/>
                          </a:solidFill>
                        </a:rPr>
                        <a:t>Marketplace coverage</a:t>
                      </a:r>
                      <a:endParaRPr lang="en-US" sz="1600" b="1" dirty="0">
                        <a:solidFill>
                          <a:schemeClr val="bg1"/>
                        </a:solidFill>
                      </a:endParaRPr>
                    </a:p>
                  </a:txBody>
                  <a:tcPr>
                    <a:solidFill>
                      <a:schemeClr val="tx2"/>
                    </a:solidFill>
                  </a:tcPr>
                </a:tc>
                <a:tc hMerge="1">
                  <a:txBody>
                    <a:bodyPr/>
                    <a:lstStyle/>
                    <a:p>
                      <a:endParaRPr lang="en-US" dirty="0"/>
                    </a:p>
                  </a:txBody>
                  <a:tcPr>
                    <a:solidFill>
                      <a:schemeClr val="tx2"/>
                    </a:solidFill>
                  </a:tcPr>
                </a:tc>
                <a:tc hMerge="1">
                  <a:txBody>
                    <a:bodyPr/>
                    <a:lstStyle/>
                    <a:p>
                      <a:endParaRPr lang="en-US" dirty="0"/>
                    </a:p>
                  </a:txBody>
                  <a:tcPr>
                    <a:solidFill>
                      <a:schemeClr val="tx2"/>
                    </a:solidFill>
                  </a:tcPr>
                </a:tc>
                <a:tc hMerge="1">
                  <a:txBody>
                    <a:bodyPr/>
                    <a:lstStyle/>
                    <a:p>
                      <a:endParaRPr lang="en-US" dirty="0"/>
                    </a:p>
                  </a:txBody>
                  <a:tcPr>
                    <a:solidFill>
                      <a:schemeClr val="tx2"/>
                    </a:solidFill>
                  </a:tcPr>
                </a:tc>
                <a:tc>
                  <a:txBody>
                    <a:bodyPr/>
                    <a:lstStyle/>
                    <a:p>
                      <a:endParaRPr lang="en-US" dirty="0"/>
                    </a:p>
                  </a:txBody>
                  <a:tcPr>
                    <a:pattFill prst="diagBrick">
                      <a:fgClr>
                        <a:srgbClr val="00A249"/>
                      </a:fgClr>
                      <a:bgClr>
                        <a:schemeClr val="tx2"/>
                      </a:bgClr>
                    </a:pattFill>
                  </a:tcPr>
                </a:tc>
                <a:tc gridSpan="3">
                  <a:txBody>
                    <a:bodyPr/>
                    <a:lstStyle/>
                    <a:p>
                      <a:pPr algn="ctr"/>
                      <a:r>
                        <a:rPr lang="en-US" sz="1600" b="1" dirty="0" smtClean="0">
                          <a:solidFill>
                            <a:srgbClr val="FFFFFF"/>
                          </a:solidFill>
                        </a:rPr>
                        <a:t>Employer coverage</a:t>
                      </a:r>
                      <a:endParaRPr lang="en-US" sz="1600" b="1" dirty="0">
                        <a:solidFill>
                          <a:srgbClr val="FFFFFF"/>
                        </a:solidFill>
                      </a:endParaRPr>
                    </a:p>
                  </a:txBody>
                  <a:tcPr>
                    <a:solidFill>
                      <a:srgbClr val="00A249"/>
                    </a:solidFill>
                  </a:tcPr>
                </a:tc>
                <a:tc hMerge="1">
                  <a:txBody>
                    <a:bodyPr/>
                    <a:lstStyle/>
                    <a:p>
                      <a:endParaRPr lang="en-US" dirty="0"/>
                    </a:p>
                  </a:txBody>
                  <a:tcPr>
                    <a:solidFill>
                      <a:srgbClr val="00A249"/>
                    </a:solidFill>
                  </a:tcPr>
                </a:tc>
                <a:tc hMerge="1">
                  <a:txBody>
                    <a:bodyPr/>
                    <a:lstStyle/>
                    <a:p>
                      <a:endParaRPr lang="en-US" dirty="0"/>
                    </a:p>
                  </a:txBody>
                  <a:tcPr>
                    <a:solidFill>
                      <a:srgbClr val="00A249"/>
                    </a:solidFill>
                  </a:tcPr>
                </a:tc>
              </a:tr>
            </a:tbl>
          </a:graphicData>
        </a:graphic>
      </p:graphicFrame>
      <p:sp>
        <p:nvSpPr>
          <p:cNvPr id="6" name="TextBox 5"/>
          <p:cNvSpPr txBox="1"/>
          <p:nvPr/>
        </p:nvSpPr>
        <p:spPr>
          <a:xfrm>
            <a:off x="6442385" y="4695093"/>
            <a:ext cx="371654" cy="461665"/>
          </a:xfrm>
          <a:prstGeom prst="rect">
            <a:avLst/>
          </a:prstGeom>
          <a:noFill/>
        </p:spPr>
        <p:txBody>
          <a:bodyPr wrap="square" rtlCol="0">
            <a:spAutoFit/>
          </a:bodyPr>
          <a:lstStyle/>
          <a:p>
            <a:pPr algn="ctr"/>
            <a:r>
              <a:rPr lang="en-US" sz="2400" b="1" dirty="0" smtClean="0">
                <a:solidFill>
                  <a:schemeClr val="bg1"/>
                </a:solidFill>
              </a:rPr>
              <a:t>?</a:t>
            </a:r>
            <a:endParaRPr lang="en-US" sz="2400" b="1" dirty="0">
              <a:solidFill>
                <a:schemeClr val="bg1"/>
              </a:solidFill>
            </a:endParaRPr>
          </a:p>
        </p:txBody>
      </p:sp>
      <p:cxnSp>
        <p:nvCxnSpPr>
          <p:cNvPr id="9" name="Straight Arrow Connector 8"/>
          <p:cNvCxnSpPr/>
          <p:nvPr/>
        </p:nvCxnSpPr>
        <p:spPr>
          <a:xfrm>
            <a:off x="6618232" y="5077628"/>
            <a:ext cx="0" cy="452734"/>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4638" y="5539293"/>
            <a:ext cx="8801099" cy="738664"/>
          </a:xfrm>
          <a:prstGeom prst="rect">
            <a:avLst/>
          </a:prstGeom>
          <a:noFill/>
          <a:ln>
            <a:solidFill>
              <a:schemeClr val="tx2"/>
            </a:solidFill>
          </a:ln>
        </p:spPr>
        <p:txBody>
          <a:bodyPr wrap="square" rtlCol="0">
            <a:spAutoFit/>
          </a:bodyPr>
          <a:lstStyle/>
          <a:p>
            <a:r>
              <a:rPr lang="en-US" sz="1400" b="1" dirty="0" smtClean="0">
                <a:latin typeface="Franklin Gothic Book" panose="020B0503020102020204" pitchFamily="34" charset="0"/>
              </a:rPr>
              <a:t>A person is eligible for PTC in a month when: </a:t>
            </a:r>
            <a:r>
              <a:rPr lang="en-US" sz="1400" dirty="0" smtClean="0">
                <a:latin typeface="Franklin Gothic Book" panose="020B0503020102020204" pitchFamily="34" charset="0"/>
              </a:rPr>
              <a:t>(1) on </a:t>
            </a:r>
            <a:r>
              <a:rPr lang="en-US" sz="1400" dirty="0">
                <a:latin typeface="Franklin Gothic Book" panose="020B0503020102020204" pitchFamily="34" charset="0"/>
              </a:rPr>
              <a:t>the first day of the month, the person was enrolled in a </a:t>
            </a:r>
            <a:r>
              <a:rPr lang="en-US" sz="1400" dirty="0" smtClean="0">
                <a:latin typeface="Franklin Gothic Book" panose="020B0503020102020204" pitchFamily="34" charset="0"/>
              </a:rPr>
              <a:t>Marketplace </a:t>
            </a:r>
            <a:r>
              <a:rPr lang="en-US" sz="1400" dirty="0">
                <a:latin typeface="Franklin Gothic Book" panose="020B0503020102020204" pitchFamily="34" charset="0"/>
              </a:rPr>
              <a:t>plan, </a:t>
            </a:r>
            <a:r>
              <a:rPr lang="en-US" sz="1400" dirty="0" smtClean="0">
                <a:latin typeface="Franklin Gothic Book" panose="020B0503020102020204" pitchFamily="34" charset="0"/>
              </a:rPr>
              <a:t>(2) the </a:t>
            </a:r>
            <a:r>
              <a:rPr lang="en-US" sz="1400" dirty="0">
                <a:latin typeface="Franklin Gothic Book" panose="020B0503020102020204" pitchFamily="34" charset="0"/>
              </a:rPr>
              <a:t>taxpayer paid her premiums for that month </a:t>
            </a:r>
            <a:r>
              <a:rPr lang="en-US" sz="1400" dirty="0" smtClean="0">
                <a:latin typeface="Franklin Gothic Book" panose="020B0503020102020204" pitchFamily="34" charset="0"/>
              </a:rPr>
              <a:t>by date taxes due; </a:t>
            </a:r>
            <a:r>
              <a:rPr lang="en-US" sz="1400" dirty="0">
                <a:latin typeface="Franklin Gothic Book" panose="020B0503020102020204" pitchFamily="34" charset="0"/>
              </a:rPr>
              <a:t>and </a:t>
            </a:r>
            <a:r>
              <a:rPr lang="en-US" sz="1400" dirty="0" smtClean="0">
                <a:latin typeface="Franklin Gothic Book" panose="020B0503020102020204" pitchFamily="34" charset="0"/>
              </a:rPr>
              <a:t>(3) the </a:t>
            </a:r>
            <a:r>
              <a:rPr lang="en-US" sz="1400" dirty="0">
                <a:latin typeface="Franklin Gothic Book" panose="020B0503020102020204" pitchFamily="34" charset="0"/>
              </a:rPr>
              <a:t>individual is not eligible for other MEC for the </a:t>
            </a:r>
            <a:r>
              <a:rPr lang="en-US" sz="1400" i="1" dirty="0">
                <a:latin typeface="Franklin Gothic Book" panose="020B0503020102020204" pitchFamily="34" charset="0"/>
              </a:rPr>
              <a:t>full</a:t>
            </a:r>
            <a:r>
              <a:rPr lang="en-US" sz="1400" dirty="0">
                <a:latin typeface="Franklin Gothic Book" panose="020B0503020102020204" pitchFamily="34" charset="0"/>
              </a:rPr>
              <a:t> calendar </a:t>
            </a:r>
            <a:r>
              <a:rPr lang="en-US" sz="1400" dirty="0" smtClean="0">
                <a:latin typeface="Franklin Gothic Book" panose="020B0503020102020204" pitchFamily="34" charset="0"/>
              </a:rPr>
              <a:t>month. So Monica gets PTC for the whole month of Sept.  </a:t>
            </a:r>
            <a:endParaRPr lang="en-US" sz="1400" dirty="0">
              <a:latin typeface="Franklin Gothic Book" panose="020B0503020102020204" pitchFamily="34" charset="0"/>
            </a:endParaRPr>
          </a:p>
        </p:txBody>
      </p:sp>
      <p:sp>
        <p:nvSpPr>
          <p:cNvPr id="8" name="Rectangle 7"/>
          <p:cNvSpPr/>
          <p:nvPr/>
        </p:nvSpPr>
        <p:spPr>
          <a:xfrm>
            <a:off x="6027717" y="4732570"/>
            <a:ext cx="914400" cy="356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07696" y="2417691"/>
            <a:ext cx="8634081" cy="623461"/>
          </a:xfrm>
        </p:spPr>
        <p:txBody>
          <a:bodyPr/>
          <a:lstStyle/>
          <a:p>
            <a:pPr marL="457200" indent="-457200">
              <a:buFont typeface="+mj-lt"/>
              <a:buAutoNum type="arabicPeriod" startAt="2"/>
            </a:pPr>
            <a:r>
              <a:rPr lang="en-US" sz="2000" b="1" i="1" dirty="0" smtClean="0">
                <a:solidFill>
                  <a:schemeClr val="tx2"/>
                </a:solidFill>
              </a:rPr>
              <a:t>Complete Worksheet 8 </a:t>
            </a:r>
            <a:r>
              <a:rPr lang="en-US" sz="2000" dirty="0" smtClean="0"/>
              <a:t>– No uninsured/nonexempt months so check no boxes!</a:t>
            </a:r>
          </a:p>
          <a:p>
            <a:pPr marL="457200" indent="-457200">
              <a:buFont typeface="+mj-lt"/>
              <a:buAutoNum type="arabicPeriod" startAt="2"/>
            </a:pPr>
            <a:endParaRPr lang="en-US" sz="2000" dirty="0"/>
          </a:p>
          <a:p>
            <a:pPr marL="457200" indent="-457200">
              <a:buFont typeface="+mj-lt"/>
              <a:buAutoNum type="arabicPeriod" startAt="2"/>
            </a:pPr>
            <a:endParaRPr lang="en-US" sz="2000" dirty="0" smtClean="0"/>
          </a:p>
          <a:p>
            <a:pPr marL="457200" indent="-457200">
              <a:buFont typeface="+mj-lt"/>
              <a:buAutoNum type="arabicPeriod" startAt="2"/>
            </a:pPr>
            <a:endParaRPr lang="en-US" sz="1000" dirty="0" smtClean="0"/>
          </a:p>
          <a:p>
            <a:endParaRPr lang="en-US" dirty="0"/>
          </a:p>
        </p:txBody>
      </p:sp>
      <p:pic>
        <p:nvPicPr>
          <p:cNvPr id="5" name="Picture 4"/>
          <p:cNvPicPr>
            <a:picLocks noChangeAspect="1"/>
          </p:cNvPicPr>
          <p:nvPr/>
        </p:nvPicPr>
        <p:blipFill>
          <a:blip r:embed="rId2"/>
          <a:stretch>
            <a:fillRect/>
          </a:stretch>
        </p:blipFill>
        <p:spPr>
          <a:xfrm>
            <a:off x="257490" y="3125119"/>
            <a:ext cx="8568974" cy="652925"/>
          </a:xfrm>
          <a:prstGeom prst="rect">
            <a:avLst/>
          </a:prstGeom>
          <a:ln>
            <a:solidFill>
              <a:schemeClr val="tx2"/>
            </a:solidFill>
          </a:ln>
        </p:spPr>
      </p:pic>
      <p:sp>
        <p:nvSpPr>
          <p:cNvPr id="6" name="TextBox 5"/>
          <p:cNvSpPr txBox="1"/>
          <p:nvPr/>
        </p:nvSpPr>
        <p:spPr>
          <a:xfrm>
            <a:off x="307696" y="768444"/>
            <a:ext cx="8461731" cy="1705707"/>
          </a:xfrm>
          <a:prstGeom prst="rect">
            <a:avLst/>
          </a:prstGeom>
        </p:spPr>
        <p:txBody>
          <a:bodyPr vert="horz" lIns="91440" tIns="45720" rIns="91440" bIns="45720" rtlCol="0">
            <a:noAutofit/>
          </a:bodyPr>
          <a:lstStyle>
            <a:lvl1pPr marL="233363" indent="-233363" defTabSz="457200">
              <a:spcBef>
                <a:spcPct val="20000"/>
              </a:spcBef>
              <a:buClr>
                <a:schemeClr val="tx2">
                  <a:lumMod val="60000"/>
                  <a:lumOff val="40000"/>
                </a:schemeClr>
              </a:buClr>
              <a:buFont typeface="Arial"/>
              <a:buChar char="•"/>
              <a:defRPr sz="2400">
                <a:latin typeface="Franklin Gothic Book"/>
                <a:cs typeface="Franklin Gothic Book"/>
              </a:defRPr>
            </a:lvl1pPr>
            <a:lvl2pPr marL="690563" indent="-233363" defTabSz="457200">
              <a:spcBef>
                <a:spcPct val="20000"/>
              </a:spcBef>
              <a:buClr>
                <a:schemeClr val="tx2">
                  <a:lumMod val="60000"/>
                  <a:lumOff val="40000"/>
                </a:schemeClr>
              </a:buClr>
              <a:buFont typeface="Arial"/>
              <a:buChar char="–"/>
              <a:defRPr sz="2200">
                <a:latin typeface="Franklin Gothic Book" panose="020B0503020102020204" pitchFamily="34" charset="0"/>
                <a:cs typeface="Franklin Gothic Book" panose="020B0503020102020204" pitchFamily="34" charset="0"/>
              </a:defRPr>
            </a:lvl2pPr>
            <a:lvl3pPr marL="1087438" indent="-237744" defTabSz="457200">
              <a:spcBef>
                <a:spcPct val="20000"/>
              </a:spcBef>
              <a:buClr>
                <a:schemeClr val="tx2">
                  <a:lumMod val="60000"/>
                  <a:lumOff val="40000"/>
                </a:schemeClr>
              </a:buClr>
              <a:buFont typeface="Courier New" panose="02070309020205020404" pitchFamily="49" charset="0"/>
              <a:buChar char="o"/>
              <a:defRPr sz="2000">
                <a:latin typeface="Franklin Gothic Book" panose="020B0503020102020204" pitchFamily="34" charset="0"/>
              </a:defRPr>
            </a:lvl3pPr>
            <a:lvl4pPr marL="1544638" indent="-173038" defTabSz="457200">
              <a:spcBef>
                <a:spcPct val="20000"/>
              </a:spcBef>
              <a:buClr>
                <a:schemeClr val="tx2">
                  <a:lumMod val="60000"/>
                  <a:lumOff val="40000"/>
                </a:schemeClr>
              </a:buClr>
              <a:buFont typeface="Arial"/>
              <a:buChar char="–"/>
              <a:defRPr>
                <a:latin typeface="Franklin Gothic Book" panose="020B0503020102020204" pitchFamily="34" charset="0"/>
              </a:defRPr>
            </a:lvl4pPr>
            <a:lvl5pPr marL="2001838" indent="-173038" defTabSz="457200">
              <a:spcBef>
                <a:spcPct val="20000"/>
              </a:spcBef>
              <a:buClr>
                <a:schemeClr val="tx2">
                  <a:lumMod val="60000"/>
                  <a:lumOff val="40000"/>
                </a:schemeClr>
              </a:buClr>
              <a:buFont typeface="Arial" panose="020B0604020202020204" pitchFamily="34" charset="0"/>
              <a:buChar char="•"/>
              <a:defRPr sz="1600">
                <a:latin typeface="Franklin Gothic Book" panose="020B0503020102020204" pitchFamily="34" charset="0"/>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indent="0">
              <a:buNone/>
            </a:pPr>
            <a:r>
              <a:rPr lang="en-US" sz="2000" b="1" dirty="0"/>
              <a:t>Let’s deal with exemptions </a:t>
            </a:r>
            <a:r>
              <a:rPr lang="en-US" sz="2000" b="1" dirty="0" smtClean="0"/>
              <a:t>first</a:t>
            </a:r>
          </a:p>
          <a:p>
            <a:pPr marL="457200" indent="-457200">
              <a:buFont typeface="+mj-lt"/>
              <a:buAutoNum type="arabicPeriod"/>
            </a:pPr>
            <a:r>
              <a:rPr lang="en-US" sz="2000" b="1" i="1" dirty="0" smtClean="0">
                <a:solidFill>
                  <a:schemeClr val="tx2"/>
                </a:solidFill>
              </a:rPr>
              <a:t>Figure out whether Monica qualifies for an exemption for Jan-April. </a:t>
            </a:r>
          </a:p>
          <a:p>
            <a:pPr lvl="1"/>
            <a:r>
              <a:rPr lang="en-US" sz="2000" dirty="0" smtClean="0"/>
              <a:t>Short coverage gap doesn’t apply </a:t>
            </a:r>
          </a:p>
          <a:p>
            <a:pPr lvl="1"/>
            <a:r>
              <a:rPr lang="en-US" sz="2000" dirty="0" smtClean="0"/>
              <a:t>But she did secure coverage by May 1. Use Code G.  </a:t>
            </a:r>
            <a:endParaRPr lang="en-US" sz="2000" dirty="0"/>
          </a:p>
        </p:txBody>
      </p:sp>
      <p:pic>
        <p:nvPicPr>
          <p:cNvPr id="7" name="Picture 6"/>
          <p:cNvPicPr>
            <a:picLocks noChangeAspect="1"/>
          </p:cNvPicPr>
          <p:nvPr/>
        </p:nvPicPr>
        <p:blipFill>
          <a:blip r:embed="rId3"/>
          <a:stretch>
            <a:fillRect/>
          </a:stretch>
        </p:blipFill>
        <p:spPr>
          <a:xfrm>
            <a:off x="257490" y="4874938"/>
            <a:ext cx="8576933" cy="1477108"/>
          </a:xfrm>
          <a:prstGeom prst="rect">
            <a:avLst/>
          </a:prstGeom>
          <a:ln>
            <a:solidFill>
              <a:schemeClr val="tx2"/>
            </a:solidFill>
          </a:ln>
        </p:spPr>
      </p:pic>
      <p:sp>
        <p:nvSpPr>
          <p:cNvPr id="8" name="TextBox 7"/>
          <p:cNvSpPr txBox="1"/>
          <p:nvPr/>
        </p:nvSpPr>
        <p:spPr>
          <a:xfrm>
            <a:off x="257490" y="4511933"/>
            <a:ext cx="8576933" cy="369332"/>
          </a:xfrm>
          <a:prstGeom prst="rect">
            <a:avLst/>
          </a:prstGeom>
          <a:solidFill>
            <a:schemeClr val="tx2"/>
          </a:solidFill>
        </p:spPr>
        <p:txBody>
          <a:bodyPr wrap="square" rtlCol="0">
            <a:spAutoFit/>
          </a:bodyPr>
          <a:lstStyle/>
          <a:p>
            <a:pPr algn="ctr"/>
            <a:r>
              <a:rPr lang="en-US" b="1" dirty="0" smtClean="0">
                <a:solidFill>
                  <a:schemeClr val="bg1"/>
                </a:solidFill>
                <a:latin typeface="Franklin Gothic Book" panose="020B0503020102020204" pitchFamily="34" charset="0"/>
              </a:rPr>
              <a:t>Form 8965, Exemptions</a:t>
            </a:r>
            <a:endParaRPr lang="en-US" b="1" dirty="0">
              <a:solidFill>
                <a:schemeClr val="bg1"/>
              </a:solidFill>
              <a:latin typeface="Franklin Gothic Book" panose="020B0503020102020204" pitchFamily="34" charset="0"/>
            </a:endParaRPr>
          </a:p>
        </p:txBody>
      </p:sp>
      <p:sp>
        <p:nvSpPr>
          <p:cNvPr id="9" name="Content Placeholder 2"/>
          <p:cNvSpPr txBox="1">
            <a:spLocks/>
          </p:cNvSpPr>
          <p:nvPr/>
        </p:nvSpPr>
        <p:spPr>
          <a:xfrm>
            <a:off x="307695" y="4043702"/>
            <a:ext cx="8634081" cy="62346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3"/>
            </a:pPr>
            <a:r>
              <a:rPr lang="en-US" sz="2000" b="1" i="1" dirty="0" smtClean="0">
                <a:solidFill>
                  <a:schemeClr val="tx2"/>
                </a:solidFill>
              </a:rPr>
              <a:t>Complete Form 8965</a:t>
            </a:r>
          </a:p>
          <a:p>
            <a:pPr marL="457200" indent="-457200">
              <a:buFont typeface="+mj-lt"/>
              <a:buAutoNum type="arabicPeriod" startAt="3"/>
            </a:pPr>
            <a:endParaRPr lang="en-US" sz="2000" dirty="0" smtClean="0"/>
          </a:p>
          <a:p>
            <a:pPr marL="457200" indent="-457200">
              <a:buFont typeface="+mj-lt"/>
              <a:buAutoNum type="arabicPeriod" startAt="3"/>
            </a:pPr>
            <a:endParaRPr lang="en-US" sz="2000" dirty="0" smtClean="0"/>
          </a:p>
          <a:p>
            <a:pPr marL="457200" indent="-457200">
              <a:buFont typeface="+mj-lt"/>
              <a:buAutoNum type="arabicPeriod" startAt="3"/>
            </a:pPr>
            <a:endParaRPr lang="en-US" sz="1000" dirty="0" smtClean="0"/>
          </a:p>
          <a:p>
            <a:endParaRPr lang="en-US" dirty="0"/>
          </a:p>
        </p:txBody>
      </p:sp>
    </p:spTree>
    <p:extLst>
      <p:ext uri="{BB962C8B-B14F-4D97-AF65-F5344CB8AC3E}">
        <p14:creationId xmlns:p14="http://schemas.microsoft.com/office/powerpoint/2010/main" val="540360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5" name="Picture 4"/>
          <p:cNvPicPr>
            <a:picLocks noChangeAspect="1"/>
          </p:cNvPicPr>
          <p:nvPr/>
        </p:nvPicPr>
        <p:blipFill>
          <a:blip r:embed="rId2"/>
          <a:stretch>
            <a:fillRect/>
          </a:stretch>
        </p:blipFill>
        <p:spPr>
          <a:xfrm>
            <a:off x="1007307" y="1033393"/>
            <a:ext cx="7181117" cy="3739788"/>
          </a:xfrm>
          <a:prstGeom prst="rect">
            <a:avLst/>
          </a:prstGeom>
        </p:spPr>
      </p:pic>
      <p:sp>
        <p:nvSpPr>
          <p:cNvPr id="6" name="TextBox 5"/>
          <p:cNvSpPr txBox="1"/>
          <p:nvPr/>
        </p:nvSpPr>
        <p:spPr>
          <a:xfrm>
            <a:off x="309400" y="723037"/>
            <a:ext cx="8576933" cy="369332"/>
          </a:xfrm>
          <a:prstGeom prst="rect">
            <a:avLst/>
          </a:prstGeom>
          <a:solidFill>
            <a:schemeClr val="tx2"/>
          </a:solidFill>
        </p:spPr>
        <p:txBody>
          <a:bodyPr wrap="square" rtlCol="0">
            <a:spAutoFit/>
          </a:bodyPr>
          <a:lstStyle/>
          <a:p>
            <a:pPr algn="ctr"/>
            <a:r>
              <a:rPr lang="en-US" b="1" dirty="0" smtClean="0">
                <a:solidFill>
                  <a:schemeClr val="bg1"/>
                </a:solidFill>
                <a:latin typeface="Franklin Gothic Book" panose="020B0503020102020204" pitchFamily="34" charset="0"/>
              </a:rPr>
              <a:t>Form 8962, Premium Tax Credit</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a:stretch>
            <a:fillRect/>
          </a:stretch>
        </p:blipFill>
        <p:spPr>
          <a:xfrm>
            <a:off x="999133" y="4683337"/>
            <a:ext cx="7218011" cy="1711906"/>
          </a:xfrm>
          <a:prstGeom prst="rect">
            <a:avLst/>
          </a:prstGeom>
        </p:spPr>
      </p:pic>
      <p:sp>
        <p:nvSpPr>
          <p:cNvPr id="8" name="Oval 7"/>
          <p:cNvSpPr/>
          <p:nvPr/>
        </p:nvSpPr>
        <p:spPr>
          <a:xfrm>
            <a:off x="7719644" y="6144343"/>
            <a:ext cx="571500" cy="32531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291144" y="6076168"/>
            <a:ext cx="811412" cy="461665"/>
          </a:xfrm>
          <a:prstGeom prst="rect">
            <a:avLst/>
          </a:prstGeom>
          <a:noFill/>
        </p:spPr>
        <p:txBody>
          <a:bodyPr wrap="square" rtlCol="0">
            <a:spAutoFit/>
          </a:bodyPr>
          <a:lstStyle/>
          <a:p>
            <a:r>
              <a:rPr lang="en-US" sz="1200" b="1" dirty="0" smtClean="0">
                <a:latin typeface="Franklin Gothic Book" panose="020B0503020102020204" pitchFamily="34" charset="0"/>
              </a:rPr>
              <a:t>Moves to Line 46</a:t>
            </a:r>
            <a:endParaRPr lang="en-US" sz="1200" b="1" dirty="0">
              <a:latin typeface="Franklin Gothic Book" panose="020B0503020102020204" pitchFamily="34" charset="0"/>
            </a:endParaRPr>
          </a:p>
        </p:txBody>
      </p:sp>
    </p:spTree>
    <p:extLst>
      <p:ext uri="{BB962C8B-B14F-4D97-AF65-F5344CB8AC3E}">
        <p14:creationId xmlns:p14="http://schemas.microsoft.com/office/powerpoint/2010/main" val="272453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Terminology		</a:t>
            </a:r>
            <a:endParaRPr lang="en-US" dirty="0"/>
          </a:p>
        </p:txBody>
      </p:sp>
      <p:sp>
        <p:nvSpPr>
          <p:cNvPr id="7" name="Content Placeholder 6"/>
          <p:cNvSpPr>
            <a:spLocks noGrp="1"/>
          </p:cNvSpPr>
          <p:nvPr>
            <p:ph idx="1"/>
          </p:nvPr>
        </p:nvSpPr>
        <p:spPr/>
        <p:txBody>
          <a:bodyPr/>
          <a:lstStyle/>
          <a:p>
            <a:r>
              <a:rPr lang="en-US" dirty="0" smtClean="0"/>
              <a:t>Most people refer to this as “the penalty” for not having insurance.</a:t>
            </a:r>
          </a:p>
          <a:p>
            <a:r>
              <a:rPr lang="en-US" dirty="0" smtClean="0"/>
              <a:t>The IRS calls it the “Individual Shared Responsibility Payment” </a:t>
            </a:r>
          </a:p>
          <a:p>
            <a:pPr lvl="1"/>
            <a:r>
              <a:rPr lang="en-US" b="1" i="1" dirty="0" smtClean="0"/>
              <a:t>Individual</a:t>
            </a:r>
            <a:r>
              <a:rPr lang="en-US" dirty="0" smtClean="0"/>
              <a:t> because this payment is for individuals without coverage</a:t>
            </a:r>
          </a:p>
          <a:p>
            <a:pPr lvl="1"/>
            <a:r>
              <a:rPr lang="en-US" b="1" i="1" dirty="0" smtClean="0"/>
              <a:t>Shared responsibility </a:t>
            </a:r>
            <a:r>
              <a:rPr lang="en-US" dirty="0" smtClean="0"/>
              <a:t>because individuals, like employers and the government, have a responsibility to participate in the health insurance market.</a:t>
            </a:r>
          </a:p>
          <a:p>
            <a:pPr lvl="1"/>
            <a:r>
              <a:rPr lang="en-US" b="1" i="1" dirty="0" smtClean="0"/>
              <a:t>Payment</a:t>
            </a:r>
            <a:r>
              <a:rPr lang="en-US" dirty="0" smtClean="0"/>
              <a:t> because it decreases the amount of tax refund or increases the balance due.</a:t>
            </a:r>
          </a:p>
          <a:p>
            <a:r>
              <a:rPr lang="en-US" dirty="0" smtClean="0"/>
              <a:t>We’ll call this ISRP for short. </a:t>
            </a:r>
            <a:endParaRPr lang="en-US" dirty="0"/>
          </a:p>
        </p:txBody>
      </p:sp>
    </p:spTree>
    <p:extLst>
      <p:ext uri="{BB962C8B-B14F-4D97-AF65-F5344CB8AC3E}">
        <p14:creationId xmlns:p14="http://schemas.microsoft.com/office/powerpoint/2010/main" val="4269535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Summary	</a:t>
            </a:r>
            <a:endParaRPr lang="en-US" dirty="0"/>
          </a:p>
        </p:txBody>
      </p:sp>
      <p:sp>
        <p:nvSpPr>
          <p:cNvPr id="3" name="Content Placeholder 2"/>
          <p:cNvSpPr>
            <a:spLocks noGrp="1"/>
          </p:cNvSpPr>
          <p:nvPr>
            <p:ph idx="1"/>
          </p:nvPr>
        </p:nvSpPr>
        <p:spPr>
          <a:xfrm>
            <a:off x="364734" y="955964"/>
            <a:ext cx="8229600" cy="5374498"/>
          </a:xfrm>
        </p:spPr>
        <p:txBody>
          <a:bodyPr/>
          <a:lstStyle/>
          <a:p>
            <a:r>
              <a:rPr lang="en-US" dirty="0" smtClean="0"/>
              <a:t>Monica has a repayment of $130. It may be helpful to explain a few things:</a:t>
            </a:r>
          </a:p>
          <a:p>
            <a:pPr lvl="1"/>
            <a:r>
              <a:rPr lang="en-US" dirty="0" smtClean="0"/>
              <a:t>In the end, Monica received a $1,050 premium tax credit toward the purchase of private health insurance. </a:t>
            </a:r>
          </a:p>
          <a:p>
            <a:pPr lvl="1"/>
            <a:r>
              <a:rPr lang="en-US" dirty="0" smtClean="0"/>
              <a:t>The credit paid more than 2/3 of the cost of her insurance plan (total from column A).</a:t>
            </a:r>
          </a:p>
          <a:p>
            <a:pPr lvl="1"/>
            <a:r>
              <a:rPr lang="en-US" dirty="0" smtClean="0"/>
              <a:t>The overpayment was due to the change in her income.</a:t>
            </a:r>
          </a:p>
          <a:p>
            <a:pPr lvl="2"/>
            <a:r>
              <a:rPr lang="en-US" sz="1800" dirty="0"/>
              <a:t>In this case, the change in her income was due to her new job, which also provided her with health coverage. </a:t>
            </a:r>
          </a:p>
          <a:p>
            <a:pPr lvl="2"/>
            <a:r>
              <a:rPr lang="en-US" sz="1800" dirty="0"/>
              <a:t>When someone who will remain enrolled in Marketplace coverage has an increase in income, however, reporting the change can reduce the risk of repayment because the advance credits can be adjusted mid-year. For those who have a decrease in income, the advance credits can be increased to help them afford their monthly premiums.</a:t>
            </a:r>
          </a:p>
          <a:p>
            <a:pPr lvl="1"/>
            <a:endParaRPr lang="en-US" dirty="0"/>
          </a:p>
        </p:txBody>
      </p:sp>
    </p:spTree>
    <p:extLst>
      <p:ext uri="{BB962C8B-B14F-4D97-AF65-F5344CB8AC3E}">
        <p14:creationId xmlns:p14="http://schemas.microsoft.com/office/powerpoint/2010/main" val="13812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733" y="973875"/>
            <a:ext cx="8229600" cy="4865716"/>
          </a:xfrm>
        </p:spPr>
        <p:txBody>
          <a:bodyPr>
            <a:normAutofit fontScale="92500"/>
          </a:bodyPr>
          <a:lstStyle/>
          <a:p>
            <a:pPr>
              <a:buFont typeface="Wingdings" charset="2"/>
              <a:buChar char="§"/>
            </a:pPr>
            <a:r>
              <a:rPr lang="en-US" dirty="0" smtClean="0"/>
              <a:t>An ISRP is computed when anyone on the tax return (or who could be claimed as a dependent) did </a:t>
            </a:r>
            <a:r>
              <a:rPr lang="en-US" dirty="0"/>
              <a:t>not have insurance </a:t>
            </a:r>
            <a:r>
              <a:rPr lang="en-US" dirty="0" smtClean="0"/>
              <a:t>for any </a:t>
            </a:r>
            <a:r>
              <a:rPr lang="en-US" dirty="0"/>
              <a:t>month of the tax year and did not qualify for an exemption for that </a:t>
            </a:r>
            <a:r>
              <a:rPr lang="en-US" dirty="0" smtClean="0"/>
              <a:t>month.</a:t>
            </a:r>
            <a:endParaRPr lang="en-US" dirty="0"/>
          </a:p>
          <a:p>
            <a:pPr>
              <a:buFont typeface="Wingdings" panose="05000000000000000000" pitchFamily="2" charset="2"/>
              <a:buChar char="§"/>
            </a:pPr>
            <a:r>
              <a:rPr lang="en-US" dirty="0">
                <a:latin typeface="Franklin Gothic Book"/>
                <a:cs typeface="Franklin Gothic Book"/>
              </a:rPr>
              <a:t>The ISRP is reported </a:t>
            </a:r>
            <a:r>
              <a:rPr lang="en-US" dirty="0" smtClean="0">
                <a:latin typeface="Franklin Gothic Book"/>
                <a:cs typeface="Franklin Gothic Book"/>
              </a:rPr>
              <a:t>on </a:t>
            </a:r>
            <a:r>
              <a:rPr lang="en-US" dirty="0">
                <a:latin typeface="Franklin Gothic Book"/>
                <a:cs typeface="Franklin Gothic Book"/>
              </a:rPr>
              <a:t>Form 1040, line 61</a:t>
            </a:r>
            <a:r>
              <a:rPr lang="en-US" dirty="0" smtClean="0">
                <a:latin typeface="Franklin Gothic Book"/>
                <a:cs typeface="Franklin Gothic Book"/>
              </a:rPr>
              <a:t>.</a:t>
            </a:r>
          </a:p>
          <a:p>
            <a:pPr>
              <a:buFont typeface="Wingdings" panose="05000000000000000000" pitchFamily="2" charset="2"/>
              <a:buChar char="§"/>
            </a:pPr>
            <a:endParaRPr lang="en-US" dirty="0"/>
          </a:p>
          <a:p>
            <a:pPr>
              <a:buFont typeface="Wingdings" panose="05000000000000000000" pitchFamily="2" charset="2"/>
              <a:buChar char="§"/>
            </a:pPr>
            <a:endParaRPr lang="en-US" dirty="0" smtClean="0">
              <a:latin typeface="Franklin Gothic Book"/>
              <a:cs typeface="Franklin Gothic Book"/>
            </a:endParaRPr>
          </a:p>
          <a:p>
            <a:pPr marL="0" indent="0">
              <a:buNone/>
            </a:pPr>
            <a:endParaRPr lang="en-US" dirty="0">
              <a:latin typeface="Franklin Gothic Book"/>
              <a:cs typeface="Franklin Gothic Book"/>
            </a:endParaRPr>
          </a:p>
          <a:p>
            <a:pPr>
              <a:buFont typeface="Wingdings" charset="2"/>
              <a:buChar char="§"/>
            </a:pPr>
            <a:r>
              <a:rPr lang="en-US" dirty="0" smtClean="0">
                <a:latin typeface="Franklin Gothic Book"/>
                <a:cs typeface="Franklin Gothic Book"/>
              </a:rPr>
              <a:t>In </a:t>
            </a:r>
            <a:r>
              <a:rPr lang="en-US" dirty="0" err="1" smtClean="0">
                <a:latin typeface="Franklin Gothic Book"/>
                <a:cs typeface="Franklin Gothic Book"/>
              </a:rPr>
              <a:t>TaxWise</a:t>
            </a:r>
            <a:r>
              <a:rPr lang="en-US" dirty="0" smtClean="0">
                <a:latin typeface="Franklin Gothic Book"/>
                <a:cs typeface="Franklin Gothic Book"/>
              </a:rPr>
              <a:t>, </a:t>
            </a:r>
            <a:r>
              <a:rPr lang="en-US" dirty="0">
                <a:latin typeface="Franklin Gothic Book"/>
                <a:cs typeface="Franklin Gothic Book"/>
              </a:rPr>
              <a:t>the </a:t>
            </a:r>
            <a:r>
              <a:rPr lang="en-US" dirty="0" smtClean="0">
                <a:latin typeface="Franklin Gothic Book"/>
                <a:cs typeface="Franklin Gothic Book"/>
              </a:rPr>
              <a:t>ISRP </a:t>
            </a:r>
            <a:r>
              <a:rPr lang="en-US" dirty="0">
                <a:latin typeface="Franklin Gothic Book"/>
                <a:cs typeface="Franklin Gothic Book"/>
              </a:rPr>
              <a:t>is computed on Form 1040, Worksheet 8, Shared Responsibility Payment Worksheet. </a:t>
            </a:r>
          </a:p>
          <a:p>
            <a:pPr lvl="2">
              <a:buFont typeface="Lucida Grande"/>
              <a:buChar char="-"/>
            </a:pPr>
            <a:r>
              <a:rPr lang="en-US" sz="2200" dirty="0" smtClean="0">
                <a:latin typeface="Franklin Gothic Book"/>
                <a:cs typeface="Franklin Gothic Book"/>
              </a:rPr>
              <a:t>In the IRS publications, the </a:t>
            </a:r>
            <a:r>
              <a:rPr lang="en-US" sz="2200" dirty="0">
                <a:latin typeface="Franklin Gothic Book"/>
                <a:cs typeface="Franklin Gothic Book"/>
              </a:rPr>
              <a:t>ISRP is calculated in worksheet(s) in the Form 8965 </a:t>
            </a:r>
            <a:r>
              <a:rPr lang="en-US" sz="2200" dirty="0" smtClean="0">
                <a:latin typeface="Franklin Gothic Book"/>
                <a:cs typeface="Franklin Gothic Book"/>
              </a:rPr>
              <a:t>instructions, but it’s not necessary to file Form 8965 unless someone is claiming an exemption. </a:t>
            </a:r>
            <a:endParaRPr lang="en-US" sz="2200" dirty="0">
              <a:latin typeface="Franklin Gothic Book"/>
              <a:cs typeface="Franklin Gothic Book"/>
            </a:endParaRPr>
          </a:p>
        </p:txBody>
      </p:sp>
      <p:pic>
        <p:nvPicPr>
          <p:cNvPr id="4" name="Content Placeholder 5"/>
          <p:cNvPicPr>
            <a:picLocks noChangeAspect="1"/>
          </p:cNvPicPr>
          <p:nvPr/>
        </p:nvPicPr>
        <p:blipFill rotWithShape="1">
          <a:blip r:embed="rId3"/>
          <a:srcRect t="32767" r="6669" b="20358"/>
          <a:stretch/>
        </p:blipFill>
        <p:spPr>
          <a:xfrm>
            <a:off x="185863" y="2664203"/>
            <a:ext cx="8776822" cy="733749"/>
          </a:xfrm>
          <a:prstGeom prst="rect">
            <a:avLst/>
          </a:prstGeom>
          <a:ln>
            <a:noFill/>
          </a:ln>
          <a:effectLst/>
        </p:spPr>
      </p:pic>
      <p:sp>
        <p:nvSpPr>
          <p:cNvPr id="5" name="Rounded Rectangle 4"/>
          <p:cNvSpPr/>
          <p:nvPr/>
        </p:nvSpPr>
        <p:spPr>
          <a:xfrm>
            <a:off x="1323240" y="3159869"/>
            <a:ext cx="7675555" cy="19536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dirty="0"/>
              <a:t>Individual Shared Responsibility Payment (ISRP)</a:t>
            </a:r>
          </a:p>
        </p:txBody>
      </p:sp>
    </p:spTree>
    <p:extLst>
      <p:ext uri="{BB962C8B-B14F-4D97-AF65-F5344CB8AC3E}">
        <p14:creationId xmlns:p14="http://schemas.microsoft.com/office/powerpoint/2010/main" val="101038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How is the ISRP Calculated?</a:t>
            </a:r>
            <a:endParaRPr lang="en-US" dirty="0">
              <a:latin typeface="Arial"/>
              <a:cs typeface="Arial"/>
            </a:endParaRPr>
          </a:p>
        </p:txBody>
      </p:sp>
      <p:sp>
        <p:nvSpPr>
          <p:cNvPr id="3" name="Content Placeholder 2"/>
          <p:cNvSpPr>
            <a:spLocks noGrp="1"/>
          </p:cNvSpPr>
          <p:nvPr>
            <p:ph idx="1"/>
          </p:nvPr>
        </p:nvSpPr>
        <p:spPr>
          <a:xfrm>
            <a:off x="364734" y="1007533"/>
            <a:ext cx="8229600" cy="5102991"/>
          </a:xfrm>
        </p:spPr>
        <p:txBody>
          <a:bodyPr>
            <a:normAutofit/>
          </a:bodyPr>
          <a:lstStyle/>
          <a:p>
            <a:r>
              <a:rPr lang="en-US" dirty="0" smtClean="0"/>
              <a:t>The ISRP is calculated in two ways. The ISRP is the higher amount of the two.</a:t>
            </a:r>
          </a:p>
          <a:p>
            <a:endParaRPr lang="en-US" dirty="0" smtClean="0"/>
          </a:p>
          <a:p>
            <a:pPr marL="1033463" lvl="1" indent="-342900">
              <a:buFont typeface="Wingdings" panose="05000000000000000000" pitchFamily="2" charset="2"/>
              <a:buChar char="§"/>
            </a:pPr>
            <a:r>
              <a:rPr lang="en-US" sz="2000" b="1" dirty="0" smtClean="0">
                <a:solidFill>
                  <a:schemeClr val="tx2"/>
                </a:solidFill>
                <a:latin typeface="Franklin Gothic Book"/>
                <a:cs typeface="Franklin Gothic Book"/>
              </a:rPr>
              <a:t>Percentage of Income</a:t>
            </a:r>
            <a:r>
              <a:rPr lang="en-US" sz="2000" dirty="0" smtClean="0">
                <a:latin typeface="Franklin Gothic Book"/>
                <a:cs typeface="Franklin Gothic Book"/>
              </a:rPr>
              <a:t>:  1% of household income above the tax filing threshold, prorated for the number of months someone was uninsured. </a:t>
            </a:r>
          </a:p>
          <a:p>
            <a:pPr lvl="1" indent="0">
              <a:buNone/>
            </a:pPr>
            <a:endParaRPr lang="en-US" sz="2000" dirty="0" smtClean="0">
              <a:latin typeface="Franklin Gothic Book"/>
              <a:cs typeface="Franklin Gothic Book"/>
            </a:endParaRPr>
          </a:p>
          <a:p>
            <a:pPr marL="1033463" lvl="1" indent="-342900">
              <a:buFont typeface="Wingdings" panose="05000000000000000000" pitchFamily="2" charset="2"/>
              <a:buChar char="§"/>
            </a:pPr>
            <a:r>
              <a:rPr lang="en-US" sz="2000" b="1" dirty="0" smtClean="0">
                <a:solidFill>
                  <a:schemeClr val="tx2"/>
                </a:solidFill>
                <a:latin typeface="Franklin Gothic Book"/>
                <a:cs typeface="Franklin Gothic Book"/>
              </a:rPr>
              <a:t>Flat </a:t>
            </a:r>
            <a:r>
              <a:rPr lang="en-US" sz="2000" b="1" dirty="0">
                <a:solidFill>
                  <a:schemeClr val="tx2"/>
                </a:solidFill>
                <a:latin typeface="Franklin Gothic Book"/>
                <a:cs typeface="Franklin Gothic Book"/>
              </a:rPr>
              <a:t>D</a:t>
            </a:r>
            <a:r>
              <a:rPr lang="en-US" sz="2000" b="1" dirty="0" smtClean="0">
                <a:solidFill>
                  <a:schemeClr val="tx2"/>
                </a:solidFill>
                <a:latin typeface="Franklin Gothic Book"/>
                <a:cs typeface="Franklin Gothic Book"/>
              </a:rPr>
              <a:t>ollar Amount</a:t>
            </a:r>
            <a:r>
              <a:rPr lang="en-US" sz="2000" dirty="0" smtClean="0">
                <a:latin typeface="Franklin Gothic Book"/>
                <a:cs typeface="Franklin Gothic Book"/>
              </a:rPr>
              <a:t>:  $95 per adult for the year (half that amount for kids), prorated for the number of months someone was uninsured. Capped at $285 for the year.</a:t>
            </a:r>
          </a:p>
          <a:p>
            <a:endParaRPr lang="en-US" dirty="0" smtClean="0"/>
          </a:p>
          <a:p>
            <a:r>
              <a:rPr lang="en-US" dirty="0" smtClean="0"/>
              <a:t>The </a:t>
            </a:r>
            <a:r>
              <a:rPr lang="en-US" dirty="0"/>
              <a:t>total </a:t>
            </a:r>
            <a:r>
              <a:rPr lang="en-US" dirty="0" smtClean="0"/>
              <a:t>goes </a:t>
            </a:r>
            <a:r>
              <a:rPr lang="en-US" dirty="0"/>
              <a:t>on Form 1040, line 61. </a:t>
            </a:r>
          </a:p>
        </p:txBody>
      </p:sp>
    </p:spTree>
    <p:extLst>
      <p:ext uri="{BB962C8B-B14F-4D97-AF65-F5344CB8AC3E}">
        <p14:creationId xmlns:p14="http://schemas.microsoft.com/office/powerpoint/2010/main" val="190044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9466" y="4715749"/>
            <a:ext cx="7530957" cy="646331"/>
          </a:xfrm>
          <a:prstGeom prst="rect">
            <a:avLst/>
          </a:prstGeom>
          <a:noFill/>
        </p:spPr>
        <p:txBody>
          <a:bodyPr wrap="square" rtlCol="0">
            <a:spAutoFit/>
          </a:bodyPr>
          <a:lstStyle/>
          <a:p>
            <a:r>
              <a:rPr lang="en-US" sz="1200" dirty="0" smtClean="0">
                <a:solidFill>
                  <a:srgbClr val="C00000"/>
                </a:solidFill>
              </a:rPr>
              <a:t>* </a:t>
            </a:r>
            <a:r>
              <a:rPr lang="en-US" sz="1200" dirty="0" smtClean="0"/>
              <a:t>Capped at </a:t>
            </a:r>
            <a:r>
              <a:rPr lang="en-US" sz="1200" dirty="0"/>
              <a:t>n</a:t>
            </a:r>
            <a:r>
              <a:rPr lang="en-US" sz="1200" dirty="0" smtClean="0"/>
              <a:t>ational average premium of a bronze level plan purchased through a Marketplace. For 2014, the cap is </a:t>
            </a:r>
            <a:r>
              <a:rPr lang="en-US" sz="1200" b="1" dirty="0"/>
              <a:t>$2,448 per individual </a:t>
            </a:r>
            <a:r>
              <a:rPr lang="en-US" sz="1200" dirty="0"/>
              <a:t>($204 per month per individual</a:t>
            </a:r>
            <a:r>
              <a:rPr lang="en-US" sz="1200" dirty="0" smtClean="0"/>
              <a:t>), with a maximum of $</a:t>
            </a:r>
            <a:r>
              <a:rPr lang="en-US" sz="1200" dirty="0"/>
              <a:t>12,240 for a family with five or more members ($1,020 per month for a family with five or more members</a:t>
            </a:r>
            <a:r>
              <a:rPr lang="en-US" sz="1200"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1235161964"/>
              </p:ext>
            </p:extLst>
          </p:nvPr>
        </p:nvGraphicFramePr>
        <p:xfrm>
          <a:off x="719572" y="2124897"/>
          <a:ext cx="7540280" cy="2569607"/>
        </p:xfrm>
        <a:graphic>
          <a:graphicData uri="http://schemas.openxmlformats.org/drawingml/2006/table">
            <a:tbl>
              <a:tblPr firstRow="1" bandRow="1">
                <a:tableStyleId>{5C22544A-7EE6-4342-B048-85BDC9FD1C3A}</a:tableStyleId>
              </a:tblPr>
              <a:tblGrid>
                <a:gridCol w="1131013">
                  <a:extLst>
                    <a:ext uri="{9D8B030D-6E8A-4147-A177-3AD203B41FA5}">
                      <a16:colId xmlns:a16="http://schemas.microsoft.com/office/drawing/2014/main" xmlns="" val="20000"/>
                    </a:ext>
                  </a:extLst>
                </a:gridCol>
                <a:gridCol w="3115733">
                  <a:extLst>
                    <a:ext uri="{9D8B030D-6E8A-4147-A177-3AD203B41FA5}">
                      <a16:colId xmlns:a16="http://schemas.microsoft.com/office/drawing/2014/main" xmlns="" val="20001"/>
                    </a:ext>
                  </a:extLst>
                </a:gridCol>
                <a:gridCol w="3293534">
                  <a:extLst>
                    <a:ext uri="{9D8B030D-6E8A-4147-A177-3AD203B41FA5}">
                      <a16:colId xmlns:a16="http://schemas.microsoft.com/office/drawing/2014/main" xmlns="" val="20002"/>
                    </a:ext>
                  </a:extLst>
                </a:gridCol>
              </a:tblGrid>
              <a:tr h="411943">
                <a:tc>
                  <a:txBody>
                    <a:bodyPr/>
                    <a:lstStyle/>
                    <a:p>
                      <a:pPr algn="ctr"/>
                      <a:r>
                        <a:rPr lang="en-US" sz="1400" dirty="0" smtClean="0"/>
                        <a:t>Year</a:t>
                      </a:r>
                      <a:endParaRPr lang="en-US" sz="1400" dirty="0"/>
                    </a:p>
                  </a:txBody>
                  <a:tcPr anchor="ct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gridSpan="2">
                  <a:txBody>
                    <a:bodyPr/>
                    <a:lstStyle/>
                    <a:p>
                      <a:pPr algn="ctr"/>
                      <a:r>
                        <a:rPr lang="en-US" sz="1400" dirty="0" smtClean="0"/>
                        <a:t>Full-year</a:t>
                      </a:r>
                      <a:r>
                        <a:rPr lang="en-US" sz="1400" baseline="0" dirty="0" smtClean="0"/>
                        <a:t> payment</a:t>
                      </a:r>
                      <a:r>
                        <a:rPr lang="en-US" sz="1400" dirty="0" smtClean="0"/>
                        <a:t> is </a:t>
                      </a:r>
                      <a:r>
                        <a:rPr lang="en-US" sz="1400" u="sng" dirty="0" smtClean="0"/>
                        <a:t>greater</a:t>
                      </a:r>
                      <a:r>
                        <a:rPr lang="en-US" sz="1400" baseline="0" dirty="0" smtClean="0"/>
                        <a:t> of:</a:t>
                      </a:r>
                      <a:endParaRPr lang="en-US" sz="1400" dirty="0"/>
                    </a:p>
                  </a:txBody>
                  <a:tcPr anchor="ct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endParaRPr lang="en-US" dirty="0"/>
                    </a:p>
                  </a:txBody>
                  <a:tcPr/>
                </a:tc>
                <a:extLst>
                  <a:ext uri="{0D108BD9-81ED-4DB2-BD59-A6C34878D82A}">
                    <a16:rowId xmlns:a16="http://schemas.microsoft.com/office/drawing/2014/main" xmlns="" val="10000"/>
                  </a:ext>
                </a:extLst>
              </a:tr>
              <a:tr h="603184">
                <a:tc>
                  <a:txBody>
                    <a:bodyPr/>
                    <a:lstStyle/>
                    <a:p>
                      <a:pPr algn="ctr"/>
                      <a:r>
                        <a:rPr lang="en-US" sz="1400" dirty="0" smtClean="0"/>
                        <a:t>2014</a:t>
                      </a:r>
                      <a:endParaRPr lang="en-US" sz="1400"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sz="1400" dirty="0" smtClean="0"/>
                        <a:t>1% of household income</a:t>
                      </a:r>
                      <a:r>
                        <a:rPr lang="en-US" sz="1400" baseline="0" dirty="0" smtClean="0"/>
                        <a:t> above tax filing threshold (up to cap</a:t>
                      </a:r>
                      <a:r>
                        <a:rPr lang="en-US" sz="1400" baseline="0" dirty="0" smtClean="0">
                          <a:solidFill>
                            <a:srgbClr val="C00000"/>
                          </a:solidFill>
                        </a:rPr>
                        <a:t>*</a:t>
                      </a:r>
                      <a:r>
                        <a:rPr lang="en-US" sz="1400" baseline="0" dirty="0" smtClean="0"/>
                        <a:t>)</a:t>
                      </a:r>
                      <a:endParaRPr lang="en-US" sz="14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sz="1400" dirty="0" smtClean="0"/>
                        <a:t>$95 per adult, $47.50 per child</a:t>
                      </a:r>
                    </a:p>
                    <a:p>
                      <a:r>
                        <a:rPr lang="en-US" sz="1400" baseline="0" dirty="0" smtClean="0"/>
                        <a:t>(up to cap of $285)</a:t>
                      </a:r>
                      <a:endParaRPr lang="en-US" sz="1400"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432233">
                <a:tc>
                  <a:txBody>
                    <a:bodyPr/>
                    <a:lstStyle/>
                    <a:p>
                      <a:pPr algn="ctr"/>
                      <a:r>
                        <a:rPr lang="en-US" sz="1400" dirty="0" smtClean="0"/>
                        <a:t>2015</a:t>
                      </a:r>
                      <a:endParaRPr lang="en-US" sz="1400"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 of household income</a:t>
                      </a:r>
                      <a:r>
                        <a:rPr lang="en-US" sz="1400" baseline="0" dirty="0" smtClean="0"/>
                        <a:t> above tax filing threshold (up to cap</a:t>
                      </a:r>
                      <a:r>
                        <a:rPr lang="en-US" sz="1400" baseline="0" dirty="0" smtClean="0">
                          <a:solidFill>
                            <a:srgbClr val="C00000"/>
                          </a:solidFill>
                        </a:rPr>
                        <a:t>*</a:t>
                      </a:r>
                      <a:r>
                        <a:rPr lang="en-US" sz="1400" baseline="0" dirty="0" smtClean="0"/>
                        <a:t>)</a:t>
                      </a:r>
                      <a:endParaRPr lang="en-US" sz="1400" dirty="0" smtClean="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sz="1400" dirty="0" smtClean="0"/>
                        <a:t>$325 per adult, $162.50 per child</a:t>
                      </a:r>
                    </a:p>
                    <a:p>
                      <a:r>
                        <a:rPr lang="en-US" sz="1400" baseline="0" dirty="0" smtClean="0"/>
                        <a:t>(up to cap of $975)</a:t>
                      </a:r>
                      <a:endParaRPr lang="en-US" sz="1400" dirty="0" smtClean="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432233">
                <a:tc>
                  <a:txBody>
                    <a:bodyPr/>
                    <a:lstStyle/>
                    <a:p>
                      <a:pPr algn="ctr"/>
                      <a:r>
                        <a:rPr lang="en-US" sz="1400" dirty="0" smtClean="0"/>
                        <a:t>2016</a:t>
                      </a:r>
                      <a:endParaRPr lang="en-US" sz="1400"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2.5% of household income</a:t>
                      </a:r>
                      <a:r>
                        <a:rPr lang="en-US" sz="1400" baseline="0" dirty="0" smtClean="0"/>
                        <a:t> above tax filing threshold (up to cap</a:t>
                      </a:r>
                      <a:r>
                        <a:rPr lang="en-US" sz="1400" baseline="0" dirty="0" smtClean="0">
                          <a:solidFill>
                            <a:srgbClr val="C00000"/>
                          </a:solidFill>
                        </a:rPr>
                        <a:t>*</a:t>
                      </a:r>
                      <a:r>
                        <a:rPr lang="en-US" sz="1400" baseline="0" dirty="0" smtClean="0"/>
                        <a:t>)</a:t>
                      </a:r>
                      <a:endParaRPr lang="en-US" sz="1400" dirty="0" smtClean="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sz="1400" dirty="0" smtClean="0"/>
                        <a:t>$695 per adult, $347.50 per child</a:t>
                      </a:r>
                    </a:p>
                    <a:p>
                      <a:r>
                        <a:rPr lang="en-US" sz="1400" baseline="0" dirty="0" smtClean="0"/>
                        <a:t>(up to cap of $2,085)</a:t>
                      </a:r>
                      <a:endParaRPr lang="en-US" sz="1400"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432233">
                <a:tc>
                  <a:txBody>
                    <a:bodyPr/>
                    <a:lstStyle/>
                    <a:p>
                      <a:pPr algn="ctr"/>
                      <a:r>
                        <a:rPr lang="en-US" sz="1400" dirty="0" smtClean="0"/>
                        <a:t>2017</a:t>
                      </a:r>
                      <a:r>
                        <a:rPr lang="en-US" sz="1400" baseline="0" dirty="0" smtClean="0"/>
                        <a:t> and  beyond</a:t>
                      </a:r>
                      <a:endParaRPr lang="en-US" sz="1400" dirty="0"/>
                    </a:p>
                  </a:txBody>
                  <a:tcPr anchor="ct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smtClean="0"/>
                        <a:t>Values increased by a cost-of-living adjustment</a:t>
                      </a:r>
                      <a:endParaRPr lang="en-US" sz="1400" i="1" dirty="0"/>
                    </a:p>
                  </a:txBody>
                  <a:tcPr anchor="ct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4"/>
                  </a:ext>
                </a:extLst>
              </a:tr>
            </a:tbl>
          </a:graphicData>
        </a:graphic>
      </p:graphicFrame>
      <p:sp>
        <p:nvSpPr>
          <p:cNvPr id="14" name="Title 6"/>
          <p:cNvSpPr>
            <a:spLocks noGrp="1"/>
          </p:cNvSpPr>
          <p:nvPr>
            <p:ph type="title"/>
          </p:nvPr>
        </p:nvSpPr>
        <p:spPr/>
        <p:txBody>
          <a:bodyPr/>
          <a:lstStyle/>
          <a:p>
            <a:r>
              <a:rPr lang="en-US" sz="2400" dirty="0" smtClean="0"/>
              <a:t>ISRP Increases in Future Years</a:t>
            </a:r>
            <a:endParaRPr lang="en-US" sz="2400" dirty="0"/>
          </a:p>
        </p:txBody>
      </p:sp>
      <p:sp>
        <p:nvSpPr>
          <p:cNvPr id="5" name="Rectangle 4"/>
          <p:cNvSpPr/>
          <p:nvPr/>
        </p:nvSpPr>
        <p:spPr>
          <a:xfrm>
            <a:off x="485113" y="993941"/>
            <a:ext cx="8292538" cy="830997"/>
          </a:xfrm>
          <a:prstGeom prst="rect">
            <a:avLst/>
          </a:prstGeom>
        </p:spPr>
        <p:txBody>
          <a:bodyPr wrap="square">
            <a:spAutoFit/>
          </a:bodyPr>
          <a:lstStyle/>
          <a:p>
            <a:r>
              <a:rPr lang="en-US" sz="2400" dirty="0">
                <a:latin typeface="Franklin Gothic Book"/>
                <a:cs typeface="Franklin Gothic Book"/>
              </a:rPr>
              <a:t>The amount of </a:t>
            </a:r>
            <a:r>
              <a:rPr lang="en-US" sz="2400" dirty="0" smtClean="0">
                <a:latin typeface="Franklin Gothic Book"/>
                <a:cs typeface="Franklin Gothic Book"/>
              </a:rPr>
              <a:t>ISRP </a:t>
            </a:r>
            <a:r>
              <a:rPr lang="en-US" sz="2400" dirty="0">
                <a:latin typeface="Franklin Gothic Book"/>
                <a:cs typeface="Franklin Gothic Book"/>
              </a:rPr>
              <a:t>is relatively low for tax year 2014 and increases </a:t>
            </a:r>
            <a:r>
              <a:rPr lang="en-US" sz="2400" dirty="0" smtClean="0">
                <a:latin typeface="Franklin Gothic Book"/>
                <a:cs typeface="Franklin Gothic Book"/>
              </a:rPr>
              <a:t>in </a:t>
            </a:r>
            <a:r>
              <a:rPr lang="en-US" sz="2400" dirty="0">
                <a:latin typeface="Franklin Gothic Book"/>
                <a:cs typeface="Franklin Gothic Book"/>
              </a:rPr>
              <a:t>subsequent years.</a:t>
            </a:r>
          </a:p>
        </p:txBody>
      </p:sp>
    </p:spTree>
    <p:extLst>
      <p:ext uri="{BB962C8B-B14F-4D97-AF65-F5344CB8AC3E}">
        <p14:creationId xmlns:p14="http://schemas.microsoft.com/office/powerpoint/2010/main" val="374549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ISRP– Partial Year Coverage</a:t>
            </a:r>
          </a:p>
        </p:txBody>
      </p:sp>
      <p:sp>
        <p:nvSpPr>
          <p:cNvPr id="3" name="Content Placeholder 2"/>
          <p:cNvSpPr>
            <a:spLocks noGrp="1"/>
          </p:cNvSpPr>
          <p:nvPr>
            <p:ph idx="1"/>
          </p:nvPr>
        </p:nvSpPr>
        <p:spPr/>
        <p:txBody>
          <a:bodyPr/>
          <a:lstStyle/>
          <a:p>
            <a:r>
              <a:rPr lang="en-US" sz="2200" dirty="0"/>
              <a:t>The ISRP is prorated for the number of months without coverage during the tax filing year</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02430591"/>
              </p:ext>
            </p:extLst>
          </p:nvPr>
        </p:nvGraphicFramePr>
        <p:xfrm>
          <a:off x="288939" y="3145954"/>
          <a:ext cx="8389632" cy="741680"/>
        </p:xfrm>
        <a:graphic>
          <a:graphicData uri="http://schemas.openxmlformats.org/drawingml/2006/table">
            <a:tbl>
              <a:tblPr firstRow="1" bandRow="1">
                <a:tableStyleId>{5C22544A-7EE6-4342-B048-85BDC9FD1C3A}</a:tableStyleId>
              </a:tblPr>
              <a:tblGrid>
                <a:gridCol w="699136">
                  <a:extLst>
                    <a:ext uri="{9D8B030D-6E8A-4147-A177-3AD203B41FA5}">
                      <a16:colId xmlns="" xmlns:a16="http://schemas.microsoft.com/office/drawing/2014/main" val="20000"/>
                    </a:ext>
                  </a:extLst>
                </a:gridCol>
                <a:gridCol w="699136">
                  <a:extLst>
                    <a:ext uri="{9D8B030D-6E8A-4147-A177-3AD203B41FA5}">
                      <a16:colId xmlns="" xmlns:a16="http://schemas.microsoft.com/office/drawing/2014/main" val="20001"/>
                    </a:ext>
                  </a:extLst>
                </a:gridCol>
                <a:gridCol w="699136">
                  <a:extLst>
                    <a:ext uri="{9D8B030D-6E8A-4147-A177-3AD203B41FA5}">
                      <a16:colId xmlns="" xmlns:a16="http://schemas.microsoft.com/office/drawing/2014/main" val="20002"/>
                    </a:ext>
                  </a:extLst>
                </a:gridCol>
                <a:gridCol w="699136">
                  <a:extLst>
                    <a:ext uri="{9D8B030D-6E8A-4147-A177-3AD203B41FA5}">
                      <a16:colId xmlns="" xmlns:a16="http://schemas.microsoft.com/office/drawing/2014/main" val="20003"/>
                    </a:ext>
                  </a:extLst>
                </a:gridCol>
                <a:gridCol w="699136">
                  <a:extLst>
                    <a:ext uri="{9D8B030D-6E8A-4147-A177-3AD203B41FA5}">
                      <a16:colId xmlns="" xmlns:a16="http://schemas.microsoft.com/office/drawing/2014/main" val="20004"/>
                    </a:ext>
                  </a:extLst>
                </a:gridCol>
                <a:gridCol w="699136">
                  <a:extLst>
                    <a:ext uri="{9D8B030D-6E8A-4147-A177-3AD203B41FA5}">
                      <a16:colId xmlns="" xmlns:a16="http://schemas.microsoft.com/office/drawing/2014/main" val="20005"/>
                    </a:ext>
                  </a:extLst>
                </a:gridCol>
                <a:gridCol w="699136">
                  <a:extLst>
                    <a:ext uri="{9D8B030D-6E8A-4147-A177-3AD203B41FA5}">
                      <a16:colId xmlns="" xmlns:a16="http://schemas.microsoft.com/office/drawing/2014/main" val="20006"/>
                    </a:ext>
                  </a:extLst>
                </a:gridCol>
                <a:gridCol w="699136">
                  <a:extLst>
                    <a:ext uri="{9D8B030D-6E8A-4147-A177-3AD203B41FA5}">
                      <a16:colId xmlns="" xmlns:a16="http://schemas.microsoft.com/office/drawing/2014/main" val="20007"/>
                    </a:ext>
                  </a:extLst>
                </a:gridCol>
                <a:gridCol w="699136">
                  <a:extLst>
                    <a:ext uri="{9D8B030D-6E8A-4147-A177-3AD203B41FA5}">
                      <a16:colId xmlns="" xmlns:a16="http://schemas.microsoft.com/office/drawing/2014/main" val="20008"/>
                    </a:ext>
                  </a:extLst>
                </a:gridCol>
                <a:gridCol w="699136">
                  <a:extLst>
                    <a:ext uri="{9D8B030D-6E8A-4147-A177-3AD203B41FA5}">
                      <a16:colId xmlns="" xmlns:a16="http://schemas.microsoft.com/office/drawing/2014/main" val="20009"/>
                    </a:ext>
                  </a:extLst>
                </a:gridCol>
                <a:gridCol w="699136">
                  <a:extLst>
                    <a:ext uri="{9D8B030D-6E8A-4147-A177-3AD203B41FA5}">
                      <a16:colId xmlns="" xmlns:a16="http://schemas.microsoft.com/office/drawing/2014/main" val="20010"/>
                    </a:ext>
                  </a:extLst>
                </a:gridCol>
                <a:gridCol w="699136">
                  <a:extLst>
                    <a:ext uri="{9D8B030D-6E8A-4147-A177-3AD203B41FA5}">
                      <a16:colId xmlns="" xmlns:a16="http://schemas.microsoft.com/office/drawing/2014/main" val="20011"/>
                    </a:ext>
                  </a:extLst>
                </a:gridCol>
              </a:tblGrid>
              <a:tr h="370840">
                <a:tc>
                  <a:txBody>
                    <a:bodyPr/>
                    <a:lstStyle/>
                    <a:p>
                      <a:pPr algn="ctr"/>
                      <a:r>
                        <a:rPr lang="en-US" dirty="0" smtClean="0">
                          <a:solidFill>
                            <a:schemeClr val="tx2"/>
                          </a:solidFill>
                        </a:rPr>
                        <a:t>Jan</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Feb</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Mar</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Apr</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May</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Jun</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Jul</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Aug</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Sep</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Oct</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Nov</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Dec</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44533177"/>
              </p:ext>
            </p:extLst>
          </p:nvPr>
        </p:nvGraphicFramePr>
        <p:xfrm>
          <a:off x="288933" y="3145954"/>
          <a:ext cx="8389632" cy="741680"/>
        </p:xfrm>
        <a:graphic>
          <a:graphicData uri="http://schemas.openxmlformats.org/drawingml/2006/table">
            <a:tbl>
              <a:tblPr firstRow="1" bandRow="1">
                <a:tableStyleId>{5C22544A-7EE6-4342-B048-85BDC9FD1C3A}</a:tableStyleId>
              </a:tblPr>
              <a:tblGrid>
                <a:gridCol w="699136">
                  <a:extLst>
                    <a:ext uri="{9D8B030D-6E8A-4147-A177-3AD203B41FA5}">
                      <a16:colId xmlns="" xmlns:a16="http://schemas.microsoft.com/office/drawing/2014/main" val="20000"/>
                    </a:ext>
                  </a:extLst>
                </a:gridCol>
                <a:gridCol w="699136">
                  <a:extLst>
                    <a:ext uri="{9D8B030D-6E8A-4147-A177-3AD203B41FA5}">
                      <a16:colId xmlns="" xmlns:a16="http://schemas.microsoft.com/office/drawing/2014/main" val="20001"/>
                    </a:ext>
                  </a:extLst>
                </a:gridCol>
                <a:gridCol w="699136">
                  <a:extLst>
                    <a:ext uri="{9D8B030D-6E8A-4147-A177-3AD203B41FA5}">
                      <a16:colId xmlns="" xmlns:a16="http://schemas.microsoft.com/office/drawing/2014/main" val="20002"/>
                    </a:ext>
                  </a:extLst>
                </a:gridCol>
                <a:gridCol w="699136">
                  <a:extLst>
                    <a:ext uri="{9D8B030D-6E8A-4147-A177-3AD203B41FA5}">
                      <a16:colId xmlns="" xmlns:a16="http://schemas.microsoft.com/office/drawing/2014/main" val="20003"/>
                    </a:ext>
                  </a:extLst>
                </a:gridCol>
                <a:gridCol w="699136">
                  <a:extLst>
                    <a:ext uri="{9D8B030D-6E8A-4147-A177-3AD203B41FA5}">
                      <a16:colId xmlns="" xmlns:a16="http://schemas.microsoft.com/office/drawing/2014/main" val="20004"/>
                    </a:ext>
                  </a:extLst>
                </a:gridCol>
                <a:gridCol w="699136">
                  <a:extLst>
                    <a:ext uri="{9D8B030D-6E8A-4147-A177-3AD203B41FA5}">
                      <a16:colId xmlns="" xmlns:a16="http://schemas.microsoft.com/office/drawing/2014/main" val="20005"/>
                    </a:ext>
                  </a:extLst>
                </a:gridCol>
                <a:gridCol w="699136">
                  <a:extLst>
                    <a:ext uri="{9D8B030D-6E8A-4147-A177-3AD203B41FA5}">
                      <a16:colId xmlns="" xmlns:a16="http://schemas.microsoft.com/office/drawing/2014/main" val="20006"/>
                    </a:ext>
                  </a:extLst>
                </a:gridCol>
                <a:gridCol w="699136">
                  <a:extLst>
                    <a:ext uri="{9D8B030D-6E8A-4147-A177-3AD203B41FA5}">
                      <a16:colId xmlns="" xmlns:a16="http://schemas.microsoft.com/office/drawing/2014/main" val="20007"/>
                    </a:ext>
                  </a:extLst>
                </a:gridCol>
                <a:gridCol w="699136">
                  <a:extLst>
                    <a:ext uri="{9D8B030D-6E8A-4147-A177-3AD203B41FA5}">
                      <a16:colId xmlns="" xmlns:a16="http://schemas.microsoft.com/office/drawing/2014/main" val="20008"/>
                    </a:ext>
                  </a:extLst>
                </a:gridCol>
                <a:gridCol w="699136">
                  <a:extLst>
                    <a:ext uri="{9D8B030D-6E8A-4147-A177-3AD203B41FA5}">
                      <a16:colId xmlns="" xmlns:a16="http://schemas.microsoft.com/office/drawing/2014/main" val="20009"/>
                    </a:ext>
                  </a:extLst>
                </a:gridCol>
                <a:gridCol w="699136">
                  <a:extLst>
                    <a:ext uri="{9D8B030D-6E8A-4147-A177-3AD203B41FA5}">
                      <a16:colId xmlns="" xmlns:a16="http://schemas.microsoft.com/office/drawing/2014/main" val="20010"/>
                    </a:ext>
                  </a:extLst>
                </a:gridCol>
                <a:gridCol w="699136">
                  <a:extLst>
                    <a:ext uri="{9D8B030D-6E8A-4147-A177-3AD203B41FA5}">
                      <a16:colId xmlns="" xmlns:a16="http://schemas.microsoft.com/office/drawing/2014/main" val="20011"/>
                    </a:ext>
                  </a:extLst>
                </a:gridCol>
              </a:tblGrid>
              <a:tr h="370840">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1"/>
                  </a:ext>
                </a:extLst>
              </a:tr>
            </a:tbl>
          </a:graphicData>
        </a:graphic>
      </p:graphicFrame>
      <p:cxnSp>
        <p:nvCxnSpPr>
          <p:cNvPr id="7" name="Straight Arrow Connector 6"/>
          <p:cNvCxnSpPr>
            <a:stCxn id="8" idx="2"/>
          </p:cNvCxnSpPr>
          <p:nvPr/>
        </p:nvCxnSpPr>
        <p:spPr>
          <a:xfrm>
            <a:off x="5180985" y="2588023"/>
            <a:ext cx="11430" cy="83787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4123710" y="1941692"/>
            <a:ext cx="2114550" cy="646331"/>
          </a:xfrm>
          <a:prstGeom prst="rect">
            <a:avLst/>
          </a:prstGeom>
          <a:noFill/>
        </p:spPr>
        <p:txBody>
          <a:bodyPr wrap="square" rtlCol="0">
            <a:spAutoFit/>
          </a:bodyPr>
          <a:lstStyle/>
          <a:p>
            <a:pPr algn="ctr"/>
            <a:r>
              <a:rPr lang="en-US" b="1" dirty="0" smtClean="0">
                <a:solidFill>
                  <a:srgbClr val="FF0000"/>
                </a:solidFill>
              </a:rPr>
              <a:t>Gets a job with employer coverage</a:t>
            </a:r>
            <a:endParaRPr lang="en-US" b="1" dirty="0">
              <a:solidFill>
                <a:srgbClr val="FF0000"/>
              </a:solidFill>
            </a:endParaRPr>
          </a:p>
        </p:txBody>
      </p:sp>
      <p:sp>
        <p:nvSpPr>
          <p:cNvPr id="10" name="TextBox 9"/>
          <p:cNvSpPr txBox="1"/>
          <p:nvPr/>
        </p:nvSpPr>
        <p:spPr>
          <a:xfrm>
            <a:off x="1424904" y="1964706"/>
            <a:ext cx="2620108" cy="646331"/>
          </a:xfrm>
          <a:prstGeom prst="rect">
            <a:avLst/>
          </a:prstGeom>
          <a:noFill/>
        </p:spPr>
        <p:txBody>
          <a:bodyPr wrap="square" rtlCol="0">
            <a:spAutoFit/>
          </a:bodyPr>
          <a:lstStyle/>
          <a:p>
            <a:pPr algn="ctr"/>
            <a:r>
              <a:rPr lang="en-US" b="1" dirty="0" smtClean="0">
                <a:solidFill>
                  <a:srgbClr val="FF0000"/>
                </a:solidFill>
              </a:rPr>
              <a:t>Uninsured and not eligible for exemption</a:t>
            </a:r>
            <a:endParaRPr lang="en-US" b="1" dirty="0">
              <a:solidFill>
                <a:srgbClr val="FF0000"/>
              </a:solidFill>
            </a:endParaRPr>
          </a:p>
        </p:txBody>
      </p:sp>
      <p:sp>
        <p:nvSpPr>
          <p:cNvPr id="13" name="TextBox 12"/>
          <p:cNvSpPr txBox="1"/>
          <p:nvPr/>
        </p:nvSpPr>
        <p:spPr>
          <a:xfrm>
            <a:off x="4123710" y="4952820"/>
            <a:ext cx="4627716" cy="477054"/>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500" b="1" dirty="0" smtClean="0">
                <a:solidFill>
                  <a:schemeClr val="tx1"/>
                </a:solidFill>
              </a:rPr>
              <a:t>ISRP = </a:t>
            </a:r>
            <a:r>
              <a:rPr lang="en-US" sz="2500" b="1" dirty="0">
                <a:solidFill>
                  <a:schemeClr val="tx1"/>
                </a:solidFill>
              </a:rPr>
              <a:t>7/12 of annual </a:t>
            </a:r>
            <a:r>
              <a:rPr lang="en-US" sz="2500" b="1" dirty="0" smtClean="0">
                <a:solidFill>
                  <a:schemeClr val="tx1"/>
                </a:solidFill>
              </a:rPr>
              <a:t>calculation</a:t>
            </a:r>
            <a:endParaRPr lang="en-US" sz="2500" b="1" dirty="0">
              <a:solidFill>
                <a:schemeClr val="tx1"/>
              </a:solidFill>
            </a:endParaRPr>
          </a:p>
        </p:txBody>
      </p:sp>
      <p:sp>
        <p:nvSpPr>
          <p:cNvPr id="14" name="Left Brace 13"/>
          <p:cNvSpPr/>
          <p:nvPr/>
        </p:nvSpPr>
        <p:spPr>
          <a:xfrm rot="5400000">
            <a:off x="2369198" y="507757"/>
            <a:ext cx="731520" cy="4892052"/>
          </a:xfrm>
          <a:prstGeom prst="leftBrace">
            <a:avLst>
              <a:gd name="adj1" fmla="val 86458"/>
              <a:gd name="adj2" fmla="val 50363"/>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5589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11" y="1116417"/>
            <a:ext cx="5390844" cy="3211034"/>
          </a:xfrm>
          <a:pattFill prst="ltHorz">
            <a:fgClr>
              <a:schemeClr val="accent1">
                <a:lumMod val="20000"/>
                <a:lumOff val="80000"/>
              </a:schemeClr>
            </a:fgClr>
            <a:bgClr>
              <a:schemeClr val="bg1"/>
            </a:bgClr>
          </a:pattFill>
          <a:ln>
            <a:solidFill>
              <a:schemeClr val="bg1">
                <a:lumMod val="75000"/>
              </a:schemeClr>
            </a:solidFill>
          </a:ln>
        </p:spPr>
        <p:txBody>
          <a:bodyPr/>
          <a:lstStyle/>
          <a:p>
            <a:pPr marL="0" indent="0">
              <a:buNone/>
            </a:pPr>
            <a:endParaRPr lang="en-US" sz="1200" dirty="0">
              <a:latin typeface="Calibri" panose="020F0502020204030204" pitchFamily="34" charset="0"/>
            </a:endParaRPr>
          </a:p>
          <a:p>
            <a:pPr marL="0" indent="0">
              <a:buNone/>
            </a:pPr>
            <a:r>
              <a:rPr lang="en-US" dirty="0" smtClean="0">
                <a:latin typeface="Calibri" panose="020F0502020204030204" pitchFamily="34" charset="0"/>
              </a:rPr>
              <a:t>1. </a:t>
            </a:r>
            <a:r>
              <a:rPr lang="en-US" dirty="0">
                <a:latin typeface="Calibri" panose="020F0502020204030204" pitchFamily="34" charset="0"/>
              </a:rPr>
              <a:t>$17,000 - $10,150 </a:t>
            </a:r>
            <a:r>
              <a:rPr lang="en-US" dirty="0" smtClean="0">
                <a:latin typeface="Calibri" panose="020F0502020204030204" pitchFamily="34" charset="0"/>
              </a:rPr>
              <a:t>=</a:t>
            </a:r>
          </a:p>
          <a:p>
            <a:pPr marL="0" indent="0">
              <a:buNone/>
            </a:pPr>
            <a:r>
              <a:rPr lang="en-US" dirty="0">
                <a:latin typeface="Calibri" panose="020F0502020204030204" pitchFamily="34" charset="0"/>
              </a:rPr>
              <a:t>	</a:t>
            </a:r>
            <a:r>
              <a:rPr lang="en-US" dirty="0" smtClean="0">
                <a:latin typeface="Calibri" panose="020F0502020204030204" pitchFamily="34" charset="0"/>
              </a:rPr>
              <a:t>						</a:t>
            </a:r>
            <a:endParaRPr lang="en-US" u="sng" dirty="0" smtClean="0">
              <a:latin typeface="Calibri" panose="020F0502020204030204" pitchFamily="34" charset="0"/>
            </a:endParaRPr>
          </a:p>
          <a:p>
            <a:pPr marL="0" indent="0">
              <a:buNone/>
            </a:pPr>
            <a:r>
              <a:rPr lang="en-US" b="1" dirty="0">
                <a:latin typeface="Calibri" panose="020F0502020204030204" pitchFamily="34" charset="0"/>
              </a:rPr>
              <a:t>	</a:t>
            </a:r>
            <a:r>
              <a:rPr lang="en-US" b="1" dirty="0" smtClean="0">
                <a:latin typeface="Calibri" panose="020F0502020204030204" pitchFamily="34" charset="0"/>
              </a:rPr>
              <a:t>		</a:t>
            </a:r>
          </a:p>
          <a:p>
            <a:pPr marL="0" indent="0">
              <a:buNone/>
            </a:pPr>
            <a:r>
              <a:rPr lang="en-US" b="1" dirty="0" smtClean="0">
                <a:latin typeface="Calibri" panose="020F0502020204030204" pitchFamily="34" charset="0"/>
              </a:rPr>
              <a:t>		</a:t>
            </a:r>
          </a:p>
          <a:p>
            <a:pPr marL="0" indent="0">
              <a:buNone/>
            </a:pPr>
            <a:r>
              <a:rPr lang="en-US" dirty="0" smtClean="0">
                <a:latin typeface="Calibri" panose="020F0502020204030204" pitchFamily="34" charset="0"/>
              </a:rPr>
              <a:t>2. $</a:t>
            </a:r>
            <a:r>
              <a:rPr lang="en-US" dirty="0">
                <a:latin typeface="Calibri" panose="020F0502020204030204" pitchFamily="34" charset="0"/>
              </a:rPr>
              <a:t>95 x </a:t>
            </a:r>
            <a:r>
              <a:rPr lang="en-US" dirty="0" smtClean="0">
                <a:latin typeface="Calibri" panose="020F0502020204030204" pitchFamily="34" charset="0"/>
              </a:rPr>
              <a:t>1 </a:t>
            </a:r>
            <a:r>
              <a:rPr lang="en-US" dirty="0">
                <a:latin typeface="Calibri" panose="020F0502020204030204" pitchFamily="34" charset="0"/>
              </a:rPr>
              <a:t>adult </a:t>
            </a:r>
            <a:r>
              <a:rPr lang="en-US" dirty="0" smtClean="0">
                <a:latin typeface="Calibri" panose="020F0502020204030204" pitchFamily="34" charset="0"/>
              </a:rPr>
              <a:t>=</a:t>
            </a:r>
            <a:endParaRPr lang="en-US"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a:t>
            </a:r>
            <a:r>
              <a:rPr lang="en-US" dirty="0"/>
              <a:t>John </a:t>
            </a:r>
            <a:r>
              <a:rPr lang="en-US" dirty="0" smtClean="0"/>
              <a:t>(Single</a:t>
            </a:r>
            <a:r>
              <a:rPr lang="en-US" dirty="0"/>
              <a:t>)</a:t>
            </a:r>
          </a:p>
        </p:txBody>
      </p:sp>
      <p:graphicFrame>
        <p:nvGraphicFramePr>
          <p:cNvPr id="2" name="Table 1"/>
          <p:cNvGraphicFramePr>
            <a:graphicFrameLocks noGrp="1"/>
          </p:cNvGraphicFramePr>
          <p:nvPr>
            <p:extLst>
              <p:ext uri="{D42A27DB-BD31-4B8C-83A1-F6EECF244321}">
                <p14:modId xmlns:p14="http://schemas.microsoft.com/office/powerpoint/2010/main" val="2697146606"/>
              </p:ext>
            </p:extLst>
          </p:nvPr>
        </p:nvGraphicFramePr>
        <p:xfrm>
          <a:off x="323933" y="4665837"/>
          <a:ext cx="4389120" cy="1483360"/>
        </p:xfrm>
        <a:graphic>
          <a:graphicData uri="http://schemas.openxmlformats.org/drawingml/2006/table">
            <a:tbl>
              <a:tblPr firstRow="1" bandRow="1">
                <a:tableStyleId>{5940675A-B579-460E-94D1-54222C63F5DA}</a:tableStyleId>
              </a:tblPr>
              <a:tblGrid>
                <a:gridCol w="1743274">
                  <a:extLst>
                    <a:ext uri="{9D8B030D-6E8A-4147-A177-3AD203B41FA5}">
                      <a16:colId xmlns="" xmlns:a16="http://schemas.microsoft.com/office/drawing/2014/main" val="20000"/>
                    </a:ext>
                  </a:extLst>
                </a:gridCol>
                <a:gridCol w="2645846">
                  <a:extLst>
                    <a:ext uri="{9D8B030D-6E8A-4147-A177-3AD203B41FA5}">
                      <a16:colId xmlns="" xmlns:a16="http://schemas.microsoft.com/office/drawing/2014/main" val="20001"/>
                    </a:ext>
                  </a:extLst>
                </a:gridCol>
              </a:tblGrid>
              <a:tr h="370840">
                <a:tc>
                  <a:txBody>
                    <a:bodyPr/>
                    <a:lstStyle/>
                    <a:p>
                      <a:pPr algn="r"/>
                      <a:r>
                        <a:rPr lang="en-US" sz="1800" u="none" dirty="0" smtClean="0"/>
                        <a:t>Income:</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$17,000</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840">
                <a:tc>
                  <a:txBody>
                    <a:bodyPr/>
                    <a:lstStyle/>
                    <a:p>
                      <a:pPr algn="r"/>
                      <a:r>
                        <a:rPr lang="en-US" sz="1800" u="none" dirty="0" smtClean="0"/>
                        <a:t>Filing Status:</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Single</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r"/>
                      <a:r>
                        <a:rPr lang="en-US" sz="1800" u="none" dirty="0" smtClean="0"/>
                        <a:t>Adults:</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1</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r"/>
                      <a:r>
                        <a:rPr lang="en-US" sz="1800" u="none" dirty="0" smtClean="0"/>
                        <a:t>Children:</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0</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
        <p:nvSpPr>
          <p:cNvPr id="8" name="Content Placeholder 2"/>
          <p:cNvSpPr txBox="1">
            <a:spLocks/>
          </p:cNvSpPr>
          <p:nvPr/>
        </p:nvSpPr>
        <p:spPr>
          <a:xfrm>
            <a:off x="6373207" y="1370536"/>
            <a:ext cx="2286797" cy="22530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$6,850 </a:t>
            </a:r>
          </a:p>
          <a:p>
            <a:pPr marL="0" indent="0">
              <a:buNone/>
            </a:pPr>
            <a:r>
              <a:rPr lang="en-US" u="sng" dirty="0">
                <a:latin typeface="Calibri" panose="020F0502020204030204" pitchFamily="34" charset="0"/>
              </a:rPr>
              <a:t>      x 1% </a:t>
            </a:r>
          </a:p>
          <a:p>
            <a:pPr marL="0" indent="0">
              <a:buNone/>
            </a:pPr>
            <a:r>
              <a:rPr lang="en-US" b="1" dirty="0">
                <a:latin typeface="Calibri" panose="020F0502020204030204" pitchFamily="34" charset="0"/>
              </a:rPr>
              <a:t>$68.50</a:t>
            </a:r>
          </a:p>
          <a:p>
            <a:pPr marL="0" indent="0">
              <a:buNone/>
            </a:pPr>
            <a:endParaRPr lang="en-US" b="1" dirty="0">
              <a:latin typeface="Calibri" panose="020F0502020204030204" pitchFamily="34" charset="0"/>
            </a:endParaRPr>
          </a:p>
          <a:p>
            <a:pPr marL="0" indent="0">
              <a:buNone/>
            </a:pPr>
            <a:r>
              <a:rPr lang="en-US" b="1" dirty="0" smtClean="0">
                <a:latin typeface="Calibri" panose="020F0502020204030204" pitchFamily="34" charset="0"/>
              </a:rPr>
              <a:t>$95.00</a:t>
            </a:r>
            <a:endParaRPr lang="en-US" b="1" dirty="0">
              <a:latin typeface="Calibri" panose="020F0502020204030204" pitchFamily="34" charset="0"/>
            </a:endParaRPr>
          </a:p>
        </p:txBody>
      </p:sp>
      <p:sp>
        <p:nvSpPr>
          <p:cNvPr id="11" name="Oval 10"/>
          <p:cNvSpPr/>
          <p:nvPr/>
        </p:nvSpPr>
        <p:spPr>
          <a:xfrm>
            <a:off x="6207778" y="3028107"/>
            <a:ext cx="1308827" cy="6515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498278" y="3075671"/>
            <a:ext cx="1327155" cy="707886"/>
          </a:xfrm>
          <a:prstGeom prst="rect">
            <a:avLst/>
          </a:prstGeom>
          <a:noFill/>
        </p:spPr>
        <p:txBody>
          <a:bodyPr wrap="square" rtlCol="0">
            <a:spAutoFit/>
          </a:bodyPr>
          <a:lstStyle/>
          <a:p>
            <a:pPr algn="ctr"/>
            <a:r>
              <a:rPr lang="en-US" sz="2000" b="1" i="1" dirty="0" smtClean="0">
                <a:solidFill>
                  <a:srgbClr val="FF0000"/>
                </a:solidFill>
              </a:rPr>
              <a:t>ISRP for 2014</a:t>
            </a:r>
            <a:endParaRPr lang="en-US" sz="2000" b="1" i="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178317867"/>
              </p:ext>
            </p:extLst>
          </p:nvPr>
        </p:nvGraphicFramePr>
        <p:xfrm>
          <a:off x="4843672" y="4656637"/>
          <a:ext cx="3657600" cy="741680"/>
        </p:xfrm>
        <a:graphic>
          <a:graphicData uri="http://schemas.openxmlformats.org/drawingml/2006/table">
            <a:tbl>
              <a:tblPr firstRow="1" bandRow="1">
                <a:tableStyleId>{5940675A-B579-460E-94D1-54222C63F5DA}</a:tableStyleId>
              </a:tblPr>
              <a:tblGrid>
                <a:gridCol w="2424347">
                  <a:extLst>
                    <a:ext uri="{9D8B030D-6E8A-4147-A177-3AD203B41FA5}">
                      <a16:colId xmlns="" xmlns:a16="http://schemas.microsoft.com/office/drawing/2014/main" val="20000"/>
                    </a:ext>
                  </a:extLst>
                </a:gridCol>
                <a:gridCol w="1233253">
                  <a:extLst>
                    <a:ext uri="{9D8B030D-6E8A-4147-A177-3AD203B41FA5}">
                      <a16:colId xmlns="" xmlns:a16="http://schemas.microsoft.com/office/drawing/2014/main" val="20001"/>
                    </a:ext>
                  </a:extLst>
                </a:gridCol>
              </a:tblGrid>
              <a:tr h="370840">
                <a:tc>
                  <a:txBody>
                    <a:bodyPr/>
                    <a:lstStyle/>
                    <a:p>
                      <a:pPr algn="r"/>
                      <a:r>
                        <a:rPr lang="en-US" sz="1800" u="none" dirty="0" smtClean="0"/>
                        <a:t>Tax Filing</a:t>
                      </a:r>
                      <a:r>
                        <a:rPr lang="en-US" sz="1800" u="none" baseline="0" dirty="0" smtClean="0"/>
                        <a:t> Threshold</a:t>
                      </a:r>
                      <a:r>
                        <a:rPr lang="en-US" sz="1800" u="none" dirty="0" smtClean="0"/>
                        <a:t>:</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$10,150 </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70840">
                <a:tc>
                  <a:txBody>
                    <a:bodyPr/>
                    <a:lstStyle/>
                    <a:p>
                      <a:pPr algn="r"/>
                      <a:r>
                        <a:rPr lang="en-US" sz="1800" u="none" dirty="0" smtClean="0"/>
                        <a:t>Months Uninsured:</a:t>
                      </a:r>
                      <a:endParaRPr lang="en-US" sz="18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12</a:t>
                      </a:r>
                      <a:endParaRPr lang="en-US" sz="18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3" name="Content Placeholder 2"/>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i="1" dirty="0" smtClean="0"/>
              <a:t>ISRP Calculation: </a:t>
            </a:r>
          </a:p>
        </p:txBody>
      </p:sp>
      <p:cxnSp>
        <p:nvCxnSpPr>
          <p:cNvPr id="9" name="Straight Connector 8"/>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7" name="Picture 2" descr="http://www.rhodiesworld.com/images/dress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8792" y="956453"/>
            <a:ext cx="1720374" cy="3030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00274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3509</Words>
  <Application>Microsoft Office PowerPoint</Application>
  <PresentationFormat>On-screen Show (4:3)</PresentationFormat>
  <Paragraphs>470</Paragraphs>
  <Slides>40</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Courier New</vt:lpstr>
      <vt:lpstr>Franklin Gothic Book</vt:lpstr>
      <vt:lpstr>Franklin Gothic Medium</vt:lpstr>
      <vt:lpstr>Lucida Grande</vt:lpstr>
      <vt:lpstr>Myriad Pro Semibold</vt:lpstr>
      <vt:lpstr>Tahoma</vt:lpstr>
      <vt:lpstr>Wingdings</vt:lpstr>
      <vt:lpstr>12_Office Theme</vt:lpstr>
      <vt:lpstr>PowerPoint Presentation</vt:lpstr>
      <vt:lpstr>Reminder:  Steps in the Tax Return Related to the ACA</vt:lpstr>
      <vt:lpstr>Individual Shared Responsibility Payment (ISRP)</vt:lpstr>
      <vt:lpstr>Terminology  </vt:lpstr>
      <vt:lpstr>Individual Shared Responsibility Payment (ISRP)</vt:lpstr>
      <vt:lpstr>How is the ISRP Calculated?</vt:lpstr>
      <vt:lpstr>ISRP Increases in Future Years</vt:lpstr>
      <vt:lpstr>Calculating the ISRP– Partial Year Coverage</vt:lpstr>
      <vt:lpstr>Example: John (Single)</vt:lpstr>
      <vt:lpstr>Example: Reyes Family (Married Filing Jointly)</vt:lpstr>
      <vt:lpstr>Example: Reyes Family (Married Filing Jointly)</vt:lpstr>
      <vt:lpstr>ISRP in TaxWise</vt:lpstr>
      <vt:lpstr>ISRP in TaxWise</vt:lpstr>
      <vt:lpstr>ISRP in TaxWise</vt:lpstr>
      <vt:lpstr>Worksheet 8 – It can be tricky!</vt:lpstr>
      <vt:lpstr>Client Education Opportunities</vt:lpstr>
      <vt:lpstr>What happens if a client can’t pay the ISRP?</vt:lpstr>
      <vt:lpstr>Exemptions Update</vt:lpstr>
      <vt:lpstr>So many exemptions!</vt:lpstr>
      <vt:lpstr>Individuals in States that Did Not Expand Medicaid Code G*</vt:lpstr>
      <vt:lpstr>Example</vt:lpstr>
      <vt:lpstr>Putting It All Together</vt:lpstr>
      <vt:lpstr>Example 1</vt:lpstr>
      <vt:lpstr>Example 1</vt:lpstr>
      <vt:lpstr>Example 1</vt:lpstr>
      <vt:lpstr>Example 1</vt:lpstr>
      <vt:lpstr>Example 1</vt:lpstr>
      <vt:lpstr>Example 1</vt:lpstr>
      <vt:lpstr>Example 1 </vt:lpstr>
      <vt:lpstr>Example 1 – Trudy’s 1095-A</vt:lpstr>
      <vt:lpstr>Example 1</vt:lpstr>
      <vt:lpstr>Example 1</vt:lpstr>
      <vt:lpstr>Example 1</vt:lpstr>
      <vt:lpstr>Example 1</vt:lpstr>
      <vt:lpstr>Example 1</vt:lpstr>
      <vt:lpstr>Example 1 – Summary </vt:lpstr>
      <vt:lpstr>Example 2</vt:lpstr>
      <vt:lpstr>Example 2</vt:lpstr>
      <vt:lpstr>Example 2</vt:lpstr>
      <vt:lpstr>Example 2 – Summary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2014-12-17T15:53:13Z</dcterms:created>
  <dcterms:modified xsi:type="dcterms:W3CDTF">2014-12-17T15:54:14Z</dcterms:modified>
</cp:coreProperties>
</file>