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charts/chart2.xml" ContentType="application/vnd.openxmlformats-officedocument.drawingml.chart+xml"/>
  <Override PartName="/ppt/drawings/drawing2.xml" ContentType="application/vnd.openxmlformats-officedocument.drawingml.chartshape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85" r:id="rId1"/>
  </p:sldMasterIdLst>
  <p:notesMasterIdLst>
    <p:notesMasterId r:id="rId50"/>
  </p:notesMasterIdLst>
  <p:handoutMasterIdLst>
    <p:handoutMasterId r:id="rId51"/>
  </p:handoutMasterIdLst>
  <p:sldIdLst>
    <p:sldId id="264" r:id="rId2"/>
    <p:sldId id="262" r:id="rId3"/>
    <p:sldId id="323" r:id="rId4"/>
    <p:sldId id="375" r:id="rId5"/>
    <p:sldId id="372" r:id="rId6"/>
    <p:sldId id="268" r:id="rId7"/>
    <p:sldId id="321" r:id="rId8"/>
    <p:sldId id="322" r:id="rId9"/>
    <p:sldId id="362" r:id="rId10"/>
    <p:sldId id="325" r:id="rId11"/>
    <p:sldId id="278" r:id="rId12"/>
    <p:sldId id="326" r:id="rId13"/>
    <p:sldId id="327" r:id="rId14"/>
    <p:sldId id="274" r:id="rId15"/>
    <p:sldId id="275" r:id="rId16"/>
    <p:sldId id="328" r:id="rId17"/>
    <p:sldId id="344" r:id="rId18"/>
    <p:sldId id="329" r:id="rId19"/>
    <p:sldId id="330" r:id="rId20"/>
    <p:sldId id="331" r:id="rId21"/>
    <p:sldId id="345" r:id="rId22"/>
    <p:sldId id="333" r:id="rId23"/>
    <p:sldId id="334" r:id="rId24"/>
    <p:sldId id="335" r:id="rId25"/>
    <p:sldId id="336" r:id="rId26"/>
    <p:sldId id="337" r:id="rId27"/>
    <p:sldId id="338" r:id="rId28"/>
    <p:sldId id="339" r:id="rId29"/>
    <p:sldId id="346" r:id="rId30"/>
    <p:sldId id="348" r:id="rId31"/>
    <p:sldId id="349" r:id="rId32"/>
    <p:sldId id="350" r:id="rId33"/>
    <p:sldId id="351" r:id="rId34"/>
    <p:sldId id="352" r:id="rId35"/>
    <p:sldId id="340" r:id="rId36"/>
    <p:sldId id="341" r:id="rId37"/>
    <p:sldId id="342" r:id="rId38"/>
    <p:sldId id="343" r:id="rId39"/>
    <p:sldId id="370" r:id="rId40"/>
    <p:sldId id="364" r:id="rId41"/>
    <p:sldId id="366" r:id="rId42"/>
    <p:sldId id="353" r:id="rId43"/>
    <p:sldId id="302" r:id="rId44"/>
    <p:sldId id="303" r:id="rId45"/>
    <p:sldId id="368" r:id="rId46"/>
    <p:sldId id="369" r:id="rId47"/>
    <p:sldId id="320" r:id="rId48"/>
    <p:sldId id="374" r:id="rId49"/>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3" name="Author"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B050"/>
    <a:srgbClr val="00A249"/>
    <a:srgbClr val="70D687"/>
    <a:srgbClr val="70AD47"/>
    <a:srgbClr val="71AD4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2511" autoAdjust="0"/>
    <p:restoredTop sz="94660"/>
  </p:normalViewPr>
  <p:slideViewPr>
    <p:cSldViewPr snapToGrid="0">
      <p:cViewPr varScale="1">
        <p:scale>
          <a:sx n="116" d="100"/>
          <a:sy n="116" d="100"/>
        </p:scale>
        <p:origin x="1086" y="108"/>
      </p:cViewPr>
      <p:guideLst>
        <p:guide orient="horz" pos="2160"/>
        <p:guide pos="2880"/>
      </p:guideLst>
    </p:cSldViewPr>
  </p:slideViewPr>
  <p:notesTextViewPr>
    <p:cViewPr>
      <p:scale>
        <a:sx n="1" d="1"/>
        <a:sy n="1" d="1"/>
      </p:scale>
      <p:origin x="0" y="0"/>
    </p:cViewPr>
  </p:notesTextViewPr>
  <p:notesViewPr>
    <p:cSldViewPr snapToGrid="0">
      <p:cViewPr varScale="1">
        <p:scale>
          <a:sx n="86" d="100"/>
          <a:sy n="86" d="100"/>
        </p:scale>
        <p:origin x="3786" y="7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handoutMaster" Target="handoutMasters/handoutMaster1.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tx1"/>
                </a:solidFill>
              </a:rPr>
              <a:t>FY2014 Tax Filers</a:t>
            </a:r>
          </a:p>
        </c:rich>
      </c:tx>
      <c:layout>
        <c:manualLayout>
          <c:xMode val="edge"/>
          <c:yMode val="edge"/>
          <c:x val="0.28443603606565299"/>
          <c:y val="5.6485364953277301E-2"/>
        </c:manualLayout>
      </c:layout>
      <c:overlay val="0"/>
      <c:spPr>
        <a:noFill/>
        <a:ln>
          <a:noFill/>
        </a:ln>
        <a:effectLst/>
      </c:spPr>
    </c:title>
    <c:autoTitleDeleted val="0"/>
    <c:plotArea>
      <c:layout/>
      <c:pieChart>
        <c:varyColors val="1"/>
        <c:dLbls>
          <c:showLegendKey val="0"/>
          <c:showVal val="0"/>
          <c:showCatName val="0"/>
          <c:showSerName val="0"/>
          <c:showPercent val="1"/>
          <c:showBubbleSize val="0"/>
          <c:showLeaderLines val="0"/>
        </c:dLbls>
        <c:firstSliceAng val="78"/>
      </c:pie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tx1"/>
                </a:solidFill>
              </a:rPr>
              <a:t>FY2014 Tax Filers</a:t>
            </a:r>
          </a:p>
        </c:rich>
      </c:tx>
      <c:layout>
        <c:manualLayout>
          <c:xMode val="edge"/>
          <c:yMode val="edge"/>
          <c:x val="0.28443603606565299"/>
          <c:y val="5.6485364953277301E-2"/>
        </c:manualLayout>
      </c:layout>
      <c:overlay val="0"/>
      <c:spPr>
        <a:noFill/>
        <a:ln>
          <a:noFill/>
        </a:ln>
        <a:effectLst/>
      </c:spPr>
    </c:title>
    <c:autoTitleDeleted val="0"/>
    <c:plotArea>
      <c:layout/>
      <c:pieChart>
        <c:varyColors val="1"/>
        <c:dLbls>
          <c:showLegendKey val="0"/>
          <c:showVal val="0"/>
          <c:showCatName val="0"/>
          <c:showSerName val="0"/>
          <c:showPercent val="1"/>
          <c:showBubbleSize val="0"/>
          <c:showLeaderLines val="0"/>
        </c:dLbls>
        <c:firstSliceAng val="78"/>
      </c:pie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userShapes r:id="rId2"/>
</c:chartSpace>
</file>

<file path=ppt/drawings/_rels/drawing1.xml.rels><?xml version="1.0" encoding="UTF-8" standalone="yes"?>
<Relationships xmlns="http://schemas.openxmlformats.org/package/2006/relationships"><Relationship Id="rId1" Type="http://schemas.openxmlformats.org/officeDocument/2006/relationships/image" Target="../media/image7.png"/></Relationships>
</file>

<file path=ppt/drawings/_rels/drawing2.xml.rels><?xml version="1.0" encoding="UTF-8" standalone="yes"?>
<Relationships xmlns="http://schemas.openxmlformats.org/package/2006/relationships"><Relationship Id="rId1" Type="http://schemas.openxmlformats.org/officeDocument/2006/relationships/image" Target="../media/image9.png"/></Relationships>
</file>

<file path=ppt/drawings/drawing1.xml><?xml version="1.0" encoding="utf-8"?>
<c:userShapes xmlns:c="http://schemas.openxmlformats.org/drawingml/2006/chart">
  <cdr:relSizeAnchor xmlns:cdr="http://schemas.openxmlformats.org/drawingml/2006/chartDrawing">
    <cdr:from>
      <cdr:x>0</cdr:x>
      <cdr:y>0</cdr:y>
    </cdr:from>
    <cdr:to>
      <cdr:x>1</cdr:x>
      <cdr:y>1</cdr:y>
    </cdr:to>
    <cdr:pic>
      <cdr:nvPicPr>
        <cdr:cNvPr id="3"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3895238" cy="5047619"/>
        </a:xfrm>
        <a:prstGeom xmlns:a="http://schemas.openxmlformats.org/drawingml/2006/main" prst="rect">
          <a:avLst/>
        </a:prstGeom>
      </cdr:spPr>
    </cdr:pic>
  </cdr:relSizeAnchor>
</c:userShapes>
</file>

<file path=ppt/drawings/drawing2.xml><?xml version="1.0" encoding="utf-8"?>
<c:userShapes xmlns:c="http://schemas.openxmlformats.org/drawingml/2006/chart">
  <cdr:relSizeAnchor xmlns:cdr="http://schemas.openxmlformats.org/drawingml/2006/chartDrawing">
    <cdr:from>
      <cdr:x>0</cdr:x>
      <cdr:y>0</cdr:y>
    </cdr:from>
    <cdr:to>
      <cdr:x>1</cdr:x>
      <cdr:y>1</cdr:y>
    </cdr:to>
    <cdr:pic>
      <cdr:nvPicPr>
        <cdr:cNvPr id="2"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4380953" cy="4723810"/>
        </a:xfrm>
        <a:prstGeom xmlns:a="http://schemas.openxmlformats.org/drawingml/2006/main" prst="rect">
          <a:avLst/>
        </a:prstGeom>
      </cdr:spPr>
    </cdr:pic>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6434"/>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6434"/>
          </a:xfrm>
          <a:prstGeom prst="rect">
            <a:avLst/>
          </a:prstGeom>
        </p:spPr>
        <p:txBody>
          <a:bodyPr vert="horz" lIns="91440" tIns="45720" rIns="91440" bIns="45720" rtlCol="0"/>
          <a:lstStyle>
            <a:lvl1pPr algn="r">
              <a:defRPr sz="1200"/>
            </a:lvl1pPr>
          </a:lstStyle>
          <a:p>
            <a:fld id="{32286657-E939-43DC-8DAE-5FD702715A25}" type="datetimeFigureOut">
              <a:rPr lang="en-US" smtClean="0"/>
              <a:t>10/29/2015</a:t>
            </a:fld>
            <a:endParaRPr lang="en-US"/>
          </a:p>
        </p:txBody>
      </p:sp>
      <p:sp>
        <p:nvSpPr>
          <p:cNvPr id="4" name="Footer Placeholder 3"/>
          <p:cNvSpPr>
            <a:spLocks noGrp="1"/>
          </p:cNvSpPr>
          <p:nvPr>
            <p:ph type="ftr" sz="quarter" idx="2"/>
          </p:nvPr>
        </p:nvSpPr>
        <p:spPr>
          <a:xfrm>
            <a:off x="0" y="8829967"/>
            <a:ext cx="2971800" cy="466433"/>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829967"/>
            <a:ext cx="2971800" cy="466433"/>
          </a:xfrm>
          <a:prstGeom prst="rect">
            <a:avLst/>
          </a:prstGeom>
        </p:spPr>
        <p:txBody>
          <a:bodyPr vert="horz" lIns="91440" tIns="45720" rIns="91440" bIns="45720" rtlCol="0" anchor="b"/>
          <a:lstStyle>
            <a:lvl1pPr algn="r">
              <a:defRPr sz="1200"/>
            </a:lvl1pPr>
          </a:lstStyle>
          <a:p>
            <a:fld id="{4177FC16-96E7-4795-9409-A8175C2D9A67}" type="slidenum">
              <a:rPr lang="en-US" smtClean="0"/>
              <a:t>‹#›</a:t>
            </a:fld>
            <a:endParaRPr lang="en-US"/>
          </a:p>
        </p:txBody>
      </p:sp>
    </p:spTree>
    <p:extLst>
      <p:ext uri="{BB962C8B-B14F-4D97-AF65-F5344CB8AC3E}">
        <p14:creationId xmlns:p14="http://schemas.microsoft.com/office/powerpoint/2010/main" val="17136386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6434"/>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6434"/>
          </a:xfrm>
          <a:prstGeom prst="rect">
            <a:avLst/>
          </a:prstGeom>
        </p:spPr>
        <p:txBody>
          <a:bodyPr vert="horz" lIns="91440" tIns="45720" rIns="91440" bIns="45720" rtlCol="0"/>
          <a:lstStyle>
            <a:lvl1pPr algn="r">
              <a:defRPr sz="1200"/>
            </a:lvl1pPr>
          </a:lstStyle>
          <a:p>
            <a:fld id="{707FCFF0-7EFB-4B28-A6DD-4ECFE16CCF21}" type="datetimeFigureOut">
              <a:rPr lang="en-US" smtClean="0"/>
              <a:t>10/29/2015</a:t>
            </a:fld>
            <a:endParaRPr lang="en-US"/>
          </a:p>
        </p:txBody>
      </p:sp>
      <p:sp>
        <p:nvSpPr>
          <p:cNvPr id="4" name="Slide Image Placeholder 3"/>
          <p:cNvSpPr>
            <a:spLocks noGrp="1" noRot="1" noChangeAspect="1"/>
          </p:cNvSpPr>
          <p:nvPr>
            <p:ph type="sldImg" idx="2"/>
          </p:nvPr>
        </p:nvSpPr>
        <p:spPr>
          <a:xfrm>
            <a:off x="1338263" y="1162050"/>
            <a:ext cx="4181475"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73892"/>
            <a:ext cx="5486400" cy="3660458"/>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2971800" cy="466433"/>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967"/>
            <a:ext cx="2971800" cy="466433"/>
          </a:xfrm>
          <a:prstGeom prst="rect">
            <a:avLst/>
          </a:prstGeom>
        </p:spPr>
        <p:txBody>
          <a:bodyPr vert="horz" lIns="91440" tIns="45720" rIns="91440" bIns="45720" rtlCol="0" anchor="b"/>
          <a:lstStyle>
            <a:lvl1pPr algn="r">
              <a:defRPr sz="1200"/>
            </a:lvl1pPr>
          </a:lstStyle>
          <a:p>
            <a:fld id="{1DB2803C-4123-463E-B191-8C883DC0456F}" type="slidenum">
              <a:rPr lang="en-US" smtClean="0"/>
              <a:t>‹#›</a:t>
            </a:fld>
            <a:endParaRPr lang="en-US"/>
          </a:p>
        </p:txBody>
      </p:sp>
    </p:spTree>
    <p:extLst>
      <p:ext uri="{BB962C8B-B14F-4D97-AF65-F5344CB8AC3E}">
        <p14:creationId xmlns:p14="http://schemas.microsoft.com/office/powerpoint/2010/main" val="16370550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DB2803C-4123-463E-B191-8C883DC0456F}" type="slidenum">
              <a:rPr lang="en-US" smtClean="0"/>
              <a:t>2</a:t>
            </a:fld>
            <a:endParaRPr lang="en-US"/>
          </a:p>
        </p:txBody>
      </p:sp>
    </p:spTree>
    <p:extLst>
      <p:ext uri="{BB962C8B-B14F-4D97-AF65-F5344CB8AC3E}">
        <p14:creationId xmlns:p14="http://schemas.microsoft.com/office/powerpoint/2010/main" val="18284866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7D91C11-4474-40A9-BB9D-B68419C21F6F}" type="slidenum">
              <a:rPr lang="en-US" smtClean="0"/>
              <a:t>30</a:t>
            </a:fld>
            <a:endParaRPr lang="en-US"/>
          </a:p>
        </p:txBody>
      </p:sp>
    </p:spTree>
    <p:extLst>
      <p:ext uri="{BB962C8B-B14F-4D97-AF65-F5344CB8AC3E}">
        <p14:creationId xmlns:p14="http://schemas.microsoft.com/office/powerpoint/2010/main" val="93069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7D91C11-4474-40A9-BB9D-B68419C21F6F}" type="slidenum">
              <a:rPr lang="en-US" smtClean="0"/>
              <a:t>31</a:t>
            </a:fld>
            <a:endParaRPr lang="en-US"/>
          </a:p>
        </p:txBody>
      </p:sp>
    </p:spTree>
    <p:extLst>
      <p:ext uri="{BB962C8B-B14F-4D97-AF65-F5344CB8AC3E}">
        <p14:creationId xmlns:p14="http://schemas.microsoft.com/office/powerpoint/2010/main" val="35347618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7D91C11-4474-40A9-BB9D-B68419C21F6F}" type="slidenum">
              <a:rPr lang="en-US" smtClean="0"/>
              <a:t>32</a:t>
            </a:fld>
            <a:endParaRPr lang="en-US"/>
          </a:p>
        </p:txBody>
      </p:sp>
    </p:spTree>
    <p:extLst>
      <p:ext uri="{BB962C8B-B14F-4D97-AF65-F5344CB8AC3E}">
        <p14:creationId xmlns:p14="http://schemas.microsoft.com/office/powerpoint/2010/main" val="20891603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7D91C11-4474-40A9-BB9D-B68419C21F6F}" type="slidenum">
              <a:rPr lang="en-US" smtClean="0"/>
              <a:t>33</a:t>
            </a:fld>
            <a:endParaRPr lang="en-US"/>
          </a:p>
        </p:txBody>
      </p:sp>
    </p:spTree>
    <p:extLst>
      <p:ext uri="{BB962C8B-B14F-4D97-AF65-F5344CB8AC3E}">
        <p14:creationId xmlns:p14="http://schemas.microsoft.com/office/powerpoint/2010/main" val="32671501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3AC6C3-941E-44A4-8A1A-AE32C757C6F6}" type="slidenum">
              <a:rPr lang="en-US" smtClean="0"/>
              <a:pPr/>
              <a:t>40</a:t>
            </a:fld>
            <a:endParaRPr lang="en-US"/>
          </a:p>
        </p:txBody>
      </p:sp>
    </p:spTree>
    <p:extLst>
      <p:ext uri="{BB962C8B-B14F-4D97-AF65-F5344CB8AC3E}">
        <p14:creationId xmlns:p14="http://schemas.microsoft.com/office/powerpoint/2010/main" val="27958154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DB2803C-4123-463E-B191-8C883DC0456F}" type="slidenum">
              <a:rPr lang="en-US" smtClean="0"/>
              <a:t>41</a:t>
            </a:fld>
            <a:endParaRPr lang="en-US"/>
          </a:p>
        </p:txBody>
      </p:sp>
    </p:spTree>
    <p:extLst>
      <p:ext uri="{BB962C8B-B14F-4D97-AF65-F5344CB8AC3E}">
        <p14:creationId xmlns:p14="http://schemas.microsoft.com/office/powerpoint/2010/main" val="11999434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7D91C11-4474-40A9-BB9D-B68419C21F6F}" type="slidenum">
              <a:rPr lang="en-US" smtClean="0"/>
              <a:t>43</a:t>
            </a:fld>
            <a:endParaRPr lang="en-US"/>
          </a:p>
        </p:txBody>
      </p:sp>
    </p:spTree>
    <p:extLst>
      <p:ext uri="{BB962C8B-B14F-4D97-AF65-F5344CB8AC3E}">
        <p14:creationId xmlns:p14="http://schemas.microsoft.com/office/powerpoint/2010/main" val="26114953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7D91C11-4474-40A9-BB9D-B68419C21F6F}" type="slidenum">
              <a:rPr lang="en-US" smtClean="0"/>
              <a:t>44</a:t>
            </a:fld>
            <a:endParaRPr lang="en-US"/>
          </a:p>
        </p:txBody>
      </p:sp>
    </p:spTree>
    <p:extLst>
      <p:ext uri="{BB962C8B-B14F-4D97-AF65-F5344CB8AC3E}">
        <p14:creationId xmlns:p14="http://schemas.microsoft.com/office/powerpoint/2010/main" val="1164446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11388" y="504825"/>
            <a:ext cx="2597150" cy="1949450"/>
          </a:xfrm>
        </p:spPr>
      </p:sp>
      <p:sp>
        <p:nvSpPr>
          <p:cNvPr id="3" name="Notes Placeholder 2"/>
          <p:cNvSpPr>
            <a:spLocks noGrp="1"/>
          </p:cNvSpPr>
          <p:nvPr>
            <p:ph type="body" idx="1"/>
          </p:nvPr>
        </p:nvSpPr>
        <p:spPr/>
        <p:txBody>
          <a:bodyPr/>
          <a:lstStyle/>
          <a:p>
            <a:endParaRPr lang="en-US" sz="1100" baseline="0" dirty="0" smtClean="0"/>
          </a:p>
        </p:txBody>
      </p:sp>
      <p:sp>
        <p:nvSpPr>
          <p:cNvPr id="4" name="Slide Number Placeholder 3"/>
          <p:cNvSpPr>
            <a:spLocks noGrp="1"/>
          </p:cNvSpPr>
          <p:nvPr>
            <p:ph type="sldNum" sz="quarter" idx="10"/>
          </p:nvPr>
        </p:nvSpPr>
        <p:spPr/>
        <p:txBody>
          <a:bodyPr/>
          <a:lstStyle/>
          <a:p>
            <a:fld id="{37D91C11-4474-40A9-BB9D-B68419C21F6F}" type="slidenum">
              <a:rPr lang="en-US" smtClean="0"/>
              <a:t>47</a:t>
            </a:fld>
            <a:endParaRPr lang="en-US"/>
          </a:p>
        </p:txBody>
      </p:sp>
    </p:spTree>
    <p:extLst>
      <p:ext uri="{BB962C8B-B14F-4D97-AF65-F5344CB8AC3E}">
        <p14:creationId xmlns:p14="http://schemas.microsoft.com/office/powerpoint/2010/main" val="42831765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DB2803C-4123-463E-B191-8C883DC0456F}" type="slidenum">
              <a:rPr lang="en-US" smtClean="0"/>
              <a:t>7</a:t>
            </a:fld>
            <a:endParaRPr lang="en-US"/>
          </a:p>
        </p:txBody>
      </p:sp>
    </p:spTree>
    <p:extLst>
      <p:ext uri="{BB962C8B-B14F-4D97-AF65-F5344CB8AC3E}">
        <p14:creationId xmlns:p14="http://schemas.microsoft.com/office/powerpoint/2010/main" val="7871918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7D91C11-4474-40A9-BB9D-B68419C21F6F}" type="slidenum">
              <a:rPr lang="en-US" smtClean="0"/>
              <a:t>11</a:t>
            </a:fld>
            <a:endParaRPr lang="en-US"/>
          </a:p>
        </p:txBody>
      </p:sp>
    </p:spTree>
    <p:extLst>
      <p:ext uri="{BB962C8B-B14F-4D97-AF65-F5344CB8AC3E}">
        <p14:creationId xmlns:p14="http://schemas.microsoft.com/office/powerpoint/2010/main" val="22827155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7D91C11-4474-40A9-BB9D-B68419C21F6F}" type="slidenum">
              <a:rPr lang="en-US" smtClean="0"/>
              <a:t>20</a:t>
            </a:fld>
            <a:endParaRPr lang="en-US"/>
          </a:p>
        </p:txBody>
      </p:sp>
    </p:spTree>
    <p:extLst>
      <p:ext uri="{BB962C8B-B14F-4D97-AF65-F5344CB8AC3E}">
        <p14:creationId xmlns:p14="http://schemas.microsoft.com/office/powerpoint/2010/main" val="38281025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7D91C11-4474-40A9-BB9D-B68419C21F6F}" type="slidenum">
              <a:rPr lang="en-US" smtClean="0"/>
              <a:t>23</a:t>
            </a:fld>
            <a:endParaRPr lang="en-US"/>
          </a:p>
        </p:txBody>
      </p:sp>
    </p:spTree>
    <p:extLst>
      <p:ext uri="{BB962C8B-B14F-4D97-AF65-F5344CB8AC3E}">
        <p14:creationId xmlns:p14="http://schemas.microsoft.com/office/powerpoint/2010/main" val="2943204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7D91C11-4474-40A9-BB9D-B68419C21F6F}" type="slidenum">
              <a:rPr lang="en-US" smtClean="0"/>
              <a:t>25</a:t>
            </a:fld>
            <a:endParaRPr lang="en-US"/>
          </a:p>
        </p:txBody>
      </p:sp>
    </p:spTree>
    <p:extLst>
      <p:ext uri="{BB962C8B-B14F-4D97-AF65-F5344CB8AC3E}">
        <p14:creationId xmlns:p14="http://schemas.microsoft.com/office/powerpoint/2010/main" val="14507369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7D91C11-4474-40A9-BB9D-B68419C21F6F}" type="slidenum">
              <a:rPr lang="en-US" smtClean="0"/>
              <a:t>27</a:t>
            </a:fld>
            <a:endParaRPr lang="en-US"/>
          </a:p>
        </p:txBody>
      </p:sp>
    </p:spTree>
    <p:extLst>
      <p:ext uri="{BB962C8B-B14F-4D97-AF65-F5344CB8AC3E}">
        <p14:creationId xmlns:p14="http://schemas.microsoft.com/office/powerpoint/2010/main" val="39131188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7D91C11-4474-40A9-BB9D-B68419C21F6F}" type="slidenum">
              <a:rPr lang="en-US" smtClean="0"/>
              <a:t>28</a:t>
            </a:fld>
            <a:endParaRPr lang="en-US"/>
          </a:p>
        </p:txBody>
      </p:sp>
    </p:spTree>
    <p:extLst>
      <p:ext uri="{BB962C8B-B14F-4D97-AF65-F5344CB8AC3E}">
        <p14:creationId xmlns:p14="http://schemas.microsoft.com/office/powerpoint/2010/main" val="36618139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7D91C11-4474-40A9-BB9D-B68419C21F6F}" type="slidenum">
              <a:rPr lang="en-US" smtClean="0"/>
              <a:t>29</a:t>
            </a:fld>
            <a:endParaRPr lang="en-US"/>
          </a:p>
        </p:txBody>
      </p:sp>
    </p:spTree>
    <p:extLst>
      <p:ext uri="{BB962C8B-B14F-4D97-AF65-F5344CB8AC3E}">
        <p14:creationId xmlns:p14="http://schemas.microsoft.com/office/powerpoint/2010/main" val="34587021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gradFill>
          <a:gsLst>
            <a:gs pos="63000">
              <a:schemeClr val="accent1">
                <a:lumMod val="5000"/>
                <a:lumOff val="95000"/>
              </a:schemeClr>
            </a:gs>
            <a:gs pos="86000">
              <a:srgbClr val="70D687"/>
            </a:gs>
            <a:gs pos="100000">
              <a:srgbClr val="00A249"/>
            </a:gs>
          </a:gsLst>
          <a:lin ang="5400000" scaled="1"/>
        </a:gradFill>
        <a:effectLst/>
      </p:bgPr>
    </p:bg>
    <p:spTree>
      <p:nvGrpSpPr>
        <p:cNvPr id="1" name=""/>
        <p:cNvGrpSpPr/>
        <p:nvPr/>
      </p:nvGrpSpPr>
      <p:grpSpPr>
        <a:xfrm>
          <a:off x="0" y="0"/>
          <a:ext cx="0" cy="0"/>
          <a:chOff x="0" y="0"/>
          <a:chExt cx="0" cy="0"/>
        </a:xfrm>
      </p:grpSpPr>
      <p:sp>
        <p:nvSpPr>
          <p:cNvPr id="18" name="Text Placeholder 17"/>
          <p:cNvSpPr>
            <a:spLocks noGrp="1"/>
          </p:cNvSpPr>
          <p:nvPr>
            <p:ph type="body" sz="quarter" idx="10" hasCustomPrompt="1"/>
          </p:nvPr>
        </p:nvSpPr>
        <p:spPr>
          <a:xfrm>
            <a:off x="793120" y="2430868"/>
            <a:ext cx="7701598" cy="721360"/>
          </a:xfrm>
        </p:spPr>
        <p:txBody>
          <a:bodyPr>
            <a:noAutofit/>
          </a:bodyPr>
          <a:lstStyle>
            <a:lvl1pPr marL="0" indent="0" algn="ctr">
              <a:buFontTx/>
              <a:buNone/>
              <a:defRPr sz="4000" b="1" i="0" baseline="0">
                <a:solidFill>
                  <a:srgbClr val="175475"/>
                </a:solidFill>
                <a:latin typeface="Myriad Pro Semibold"/>
              </a:defRPr>
            </a:lvl1pPr>
          </a:lstStyle>
          <a:p>
            <a:pPr lvl="0"/>
            <a:r>
              <a:rPr lang="en-US" dirty="0" smtClean="0"/>
              <a:t>Presentation Title Here</a:t>
            </a:r>
          </a:p>
        </p:txBody>
      </p:sp>
      <p:sp>
        <p:nvSpPr>
          <p:cNvPr id="20" name="Text Placeholder 17"/>
          <p:cNvSpPr>
            <a:spLocks noGrp="1"/>
          </p:cNvSpPr>
          <p:nvPr>
            <p:ph type="body" sz="quarter" idx="11" hasCustomPrompt="1"/>
          </p:nvPr>
        </p:nvSpPr>
        <p:spPr>
          <a:xfrm>
            <a:off x="793120" y="3152228"/>
            <a:ext cx="7701598" cy="549274"/>
          </a:xfrm>
        </p:spPr>
        <p:txBody>
          <a:bodyPr lIns="0" tIns="0" rIns="0" bIns="0">
            <a:noAutofit/>
          </a:bodyPr>
          <a:lstStyle>
            <a:lvl1pPr marL="0" indent="0" algn="ctr">
              <a:spcBef>
                <a:spcPts val="0"/>
              </a:spcBef>
              <a:buFontTx/>
              <a:buNone/>
              <a:defRPr sz="3600" b="0" i="0" baseline="0">
                <a:solidFill>
                  <a:srgbClr val="175475"/>
                </a:solidFill>
                <a:latin typeface="Franklin Gothic Book"/>
                <a:cs typeface="Franklin Gothic Book"/>
              </a:defRPr>
            </a:lvl1pPr>
          </a:lstStyle>
          <a:p>
            <a:pPr lvl="0"/>
            <a:r>
              <a:rPr lang="en-US" dirty="0" smtClean="0"/>
              <a:t>Presentation Subtitle here</a:t>
            </a:r>
          </a:p>
        </p:txBody>
      </p:sp>
      <p:sp>
        <p:nvSpPr>
          <p:cNvPr id="22" name="Text Placeholder 17"/>
          <p:cNvSpPr>
            <a:spLocks noGrp="1"/>
          </p:cNvSpPr>
          <p:nvPr>
            <p:ph type="body" sz="quarter" idx="12" hasCustomPrompt="1"/>
          </p:nvPr>
        </p:nvSpPr>
        <p:spPr>
          <a:xfrm>
            <a:off x="793120" y="4556016"/>
            <a:ext cx="7701598" cy="469900"/>
          </a:xfrm>
        </p:spPr>
        <p:txBody>
          <a:bodyPr lIns="0" tIns="0" rIns="0" bIns="0">
            <a:noAutofit/>
          </a:bodyPr>
          <a:lstStyle>
            <a:lvl1pPr marL="0" indent="0" algn="ctr">
              <a:spcBef>
                <a:spcPts val="0"/>
              </a:spcBef>
              <a:buFontTx/>
              <a:buNone/>
              <a:defRPr sz="2800" b="0" i="1">
                <a:solidFill>
                  <a:srgbClr val="175475"/>
                </a:solidFill>
                <a:latin typeface="Franklin Gothic Book"/>
                <a:cs typeface="Franklin Gothic Book"/>
              </a:defRPr>
            </a:lvl1pPr>
          </a:lstStyle>
          <a:p>
            <a:pPr lvl="0"/>
            <a:r>
              <a:rPr lang="en-US" dirty="0" smtClean="0"/>
              <a:t>Author Here</a:t>
            </a:r>
          </a:p>
        </p:txBody>
      </p:sp>
      <p:sp>
        <p:nvSpPr>
          <p:cNvPr id="23" name="Text Placeholder 17"/>
          <p:cNvSpPr>
            <a:spLocks noGrp="1"/>
          </p:cNvSpPr>
          <p:nvPr>
            <p:ph type="body" sz="quarter" idx="13" hasCustomPrompt="1"/>
          </p:nvPr>
        </p:nvSpPr>
        <p:spPr>
          <a:xfrm>
            <a:off x="793120" y="5025916"/>
            <a:ext cx="7701598" cy="469900"/>
          </a:xfrm>
        </p:spPr>
        <p:txBody>
          <a:bodyPr lIns="0" tIns="0" rIns="0" bIns="0">
            <a:noAutofit/>
          </a:bodyPr>
          <a:lstStyle>
            <a:lvl1pPr marL="0" indent="0" algn="ctr">
              <a:spcBef>
                <a:spcPts val="0"/>
              </a:spcBef>
              <a:buFontTx/>
              <a:buNone/>
              <a:defRPr sz="2400" b="0" i="0" baseline="0">
                <a:solidFill>
                  <a:srgbClr val="175475"/>
                </a:solidFill>
                <a:latin typeface="Franklin Gothic Book"/>
                <a:cs typeface="Franklin Gothic Book"/>
              </a:defRPr>
            </a:lvl1pPr>
          </a:lstStyle>
          <a:p>
            <a:pPr lvl="0"/>
            <a:r>
              <a:rPr lang="en-US" dirty="0" smtClean="0"/>
              <a:t>Month XX, 20XX</a:t>
            </a:r>
          </a:p>
        </p:txBody>
      </p:sp>
    </p:spTree>
    <p:extLst>
      <p:ext uri="{BB962C8B-B14F-4D97-AF65-F5344CB8AC3E}">
        <p14:creationId xmlns:p14="http://schemas.microsoft.com/office/powerpoint/2010/main" val="320695400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solidFill>
                  <a:srgbClr val="175475"/>
                </a:solidFill>
              </a:defRPr>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solidFill>
                  <a:srgbClr val="175475"/>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Slide Number Placeholder 5"/>
          <p:cNvSpPr>
            <a:spLocks noGrp="1"/>
          </p:cNvSpPr>
          <p:nvPr>
            <p:ph type="sldNum" sz="quarter" idx="10"/>
          </p:nvPr>
        </p:nvSpPr>
        <p:spPr/>
        <p:txBody>
          <a:bodyPr/>
          <a:lstStyle/>
          <a:p>
            <a:pPr algn="r"/>
            <a:fld id="{7FFE15FC-A8B6-4718-BABB-4F5309630F6C}" type="slidenum">
              <a:rPr lang="en-US" smtClean="0"/>
              <a:pPr algn="r"/>
              <a:t>‹#›</a:t>
            </a:fld>
            <a:endParaRPr lang="en-US" dirty="0"/>
          </a:p>
        </p:txBody>
      </p:sp>
    </p:spTree>
    <p:extLst>
      <p:ext uri="{BB962C8B-B14F-4D97-AF65-F5344CB8AC3E}">
        <p14:creationId xmlns:p14="http://schemas.microsoft.com/office/powerpoint/2010/main" val="42005047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175475"/>
                </a:solidFill>
              </a:defRPr>
            </a:lvl1p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4"/>
          <p:cNvSpPr>
            <a:spLocks noGrp="1"/>
          </p:cNvSpPr>
          <p:nvPr>
            <p:ph type="sldNum" sz="quarter" idx="10"/>
          </p:nvPr>
        </p:nvSpPr>
        <p:spPr/>
        <p:txBody>
          <a:bodyPr/>
          <a:lstStyle/>
          <a:p>
            <a:pPr algn="r"/>
            <a:fld id="{7FFE15FC-A8B6-4718-BABB-4F5309630F6C}" type="slidenum">
              <a:rPr lang="en-US" smtClean="0"/>
              <a:pPr algn="r"/>
              <a:t>‹#›</a:t>
            </a:fld>
            <a:endParaRPr lang="en-US" dirty="0"/>
          </a:p>
        </p:txBody>
      </p:sp>
      <p:cxnSp>
        <p:nvCxnSpPr>
          <p:cNvPr id="7" name="Straight Connector 6"/>
          <p:cNvCxnSpPr/>
          <p:nvPr userDrawn="1"/>
        </p:nvCxnSpPr>
        <p:spPr>
          <a:xfrm flipV="1">
            <a:off x="114301" y="594036"/>
            <a:ext cx="8869680" cy="0"/>
          </a:xfrm>
          <a:prstGeom prst="line">
            <a:avLst/>
          </a:prstGeom>
          <a:ln w="60325" cmpd="tri">
            <a:solidFill>
              <a:srgbClr val="00A249"/>
            </a:solidFill>
          </a:ln>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42401326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lvl1pPr>
              <a:defRPr>
                <a:solidFill>
                  <a:srgbClr val="175475"/>
                </a:solidFill>
              </a:defRPr>
            </a:lvl1p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lvl1pPr>
              <a:defRPr>
                <a:solidFill>
                  <a:srgbClr val="175475"/>
                </a:solidFill>
              </a:defRPr>
            </a:lvl1pPr>
            <a:lvl2pPr>
              <a:defRPr>
                <a:solidFill>
                  <a:srgbClr val="175475"/>
                </a:solidFill>
              </a:defRPr>
            </a:lvl2pPr>
            <a:lvl3pPr>
              <a:defRPr>
                <a:solidFill>
                  <a:srgbClr val="175475"/>
                </a:solidFill>
              </a:defRPr>
            </a:lvl3pPr>
            <a:lvl4pPr>
              <a:defRPr>
                <a:solidFill>
                  <a:srgbClr val="175475"/>
                </a:solidFill>
              </a:defRPr>
            </a:lvl4pPr>
            <a:lvl5pPr>
              <a:defRPr>
                <a:solidFill>
                  <a:srgbClr val="175475"/>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p>
            <a:pPr algn="r"/>
            <a:fld id="{7FFE15FC-A8B6-4718-BABB-4F5309630F6C}" type="slidenum">
              <a:rPr lang="en-US" smtClean="0"/>
              <a:pPr algn="r"/>
              <a:t>‹#›</a:t>
            </a:fld>
            <a:endParaRPr lang="en-US" dirty="0"/>
          </a:p>
        </p:txBody>
      </p:sp>
    </p:spTree>
    <p:extLst>
      <p:ext uri="{BB962C8B-B14F-4D97-AF65-F5344CB8AC3E}">
        <p14:creationId xmlns:p14="http://schemas.microsoft.com/office/powerpoint/2010/main" val="787900865"/>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4301" y="94003"/>
            <a:ext cx="8229600" cy="516966"/>
          </a:xfrm>
        </p:spPr>
        <p:txBody>
          <a:bodyPr/>
          <a:lstStyle>
            <a:lvl1pPr>
              <a:defRPr sz="2200" b="1">
                <a:solidFill>
                  <a:srgbClr val="175475"/>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364734" y="955964"/>
            <a:ext cx="8229600" cy="4865716"/>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1"/>
          </p:nvPr>
        </p:nvSpPr>
        <p:spPr>
          <a:xfrm>
            <a:off x="3720123" y="6389925"/>
            <a:ext cx="5263858" cy="365125"/>
          </a:xfrm>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lgn="r"/>
            <a:fld id="{7FFE15FC-A8B6-4718-BABB-4F5309630F6C}" type="slidenum">
              <a:rPr lang="en-US" smtClean="0"/>
              <a:pPr algn="r"/>
              <a:t>‹#›</a:t>
            </a:fld>
            <a:endParaRPr lang="en-US" dirty="0"/>
          </a:p>
        </p:txBody>
      </p:sp>
      <p:cxnSp>
        <p:nvCxnSpPr>
          <p:cNvPr id="7" name="Straight Connector 6"/>
          <p:cNvCxnSpPr/>
          <p:nvPr userDrawn="1"/>
        </p:nvCxnSpPr>
        <p:spPr>
          <a:xfrm flipV="1">
            <a:off x="114301" y="594036"/>
            <a:ext cx="8869680" cy="0"/>
          </a:xfrm>
          <a:prstGeom prst="line">
            <a:avLst/>
          </a:prstGeom>
          <a:ln w="60325" cmpd="tri">
            <a:solidFill>
              <a:srgbClr val="00A249"/>
            </a:solidFill>
          </a:ln>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120291178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with subhead">
    <p:spTree>
      <p:nvGrpSpPr>
        <p:cNvPr id="1" name=""/>
        <p:cNvGrpSpPr/>
        <p:nvPr/>
      </p:nvGrpSpPr>
      <p:grpSpPr>
        <a:xfrm>
          <a:off x="0" y="0"/>
          <a:ext cx="0" cy="0"/>
          <a:chOff x="0" y="0"/>
          <a:chExt cx="0" cy="0"/>
        </a:xfrm>
      </p:grpSpPr>
      <p:sp>
        <p:nvSpPr>
          <p:cNvPr id="2" name="Title 1"/>
          <p:cNvSpPr>
            <a:spLocks noGrp="1"/>
          </p:cNvSpPr>
          <p:nvPr>
            <p:ph type="title"/>
          </p:nvPr>
        </p:nvSpPr>
        <p:spPr>
          <a:xfrm>
            <a:off x="114301" y="97668"/>
            <a:ext cx="7765978" cy="516966"/>
          </a:xfrm>
        </p:spPr>
        <p:txBody>
          <a:bodyPr/>
          <a:lstStyle>
            <a:lvl1pPr>
              <a:defRPr>
                <a:solidFill>
                  <a:srgbClr val="175475"/>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14301" y="588292"/>
            <a:ext cx="8490307" cy="478823"/>
          </a:xfrm>
        </p:spPr>
        <p:txBody>
          <a:bodyPr anchor="b"/>
          <a:lstStyle>
            <a:lvl1pPr marL="0" indent="0">
              <a:buNone/>
              <a:defRPr sz="2000" b="1">
                <a:solidFill>
                  <a:srgbClr val="175475"/>
                </a:solidFill>
                <a:latin typeface="Myriad Pro Semibold"/>
                <a:cs typeface="Myriad Pro Semibold"/>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75008" y="1131600"/>
            <a:ext cx="8229600" cy="4659601"/>
          </a:xfrm>
        </p:spPr>
        <p:txBody>
          <a:bodyPr/>
          <a:lstStyle>
            <a:lvl1pPr>
              <a:defRPr sz="2200">
                <a:solidFill>
                  <a:schemeClr val="tx1"/>
                </a:solidFill>
              </a:defRPr>
            </a:lvl1pPr>
            <a:lvl2pPr>
              <a:defRPr sz="2000">
                <a:solidFill>
                  <a:schemeClr val="tx1"/>
                </a:solidFill>
              </a:defRPr>
            </a:lvl2pPr>
            <a:lvl3pPr>
              <a:defRPr sz="18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lgn="r"/>
            <a:fld id="{7FFE15FC-A8B6-4718-BABB-4F5309630F6C}" type="slidenum">
              <a:rPr lang="en-US" smtClean="0"/>
              <a:pPr algn="r"/>
              <a:t>‹#›</a:t>
            </a:fld>
            <a:endParaRPr lang="en-US" dirty="0"/>
          </a:p>
        </p:txBody>
      </p:sp>
      <p:cxnSp>
        <p:nvCxnSpPr>
          <p:cNvPr id="10" name="Straight Connector 9"/>
          <p:cNvCxnSpPr/>
          <p:nvPr userDrawn="1"/>
        </p:nvCxnSpPr>
        <p:spPr>
          <a:xfrm flipV="1">
            <a:off x="114301" y="594036"/>
            <a:ext cx="8869680" cy="0"/>
          </a:xfrm>
          <a:prstGeom prst="line">
            <a:avLst/>
          </a:prstGeom>
          <a:ln w="60325" cmpd="tri">
            <a:solidFill>
              <a:srgbClr val="00A249"/>
            </a:solidFill>
          </a:ln>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3628242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l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83264" y="3194406"/>
            <a:ext cx="8596347" cy="751061"/>
          </a:xfrm>
        </p:spPr>
        <p:txBody>
          <a:bodyPr anchor="t"/>
          <a:lstStyle>
            <a:lvl1pPr algn="l">
              <a:defRPr sz="3800" b="1" cap="none">
                <a:solidFill>
                  <a:srgbClr val="175475"/>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383265" y="4080648"/>
            <a:ext cx="8596346" cy="1500187"/>
          </a:xfrm>
        </p:spPr>
        <p:txBody>
          <a:bodyPr anchor="t"/>
          <a:lstStyle>
            <a:lvl1pPr marL="0" indent="0" algn="l">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cxnSp>
        <p:nvCxnSpPr>
          <p:cNvPr id="4" name="Straight Connector 3"/>
          <p:cNvCxnSpPr/>
          <p:nvPr userDrawn="1"/>
        </p:nvCxnSpPr>
        <p:spPr>
          <a:xfrm flipV="1">
            <a:off x="383264" y="3934792"/>
            <a:ext cx="7886700" cy="0"/>
          </a:xfrm>
          <a:prstGeom prst="line">
            <a:avLst/>
          </a:prstGeom>
          <a:ln w="60325" cmpd="tri">
            <a:solidFill>
              <a:srgbClr val="00A249"/>
            </a:solidFill>
          </a:ln>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106363269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175475"/>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955964"/>
            <a:ext cx="4038600" cy="5170199"/>
          </a:xfrm>
        </p:spPr>
        <p:txBody>
          <a:bodyPr/>
          <a:lstStyle>
            <a:lvl1pPr>
              <a:defRPr sz="2200">
                <a:solidFill>
                  <a:schemeClr val="tx1"/>
                </a:solidFill>
              </a:defRPr>
            </a:lvl1pPr>
            <a:lvl2pPr>
              <a:defRPr sz="2000">
                <a:solidFill>
                  <a:schemeClr val="tx1"/>
                </a:solidFill>
              </a:defRPr>
            </a:lvl2pPr>
            <a:lvl3pPr>
              <a:defRPr sz="2000">
                <a:solidFill>
                  <a:schemeClr val="tx1"/>
                </a:solidFill>
              </a:defRPr>
            </a:lvl3pPr>
            <a:lvl4pPr>
              <a:defRPr sz="1800">
                <a:solidFill>
                  <a:schemeClr val="tx1"/>
                </a:solidFill>
              </a:defRPr>
            </a:lvl4pPr>
            <a:lvl5pPr>
              <a:defRPr sz="1800">
                <a:solidFill>
                  <a:schemeClr val="tx1"/>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955964"/>
            <a:ext cx="4038600" cy="5170199"/>
          </a:xfrm>
        </p:spPr>
        <p:txBody>
          <a:bodyPr/>
          <a:lstStyle>
            <a:lvl1pPr>
              <a:defRPr sz="2200">
                <a:solidFill>
                  <a:schemeClr val="tx1"/>
                </a:solidFill>
              </a:defRPr>
            </a:lvl1pPr>
            <a:lvl2pPr>
              <a:defRPr sz="2000">
                <a:solidFill>
                  <a:schemeClr val="tx1"/>
                </a:solidFill>
              </a:defRPr>
            </a:lvl2pPr>
            <a:lvl3pPr>
              <a:defRPr sz="2000">
                <a:solidFill>
                  <a:schemeClr val="tx1"/>
                </a:solidFill>
              </a:defRPr>
            </a:lvl3pPr>
            <a:lvl4pPr>
              <a:defRPr sz="1800">
                <a:solidFill>
                  <a:schemeClr val="tx1"/>
                </a:solidFill>
              </a:defRPr>
            </a:lvl4pPr>
            <a:lvl5pPr>
              <a:defRPr sz="1800">
                <a:solidFill>
                  <a:schemeClr val="tx1"/>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0"/>
          </p:nvPr>
        </p:nvSpPr>
        <p:spPr/>
        <p:txBody>
          <a:bodyPr/>
          <a:lstStyle/>
          <a:p>
            <a:pPr algn="r"/>
            <a:fld id="{7FFE15FC-A8B6-4718-BABB-4F5309630F6C}" type="slidenum">
              <a:rPr lang="en-US" smtClean="0"/>
              <a:pPr algn="r"/>
              <a:t>‹#›</a:t>
            </a:fld>
            <a:endParaRPr lang="en-US" dirty="0"/>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cxnSp>
        <p:nvCxnSpPr>
          <p:cNvPr id="9" name="Straight Connector 8"/>
          <p:cNvCxnSpPr/>
          <p:nvPr userDrawn="1"/>
        </p:nvCxnSpPr>
        <p:spPr>
          <a:xfrm flipV="1">
            <a:off x="114301" y="594036"/>
            <a:ext cx="8869680" cy="0"/>
          </a:xfrm>
          <a:prstGeom prst="line">
            <a:avLst/>
          </a:prstGeom>
          <a:ln w="60325" cmpd="tri">
            <a:solidFill>
              <a:srgbClr val="00A249"/>
            </a:solidFill>
          </a:ln>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28014658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175475"/>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879067"/>
            <a:ext cx="4040188" cy="639762"/>
          </a:xfrm>
        </p:spPr>
        <p:txBody>
          <a:bodyPr anchor="b"/>
          <a:lstStyle>
            <a:lvl1pPr marL="0" indent="0" algn="ctr">
              <a:buNone/>
              <a:defRPr sz="2200" b="1">
                <a:solidFill>
                  <a:srgbClr val="175475"/>
                </a:solidFill>
                <a:latin typeface="Franklin Gothic Medium" panose="020B06030201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539377"/>
            <a:ext cx="4040188" cy="4586786"/>
          </a:xfrm>
        </p:spPr>
        <p:txBody>
          <a:bodyPr/>
          <a:lstStyle>
            <a:lvl1pPr>
              <a:defRPr sz="2200">
                <a:solidFill>
                  <a:schemeClr val="tx1"/>
                </a:solidFill>
              </a:defRPr>
            </a:lvl1pPr>
            <a:lvl2pPr>
              <a:defRPr sz="2000">
                <a:solidFill>
                  <a:schemeClr val="tx1"/>
                </a:solidFill>
              </a:defRPr>
            </a:lvl2pPr>
            <a:lvl3pPr>
              <a:defRPr sz="18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874803"/>
            <a:ext cx="4041775" cy="639762"/>
          </a:xfrm>
        </p:spPr>
        <p:txBody>
          <a:bodyPr anchor="b"/>
          <a:lstStyle>
            <a:lvl1pPr marL="0" indent="0" algn="ctr">
              <a:buNone/>
              <a:defRPr sz="2200" b="1">
                <a:solidFill>
                  <a:srgbClr val="175475"/>
                </a:solidFill>
                <a:latin typeface="Franklin Gothic Medium" panose="020B06030201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1539377"/>
            <a:ext cx="4041775" cy="4586786"/>
          </a:xfrm>
        </p:spPr>
        <p:txBody>
          <a:bodyPr/>
          <a:lstStyle>
            <a:lvl1pPr>
              <a:defRPr sz="2200">
                <a:solidFill>
                  <a:schemeClr val="tx1"/>
                </a:solidFill>
              </a:defRPr>
            </a:lvl1pPr>
            <a:lvl2pPr>
              <a:defRPr sz="2000">
                <a:solidFill>
                  <a:schemeClr val="tx1"/>
                </a:solidFill>
              </a:defRPr>
            </a:lvl2pPr>
            <a:lvl3pPr>
              <a:defRPr sz="18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6"/>
          <p:cNvSpPr>
            <a:spLocks noGrp="1"/>
          </p:cNvSpPr>
          <p:nvPr>
            <p:ph type="sldNum" sz="quarter" idx="10"/>
          </p:nvPr>
        </p:nvSpPr>
        <p:spPr/>
        <p:txBody>
          <a:bodyPr/>
          <a:lstStyle/>
          <a:p>
            <a:fld id="{7FFE15FC-A8B6-4718-BABB-4F5309630F6C}" type="slidenum">
              <a:rPr lang="en-US" smtClean="0"/>
              <a:pPr/>
              <a:t>‹#›</a:t>
            </a:fld>
            <a:endParaRPr lang="en-US"/>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cxnSp>
        <p:nvCxnSpPr>
          <p:cNvPr id="11" name="Straight Connector 10"/>
          <p:cNvCxnSpPr/>
          <p:nvPr userDrawn="1"/>
        </p:nvCxnSpPr>
        <p:spPr>
          <a:xfrm flipV="1">
            <a:off x="114301" y="594036"/>
            <a:ext cx="8869680" cy="0"/>
          </a:xfrm>
          <a:prstGeom prst="line">
            <a:avLst/>
          </a:prstGeom>
          <a:ln w="60325" cmpd="tri">
            <a:solidFill>
              <a:srgbClr val="00A249"/>
            </a:solidFill>
          </a:ln>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15094775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175475"/>
                </a:solidFill>
              </a:defRPr>
            </a:lvl1pPr>
          </a:lstStyle>
          <a:p>
            <a:r>
              <a:rPr lang="en-US" smtClean="0"/>
              <a:t>Click to edit Master title style</a:t>
            </a:r>
            <a:endParaRPr lang="en-US" dirty="0"/>
          </a:p>
        </p:txBody>
      </p:sp>
      <p:sp>
        <p:nvSpPr>
          <p:cNvPr id="4" name="Slide Number Placeholder 3"/>
          <p:cNvSpPr>
            <a:spLocks noGrp="1"/>
          </p:cNvSpPr>
          <p:nvPr>
            <p:ph type="sldNum" sz="quarter" idx="10"/>
          </p:nvPr>
        </p:nvSpPr>
        <p:spPr/>
        <p:txBody>
          <a:bodyPr/>
          <a:lstStyle/>
          <a:p>
            <a:pPr algn="r"/>
            <a:fld id="{7FFE15FC-A8B6-4718-BABB-4F5309630F6C}" type="slidenum">
              <a:rPr lang="en-US" smtClean="0"/>
              <a:pPr algn="r"/>
              <a:t>‹#›</a:t>
            </a:fld>
            <a:endParaRPr lang="en-US" dirty="0"/>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cxnSp>
        <p:nvCxnSpPr>
          <p:cNvPr id="7" name="Straight Connector 6"/>
          <p:cNvCxnSpPr/>
          <p:nvPr userDrawn="1"/>
        </p:nvCxnSpPr>
        <p:spPr>
          <a:xfrm flipV="1">
            <a:off x="114301" y="594036"/>
            <a:ext cx="8869680" cy="0"/>
          </a:xfrm>
          <a:prstGeom prst="line">
            <a:avLst/>
          </a:prstGeom>
          <a:ln w="60325" cmpd="tri">
            <a:solidFill>
              <a:srgbClr val="00A249"/>
            </a:solidFill>
          </a:ln>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10097618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algn="r"/>
            <a:fld id="{7FFE15FC-A8B6-4718-BABB-4F5309630F6C}" type="slidenum">
              <a:rPr lang="en-US" smtClean="0"/>
              <a:pPr algn="r"/>
              <a:t>‹#›</a:t>
            </a:fld>
            <a:endParaRPr lang="en-US" dirty="0"/>
          </a:p>
        </p:txBody>
      </p:sp>
      <p:sp>
        <p:nvSpPr>
          <p:cNvPr id="2" name="Footer Placeholder 1"/>
          <p:cNvSpPr>
            <a:spLocks noGrp="1"/>
          </p:cNvSpPr>
          <p:nvPr>
            <p:ph type="ftr" sz="quarter" idx="11"/>
          </p:nvPr>
        </p:nvSpPr>
        <p:spPr/>
        <p:txBody>
          <a:bodyPr/>
          <a:lstStyle/>
          <a:p>
            <a:endParaRPr lang="en-US" dirty="0">
              <a:solidFill>
                <a:prstClr val="black">
                  <a:tint val="75000"/>
                </a:prstClr>
              </a:solidFill>
            </a:endParaRPr>
          </a:p>
        </p:txBody>
      </p:sp>
    </p:spTree>
    <p:extLst>
      <p:ext uri="{BB962C8B-B14F-4D97-AF65-F5344CB8AC3E}">
        <p14:creationId xmlns:p14="http://schemas.microsoft.com/office/powerpoint/2010/main" val="12635376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8702" y="87394"/>
            <a:ext cx="8229600" cy="479603"/>
          </a:xfrm>
        </p:spPr>
        <p:txBody>
          <a:bodyPr anchor="b"/>
          <a:lstStyle>
            <a:lvl1pPr algn="l">
              <a:defRPr sz="2200" b="1">
                <a:solidFill>
                  <a:srgbClr val="175475"/>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3575050" y="924674"/>
            <a:ext cx="5111750" cy="5201489"/>
          </a:xfrm>
        </p:spPr>
        <p:txBody>
          <a:bodyPr/>
          <a:lstStyle>
            <a:lvl1pPr>
              <a:defRPr sz="2400">
                <a:solidFill>
                  <a:schemeClr val="tx1"/>
                </a:solidFill>
              </a:defRPr>
            </a:lvl1pPr>
            <a:lvl2pPr>
              <a:defRPr sz="2200">
                <a:solidFill>
                  <a:schemeClr val="tx1"/>
                </a:solidFill>
              </a:defRPr>
            </a:lvl2pPr>
            <a:lvl3pPr>
              <a:defRPr sz="2000">
                <a:solidFill>
                  <a:schemeClr val="tx1"/>
                </a:solidFill>
              </a:defRPr>
            </a:lvl3pPr>
            <a:lvl4pPr>
              <a:defRPr sz="2000">
                <a:solidFill>
                  <a:schemeClr val="tx1"/>
                </a:solidFill>
              </a:defRPr>
            </a:lvl4pPr>
            <a:lvl5pPr>
              <a:defRPr sz="2000">
                <a:solidFill>
                  <a:schemeClr val="tx1"/>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924674"/>
            <a:ext cx="3008313" cy="5201489"/>
          </a:xfrm>
        </p:spPr>
        <p:txBody>
          <a:bodyPr/>
          <a:lstStyle>
            <a:lvl1pPr marL="0" indent="0">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Slide Number Placeholder 5"/>
          <p:cNvSpPr>
            <a:spLocks noGrp="1"/>
          </p:cNvSpPr>
          <p:nvPr>
            <p:ph type="sldNum" sz="quarter" idx="10"/>
          </p:nvPr>
        </p:nvSpPr>
        <p:spPr/>
        <p:txBody>
          <a:bodyPr/>
          <a:lstStyle/>
          <a:p>
            <a:pPr algn="r"/>
            <a:fld id="{7FFE15FC-A8B6-4718-BABB-4F5309630F6C}" type="slidenum">
              <a:rPr lang="en-US" smtClean="0"/>
              <a:pPr algn="r"/>
              <a:t>‹#›</a:t>
            </a:fld>
            <a:endParaRPr lang="en-US" dirty="0"/>
          </a:p>
        </p:txBody>
      </p:sp>
      <p:cxnSp>
        <p:nvCxnSpPr>
          <p:cNvPr id="9" name="Straight Connector 8"/>
          <p:cNvCxnSpPr/>
          <p:nvPr userDrawn="1"/>
        </p:nvCxnSpPr>
        <p:spPr>
          <a:xfrm flipV="1">
            <a:off x="114301" y="594036"/>
            <a:ext cx="8869680" cy="0"/>
          </a:xfrm>
          <a:prstGeom prst="line">
            <a:avLst/>
          </a:prstGeom>
          <a:ln w="60325" cmpd="tri">
            <a:solidFill>
              <a:srgbClr val="00A249"/>
            </a:solidFill>
          </a:ln>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5317865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4301" y="97668"/>
            <a:ext cx="8229600" cy="516966"/>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364734" y="955964"/>
            <a:ext cx="8378574" cy="4946766"/>
          </a:xfrm>
          <a:prstGeom prst="rect">
            <a:avLst/>
          </a:prstGeom>
        </p:spPr>
        <p:txBody>
          <a:bodyPr vert="horz" lIns="91440" tIns="45720" rIns="91440" bIns="4572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3"/>
          <p:cNvSpPr>
            <a:spLocks noGrp="1"/>
          </p:cNvSpPr>
          <p:nvPr>
            <p:ph type="sldNum" sz="quarter" idx="4"/>
          </p:nvPr>
        </p:nvSpPr>
        <p:spPr>
          <a:xfrm>
            <a:off x="8594334" y="57664"/>
            <a:ext cx="464262" cy="365125"/>
          </a:xfrm>
          <a:prstGeom prst="rect">
            <a:avLst/>
          </a:prstGeom>
        </p:spPr>
        <p:txBody>
          <a:bodyPr vert="horz" lIns="91440" tIns="45720" rIns="91440" bIns="45720" rtlCol="0" anchor="ctr"/>
          <a:lstStyle>
            <a:lvl1pPr algn="ctr">
              <a:defRPr sz="1400" b="0">
                <a:solidFill>
                  <a:srgbClr val="175475"/>
                </a:solidFill>
                <a:latin typeface="Franklin Gothic Book" panose="020B0503020102020204" pitchFamily="34" charset="0"/>
              </a:defRPr>
            </a:lvl1pPr>
          </a:lstStyle>
          <a:p>
            <a:pPr algn="r" defTabSz="457200"/>
            <a:fld id="{7FFE15FC-A8B6-4718-BABB-4F5309630F6C}" type="slidenum">
              <a:rPr lang="en-US" smtClean="0"/>
              <a:pPr algn="r" defTabSz="457200"/>
              <a:t>‹#›</a:t>
            </a:fld>
            <a:endParaRPr lang="en-US" dirty="0"/>
          </a:p>
        </p:txBody>
      </p:sp>
      <p:sp>
        <p:nvSpPr>
          <p:cNvPr id="5" name="Footer Placeholder 4"/>
          <p:cNvSpPr>
            <a:spLocks noGrp="1"/>
          </p:cNvSpPr>
          <p:nvPr>
            <p:ph type="ftr" sz="quarter" idx="3"/>
          </p:nvPr>
        </p:nvSpPr>
        <p:spPr>
          <a:xfrm>
            <a:off x="3720122" y="6435905"/>
            <a:ext cx="5338474" cy="275138"/>
          </a:xfrm>
          <a:prstGeom prst="rect">
            <a:avLst/>
          </a:prstGeom>
        </p:spPr>
        <p:txBody>
          <a:bodyPr vert="horz" lIns="91440" tIns="45720" rIns="91440" bIns="45720" rtlCol="0" anchor="ctr"/>
          <a:lstStyle>
            <a:lvl1pPr algn="l">
              <a:defRPr sz="1200" i="1">
                <a:solidFill>
                  <a:schemeClr val="tx1">
                    <a:tint val="75000"/>
                  </a:schemeClr>
                </a:solidFill>
              </a:defRPr>
            </a:lvl1pPr>
          </a:lstStyle>
          <a:p>
            <a:pPr defTabSz="457200"/>
            <a:endParaRPr lang="en-US" dirty="0">
              <a:solidFill>
                <a:prstClr val="black">
                  <a:tint val="75000"/>
                </a:prstClr>
              </a:solidFill>
            </a:endParaRPr>
          </a:p>
        </p:txBody>
      </p:sp>
      <p:sp>
        <p:nvSpPr>
          <p:cNvPr id="6" name="TextBox 5"/>
          <p:cNvSpPr txBox="1"/>
          <p:nvPr userDrawn="1"/>
        </p:nvSpPr>
        <p:spPr>
          <a:xfrm>
            <a:off x="7598749" y="6566533"/>
            <a:ext cx="1490303" cy="230832"/>
          </a:xfrm>
          <a:prstGeom prst="rect">
            <a:avLst/>
          </a:prstGeom>
          <a:noFill/>
        </p:spPr>
        <p:txBody>
          <a:bodyPr wrap="square" rtlCol="0">
            <a:spAutoFit/>
          </a:bodyPr>
          <a:lstStyle/>
          <a:p>
            <a:pPr algn="r"/>
            <a:r>
              <a:rPr lang="en-US" sz="900" i="1" dirty="0" smtClean="0">
                <a:solidFill>
                  <a:schemeClr val="bg1">
                    <a:lumMod val="50000"/>
                  </a:schemeClr>
                </a:solidFill>
                <a:latin typeface="Franklin Gothic Book" panose="020B0503020102020204" pitchFamily="34" charset="0"/>
              </a:rPr>
              <a:t>Current as of 10-26-2015</a:t>
            </a:r>
            <a:endParaRPr lang="en-US" sz="900" i="1" dirty="0">
              <a:solidFill>
                <a:schemeClr val="bg1">
                  <a:lumMod val="50000"/>
                </a:schemeClr>
              </a:solidFill>
              <a:latin typeface="Franklin Gothic Book" panose="020B0503020102020204" pitchFamily="34" charset="0"/>
            </a:endParaRPr>
          </a:p>
        </p:txBody>
      </p:sp>
    </p:spTree>
    <p:extLst>
      <p:ext uri="{BB962C8B-B14F-4D97-AF65-F5344CB8AC3E}">
        <p14:creationId xmlns:p14="http://schemas.microsoft.com/office/powerpoint/2010/main" val="3420040255"/>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Lst>
  <p:timing>
    <p:tnLst>
      <p:par>
        <p:cTn id="1" dur="indefinite" restart="never" nodeType="tmRoot"/>
      </p:par>
    </p:tnLst>
  </p:timing>
  <p:hf hdr="0" ftr="0" dt="0"/>
  <p:txStyles>
    <p:titleStyle>
      <a:lvl1pPr algn="l" defTabSz="457200" rtl="0" eaLnBrk="1" latinLnBrk="0" hangingPunct="1">
        <a:spcBef>
          <a:spcPct val="0"/>
        </a:spcBef>
        <a:buNone/>
        <a:defRPr sz="2200" b="1" i="0" kern="1200">
          <a:solidFill>
            <a:srgbClr val="175475"/>
          </a:solidFill>
          <a:latin typeface="Myriad Pro Semibold"/>
          <a:ea typeface="+mj-ea"/>
          <a:cs typeface="Myriad Pro Semibold"/>
        </a:defRPr>
      </a:lvl1pPr>
    </p:titleStyle>
    <p:bodyStyle>
      <a:lvl1pPr marL="233363" indent="-233363" algn="l" defTabSz="457200" rtl="0" eaLnBrk="1" latinLnBrk="0" hangingPunct="1">
        <a:spcBef>
          <a:spcPct val="20000"/>
        </a:spcBef>
        <a:buClr>
          <a:schemeClr val="tx2">
            <a:lumMod val="60000"/>
            <a:lumOff val="40000"/>
          </a:schemeClr>
        </a:buClr>
        <a:buFont typeface="Arial"/>
        <a:buChar char="•"/>
        <a:defRPr sz="2400" kern="1200">
          <a:solidFill>
            <a:schemeClr val="tx1"/>
          </a:solidFill>
          <a:latin typeface="Franklin Gothic Book"/>
          <a:ea typeface="+mn-ea"/>
          <a:cs typeface="Franklin Gothic Book"/>
        </a:defRPr>
      </a:lvl1pPr>
      <a:lvl2pPr marL="690563" indent="-233363" algn="l" defTabSz="457200" rtl="0" eaLnBrk="1" latinLnBrk="0" hangingPunct="1">
        <a:spcBef>
          <a:spcPct val="20000"/>
        </a:spcBef>
        <a:buClr>
          <a:schemeClr val="tx2">
            <a:lumMod val="60000"/>
            <a:lumOff val="40000"/>
          </a:schemeClr>
        </a:buClr>
        <a:buFont typeface="Arial"/>
        <a:buChar char="–"/>
        <a:defRPr sz="2200" kern="1200">
          <a:solidFill>
            <a:schemeClr val="tx1"/>
          </a:solidFill>
          <a:latin typeface="Franklin Gothic Book" panose="020B0503020102020204" pitchFamily="34" charset="0"/>
          <a:ea typeface="+mn-ea"/>
          <a:cs typeface="Franklin Gothic Book" panose="020B0503020102020204" pitchFamily="34" charset="0"/>
        </a:defRPr>
      </a:lvl2pPr>
      <a:lvl3pPr marL="1087438" indent="-237744" algn="l" defTabSz="457200" rtl="0" eaLnBrk="1" latinLnBrk="0" hangingPunct="1">
        <a:spcBef>
          <a:spcPct val="20000"/>
        </a:spcBef>
        <a:buClr>
          <a:schemeClr val="tx2">
            <a:lumMod val="60000"/>
            <a:lumOff val="40000"/>
          </a:schemeClr>
        </a:buClr>
        <a:buFont typeface="Courier New" panose="02070309020205020404" pitchFamily="49" charset="0"/>
        <a:buChar char="o"/>
        <a:defRPr sz="2000" kern="1200">
          <a:solidFill>
            <a:schemeClr val="tx1"/>
          </a:solidFill>
          <a:latin typeface="Franklin Gothic Book" panose="020B0503020102020204" pitchFamily="34" charset="0"/>
          <a:ea typeface="+mn-ea"/>
          <a:cs typeface="+mn-cs"/>
        </a:defRPr>
      </a:lvl3pPr>
      <a:lvl4pPr marL="1544638" indent="-173038" algn="l" defTabSz="457200" rtl="0" eaLnBrk="1" latinLnBrk="0" hangingPunct="1">
        <a:spcBef>
          <a:spcPct val="20000"/>
        </a:spcBef>
        <a:buClr>
          <a:schemeClr val="tx2">
            <a:lumMod val="60000"/>
            <a:lumOff val="40000"/>
          </a:schemeClr>
        </a:buClr>
        <a:buFont typeface="Arial"/>
        <a:buChar char="–"/>
        <a:defRPr sz="1800" kern="1200">
          <a:solidFill>
            <a:schemeClr val="tx1"/>
          </a:solidFill>
          <a:latin typeface="Franklin Gothic Book" panose="020B0503020102020204" pitchFamily="34" charset="0"/>
          <a:ea typeface="+mn-ea"/>
          <a:cs typeface="+mn-cs"/>
        </a:defRPr>
      </a:lvl4pPr>
      <a:lvl5pPr marL="2001838" indent="-173038" algn="l" defTabSz="457200" rtl="0" eaLnBrk="1" latinLnBrk="0" hangingPunct="1">
        <a:spcBef>
          <a:spcPct val="20000"/>
        </a:spcBef>
        <a:buClr>
          <a:schemeClr val="tx2">
            <a:lumMod val="60000"/>
            <a:lumOff val="40000"/>
          </a:schemeClr>
        </a:buClr>
        <a:buFont typeface="Arial" panose="020B0604020202020204" pitchFamily="34" charset="0"/>
        <a:buChar char="•"/>
        <a:defRPr sz="1600" kern="1200">
          <a:solidFill>
            <a:schemeClr val="tx1"/>
          </a:solidFill>
          <a:latin typeface="Franklin Gothic Book" panose="020B0503020102020204" pitchFamily="34"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hyperlink" Target="https://www.healthcare.gov/taxes/tools/bronze/"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hyperlink" Target="https://www.healthcare.gov/taxes/tools/silver/"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hyperlink" Target="https://www.healthcare.gov/taxes/tools/bronze/" TargetMode="External"/></Relationships>
</file>

<file path=ppt/slides/_rels/slide33.xml.rels><?xml version="1.0" encoding="UTF-8" standalone="yes"?>
<Relationships xmlns="http://schemas.openxmlformats.org/package/2006/relationships"><Relationship Id="rId3" Type="http://schemas.openxmlformats.org/officeDocument/2006/relationships/hyperlink" Target="https://www.healthcare.gov/taxes/tools/bronze/"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hyperlink" Target="https://www.healthcare.gov/immigrants/immigration-status/" TargetMode="Externa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https://marketplace.cms.gov/applications-and-forms/hardship-exemption.pdf"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4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8" Type="http://schemas.openxmlformats.org/officeDocument/2006/relationships/hyperlink" Target="http://www.irs.gov/uac/Individual-Shared-Responsibility-Provision" TargetMode="External"/><Relationship Id="rId3" Type="http://schemas.openxmlformats.org/officeDocument/2006/relationships/hyperlink" Target="https://www.irs.gov/pub/irs-pdf/p4491.pdf" TargetMode="External"/><Relationship Id="rId7" Type="http://schemas.openxmlformats.org/officeDocument/2006/relationships/hyperlink" Target="https://www.healthcare.gov/fees-exemptions/fees-exemptions-overview/" TargetMode="External"/><Relationship Id="rId2" Type="http://schemas.openxmlformats.org/officeDocument/2006/relationships/hyperlink" Target="http://www.irs.gov/aca" TargetMode="External"/><Relationship Id="rId1" Type="http://schemas.openxmlformats.org/officeDocument/2006/relationships/slideLayout" Target="../slideLayouts/slideLayout2.xml"/><Relationship Id="rId6" Type="http://schemas.openxmlformats.org/officeDocument/2006/relationships/hyperlink" Target="http://www.irs.gov/pub/irs-dft/i8965--dft.pdf" TargetMode="External"/><Relationship Id="rId5" Type="http://schemas.openxmlformats.org/officeDocument/2006/relationships/hyperlink" Target="http://www.irs.gov/pub/irs-dft/f8965--dft.pdf" TargetMode="External"/><Relationship Id="rId4" Type="http://schemas.openxmlformats.org/officeDocument/2006/relationships/hyperlink" Target="http://www.healthcare.gov/" TargetMode="External"/><Relationship Id="rId9" Type="http://schemas.openxmlformats.org/officeDocument/2006/relationships/hyperlink" Target="http://www.taxpayeradvocate.irs.gov/get-help/aca-isrp?taxissue=112" TargetMode="External"/></Relationships>
</file>

<file path=ppt/slides/_rels/slide5.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Part I: Basic Certification Topics</a:t>
            </a:r>
            <a:endParaRPr lang="en-US" dirty="0"/>
          </a:p>
        </p:txBody>
      </p:sp>
      <p:sp>
        <p:nvSpPr>
          <p:cNvPr id="5" name="Text Placeholder 4"/>
          <p:cNvSpPr>
            <a:spLocks noGrp="1"/>
          </p:cNvSpPr>
          <p:nvPr>
            <p:ph type="body" sz="quarter" idx="12"/>
          </p:nvPr>
        </p:nvSpPr>
        <p:spPr>
          <a:xfrm>
            <a:off x="793120" y="5410530"/>
            <a:ext cx="7701598" cy="469900"/>
          </a:xfrm>
        </p:spPr>
        <p:txBody>
          <a:bodyPr/>
          <a:lstStyle/>
          <a:p>
            <a:r>
              <a:rPr lang="en-US" dirty="0" smtClean="0"/>
              <a:t>Current as of October </a:t>
            </a:r>
            <a:r>
              <a:rPr lang="en-US" dirty="0"/>
              <a:t>26, 2015</a:t>
            </a:r>
            <a:endParaRPr lang="en-US" sz="2400" dirty="0"/>
          </a:p>
        </p:txBody>
      </p:sp>
    </p:spTree>
    <p:extLst>
      <p:ext uri="{BB962C8B-B14F-4D97-AF65-F5344CB8AC3E}">
        <p14:creationId xmlns:p14="http://schemas.microsoft.com/office/powerpoint/2010/main" val="344983241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Minimum Essential Coverage (MEC)</a:t>
            </a:r>
            <a:endParaRPr lang="en-US" dirty="0"/>
          </a:p>
        </p:txBody>
      </p:sp>
    </p:spTree>
    <p:extLst>
      <p:ext uri="{BB962C8B-B14F-4D97-AF65-F5344CB8AC3E}">
        <p14:creationId xmlns:p14="http://schemas.microsoft.com/office/powerpoint/2010/main" val="148191203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Minimum Essential Coverage (MEC)</a:t>
            </a:r>
            <a:endParaRPr lang="en-US" dirty="0"/>
          </a:p>
        </p:txBody>
      </p:sp>
      <p:sp>
        <p:nvSpPr>
          <p:cNvPr id="6" name="Text Placeholder 5"/>
          <p:cNvSpPr>
            <a:spLocks noGrp="1"/>
          </p:cNvSpPr>
          <p:nvPr>
            <p:ph type="body" sz="half" idx="2"/>
          </p:nvPr>
        </p:nvSpPr>
        <p:spPr>
          <a:xfrm>
            <a:off x="457199" y="924674"/>
            <a:ext cx="4047067" cy="5433793"/>
          </a:xfrm>
          <a:solidFill>
            <a:schemeClr val="accent1">
              <a:lumMod val="20000"/>
              <a:lumOff val="80000"/>
            </a:schemeClr>
          </a:solidFill>
          <a:ln w="19050">
            <a:solidFill>
              <a:srgbClr val="175475"/>
            </a:solidFill>
          </a:ln>
        </p:spPr>
        <p:txBody>
          <a:bodyPr/>
          <a:lstStyle/>
          <a:p>
            <a:pPr algn="ctr"/>
            <a:r>
              <a:rPr lang="en-US" sz="1800" dirty="0" smtClean="0">
                <a:solidFill>
                  <a:srgbClr val="175475"/>
                </a:solidFill>
                <a:latin typeface="Franklin Gothic Medium" panose="020B0603020102020204" pitchFamily="34" charset="0"/>
              </a:rPr>
              <a:t>QUALIFIES AS MEC</a:t>
            </a:r>
          </a:p>
          <a:p>
            <a:pPr algn="ctr"/>
            <a:endParaRPr lang="en-US" b="1" dirty="0" smtClean="0">
              <a:solidFill>
                <a:srgbClr val="175475"/>
              </a:solidFill>
            </a:endParaRPr>
          </a:p>
          <a:p>
            <a:r>
              <a:rPr lang="en-US" sz="1600" dirty="0" smtClean="0">
                <a:solidFill>
                  <a:srgbClr val="175475"/>
                </a:solidFill>
                <a:latin typeface="Franklin Gothic Medium" panose="020B0603020102020204" pitchFamily="34" charset="0"/>
              </a:rPr>
              <a:t>Employer sponsored coverage</a:t>
            </a:r>
          </a:p>
          <a:p>
            <a:pPr marL="400050" lvl="1" indent="-171450">
              <a:buFont typeface="Franklin Gothic Book" panose="020B0503020102020204" pitchFamily="34" charset="0"/>
              <a:buChar char="−"/>
            </a:pPr>
            <a:r>
              <a:rPr lang="en-US" sz="1400" dirty="0"/>
              <a:t>Employee coverage</a:t>
            </a:r>
          </a:p>
          <a:p>
            <a:pPr marL="400050" lvl="1" indent="-171450">
              <a:buFont typeface="Franklin Gothic Book" panose="020B0503020102020204" pitchFamily="34" charset="0"/>
              <a:buChar char="−"/>
            </a:pPr>
            <a:r>
              <a:rPr lang="en-US" sz="1400" dirty="0"/>
              <a:t>COBRA </a:t>
            </a:r>
          </a:p>
          <a:p>
            <a:pPr marL="400050" lvl="1" indent="-171450">
              <a:spcAft>
                <a:spcPts val="600"/>
              </a:spcAft>
              <a:buFont typeface="Franklin Gothic Book" panose="020B0503020102020204" pitchFamily="34" charset="0"/>
              <a:buChar char="−"/>
            </a:pPr>
            <a:r>
              <a:rPr lang="en-US" sz="1400" dirty="0"/>
              <a:t>Retiree </a:t>
            </a:r>
            <a:r>
              <a:rPr lang="en-US" sz="1400" dirty="0" smtClean="0"/>
              <a:t>coverage</a:t>
            </a:r>
            <a:endParaRPr lang="en-US" b="1" dirty="0" smtClean="0">
              <a:solidFill>
                <a:srgbClr val="175475"/>
              </a:solidFill>
            </a:endParaRPr>
          </a:p>
          <a:p>
            <a:r>
              <a:rPr lang="en-US" sz="1600" dirty="0" smtClean="0">
                <a:solidFill>
                  <a:srgbClr val="175475"/>
                </a:solidFill>
                <a:latin typeface="Franklin Gothic Medium" panose="020B0603020102020204" pitchFamily="34" charset="0"/>
              </a:rPr>
              <a:t>Individual health insurance </a:t>
            </a:r>
          </a:p>
          <a:p>
            <a:pPr marL="400050" lvl="1" indent="-171450">
              <a:buFont typeface="Franklin Gothic Book" panose="020B0503020102020204" pitchFamily="34" charset="0"/>
              <a:buChar char="−"/>
            </a:pPr>
            <a:r>
              <a:rPr lang="en-US" sz="1400" dirty="0" smtClean="0"/>
              <a:t>Purchased from a health insurance company</a:t>
            </a:r>
          </a:p>
          <a:p>
            <a:pPr marL="400050" lvl="1" indent="-171450">
              <a:buFont typeface="Franklin Gothic Book" panose="020B0503020102020204" pitchFamily="34" charset="0"/>
              <a:buChar char="−"/>
            </a:pPr>
            <a:r>
              <a:rPr lang="en-US" sz="1400" dirty="0" smtClean="0"/>
              <a:t>Purchased through the Marketplace</a:t>
            </a:r>
          </a:p>
          <a:p>
            <a:pPr marL="400050" lvl="1" indent="-171450">
              <a:spcAft>
                <a:spcPts val="600"/>
              </a:spcAft>
              <a:buFont typeface="Franklin Gothic Book" panose="020B0503020102020204" pitchFamily="34" charset="0"/>
              <a:buChar char="−"/>
            </a:pPr>
            <a:r>
              <a:rPr lang="en-US" sz="1400" dirty="0" smtClean="0"/>
              <a:t>Provided through a student health plan</a:t>
            </a:r>
            <a:endParaRPr lang="en-US" b="1" dirty="0" smtClean="0">
              <a:solidFill>
                <a:srgbClr val="175475"/>
              </a:solidFill>
            </a:endParaRPr>
          </a:p>
          <a:p>
            <a:r>
              <a:rPr lang="en-US" sz="1600" dirty="0" smtClean="0">
                <a:solidFill>
                  <a:srgbClr val="175475"/>
                </a:solidFill>
                <a:latin typeface="Franklin Gothic Medium" panose="020B0603020102020204" pitchFamily="34" charset="0"/>
              </a:rPr>
              <a:t>Government-sponsored plans</a:t>
            </a:r>
          </a:p>
          <a:p>
            <a:pPr marL="400050" lvl="1" indent="-171450">
              <a:buFont typeface="Franklin Gothic Book" panose="020B0503020102020204" pitchFamily="34" charset="0"/>
              <a:buChar char="−"/>
            </a:pPr>
            <a:r>
              <a:rPr lang="en-US" sz="1400" dirty="0"/>
              <a:t>Medicare</a:t>
            </a:r>
          </a:p>
          <a:p>
            <a:pPr marL="400050" lvl="1" indent="-171450">
              <a:buFont typeface="Franklin Gothic Book" panose="020B0503020102020204" pitchFamily="34" charset="0"/>
              <a:buChar char="−"/>
            </a:pPr>
            <a:r>
              <a:rPr lang="en-US" sz="1400" dirty="0"/>
              <a:t>Most Medicaid</a:t>
            </a:r>
          </a:p>
          <a:p>
            <a:pPr marL="400050" lvl="1" indent="-171450">
              <a:buFont typeface="Franklin Gothic Book" panose="020B0503020102020204" pitchFamily="34" charset="0"/>
              <a:buChar char="−"/>
            </a:pPr>
            <a:r>
              <a:rPr lang="en-US" sz="1400" dirty="0"/>
              <a:t>CHIP</a:t>
            </a:r>
          </a:p>
          <a:p>
            <a:pPr marL="400050" lvl="1" indent="-171450">
              <a:buFont typeface="Franklin Gothic Book" panose="020B0503020102020204" pitchFamily="34" charset="0"/>
              <a:buChar char="−"/>
            </a:pPr>
            <a:r>
              <a:rPr lang="en-US" sz="1400" dirty="0"/>
              <a:t>Most TRICARE</a:t>
            </a:r>
          </a:p>
          <a:p>
            <a:pPr marL="400050" lvl="1" indent="-171450">
              <a:buFont typeface="Franklin Gothic Book" panose="020B0503020102020204" pitchFamily="34" charset="0"/>
              <a:buChar char="−"/>
            </a:pPr>
            <a:r>
              <a:rPr lang="en-US" sz="1400" dirty="0"/>
              <a:t>Most VA</a:t>
            </a:r>
          </a:p>
          <a:p>
            <a:pPr marL="400050" lvl="1" indent="-171450">
              <a:buFont typeface="Franklin Gothic Book" panose="020B0503020102020204" pitchFamily="34" charset="0"/>
              <a:buChar char="−"/>
            </a:pPr>
            <a:r>
              <a:rPr lang="en-US" sz="1400" dirty="0"/>
              <a:t>State high-risk insurance pools</a:t>
            </a:r>
          </a:p>
          <a:p>
            <a:pPr marL="400050" lvl="1" indent="-171450">
              <a:buFont typeface="Franklin Gothic Book" panose="020B0503020102020204" pitchFamily="34" charset="0"/>
              <a:buChar char="−"/>
            </a:pPr>
            <a:r>
              <a:rPr lang="en-US" sz="1400" dirty="0"/>
              <a:t>Peace Corps</a:t>
            </a:r>
          </a:p>
          <a:p>
            <a:pPr marL="400050" lvl="1" indent="-171450">
              <a:buFont typeface="Franklin Gothic Book" panose="020B0503020102020204" pitchFamily="34" charset="0"/>
              <a:buChar char="−"/>
            </a:pPr>
            <a:r>
              <a:rPr lang="en-US" sz="1400" dirty="0"/>
              <a:t>Refugee Medical Assistance</a:t>
            </a:r>
          </a:p>
          <a:p>
            <a:pPr marL="400050" lvl="1" indent="-171450">
              <a:buFont typeface="Franklin Gothic Book" panose="020B0503020102020204" pitchFamily="34" charset="0"/>
              <a:buChar char="−"/>
            </a:pPr>
            <a:endParaRPr lang="en-US" dirty="0" smtClean="0"/>
          </a:p>
          <a:p>
            <a:pPr marL="169863" indent="-169863">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pPr algn="r"/>
            <a:fld id="{7FFE15FC-A8B6-4718-BABB-4F5309630F6C}" type="slidenum">
              <a:rPr lang="en-US" smtClean="0"/>
              <a:pPr algn="r"/>
              <a:t>11</a:t>
            </a:fld>
            <a:endParaRPr lang="en-US" dirty="0"/>
          </a:p>
        </p:txBody>
      </p:sp>
      <p:sp>
        <p:nvSpPr>
          <p:cNvPr id="7" name="Text Placeholder 5"/>
          <p:cNvSpPr txBox="1">
            <a:spLocks/>
          </p:cNvSpPr>
          <p:nvPr/>
        </p:nvSpPr>
        <p:spPr>
          <a:xfrm>
            <a:off x="4703199" y="926482"/>
            <a:ext cx="4123266" cy="3021675"/>
          </a:xfrm>
          <a:prstGeom prst="rect">
            <a:avLst/>
          </a:prstGeom>
          <a:solidFill>
            <a:schemeClr val="accent1">
              <a:lumMod val="20000"/>
              <a:lumOff val="80000"/>
            </a:schemeClr>
          </a:solidFill>
          <a:ln w="19050">
            <a:solidFill>
              <a:srgbClr val="175475"/>
            </a:solidFill>
          </a:ln>
        </p:spPr>
        <p:txBody>
          <a:bodyPr vert="horz" lIns="91440" tIns="45720" rIns="91440" bIns="45720" rtlCol="0">
            <a:noAutofit/>
          </a:bodyPr>
          <a:lstStyle>
            <a:lvl1pPr marL="0" indent="0" algn="l" defTabSz="457200" rtl="0" eaLnBrk="1" latinLnBrk="0" hangingPunct="1">
              <a:spcBef>
                <a:spcPct val="20000"/>
              </a:spcBef>
              <a:buClr>
                <a:schemeClr val="tx2">
                  <a:lumMod val="60000"/>
                  <a:lumOff val="40000"/>
                </a:schemeClr>
              </a:buClr>
              <a:buFont typeface="Arial"/>
              <a:buNone/>
              <a:defRPr sz="1400" kern="1200">
                <a:solidFill>
                  <a:schemeClr val="tx1"/>
                </a:solidFill>
                <a:latin typeface="Franklin Gothic Book"/>
                <a:ea typeface="+mn-ea"/>
                <a:cs typeface="Franklin Gothic Book"/>
              </a:defRPr>
            </a:lvl1pPr>
            <a:lvl2pPr marL="457200" indent="0" algn="l" defTabSz="457200" rtl="0" eaLnBrk="1" latinLnBrk="0" hangingPunct="1">
              <a:spcBef>
                <a:spcPct val="20000"/>
              </a:spcBef>
              <a:buClr>
                <a:schemeClr val="tx2">
                  <a:lumMod val="60000"/>
                  <a:lumOff val="40000"/>
                </a:schemeClr>
              </a:buClr>
              <a:buFont typeface="Arial"/>
              <a:buNone/>
              <a:defRPr sz="1200" kern="1200">
                <a:solidFill>
                  <a:schemeClr val="tx1"/>
                </a:solidFill>
                <a:latin typeface="Franklin Gothic Book" panose="020B0503020102020204" pitchFamily="34" charset="0"/>
                <a:ea typeface="+mn-ea"/>
                <a:cs typeface="Franklin Gothic Book" panose="020B0503020102020204" pitchFamily="34" charset="0"/>
              </a:defRPr>
            </a:lvl2pPr>
            <a:lvl3pPr marL="914400" indent="0" algn="l" defTabSz="457200" rtl="0" eaLnBrk="1" latinLnBrk="0" hangingPunct="1">
              <a:spcBef>
                <a:spcPct val="20000"/>
              </a:spcBef>
              <a:buClr>
                <a:schemeClr val="tx2">
                  <a:lumMod val="60000"/>
                  <a:lumOff val="40000"/>
                </a:schemeClr>
              </a:buClr>
              <a:buFont typeface="Arial"/>
              <a:buNone/>
              <a:defRPr sz="1000" kern="1200">
                <a:solidFill>
                  <a:schemeClr val="tx1"/>
                </a:solidFill>
                <a:latin typeface="+mn-lt"/>
                <a:ea typeface="+mn-ea"/>
                <a:cs typeface="+mn-cs"/>
              </a:defRPr>
            </a:lvl3pPr>
            <a:lvl4pPr marL="1371600" indent="0" algn="l" defTabSz="457200" rtl="0" eaLnBrk="1" latinLnBrk="0" hangingPunct="1">
              <a:spcBef>
                <a:spcPct val="20000"/>
              </a:spcBef>
              <a:buClr>
                <a:schemeClr val="tx2">
                  <a:lumMod val="60000"/>
                  <a:lumOff val="40000"/>
                </a:schemeClr>
              </a:buClr>
              <a:buFont typeface="Arial"/>
              <a:buNone/>
              <a:defRPr sz="900" kern="1200">
                <a:solidFill>
                  <a:schemeClr val="tx1"/>
                </a:solidFill>
                <a:latin typeface="+mn-lt"/>
                <a:ea typeface="+mn-ea"/>
                <a:cs typeface="+mn-cs"/>
              </a:defRPr>
            </a:lvl4pPr>
            <a:lvl5pPr marL="1828800" indent="0" algn="l" defTabSz="457200" rtl="0" eaLnBrk="1" latinLnBrk="0" hangingPunct="1">
              <a:spcBef>
                <a:spcPct val="20000"/>
              </a:spcBef>
              <a:buClr>
                <a:schemeClr val="tx2">
                  <a:lumMod val="60000"/>
                  <a:lumOff val="40000"/>
                </a:schemeClr>
              </a:buClr>
              <a:buFont typeface="Arial" panose="020B0604020202020204" pitchFamily="34" charset="0"/>
              <a:buNone/>
              <a:defRPr sz="900" kern="1200">
                <a:solidFill>
                  <a:schemeClr val="tx1"/>
                </a:solidFill>
                <a:latin typeface="+mn-lt"/>
                <a:ea typeface="+mn-ea"/>
                <a:cs typeface="+mn-cs"/>
              </a:defRPr>
            </a:lvl5pPr>
            <a:lvl6pPr marL="2286000" indent="0" algn="l" defTabSz="457200" rtl="0" eaLnBrk="1" latinLnBrk="0" hangingPunct="1">
              <a:spcBef>
                <a:spcPct val="20000"/>
              </a:spcBef>
              <a:buFont typeface="Arial"/>
              <a:buNone/>
              <a:defRPr sz="900"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900"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900"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900" kern="1200">
                <a:solidFill>
                  <a:schemeClr val="tx1"/>
                </a:solidFill>
                <a:latin typeface="+mn-lt"/>
                <a:ea typeface="+mn-ea"/>
                <a:cs typeface="+mn-cs"/>
              </a:defRPr>
            </a:lvl9pPr>
          </a:lstStyle>
          <a:p>
            <a:pPr algn="ctr"/>
            <a:r>
              <a:rPr lang="en-US" sz="1800" dirty="0" smtClean="0">
                <a:solidFill>
                  <a:srgbClr val="175475"/>
                </a:solidFill>
                <a:latin typeface="Franklin Gothic Medium" panose="020B0603020102020204" pitchFamily="34" charset="0"/>
              </a:rPr>
              <a:t>LIMITED BENEFITS THAT ARE NOT MEC</a:t>
            </a:r>
          </a:p>
          <a:p>
            <a:pPr algn="ctr"/>
            <a:endParaRPr lang="en-US" b="1" dirty="0" smtClean="0">
              <a:solidFill>
                <a:srgbClr val="175475"/>
              </a:solidFill>
            </a:endParaRPr>
          </a:p>
          <a:p>
            <a:pPr marL="400050" lvl="1" indent="-171450">
              <a:buFont typeface="Arial" panose="020B0604020202020204" pitchFamily="34" charset="0"/>
              <a:buChar char="•"/>
            </a:pPr>
            <a:r>
              <a:rPr lang="en-US" sz="1600" dirty="0" smtClean="0"/>
              <a:t>Single-benefit coverage (e.g., dental-only or vision-only plans)</a:t>
            </a:r>
          </a:p>
          <a:p>
            <a:pPr marL="400050" lvl="1" indent="-171450">
              <a:buFont typeface="Arial" panose="020B0604020202020204" pitchFamily="34" charset="0"/>
              <a:buChar char="•"/>
            </a:pPr>
            <a:r>
              <a:rPr lang="en-US" sz="1600" dirty="0" smtClean="0"/>
              <a:t>Accident or disability insurance</a:t>
            </a:r>
          </a:p>
          <a:p>
            <a:pPr marL="400050" lvl="1" indent="-171450">
              <a:buFont typeface="Arial" panose="020B0604020202020204" pitchFamily="34" charset="0"/>
              <a:buChar char="•"/>
            </a:pPr>
            <a:r>
              <a:rPr lang="en-US" sz="1600" dirty="0" smtClean="0"/>
              <a:t>Workers’ compensation</a:t>
            </a:r>
          </a:p>
          <a:p>
            <a:pPr marL="400050" lvl="1" indent="-171450">
              <a:buFont typeface="Arial" panose="020B0604020202020204" pitchFamily="34" charset="0"/>
              <a:buChar char="•"/>
            </a:pPr>
            <a:r>
              <a:rPr lang="en-US" sz="1600" dirty="0" smtClean="0"/>
              <a:t>AmeriCorps/</a:t>
            </a:r>
            <a:r>
              <a:rPr lang="en-US" sz="1600" dirty="0" err="1" smtClean="0"/>
              <a:t>AfterCorps</a:t>
            </a:r>
            <a:r>
              <a:rPr lang="en-US" sz="1600" dirty="0" smtClean="0"/>
              <a:t> coverage</a:t>
            </a:r>
          </a:p>
          <a:p>
            <a:pPr marL="400050" lvl="1" indent="-171450">
              <a:buFont typeface="Arial" panose="020B0604020202020204" pitchFamily="34" charset="0"/>
              <a:buChar char="•"/>
            </a:pPr>
            <a:r>
              <a:rPr lang="en-US" sz="1600" dirty="0" smtClean="0">
                <a:solidFill>
                  <a:srgbClr val="C00000"/>
                </a:solidFill>
              </a:rPr>
              <a:t>Medicaid coverage that does not provide comprehensive benefits</a:t>
            </a:r>
          </a:p>
        </p:txBody>
      </p:sp>
      <p:cxnSp>
        <p:nvCxnSpPr>
          <p:cNvPr id="5" name="Straight Connector 4"/>
          <p:cNvCxnSpPr/>
          <p:nvPr/>
        </p:nvCxnSpPr>
        <p:spPr>
          <a:xfrm>
            <a:off x="740780" y="1388962"/>
            <a:ext cx="3512722" cy="0"/>
          </a:xfrm>
          <a:prstGeom prst="line">
            <a:avLst/>
          </a:prstGeom>
          <a:ln w="19050">
            <a:solidFill>
              <a:srgbClr val="175475"/>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5008471" y="1388962"/>
            <a:ext cx="3512722" cy="0"/>
          </a:xfrm>
          <a:prstGeom prst="line">
            <a:avLst/>
          </a:prstGeom>
          <a:ln w="19050">
            <a:solidFill>
              <a:srgbClr val="175475"/>
            </a:solidFill>
          </a:ln>
          <a:effectLst/>
        </p:spPr>
        <p:style>
          <a:lnRef idx="2">
            <a:schemeClr val="accent1"/>
          </a:lnRef>
          <a:fillRef idx="0">
            <a:schemeClr val="accent1"/>
          </a:fillRef>
          <a:effectRef idx="1">
            <a:schemeClr val="accent1"/>
          </a:effectRef>
          <a:fontRef idx="minor">
            <a:schemeClr val="tx1"/>
          </a:fontRef>
        </p:style>
      </p:cxnSp>
      <p:sp>
        <p:nvSpPr>
          <p:cNvPr id="3" name="Rectangle 2"/>
          <p:cNvSpPr/>
          <p:nvPr/>
        </p:nvSpPr>
        <p:spPr>
          <a:xfrm>
            <a:off x="4703199" y="4864454"/>
            <a:ext cx="4123266" cy="923330"/>
          </a:xfrm>
          <a:prstGeom prst="rect">
            <a:avLst/>
          </a:prstGeom>
        </p:spPr>
        <p:txBody>
          <a:bodyPr wrap="square">
            <a:spAutoFit/>
          </a:bodyPr>
          <a:lstStyle/>
          <a:p>
            <a:r>
              <a:rPr lang="en-US" b="1" dirty="0" smtClean="0">
                <a:latin typeface="Franklin Gothic Book"/>
                <a:cs typeface="Franklin Gothic Book"/>
              </a:rPr>
              <a:t>Remember!  </a:t>
            </a:r>
            <a:r>
              <a:rPr lang="en-US" dirty="0" smtClean="0">
                <a:latin typeface="Franklin Gothic Book"/>
                <a:cs typeface="Franklin Gothic Book"/>
              </a:rPr>
              <a:t>Coverage </a:t>
            </a:r>
            <a:r>
              <a:rPr lang="en-US" dirty="0">
                <a:latin typeface="Franklin Gothic Book"/>
                <a:cs typeface="Franklin Gothic Book"/>
              </a:rPr>
              <a:t>for </a:t>
            </a:r>
            <a:r>
              <a:rPr lang="en-US" u="sng" dirty="0">
                <a:latin typeface="Franklin Gothic Book"/>
                <a:cs typeface="Franklin Gothic Book"/>
              </a:rPr>
              <a:t>one day</a:t>
            </a:r>
            <a:r>
              <a:rPr lang="en-US" dirty="0">
                <a:latin typeface="Franklin Gothic Book"/>
                <a:cs typeface="Franklin Gothic Book"/>
              </a:rPr>
              <a:t> of the month is enough to fulfill the coverage requirement for the entire month</a:t>
            </a:r>
          </a:p>
        </p:txBody>
      </p:sp>
      <p:sp>
        <p:nvSpPr>
          <p:cNvPr id="8" name="Up Arrow 7"/>
          <p:cNvSpPr/>
          <p:nvPr/>
        </p:nvSpPr>
        <p:spPr>
          <a:xfrm>
            <a:off x="6631970" y="3446584"/>
            <a:ext cx="265723" cy="304799"/>
          </a:xfrm>
          <a:prstGeom prst="upArrow">
            <a:avLst/>
          </a:prstGeom>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9" name="TextBox 8"/>
          <p:cNvSpPr txBox="1"/>
          <p:nvPr/>
        </p:nvSpPr>
        <p:spPr>
          <a:xfrm>
            <a:off x="5908155" y="3695828"/>
            <a:ext cx="1713352" cy="646331"/>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en-US" sz="1200" dirty="0" smtClean="0">
                <a:solidFill>
                  <a:schemeClr val="bg1"/>
                </a:solidFill>
                <a:latin typeface="Franklin Gothic Book" panose="020B0503020102020204" pitchFamily="34" charset="0"/>
                <a:cs typeface="Franklin Gothic Book" panose="020B0503020102020204" pitchFamily="34" charset="0"/>
              </a:rPr>
              <a:t>Some people are eligible for a Marketplace exemption</a:t>
            </a:r>
            <a:endParaRPr lang="en-US" sz="1200" dirty="0">
              <a:solidFill>
                <a:schemeClr val="bg1"/>
              </a:solidFill>
              <a:latin typeface="Franklin Gothic Book" panose="020B0503020102020204" pitchFamily="34" charset="0"/>
              <a:cs typeface="Franklin Gothic Book" panose="020B0503020102020204" pitchFamily="34" charset="0"/>
            </a:endParaRPr>
          </a:p>
        </p:txBody>
      </p:sp>
    </p:spTree>
    <p:extLst>
      <p:ext uri="{BB962C8B-B14F-4D97-AF65-F5344CB8AC3E}">
        <p14:creationId xmlns:p14="http://schemas.microsoft.com/office/powerpoint/2010/main" val="735733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bg/>
                                          </p:spTgt>
                                        </p:tgtEl>
                                        <p:attrNameLst>
                                          <p:attrName>style.visibility</p:attrName>
                                        </p:attrNameLst>
                                      </p:cBhvr>
                                      <p:to>
                                        <p:strVal val="visible"/>
                                      </p:to>
                                    </p:set>
                                    <p:animEffect transition="in" filter="fade">
                                      <p:cBhvr>
                                        <p:cTn id="7" dur="500"/>
                                        <p:tgtEl>
                                          <p:spTgt spid="6">
                                            <p:bg/>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Effect transition="in" filter="fade">
                                      <p:cBhvr>
                                        <p:cTn id="13" dur="500"/>
                                        <p:tgtEl>
                                          <p:spTgt spid="6">
                                            <p:txEl>
                                              <p:pRg st="0" end="0"/>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6">
                                            <p:txEl>
                                              <p:pRg st="2" end="2"/>
                                            </p:txEl>
                                          </p:spTgt>
                                        </p:tgtEl>
                                        <p:attrNameLst>
                                          <p:attrName>style.visibility</p:attrName>
                                        </p:attrNameLst>
                                      </p:cBhvr>
                                      <p:to>
                                        <p:strVal val="visible"/>
                                      </p:to>
                                    </p:set>
                                    <p:animEffect transition="in" filter="fade">
                                      <p:cBhvr>
                                        <p:cTn id="16" dur="500"/>
                                        <p:tgtEl>
                                          <p:spTgt spid="6">
                                            <p:txEl>
                                              <p:pRg st="2" end="2"/>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animEffect transition="in" filter="fade">
                                      <p:cBhvr>
                                        <p:cTn id="19" dur="500"/>
                                        <p:tgtEl>
                                          <p:spTgt spid="6">
                                            <p:txEl>
                                              <p:pRg st="3" end="3"/>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6">
                                            <p:txEl>
                                              <p:pRg st="4" end="4"/>
                                            </p:txEl>
                                          </p:spTgt>
                                        </p:tgtEl>
                                        <p:attrNameLst>
                                          <p:attrName>style.visibility</p:attrName>
                                        </p:attrNameLst>
                                      </p:cBhvr>
                                      <p:to>
                                        <p:strVal val="visible"/>
                                      </p:to>
                                    </p:set>
                                    <p:animEffect transition="in" filter="fade">
                                      <p:cBhvr>
                                        <p:cTn id="22" dur="500"/>
                                        <p:tgtEl>
                                          <p:spTgt spid="6">
                                            <p:txEl>
                                              <p:pRg st="4" end="4"/>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6">
                                            <p:txEl>
                                              <p:pRg st="5" end="5"/>
                                            </p:txEl>
                                          </p:spTgt>
                                        </p:tgtEl>
                                        <p:attrNameLst>
                                          <p:attrName>style.visibility</p:attrName>
                                        </p:attrNameLst>
                                      </p:cBhvr>
                                      <p:to>
                                        <p:strVal val="visible"/>
                                      </p:to>
                                    </p:set>
                                    <p:animEffect transition="in" filter="fade">
                                      <p:cBhvr>
                                        <p:cTn id="25" dur="500"/>
                                        <p:tgtEl>
                                          <p:spTgt spid="6">
                                            <p:txEl>
                                              <p:pRg st="5" end="5"/>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6">
                                            <p:txEl>
                                              <p:pRg st="6" end="6"/>
                                            </p:txEl>
                                          </p:spTgt>
                                        </p:tgtEl>
                                        <p:attrNameLst>
                                          <p:attrName>style.visibility</p:attrName>
                                        </p:attrNameLst>
                                      </p:cBhvr>
                                      <p:to>
                                        <p:strVal val="visible"/>
                                      </p:to>
                                    </p:set>
                                    <p:animEffect transition="in" filter="fade">
                                      <p:cBhvr>
                                        <p:cTn id="28" dur="500"/>
                                        <p:tgtEl>
                                          <p:spTgt spid="6">
                                            <p:txEl>
                                              <p:pRg st="6" end="6"/>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6">
                                            <p:txEl>
                                              <p:pRg st="7" end="7"/>
                                            </p:txEl>
                                          </p:spTgt>
                                        </p:tgtEl>
                                        <p:attrNameLst>
                                          <p:attrName>style.visibility</p:attrName>
                                        </p:attrNameLst>
                                      </p:cBhvr>
                                      <p:to>
                                        <p:strVal val="visible"/>
                                      </p:to>
                                    </p:set>
                                    <p:animEffect transition="in" filter="fade">
                                      <p:cBhvr>
                                        <p:cTn id="31" dur="500"/>
                                        <p:tgtEl>
                                          <p:spTgt spid="6">
                                            <p:txEl>
                                              <p:pRg st="7" end="7"/>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6">
                                            <p:txEl>
                                              <p:pRg st="8" end="8"/>
                                            </p:txEl>
                                          </p:spTgt>
                                        </p:tgtEl>
                                        <p:attrNameLst>
                                          <p:attrName>style.visibility</p:attrName>
                                        </p:attrNameLst>
                                      </p:cBhvr>
                                      <p:to>
                                        <p:strVal val="visible"/>
                                      </p:to>
                                    </p:set>
                                    <p:animEffect transition="in" filter="fade">
                                      <p:cBhvr>
                                        <p:cTn id="34" dur="500"/>
                                        <p:tgtEl>
                                          <p:spTgt spid="6">
                                            <p:txEl>
                                              <p:pRg st="8" end="8"/>
                                            </p:txEl>
                                          </p:spTgt>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6">
                                            <p:txEl>
                                              <p:pRg st="9" end="9"/>
                                            </p:txEl>
                                          </p:spTgt>
                                        </p:tgtEl>
                                        <p:attrNameLst>
                                          <p:attrName>style.visibility</p:attrName>
                                        </p:attrNameLst>
                                      </p:cBhvr>
                                      <p:to>
                                        <p:strVal val="visible"/>
                                      </p:to>
                                    </p:set>
                                    <p:animEffect transition="in" filter="fade">
                                      <p:cBhvr>
                                        <p:cTn id="37" dur="500"/>
                                        <p:tgtEl>
                                          <p:spTgt spid="6">
                                            <p:txEl>
                                              <p:pRg st="9" end="9"/>
                                            </p:txEl>
                                          </p:spTgt>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6">
                                            <p:txEl>
                                              <p:pRg st="10" end="10"/>
                                            </p:txEl>
                                          </p:spTgt>
                                        </p:tgtEl>
                                        <p:attrNameLst>
                                          <p:attrName>style.visibility</p:attrName>
                                        </p:attrNameLst>
                                      </p:cBhvr>
                                      <p:to>
                                        <p:strVal val="visible"/>
                                      </p:to>
                                    </p:set>
                                    <p:animEffect transition="in" filter="fade">
                                      <p:cBhvr>
                                        <p:cTn id="40" dur="500"/>
                                        <p:tgtEl>
                                          <p:spTgt spid="6">
                                            <p:txEl>
                                              <p:pRg st="10" end="10"/>
                                            </p:txEl>
                                          </p:spTgt>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6">
                                            <p:txEl>
                                              <p:pRg st="11" end="11"/>
                                            </p:txEl>
                                          </p:spTgt>
                                        </p:tgtEl>
                                        <p:attrNameLst>
                                          <p:attrName>style.visibility</p:attrName>
                                        </p:attrNameLst>
                                      </p:cBhvr>
                                      <p:to>
                                        <p:strVal val="visible"/>
                                      </p:to>
                                    </p:set>
                                    <p:animEffect transition="in" filter="fade">
                                      <p:cBhvr>
                                        <p:cTn id="43" dur="500"/>
                                        <p:tgtEl>
                                          <p:spTgt spid="6">
                                            <p:txEl>
                                              <p:pRg st="11" end="11"/>
                                            </p:txEl>
                                          </p:spTgt>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6">
                                            <p:txEl>
                                              <p:pRg st="12" end="12"/>
                                            </p:txEl>
                                          </p:spTgt>
                                        </p:tgtEl>
                                        <p:attrNameLst>
                                          <p:attrName>style.visibility</p:attrName>
                                        </p:attrNameLst>
                                      </p:cBhvr>
                                      <p:to>
                                        <p:strVal val="visible"/>
                                      </p:to>
                                    </p:set>
                                    <p:animEffect transition="in" filter="fade">
                                      <p:cBhvr>
                                        <p:cTn id="46" dur="500"/>
                                        <p:tgtEl>
                                          <p:spTgt spid="6">
                                            <p:txEl>
                                              <p:pRg st="12" end="12"/>
                                            </p:txEl>
                                          </p:spTgt>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6">
                                            <p:txEl>
                                              <p:pRg st="13" end="13"/>
                                            </p:txEl>
                                          </p:spTgt>
                                        </p:tgtEl>
                                        <p:attrNameLst>
                                          <p:attrName>style.visibility</p:attrName>
                                        </p:attrNameLst>
                                      </p:cBhvr>
                                      <p:to>
                                        <p:strVal val="visible"/>
                                      </p:to>
                                    </p:set>
                                    <p:animEffect transition="in" filter="fade">
                                      <p:cBhvr>
                                        <p:cTn id="49" dur="500"/>
                                        <p:tgtEl>
                                          <p:spTgt spid="6">
                                            <p:txEl>
                                              <p:pRg st="13" end="13"/>
                                            </p:txEl>
                                          </p:spTgt>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6">
                                            <p:txEl>
                                              <p:pRg st="14" end="14"/>
                                            </p:txEl>
                                          </p:spTgt>
                                        </p:tgtEl>
                                        <p:attrNameLst>
                                          <p:attrName>style.visibility</p:attrName>
                                        </p:attrNameLst>
                                      </p:cBhvr>
                                      <p:to>
                                        <p:strVal val="visible"/>
                                      </p:to>
                                    </p:set>
                                    <p:animEffect transition="in" filter="fade">
                                      <p:cBhvr>
                                        <p:cTn id="52" dur="500"/>
                                        <p:tgtEl>
                                          <p:spTgt spid="6">
                                            <p:txEl>
                                              <p:pRg st="14" end="14"/>
                                            </p:txEl>
                                          </p:spTgt>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6">
                                            <p:txEl>
                                              <p:pRg st="15" end="15"/>
                                            </p:txEl>
                                          </p:spTgt>
                                        </p:tgtEl>
                                        <p:attrNameLst>
                                          <p:attrName>style.visibility</p:attrName>
                                        </p:attrNameLst>
                                      </p:cBhvr>
                                      <p:to>
                                        <p:strVal val="visible"/>
                                      </p:to>
                                    </p:set>
                                    <p:animEffect transition="in" filter="fade">
                                      <p:cBhvr>
                                        <p:cTn id="55" dur="500"/>
                                        <p:tgtEl>
                                          <p:spTgt spid="6">
                                            <p:txEl>
                                              <p:pRg st="15" end="15"/>
                                            </p:txEl>
                                          </p:spTgt>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6">
                                            <p:txEl>
                                              <p:pRg st="16" end="16"/>
                                            </p:txEl>
                                          </p:spTgt>
                                        </p:tgtEl>
                                        <p:attrNameLst>
                                          <p:attrName>style.visibility</p:attrName>
                                        </p:attrNameLst>
                                      </p:cBhvr>
                                      <p:to>
                                        <p:strVal val="visible"/>
                                      </p:to>
                                    </p:set>
                                    <p:animEffect transition="in" filter="fade">
                                      <p:cBhvr>
                                        <p:cTn id="58" dur="500"/>
                                        <p:tgtEl>
                                          <p:spTgt spid="6">
                                            <p:txEl>
                                              <p:pRg st="16" end="16"/>
                                            </p:txEl>
                                          </p:spTgt>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6">
                                            <p:txEl>
                                              <p:pRg st="17" end="17"/>
                                            </p:txEl>
                                          </p:spTgt>
                                        </p:tgtEl>
                                        <p:attrNameLst>
                                          <p:attrName>style.visibility</p:attrName>
                                        </p:attrNameLst>
                                      </p:cBhvr>
                                      <p:to>
                                        <p:strVal val="visible"/>
                                      </p:to>
                                    </p:set>
                                    <p:animEffect transition="in" filter="fade">
                                      <p:cBhvr>
                                        <p:cTn id="61" dur="500"/>
                                        <p:tgtEl>
                                          <p:spTgt spid="6">
                                            <p:txEl>
                                              <p:pRg st="17" end="17"/>
                                            </p:txEl>
                                          </p:spTgt>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6">
                                            <p:txEl>
                                              <p:pRg st="18" end="18"/>
                                            </p:txEl>
                                          </p:spTgt>
                                        </p:tgtEl>
                                        <p:attrNameLst>
                                          <p:attrName>style.visibility</p:attrName>
                                        </p:attrNameLst>
                                      </p:cBhvr>
                                      <p:to>
                                        <p:strVal val="visible"/>
                                      </p:to>
                                    </p:set>
                                    <p:animEffect transition="in" filter="fade">
                                      <p:cBhvr>
                                        <p:cTn id="64" dur="500"/>
                                        <p:tgtEl>
                                          <p:spTgt spid="6">
                                            <p:txEl>
                                              <p:pRg st="18" end="18"/>
                                            </p:txEl>
                                          </p:spTgt>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grpId="0" nodeType="clickEffect">
                                  <p:stCondLst>
                                    <p:cond delay="0"/>
                                  </p:stCondLst>
                                  <p:childTnLst>
                                    <p:set>
                                      <p:cBhvr>
                                        <p:cTn id="68" dur="1" fill="hold">
                                          <p:stCondLst>
                                            <p:cond delay="0"/>
                                          </p:stCondLst>
                                        </p:cTn>
                                        <p:tgtEl>
                                          <p:spTgt spid="7"/>
                                        </p:tgtEl>
                                        <p:attrNameLst>
                                          <p:attrName>style.visibility</p:attrName>
                                        </p:attrNameLst>
                                      </p:cBhvr>
                                      <p:to>
                                        <p:strVal val="visible"/>
                                      </p:to>
                                    </p:set>
                                    <p:animEffect transition="in" filter="fade">
                                      <p:cBhvr>
                                        <p:cTn id="69" dur="500"/>
                                        <p:tgtEl>
                                          <p:spTgt spid="7"/>
                                        </p:tgtEl>
                                      </p:cBhvr>
                                    </p:animEffect>
                                  </p:childTnLst>
                                </p:cTn>
                              </p:par>
                              <p:par>
                                <p:cTn id="70" presetID="3" presetClass="entr" presetSubtype="10" fill="hold" nodeType="withEffect">
                                  <p:stCondLst>
                                    <p:cond delay="0"/>
                                  </p:stCondLst>
                                  <p:childTnLst>
                                    <p:set>
                                      <p:cBhvr>
                                        <p:cTn id="71" dur="1" fill="hold">
                                          <p:stCondLst>
                                            <p:cond delay="0"/>
                                          </p:stCondLst>
                                        </p:cTn>
                                        <p:tgtEl>
                                          <p:spTgt spid="10"/>
                                        </p:tgtEl>
                                        <p:attrNameLst>
                                          <p:attrName>style.visibility</p:attrName>
                                        </p:attrNameLst>
                                      </p:cBhvr>
                                      <p:to>
                                        <p:strVal val="visible"/>
                                      </p:to>
                                    </p:set>
                                    <p:animEffect transition="in" filter="blinds(horizontal)">
                                      <p:cBhvr>
                                        <p:cTn id="72" dur="500"/>
                                        <p:tgtEl>
                                          <p:spTgt spid="10"/>
                                        </p:tgtEl>
                                      </p:cBhvr>
                                    </p:animEffect>
                                  </p:childTnLst>
                                </p:cTn>
                              </p:par>
                            </p:childTnLst>
                          </p:cTn>
                        </p:par>
                        <p:par>
                          <p:cTn id="73" fill="hold">
                            <p:stCondLst>
                              <p:cond delay="500"/>
                            </p:stCondLst>
                            <p:childTnLst>
                              <p:par>
                                <p:cTn id="74" presetID="10" presetClass="entr" presetSubtype="0" fill="hold" grpId="0" nodeType="afterEffect">
                                  <p:stCondLst>
                                    <p:cond delay="0"/>
                                  </p:stCondLst>
                                  <p:childTnLst>
                                    <p:set>
                                      <p:cBhvr>
                                        <p:cTn id="75" dur="1" fill="hold">
                                          <p:stCondLst>
                                            <p:cond delay="0"/>
                                          </p:stCondLst>
                                        </p:cTn>
                                        <p:tgtEl>
                                          <p:spTgt spid="9"/>
                                        </p:tgtEl>
                                        <p:attrNameLst>
                                          <p:attrName>style.visibility</p:attrName>
                                        </p:attrNameLst>
                                      </p:cBhvr>
                                      <p:to>
                                        <p:strVal val="visible"/>
                                      </p:to>
                                    </p:set>
                                    <p:animEffect transition="in" filter="fade">
                                      <p:cBhvr>
                                        <p:cTn id="76" dur="500"/>
                                        <p:tgtEl>
                                          <p:spTgt spid="9"/>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8"/>
                                        </p:tgtEl>
                                        <p:attrNameLst>
                                          <p:attrName>style.visibility</p:attrName>
                                        </p:attrNameLst>
                                      </p:cBhvr>
                                      <p:to>
                                        <p:strVal val="visible"/>
                                      </p:to>
                                    </p:set>
                                    <p:animEffect transition="in" filter="fade">
                                      <p:cBhvr>
                                        <p:cTn id="79" dur="500"/>
                                        <p:tgtEl>
                                          <p:spTgt spid="8"/>
                                        </p:tgtEl>
                                      </p:cBhvr>
                                    </p:animEffect>
                                  </p:childTnLst>
                                </p:cTn>
                              </p:par>
                            </p:childTnLst>
                          </p:cTn>
                        </p:par>
                      </p:childTnLst>
                    </p:cTn>
                  </p:par>
                  <p:par>
                    <p:cTn id="80" fill="hold">
                      <p:stCondLst>
                        <p:cond delay="indefinite"/>
                      </p:stCondLst>
                      <p:childTnLst>
                        <p:par>
                          <p:cTn id="81" fill="hold">
                            <p:stCondLst>
                              <p:cond delay="0"/>
                            </p:stCondLst>
                            <p:childTnLst>
                              <p:par>
                                <p:cTn id="82" presetID="10" presetClass="entr" presetSubtype="0" fill="hold" grpId="0" nodeType="clickEffect">
                                  <p:stCondLst>
                                    <p:cond delay="0"/>
                                  </p:stCondLst>
                                  <p:childTnLst>
                                    <p:set>
                                      <p:cBhvr>
                                        <p:cTn id="83" dur="1" fill="hold">
                                          <p:stCondLst>
                                            <p:cond delay="0"/>
                                          </p:stCondLst>
                                        </p:cTn>
                                        <p:tgtEl>
                                          <p:spTgt spid="3"/>
                                        </p:tgtEl>
                                        <p:attrNameLst>
                                          <p:attrName>style.visibility</p:attrName>
                                        </p:attrNameLst>
                                      </p:cBhvr>
                                      <p:to>
                                        <p:strVal val="visible"/>
                                      </p:to>
                                    </p:set>
                                    <p:animEffect transition="in" filter="fade">
                                      <p:cBhvr>
                                        <p:cTn id="8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nimBg="1"/>
      <p:bldP spid="7" grpId="0" animBg="1"/>
      <p:bldP spid="3" grpId="0"/>
      <p:bldP spid="8" grpId="0" animBg="1"/>
      <p:bldP spid="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FAQs on Minimum Essential Coverage (MEC)</a:t>
            </a:r>
            <a:endParaRPr lang="en-US" dirty="0"/>
          </a:p>
        </p:txBody>
      </p:sp>
      <p:sp>
        <p:nvSpPr>
          <p:cNvPr id="5" name="Content Placeholder 4"/>
          <p:cNvSpPr>
            <a:spLocks noGrp="1"/>
          </p:cNvSpPr>
          <p:nvPr>
            <p:ph idx="1"/>
          </p:nvPr>
        </p:nvSpPr>
        <p:spPr>
          <a:xfrm>
            <a:off x="246936" y="779593"/>
            <a:ext cx="8772125" cy="5356059"/>
          </a:xfrm>
        </p:spPr>
        <p:txBody>
          <a:bodyPr/>
          <a:lstStyle/>
          <a:p>
            <a:pPr marL="0" indent="0">
              <a:buNone/>
            </a:pPr>
            <a:r>
              <a:rPr lang="en-US" b="1" i="1" dirty="0" smtClean="0"/>
              <a:t>Who does the coverage requirement apply to?</a:t>
            </a:r>
          </a:p>
          <a:p>
            <a:r>
              <a:rPr lang="en-US" sz="2000" dirty="0"/>
              <a:t>The taxpayer, spouse and anyone who is or could be claimed on the tax return as a dependent.</a:t>
            </a:r>
          </a:p>
          <a:p>
            <a:pPr marL="0" indent="0">
              <a:buNone/>
            </a:pPr>
            <a:endParaRPr lang="en-US" sz="1400" b="1" i="1" dirty="0"/>
          </a:p>
          <a:p>
            <a:pPr marL="0" indent="0">
              <a:buNone/>
            </a:pPr>
            <a:r>
              <a:rPr lang="en-US" b="1" i="1" dirty="0" smtClean="0"/>
              <a:t>How do I know if coverage is MEC?</a:t>
            </a:r>
          </a:p>
          <a:p>
            <a:r>
              <a:rPr lang="en-US" sz="2000" dirty="0" smtClean="0"/>
              <a:t>Most coverage is MEC and reported on Form 1095 series (A,B,C)</a:t>
            </a:r>
          </a:p>
          <a:p>
            <a:r>
              <a:rPr lang="en-US" sz="2000" dirty="0" smtClean="0"/>
              <a:t>Consult Form 8965 Instructions for detailed table</a:t>
            </a:r>
          </a:p>
          <a:p>
            <a:pPr marL="0" indent="0">
              <a:buNone/>
            </a:pPr>
            <a:endParaRPr lang="en-US" sz="1400" b="1" dirty="0" smtClean="0"/>
          </a:p>
          <a:p>
            <a:pPr marL="0" indent="0">
              <a:buNone/>
            </a:pPr>
            <a:r>
              <a:rPr lang="en-US" b="1" i="1" dirty="0" smtClean="0"/>
              <a:t>How do I verify that a person was covered?</a:t>
            </a:r>
          </a:p>
          <a:p>
            <a:r>
              <a:rPr lang="en-US" sz="2000" dirty="0" smtClean="0">
                <a:solidFill>
                  <a:srgbClr val="000000"/>
                </a:solidFill>
              </a:rPr>
              <a:t>Taxpayers </a:t>
            </a:r>
            <a:r>
              <a:rPr lang="en-US" sz="2000" dirty="0">
                <a:solidFill>
                  <a:srgbClr val="000000"/>
                </a:solidFill>
              </a:rPr>
              <a:t>may have evidence of </a:t>
            </a:r>
            <a:r>
              <a:rPr lang="en-US" sz="2000" dirty="0" smtClean="0">
                <a:solidFill>
                  <a:srgbClr val="000000"/>
                </a:solidFill>
              </a:rPr>
              <a:t>coverage (e.g. insurance card or Form 1095). </a:t>
            </a:r>
          </a:p>
          <a:p>
            <a:r>
              <a:rPr lang="en-US" sz="2000" dirty="0" smtClean="0"/>
              <a:t>Tax preparers are </a:t>
            </a:r>
            <a:r>
              <a:rPr lang="en-US" sz="2000" u="sng" dirty="0" smtClean="0"/>
              <a:t>not</a:t>
            </a:r>
            <a:r>
              <a:rPr lang="en-US" sz="2000" dirty="0" smtClean="0"/>
              <a:t> required to see evidence of coverage to verify that each individual was insured. The interview is often sufficient.</a:t>
            </a:r>
            <a:endParaRPr lang="en-US" sz="2000" b="1" dirty="0" smtClean="0"/>
          </a:p>
          <a:p>
            <a:r>
              <a:rPr lang="en-US" sz="2000" dirty="0" smtClean="0">
                <a:solidFill>
                  <a:srgbClr val="000000"/>
                </a:solidFill>
              </a:rPr>
              <a:t>Taxpayers are responsible for accuracy of information reported on the return (e.g. return signed under penalty of perjury).  </a:t>
            </a:r>
            <a:endParaRPr lang="en-US" sz="2000" dirty="0">
              <a:solidFill>
                <a:srgbClr val="000000"/>
              </a:solidFill>
            </a:endParaRPr>
          </a:p>
          <a:p>
            <a:r>
              <a:rPr lang="en-US" sz="2000" dirty="0" smtClean="0">
                <a:solidFill>
                  <a:srgbClr val="000000"/>
                </a:solidFill>
              </a:rPr>
              <a:t>Since 1095-B or 1095-C are new forms, they may be prone to error.</a:t>
            </a:r>
          </a:p>
          <a:p>
            <a:endParaRPr lang="en-US" dirty="0">
              <a:solidFill>
                <a:srgbClr val="000000"/>
              </a:solidFill>
            </a:endParaRPr>
          </a:p>
        </p:txBody>
      </p:sp>
      <p:sp>
        <p:nvSpPr>
          <p:cNvPr id="2" name="Slide Number Placeholder 1"/>
          <p:cNvSpPr>
            <a:spLocks noGrp="1"/>
          </p:cNvSpPr>
          <p:nvPr>
            <p:ph type="sldNum" sz="quarter" idx="12"/>
          </p:nvPr>
        </p:nvSpPr>
        <p:spPr/>
        <p:txBody>
          <a:bodyPr/>
          <a:lstStyle/>
          <a:p>
            <a:pPr algn="r"/>
            <a:fld id="{7FFE15FC-A8B6-4718-BABB-4F5309630F6C}" type="slidenum">
              <a:rPr lang="en-US" smtClean="0"/>
              <a:pPr algn="r"/>
              <a:t>12</a:t>
            </a:fld>
            <a:endParaRPr lang="en-US" dirty="0"/>
          </a:p>
        </p:txBody>
      </p:sp>
    </p:spTree>
    <p:extLst>
      <p:ext uri="{BB962C8B-B14F-4D97-AF65-F5344CB8AC3E}">
        <p14:creationId xmlns:p14="http://schemas.microsoft.com/office/powerpoint/2010/main" val="777571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animEffect transition="in" filter="fade">
                                      <p:cBhvr>
                                        <p:cTn id="7" dur="500"/>
                                        <p:tgtEl>
                                          <p:spTgt spid="5">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
                                            <p:txEl>
                                              <p:pRg st="4" end="4"/>
                                            </p:txEl>
                                          </p:spTgt>
                                        </p:tgtEl>
                                        <p:attrNameLst>
                                          <p:attrName>style.visibility</p:attrName>
                                        </p:attrNameLst>
                                      </p:cBhvr>
                                      <p:to>
                                        <p:strVal val="visible"/>
                                      </p:to>
                                    </p:set>
                                    <p:animEffect transition="in" filter="fade">
                                      <p:cBhvr>
                                        <p:cTn id="10" dur="500"/>
                                        <p:tgtEl>
                                          <p:spTgt spid="5">
                                            <p:txEl>
                                              <p:pRg st="4" end="4"/>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5">
                                            <p:txEl>
                                              <p:pRg st="5" end="5"/>
                                            </p:txEl>
                                          </p:spTgt>
                                        </p:tgtEl>
                                        <p:attrNameLst>
                                          <p:attrName>style.visibility</p:attrName>
                                        </p:attrNameLst>
                                      </p:cBhvr>
                                      <p:to>
                                        <p:strVal val="visible"/>
                                      </p:to>
                                    </p:set>
                                    <p:animEffect transition="in" filter="fade">
                                      <p:cBhvr>
                                        <p:cTn id="13" dur="500"/>
                                        <p:tgtEl>
                                          <p:spTgt spid="5">
                                            <p:txEl>
                                              <p:pRg st="5" end="5"/>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5">
                                            <p:txEl>
                                              <p:pRg st="7" end="7"/>
                                            </p:txEl>
                                          </p:spTgt>
                                        </p:tgtEl>
                                        <p:attrNameLst>
                                          <p:attrName>style.visibility</p:attrName>
                                        </p:attrNameLst>
                                      </p:cBhvr>
                                      <p:to>
                                        <p:strVal val="visible"/>
                                      </p:to>
                                    </p:set>
                                    <p:animEffect transition="in" filter="fade">
                                      <p:cBhvr>
                                        <p:cTn id="18" dur="500"/>
                                        <p:tgtEl>
                                          <p:spTgt spid="5">
                                            <p:txEl>
                                              <p:pRg st="7" end="7"/>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5">
                                            <p:txEl>
                                              <p:pRg st="8" end="8"/>
                                            </p:txEl>
                                          </p:spTgt>
                                        </p:tgtEl>
                                        <p:attrNameLst>
                                          <p:attrName>style.visibility</p:attrName>
                                        </p:attrNameLst>
                                      </p:cBhvr>
                                      <p:to>
                                        <p:strVal val="visible"/>
                                      </p:to>
                                    </p:set>
                                    <p:animEffect transition="in" filter="fade">
                                      <p:cBhvr>
                                        <p:cTn id="21" dur="500"/>
                                        <p:tgtEl>
                                          <p:spTgt spid="5">
                                            <p:txEl>
                                              <p:pRg st="8" end="8"/>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5">
                                            <p:txEl>
                                              <p:pRg st="9" end="9"/>
                                            </p:txEl>
                                          </p:spTgt>
                                        </p:tgtEl>
                                        <p:attrNameLst>
                                          <p:attrName>style.visibility</p:attrName>
                                        </p:attrNameLst>
                                      </p:cBhvr>
                                      <p:to>
                                        <p:strVal val="visible"/>
                                      </p:to>
                                    </p:set>
                                    <p:animEffect transition="in" filter="fade">
                                      <p:cBhvr>
                                        <p:cTn id="24" dur="500"/>
                                        <p:tgtEl>
                                          <p:spTgt spid="5">
                                            <p:txEl>
                                              <p:pRg st="9" end="9"/>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5">
                                            <p:txEl>
                                              <p:pRg st="10" end="10"/>
                                            </p:txEl>
                                          </p:spTgt>
                                        </p:tgtEl>
                                        <p:attrNameLst>
                                          <p:attrName>style.visibility</p:attrName>
                                        </p:attrNameLst>
                                      </p:cBhvr>
                                      <p:to>
                                        <p:strVal val="visible"/>
                                      </p:to>
                                    </p:set>
                                    <p:animEffect transition="in" filter="fade">
                                      <p:cBhvr>
                                        <p:cTn id="27" dur="500"/>
                                        <p:tgtEl>
                                          <p:spTgt spid="5">
                                            <p:txEl>
                                              <p:pRg st="10" end="10"/>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5">
                                            <p:txEl>
                                              <p:pRg st="11" end="11"/>
                                            </p:txEl>
                                          </p:spTgt>
                                        </p:tgtEl>
                                        <p:attrNameLst>
                                          <p:attrName>style.visibility</p:attrName>
                                        </p:attrNameLst>
                                      </p:cBhvr>
                                      <p:to>
                                        <p:strVal val="visible"/>
                                      </p:to>
                                    </p:set>
                                    <p:animEffect transition="in" filter="fade">
                                      <p:cBhvr>
                                        <p:cTn id="30" dur="500"/>
                                        <p:tgtEl>
                                          <p:spTgt spid="5">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Forms 1095-A/B/C</a:t>
            </a:r>
            <a:endParaRPr lang="en-US" dirty="0"/>
          </a:p>
        </p:txBody>
      </p:sp>
      <p:sp>
        <p:nvSpPr>
          <p:cNvPr id="4" name="Slide Number Placeholder 3"/>
          <p:cNvSpPr>
            <a:spLocks noGrp="1"/>
          </p:cNvSpPr>
          <p:nvPr>
            <p:ph type="sldNum" sz="quarter" idx="12"/>
          </p:nvPr>
        </p:nvSpPr>
        <p:spPr/>
        <p:txBody>
          <a:bodyPr/>
          <a:lstStyle/>
          <a:p>
            <a:pPr algn="r"/>
            <a:fld id="{7FFE15FC-A8B6-4718-BABB-4F5309630F6C}" type="slidenum">
              <a:rPr lang="en-US" smtClean="0"/>
              <a:pPr algn="r"/>
              <a:t>13</a:t>
            </a:fld>
            <a:endParaRPr lang="en-US" dirty="0"/>
          </a:p>
        </p:txBody>
      </p:sp>
      <p:sp>
        <p:nvSpPr>
          <p:cNvPr id="5" name="TextBox 4"/>
          <p:cNvSpPr txBox="1"/>
          <p:nvPr/>
        </p:nvSpPr>
        <p:spPr>
          <a:xfrm>
            <a:off x="444830" y="968377"/>
            <a:ext cx="1683024" cy="1323439"/>
          </a:xfrm>
          <a:prstGeom prst="rect">
            <a:avLst/>
          </a:prstGeom>
          <a:noFill/>
          <a:ln w="19050">
            <a:solidFill>
              <a:schemeClr val="tx1"/>
            </a:solidFill>
          </a:ln>
        </p:spPr>
        <p:txBody>
          <a:bodyPr wrap="square" rtlCol="0">
            <a:spAutoFit/>
          </a:bodyPr>
          <a:lstStyle/>
          <a:p>
            <a:r>
              <a:rPr lang="en-US" sz="1600" b="1" dirty="0" smtClean="0">
                <a:latin typeface="Arial Narrow" panose="020B0606020202030204" pitchFamily="34" charset="0"/>
              </a:rPr>
              <a:t>Form 1095-A</a:t>
            </a:r>
          </a:p>
          <a:p>
            <a:endParaRPr lang="en-US" sz="1600" b="1" dirty="0">
              <a:latin typeface="Arial Narrow" panose="020B0606020202030204" pitchFamily="34" charset="0"/>
            </a:endParaRPr>
          </a:p>
          <a:p>
            <a:endParaRPr lang="en-US" sz="1600" b="1" dirty="0" smtClean="0">
              <a:latin typeface="Arial Narrow" panose="020B0606020202030204" pitchFamily="34" charset="0"/>
            </a:endParaRPr>
          </a:p>
          <a:p>
            <a:endParaRPr lang="en-US" sz="1600" b="1" dirty="0" smtClean="0">
              <a:latin typeface="Arial Narrow" panose="020B0606020202030204" pitchFamily="34" charset="0"/>
            </a:endParaRPr>
          </a:p>
          <a:p>
            <a:endParaRPr lang="en-US" sz="1600" b="1" dirty="0">
              <a:latin typeface="Arial Narrow" panose="020B0606020202030204" pitchFamily="34" charset="0"/>
            </a:endParaRPr>
          </a:p>
        </p:txBody>
      </p:sp>
      <p:cxnSp>
        <p:nvCxnSpPr>
          <p:cNvPr id="7" name="Straight Connector 6"/>
          <p:cNvCxnSpPr/>
          <p:nvPr/>
        </p:nvCxnSpPr>
        <p:spPr>
          <a:xfrm>
            <a:off x="524729" y="1370696"/>
            <a:ext cx="1500326" cy="0"/>
          </a:xfrm>
          <a:prstGeom prst="line">
            <a:avLst/>
          </a:prstGeom>
          <a:ln w="19050"/>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524729" y="1527998"/>
            <a:ext cx="1500326" cy="0"/>
          </a:xfrm>
          <a:prstGeom prst="line">
            <a:avLst/>
          </a:prstGeom>
          <a:ln w="19050"/>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a:off x="524729" y="1691772"/>
            <a:ext cx="1500326"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524729" y="2046879"/>
            <a:ext cx="1500326"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a:off x="524729" y="1691772"/>
            <a:ext cx="0" cy="353627"/>
          </a:xfrm>
          <a:prstGeom prst="line">
            <a:avLst/>
          </a:prstGeom>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a:off x="1440609" y="1691772"/>
            <a:ext cx="0" cy="353627"/>
          </a:xfrm>
          <a:prstGeom prst="line">
            <a:avLst/>
          </a:prstGeom>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1735052" y="1691772"/>
            <a:ext cx="0" cy="353627"/>
          </a:xfrm>
          <a:prstGeom prst="line">
            <a:avLst/>
          </a:prstGeom>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a:off x="2025055" y="1691772"/>
            <a:ext cx="0" cy="353627"/>
          </a:xfrm>
          <a:prstGeom prst="line">
            <a:avLst/>
          </a:prstGeom>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a:off x="820651" y="1691772"/>
            <a:ext cx="0" cy="353627"/>
          </a:xfrm>
          <a:prstGeom prst="line">
            <a:avLst/>
          </a:prstGeom>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a:off x="1132850" y="1691772"/>
            <a:ext cx="0" cy="353627"/>
          </a:xfrm>
          <a:prstGeom prst="line">
            <a:avLst/>
          </a:prstGeom>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524729" y="2186425"/>
            <a:ext cx="1500326" cy="0"/>
          </a:xfrm>
          <a:prstGeom prst="line">
            <a:avLst/>
          </a:prstGeom>
        </p:spPr>
        <p:style>
          <a:lnRef idx="2">
            <a:schemeClr val="accent1"/>
          </a:lnRef>
          <a:fillRef idx="0">
            <a:schemeClr val="accent1"/>
          </a:fillRef>
          <a:effectRef idx="1">
            <a:schemeClr val="accent1"/>
          </a:effectRef>
          <a:fontRef idx="minor">
            <a:schemeClr val="tx1"/>
          </a:fontRef>
        </p:style>
      </p:cxnSp>
      <p:sp>
        <p:nvSpPr>
          <p:cNvPr id="48" name="TextBox 47"/>
          <p:cNvSpPr txBox="1"/>
          <p:nvPr/>
        </p:nvSpPr>
        <p:spPr>
          <a:xfrm>
            <a:off x="2340744" y="919031"/>
            <a:ext cx="6501609" cy="1360372"/>
          </a:xfrm>
          <a:prstGeom prst="rect">
            <a:avLst/>
          </a:prstGeom>
          <a:noFill/>
        </p:spPr>
        <p:txBody>
          <a:bodyPr wrap="square" rtlCol="0">
            <a:spAutoFit/>
          </a:bodyPr>
          <a:lstStyle/>
          <a:p>
            <a:r>
              <a:rPr lang="en-US" b="1" dirty="0" smtClean="0">
                <a:solidFill>
                  <a:schemeClr val="tx2"/>
                </a:solidFill>
                <a:latin typeface="Franklin Gothic Book" panose="020B0503020102020204" pitchFamily="34" charset="0"/>
              </a:rPr>
              <a:t>Form 1095-A</a:t>
            </a:r>
          </a:p>
          <a:p>
            <a:pPr marL="233363" indent="-233363" defTabSz="457200">
              <a:spcBef>
                <a:spcPct val="20000"/>
              </a:spcBef>
              <a:buClr>
                <a:schemeClr val="tx2">
                  <a:lumMod val="60000"/>
                  <a:lumOff val="40000"/>
                </a:schemeClr>
              </a:buClr>
              <a:buFont typeface="Arial"/>
              <a:buChar char="•"/>
            </a:pPr>
            <a:r>
              <a:rPr lang="en-US" sz="1400" dirty="0">
                <a:latin typeface="Arial" panose="020B0604020202020204" pitchFamily="34" charset="0"/>
                <a:cs typeface="Arial" panose="020B0604020202020204" pitchFamily="34" charset="0"/>
              </a:rPr>
              <a:t>Issued by the Marketplace to people who enrolled in Marketplace coverage.</a:t>
            </a:r>
          </a:p>
          <a:p>
            <a:pPr marL="233363" indent="-233363" defTabSz="457200">
              <a:spcBef>
                <a:spcPct val="20000"/>
              </a:spcBef>
              <a:buClr>
                <a:schemeClr val="tx2">
                  <a:lumMod val="60000"/>
                  <a:lumOff val="40000"/>
                </a:schemeClr>
              </a:buClr>
              <a:buFont typeface="Arial"/>
              <a:buChar char="•"/>
            </a:pPr>
            <a:r>
              <a:rPr lang="en-US" sz="1400" dirty="0">
                <a:latin typeface="Arial" panose="020B0604020202020204" pitchFamily="34" charset="0"/>
                <a:cs typeface="Arial" panose="020B0604020202020204" pitchFamily="34" charset="0"/>
              </a:rPr>
              <a:t>Necessary to </a:t>
            </a:r>
            <a:r>
              <a:rPr lang="en-US" sz="1400" dirty="0" smtClean="0">
                <a:latin typeface="Arial" panose="020B0604020202020204" pitchFamily="34" charset="0"/>
                <a:cs typeface="Arial" panose="020B0604020202020204" pitchFamily="34" charset="0"/>
              </a:rPr>
              <a:t>prepare </a:t>
            </a:r>
            <a:r>
              <a:rPr lang="en-US" sz="1400" dirty="0">
                <a:latin typeface="Arial" panose="020B0604020202020204" pitchFamily="34" charset="0"/>
                <a:cs typeface="Arial" panose="020B0604020202020204" pitchFamily="34" charset="0"/>
              </a:rPr>
              <a:t>Form 8962, which is required for people who received Advance Premium Tax Credits</a:t>
            </a:r>
          </a:p>
          <a:p>
            <a:pPr marL="233363" indent="-233363" defTabSz="457200">
              <a:spcBef>
                <a:spcPct val="20000"/>
              </a:spcBef>
              <a:buClr>
                <a:schemeClr val="tx2">
                  <a:lumMod val="60000"/>
                  <a:lumOff val="40000"/>
                </a:schemeClr>
              </a:buClr>
              <a:buFont typeface="Arial"/>
              <a:buChar char="•"/>
            </a:pPr>
            <a:r>
              <a:rPr lang="en-US" sz="1400" dirty="0">
                <a:latin typeface="Arial" panose="020B0604020202020204" pitchFamily="34" charset="0"/>
                <a:cs typeface="Arial" panose="020B0604020202020204" pitchFamily="34" charset="0"/>
              </a:rPr>
              <a:t>Corrections?  Call the Marketplace </a:t>
            </a:r>
            <a:r>
              <a:rPr lang="en-US" sz="1400" dirty="0" smtClean="0">
                <a:latin typeface="Arial" panose="020B0604020202020204" pitchFamily="34" charset="0"/>
                <a:cs typeface="Arial" panose="020B0604020202020204" pitchFamily="34" charset="0"/>
              </a:rPr>
              <a:t>that issued the form </a:t>
            </a:r>
            <a:endParaRPr lang="en-US" sz="1400" dirty="0">
              <a:latin typeface="Arial" panose="020B0604020202020204" pitchFamily="34" charset="0"/>
              <a:cs typeface="Arial" panose="020B0604020202020204" pitchFamily="34" charset="0"/>
            </a:endParaRPr>
          </a:p>
        </p:txBody>
      </p:sp>
      <p:grpSp>
        <p:nvGrpSpPr>
          <p:cNvPr id="50" name="Group 2"/>
          <p:cNvGrpSpPr/>
          <p:nvPr/>
        </p:nvGrpSpPr>
        <p:grpSpPr>
          <a:xfrm>
            <a:off x="437051" y="2686029"/>
            <a:ext cx="1691900" cy="1323439"/>
            <a:chOff x="487582" y="4348713"/>
            <a:chExt cx="1667890" cy="1323439"/>
          </a:xfrm>
          <a:solidFill>
            <a:schemeClr val="accent1">
              <a:lumMod val="20000"/>
              <a:lumOff val="80000"/>
            </a:schemeClr>
          </a:solidFill>
        </p:grpSpPr>
        <p:sp>
          <p:nvSpPr>
            <p:cNvPr id="51" name="TextBox 5"/>
            <p:cNvSpPr txBox="1"/>
            <p:nvPr/>
          </p:nvSpPr>
          <p:spPr>
            <a:xfrm>
              <a:off x="487582" y="4348713"/>
              <a:ext cx="1667890" cy="1323439"/>
            </a:xfrm>
            <a:prstGeom prst="rect">
              <a:avLst/>
            </a:prstGeom>
            <a:grpFill/>
            <a:ln w="19050">
              <a:solidFill>
                <a:schemeClr val="tx1"/>
              </a:solidFill>
            </a:ln>
          </p:spPr>
          <p:txBody>
            <a:bodyPr wrap="square" rtlCol="0">
              <a:spAutoFit/>
            </a:bodyPr>
            <a:lstStyle/>
            <a:p>
              <a:r>
                <a:rPr lang="en-US" sz="1600" b="1" dirty="0" smtClean="0">
                  <a:latin typeface="Arial Narrow" panose="020B0606020202030204" pitchFamily="34" charset="0"/>
                </a:rPr>
                <a:t>Form 1095-B</a:t>
              </a:r>
            </a:p>
            <a:p>
              <a:endParaRPr lang="en-US" sz="1600" b="1" dirty="0">
                <a:latin typeface="Arial Narrow" panose="020B0606020202030204" pitchFamily="34" charset="0"/>
              </a:endParaRPr>
            </a:p>
            <a:p>
              <a:endParaRPr lang="en-US" sz="1600" b="1" dirty="0" smtClean="0">
                <a:latin typeface="Arial Narrow" panose="020B0606020202030204" pitchFamily="34" charset="0"/>
              </a:endParaRPr>
            </a:p>
            <a:p>
              <a:endParaRPr lang="en-US" sz="1600" b="1" dirty="0" smtClean="0">
                <a:latin typeface="Arial Narrow" panose="020B0606020202030204" pitchFamily="34" charset="0"/>
              </a:endParaRPr>
            </a:p>
            <a:p>
              <a:endParaRPr lang="en-US" sz="1600" b="1" dirty="0">
                <a:latin typeface="Arial Narrow" panose="020B0606020202030204" pitchFamily="34" charset="0"/>
              </a:endParaRPr>
            </a:p>
          </p:txBody>
        </p:sp>
        <p:cxnSp>
          <p:nvCxnSpPr>
            <p:cNvPr id="66" name="Straight Connector 8"/>
            <p:cNvCxnSpPr/>
            <p:nvPr/>
          </p:nvCxnSpPr>
          <p:spPr>
            <a:xfrm>
              <a:off x="567483" y="4706644"/>
              <a:ext cx="1500326" cy="0"/>
            </a:xfrm>
            <a:prstGeom prst="line">
              <a:avLst/>
            </a:prstGeom>
            <a:grpFill/>
            <a:ln w="19050"/>
          </p:spPr>
          <p:style>
            <a:lnRef idx="2">
              <a:schemeClr val="accent1"/>
            </a:lnRef>
            <a:fillRef idx="0">
              <a:schemeClr val="accent1"/>
            </a:fillRef>
            <a:effectRef idx="1">
              <a:schemeClr val="accent1"/>
            </a:effectRef>
            <a:fontRef idx="minor">
              <a:schemeClr val="tx1"/>
            </a:fontRef>
          </p:style>
        </p:cxnSp>
        <p:cxnSp>
          <p:nvCxnSpPr>
            <p:cNvPr id="67" name="Straight Connector 9"/>
            <p:cNvCxnSpPr/>
            <p:nvPr/>
          </p:nvCxnSpPr>
          <p:spPr>
            <a:xfrm>
              <a:off x="567483" y="4863946"/>
              <a:ext cx="1500326" cy="0"/>
            </a:xfrm>
            <a:prstGeom prst="line">
              <a:avLst/>
            </a:prstGeom>
            <a:grpFill/>
            <a:ln w="19050"/>
          </p:spPr>
          <p:style>
            <a:lnRef idx="2">
              <a:schemeClr val="accent1"/>
            </a:lnRef>
            <a:fillRef idx="0">
              <a:schemeClr val="accent1"/>
            </a:fillRef>
            <a:effectRef idx="1">
              <a:schemeClr val="accent1"/>
            </a:effectRef>
            <a:fontRef idx="minor">
              <a:schemeClr val="tx1"/>
            </a:fontRef>
          </p:style>
        </p:cxnSp>
        <p:cxnSp>
          <p:nvCxnSpPr>
            <p:cNvPr id="68" name="Straight Connector 10"/>
            <p:cNvCxnSpPr/>
            <p:nvPr/>
          </p:nvCxnSpPr>
          <p:spPr>
            <a:xfrm>
              <a:off x="567483" y="5027720"/>
              <a:ext cx="1500326" cy="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69" name="Straight Connector 13"/>
            <p:cNvCxnSpPr/>
            <p:nvPr/>
          </p:nvCxnSpPr>
          <p:spPr>
            <a:xfrm>
              <a:off x="567483" y="5382827"/>
              <a:ext cx="1500326" cy="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70" name="Straight Connector 15"/>
            <p:cNvCxnSpPr/>
            <p:nvPr/>
          </p:nvCxnSpPr>
          <p:spPr>
            <a:xfrm>
              <a:off x="567483" y="5027720"/>
              <a:ext cx="0" cy="353627"/>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71" name="Straight Connector 19"/>
            <p:cNvCxnSpPr/>
            <p:nvPr/>
          </p:nvCxnSpPr>
          <p:spPr>
            <a:xfrm>
              <a:off x="1466296" y="5027720"/>
              <a:ext cx="0" cy="353627"/>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72" name="Straight Connector 23"/>
            <p:cNvCxnSpPr/>
            <p:nvPr/>
          </p:nvCxnSpPr>
          <p:spPr>
            <a:xfrm>
              <a:off x="1760739" y="5027720"/>
              <a:ext cx="0" cy="353627"/>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73" name="Straight Connector 24"/>
            <p:cNvCxnSpPr/>
            <p:nvPr/>
          </p:nvCxnSpPr>
          <p:spPr>
            <a:xfrm>
              <a:off x="2050742" y="5027720"/>
              <a:ext cx="0" cy="353627"/>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74" name="Straight Connector 25"/>
            <p:cNvCxnSpPr/>
            <p:nvPr/>
          </p:nvCxnSpPr>
          <p:spPr>
            <a:xfrm>
              <a:off x="863405" y="5027720"/>
              <a:ext cx="0" cy="353627"/>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75" name="Straight Connector 26"/>
            <p:cNvCxnSpPr/>
            <p:nvPr/>
          </p:nvCxnSpPr>
          <p:spPr>
            <a:xfrm>
              <a:off x="1158537" y="5027720"/>
              <a:ext cx="0" cy="353627"/>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76" name="Straight Connector 27"/>
            <p:cNvCxnSpPr/>
            <p:nvPr/>
          </p:nvCxnSpPr>
          <p:spPr>
            <a:xfrm>
              <a:off x="550416" y="5522373"/>
              <a:ext cx="1500326" cy="0"/>
            </a:xfrm>
            <a:prstGeom prst="line">
              <a:avLst/>
            </a:prstGeom>
            <a:grpFill/>
          </p:spPr>
          <p:style>
            <a:lnRef idx="2">
              <a:schemeClr val="accent1"/>
            </a:lnRef>
            <a:fillRef idx="0">
              <a:schemeClr val="accent1"/>
            </a:fillRef>
            <a:effectRef idx="1">
              <a:schemeClr val="accent1"/>
            </a:effectRef>
            <a:fontRef idx="minor">
              <a:schemeClr val="tx1"/>
            </a:fontRef>
          </p:style>
        </p:cxnSp>
      </p:grpSp>
      <p:grpSp>
        <p:nvGrpSpPr>
          <p:cNvPr id="77" name="Group 41"/>
          <p:cNvGrpSpPr/>
          <p:nvPr/>
        </p:nvGrpSpPr>
        <p:grpSpPr>
          <a:xfrm>
            <a:off x="444830" y="4367170"/>
            <a:ext cx="1691900" cy="1323439"/>
            <a:chOff x="487582" y="4348713"/>
            <a:chExt cx="1667890" cy="1323439"/>
          </a:xfrm>
          <a:solidFill>
            <a:schemeClr val="accent1">
              <a:lumMod val="40000"/>
              <a:lumOff val="60000"/>
            </a:schemeClr>
          </a:solidFill>
        </p:grpSpPr>
        <p:sp>
          <p:nvSpPr>
            <p:cNvPr id="78" name="TextBox 42"/>
            <p:cNvSpPr txBox="1"/>
            <p:nvPr/>
          </p:nvSpPr>
          <p:spPr>
            <a:xfrm>
              <a:off x="487582" y="4348713"/>
              <a:ext cx="1667890" cy="1323439"/>
            </a:xfrm>
            <a:prstGeom prst="rect">
              <a:avLst/>
            </a:prstGeom>
            <a:grpFill/>
            <a:ln w="19050">
              <a:solidFill>
                <a:schemeClr val="tx1"/>
              </a:solidFill>
            </a:ln>
          </p:spPr>
          <p:txBody>
            <a:bodyPr wrap="square" rtlCol="0">
              <a:spAutoFit/>
            </a:bodyPr>
            <a:lstStyle/>
            <a:p>
              <a:r>
                <a:rPr lang="en-US" sz="1600" b="1" dirty="0" smtClean="0">
                  <a:latin typeface="Arial Narrow" panose="020B0606020202030204" pitchFamily="34" charset="0"/>
                </a:rPr>
                <a:t>Form 1095-C</a:t>
              </a:r>
            </a:p>
            <a:p>
              <a:endParaRPr lang="en-US" sz="1600" b="1" dirty="0">
                <a:latin typeface="Arial Narrow" panose="020B0606020202030204" pitchFamily="34" charset="0"/>
              </a:endParaRPr>
            </a:p>
            <a:p>
              <a:endParaRPr lang="en-US" sz="1600" b="1" dirty="0" smtClean="0">
                <a:latin typeface="Arial Narrow" panose="020B0606020202030204" pitchFamily="34" charset="0"/>
              </a:endParaRPr>
            </a:p>
            <a:p>
              <a:endParaRPr lang="en-US" sz="1600" b="1" dirty="0" smtClean="0">
                <a:latin typeface="Arial Narrow" panose="020B0606020202030204" pitchFamily="34" charset="0"/>
              </a:endParaRPr>
            </a:p>
            <a:p>
              <a:endParaRPr lang="en-US" sz="1600" b="1" dirty="0">
                <a:latin typeface="Arial Narrow" panose="020B0606020202030204" pitchFamily="34" charset="0"/>
              </a:endParaRPr>
            </a:p>
          </p:txBody>
        </p:sp>
        <p:cxnSp>
          <p:nvCxnSpPr>
            <p:cNvPr id="79" name="Straight Connector 43"/>
            <p:cNvCxnSpPr/>
            <p:nvPr/>
          </p:nvCxnSpPr>
          <p:spPr>
            <a:xfrm>
              <a:off x="567483" y="4706644"/>
              <a:ext cx="1500326" cy="0"/>
            </a:xfrm>
            <a:prstGeom prst="line">
              <a:avLst/>
            </a:prstGeom>
            <a:grpFill/>
            <a:ln w="19050"/>
          </p:spPr>
          <p:style>
            <a:lnRef idx="2">
              <a:schemeClr val="accent1"/>
            </a:lnRef>
            <a:fillRef idx="0">
              <a:schemeClr val="accent1"/>
            </a:fillRef>
            <a:effectRef idx="1">
              <a:schemeClr val="accent1"/>
            </a:effectRef>
            <a:fontRef idx="minor">
              <a:schemeClr val="tx1"/>
            </a:fontRef>
          </p:style>
        </p:cxnSp>
        <p:cxnSp>
          <p:nvCxnSpPr>
            <p:cNvPr id="80" name="Straight Connector 44"/>
            <p:cNvCxnSpPr/>
            <p:nvPr/>
          </p:nvCxnSpPr>
          <p:spPr>
            <a:xfrm>
              <a:off x="567483" y="4863946"/>
              <a:ext cx="1500326" cy="0"/>
            </a:xfrm>
            <a:prstGeom prst="line">
              <a:avLst/>
            </a:prstGeom>
            <a:grpFill/>
            <a:ln w="19050"/>
          </p:spPr>
          <p:style>
            <a:lnRef idx="2">
              <a:schemeClr val="accent1"/>
            </a:lnRef>
            <a:fillRef idx="0">
              <a:schemeClr val="accent1"/>
            </a:fillRef>
            <a:effectRef idx="1">
              <a:schemeClr val="accent1"/>
            </a:effectRef>
            <a:fontRef idx="minor">
              <a:schemeClr val="tx1"/>
            </a:fontRef>
          </p:style>
        </p:cxnSp>
        <p:cxnSp>
          <p:nvCxnSpPr>
            <p:cNvPr id="81" name="Straight Connector 45"/>
            <p:cNvCxnSpPr/>
            <p:nvPr/>
          </p:nvCxnSpPr>
          <p:spPr>
            <a:xfrm>
              <a:off x="567483" y="5027720"/>
              <a:ext cx="1500326" cy="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82" name="Straight Connector 46"/>
            <p:cNvCxnSpPr/>
            <p:nvPr/>
          </p:nvCxnSpPr>
          <p:spPr>
            <a:xfrm>
              <a:off x="567483" y="5382827"/>
              <a:ext cx="1500326" cy="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83" name="Straight Connector 48"/>
            <p:cNvCxnSpPr/>
            <p:nvPr/>
          </p:nvCxnSpPr>
          <p:spPr>
            <a:xfrm>
              <a:off x="567483" y="5027720"/>
              <a:ext cx="0" cy="353627"/>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84" name="Straight Connector 51"/>
            <p:cNvCxnSpPr/>
            <p:nvPr/>
          </p:nvCxnSpPr>
          <p:spPr>
            <a:xfrm>
              <a:off x="1466296" y="5027720"/>
              <a:ext cx="0" cy="353627"/>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85" name="Straight Connector 52"/>
            <p:cNvCxnSpPr/>
            <p:nvPr/>
          </p:nvCxnSpPr>
          <p:spPr>
            <a:xfrm>
              <a:off x="1760739" y="5027720"/>
              <a:ext cx="0" cy="353627"/>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86" name="Straight Connector 53"/>
            <p:cNvCxnSpPr/>
            <p:nvPr/>
          </p:nvCxnSpPr>
          <p:spPr>
            <a:xfrm>
              <a:off x="2050742" y="5027720"/>
              <a:ext cx="0" cy="353627"/>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87" name="Straight Connector 54"/>
            <p:cNvCxnSpPr/>
            <p:nvPr/>
          </p:nvCxnSpPr>
          <p:spPr>
            <a:xfrm>
              <a:off x="863405" y="5027720"/>
              <a:ext cx="0" cy="353627"/>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88" name="Straight Connector 55"/>
            <p:cNvCxnSpPr/>
            <p:nvPr/>
          </p:nvCxnSpPr>
          <p:spPr>
            <a:xfrm>
              <a:off x="1158537" y="5027720"/>
              <a:ext cx="0" cy="353627"/>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89" name="Straight Connector 56"/>
            <p:cNvCxnSpPr/>
            <p:nvPr/>
          </p:nvCxnSpPr>
          <p:spPr>
            <a:xfrm>
              <a:off x="550416" y="5522373"/>
              <a:ext cx="1500326" cy="0"/>
            </a:xfrm>
            <a:prstGeom prst="line">
              <a:avLst/>
            </a:prstGeom>
            <a:grpFill/>
          </p:spPr>
          <p:style>
            <a:lnRef idx="2">
              <a:schemeClr val="accent1"/>
            </a:lnRef>
            <a:fillRef idx="0">
              <a:schemeClr val="accent1"/>
            </a:fillRef>
            <a:effectRef idx="1">
              <a:schemeClr val="accent1"/>
            </a:effectRef>
            <a:fontRef idx="minor">
              <a:schemeClr val="tx1"/>
            </a:fontRef>
          </p:style>
        </p:cxnSp>
      </p:grpSp>
      <p:sp>
        <p:nvSpPr>
          <p:cNvPr id="90" name="TextBox 89"/>
          <p:cNvSpPr txBox="1"/>
          <p:nvPr/>
        </p:nvSpPr>
        <p:spPr>
          <a:xfrm>
            <a:off x="2340744" y="2664908"/>
            <a:ext cx="6501609" cy="1144929"/>
          </a:xfrm>
          <a:prstGeom prst="rect">
            <a:avLst/>
          </a:prstGeom>
          <a:noFill/>
        </p:spPr>
        <p:txBody>
          <a:bodyPr wrap="square" rtlCol="0">
            <a:spAutoFit/>
          </a:bodyPr>
          <a:lstStyle/>
          <a:p>
            <a:r>
              <a:rPr lang="en-US" b="1" dirty="0" smtClean="0">
                <a:solidFill>
                  <a:srgbClr val="1F497D"/>
                </a:solidFill>
                <a:latin typeface="Franklin Gothic Book" panose="020B0503020102020204" pitchFamily="34" charset="0"/>
              </a:rPr>
              <a:t>Form 1095-B</a:t>
            </a:r>
          </a:p>
          <a:p>
            <a:pPr marL="233363" indent="-233363" defTabSz="457200">
              <a:spcBef>
                <a:spcPct val="20000"/>
              </a:spcBef>
              <a:buClr>
                <a:schemeClr val="tx2">
                  <a:lumMod val="60000"/>
                  <a:lumOff val="40000"/>
                </a:schemeClr>
              </a:buClr>
              <a:buFont typeface="Arial"/>
              <a:buChar char="•"/>
            </a:pPr>
            <a:r>
              <a:rPr lang="en-US" sz="1400" dirty="0">
                <a:latin typeface="Arial" panose="020B0604020202020204" pitchFamily="34" charset="0"/>
                <a:cs typeface="Arial" panose="020B0604020202020204" pitchFamily="34" charset="0"/>
              </a:rPr>
              <a:t>Issued by Medicaid, Medicare, insurers, and others who offer coverage. </a:t>
            </a:r>
          </a:p>
          <a:p>
            <a:pPr marL="233363" indent="-233363" defTabSz="457200">
              <a:spcBef>
                <a:spcPct val="20000"/>
              </a:spcBef>
              <a:buClr>
                <a:schemeClr val="tx2">
                  <a:lumMod val="60000"/>
                  <a:lumOff val="40000"/>
                </a:schemeClr>
              </a:buClr>
              <a:buFont typeface="Arial"/>
              <a:buChar char="•"/>
            </a:pPr>
            <a:r>
              <a:rPr lang="en-US" sz="1400" dirty="0">
                <a:latin typeface="Arial" panose="020B0604020202020204" pitchFamily="34" charset="0"/>
                <a:cs typeface="Arial" panose="020B0604020202020204" pitchFamily="34" charset="0"/>
              </a:rPr>
              <a:t>Individuals with coverage should receive this form. </a:t>
            </a:r>
          </a:p>
          <a:p>
            <a:pPr marL="233363" indent="-233363" defTabSz="457200">
              <a:spcBef>
                <a:spcPct val="20000"/>
              </a:spcBef>
              <a:buClr>
                <a:schemeClr val="tx2">
                  <a:lumMod val="60000"/>
                  <a:lumOff val="40000"/>
                </a:schemeClr>
              </a:buClr>
              <a:buFont typeface="Arial"/>
              <a:buChar char="•"/>
            </a:pPr>
            <a:r>
              <a:rPr lang="en-US" sz="1400" dirty="0">
                <a:latin typeface="Arial" panose="020B0604020202020204" pitchFamily="34" charset="0"/>
                <a:cs typeface="Arial" panose="020B0604020202020204" pitchFamily="34" charset="0"/>
              </a:rPr>
              <a:t>Useful in determining the months a person had coverage. </a:t>
            </a:r>
          </a:p>
        </p:txBody>
      </p:sp>
      <p:sp>
        <p:nvSpPr>
          <p:cNvPr id="91" name="TextBox 90"/>
          <p:cNvSpPr txBox="1"/>
          <p:nvPr/>
        </p:nvSpPr>
        <p:spPr>
          <a:xfrm>
            <a:off x="2341480" y="4311046"/>
            <a:ext cx="6500873" cy="2006703"/>
          </a:xfrm>
          <a:prstGeom prst="rect">
            <a:avLst/>
          </a:prstGeom>
          <a:noFill/>
        </p:spPr>
        <p:txBody>
          <a:bodyPr wrap="square" rtlCol="0">
            <a:spAutoFit/>
          </a:bodyPr>
          <a:lstStyle/>
          <a:p>
            <a:r>
              <a:rPr lang="en-US" b="1" dirty="0" smtClean="0">
                <a:solidFill>
                  <a:srgbClr val="1F497D"/>
                </a:solidFill>
                <a:latin typeface="Franklin Gothic Book" panose="020B0503020102020204" pitchFamily="34" charset="0"/>
              </a:rPr>
              <a:t>Form 1095-C</a:t>
            </a:r>
          </a:p>
          <a:p>
            <a:pPr marL="233363" indent="-233363" defTabSz="457200">
              <a:spcBef>
                <a:spcPct val="20000"/>
              </a:spcBef>
              <a:buClr>
                <a:schemeClr val="tx2">
                  <a:lumMod val="60000"/>
                  <a:lumOff val="40000"/>
                </a:schemeClr>
              </a:buClr>
              <a:buFont typeface="Arial"/>
              <a:buChar char="•"/>
            </a:pPr>
            <a:r>
              <a:rPr lang="en-US" sz="1400" dirty="0">
                <a:latin typeface="Arial" panose="020B0604020202020204" pitchFamily="34" charset="0"/>
                <a:cs typeface="Arial" panose="020B0604020202020204" pitchFamily="34" charset="0"/>
              </a:rPr>
              <a:t>Issued only by large employers (employers with 50 or more full-time EEs)</a:t>
            </a:r>
          </a:p>
          <a:p>
            <a:pPr marL="233363" indent="-233363" defTabSz="457200">
              <a:spcBef>
                <a:spcPct val="20000"/>
              </a:spcBef>
              <a:buClr>
                <a:schemeClr val="tx2">
                  <a:lumMod val="60000"/>
                  <a:lumOff val="40000"/>
                </a:schemeClr>
              </a:buClr>
              <a:buFont typeface="Arial"/>
              <a:buChar char="•"/>
            </a:pPr>
            <a:r>
              <a:rPr lang="en-US" sz="1400" dirty="0">
                <a:latin typeface="Arial" panose="020B0604020202020204" pitchFamily="34" charset="0"/>
                <a:cs typeface="Arial" panose="020B0604020202020204" pitchFamily="34" charset="0"/>
              </a:rPr>
              <a:t>Useful in determining the months a person had coverage or an offer of coverage and the </a:t>
            </a:r>
            <a:r>
              <a:rPr lang="en-US" sz="1400" dirty="0" smtClean="0">
                <a:latin typeface="Arial" panose="020B0604020202020204" pitchFamily="34" charset="0"/>
                <a:cs typeface="Arial" panose="020B0604020202020204" pitchFamily="34" charset="0"/>
              </a:rPr>
              <a:t>cost </a:t>
            </a:r>
            <a:r>
              <a:rPr lang="en-US" sz="1400" dirty="0">
                <a:latin typeface="Arial" panose="020B0604020202020204" pitchFamily="34" charset="0"/>
                <a:cs typeface="Arial" panose="020B0604020202020204" pitchFamily="34" charset="0"/>
              </a:rPr>
              <a:t>of </a:t>
            </a:r>
            <a:r>
              <a:rPr lang="en-US" sz="1400" dirty="0" smtClean="0">
                <a:latin typeface="Arial" panose="020B0604020202020204" pitchFamily="34" charset="0"/>
                <a:cs typeface="Arial" panose="020B0604020202020204" pitchFamily="34" charset="0"/>
              </a:rPr>
              <a:t>the </a:t>
            </a:r>
            <a:r>
              <a:rPr lang="en-US" sz="1400" dirty="0">
                <a:latin typeface="Arial" panose="020B0604020202020204" pitchFamily="34" charset="0"/>
                <a:cs typeface="Arial" panose="020B0604020202020204" pitchFamily="34" charset="0"/>
              </a:rPr>
              <a:t>offer of coverage. (May be helpful to calculate the affordability exemption.)</a:t>
            </a:r>
          </a:p>
          <a:p>
            <a:pPr marL="233363" indent="-233363" defTabSz="457200">
              <a:spcBef>
                <a:spcPct val="20000"/>
              </a:spcBef>
              <a:buClr>
                <a:schemeClr val="tx2">
                  <a:lumMod val="60000"/>
                  <a:lumOff val="40000"/>
                </a:schemeClr>
              </a:buClr>
              <a:buFont typeface="Arial"/>
              <a:buChar char="•"/>
            </a:pPr>
            <a:r>
              <a:rPr lang="en-US" sz="1400" dirty="0">
                <a:latin typeface="Arial" panose="020B0604020202020204" pitchFamily="34" charset="0"/>
                <a:cs typeface="Arial" panose="020B0604020202020204" pitchFamily="34" charset="0"/>
              </a:rPr>
              <a:t>Serves a dual purpose in (1) confirming that a taxpayer had coverage and (2) </a:t>
            </a:r>
            <a:r>
              <a:rPr lang="en-US" sz="1400" dirty="0" smtClean="0">
                <a:solidFill>
                  <a:srgbClr val="000000"/>
                </a:solidFill>
                <a:latin typeface="Arial" panose="020B0604020202020204" pitchFamily="34" charset="0"/>
                <a:cs typeface="Arial" panose="020B0604020202020204" pitchFamily="34" charset="0"/>
              </a:rPr>
              <a:t>helping IRS determine </a:t>
            </a:r>
            <a:r>
              <a:rPr lang="en-US" sz="1400" dirty="0">
                <a:latin typeface="Arial" panose="020B0604020202020204" pitchFamily="34" charset="0"/>
                <a:cs typeface="Arial" panose="020B0604020202020204" pitchFamily="34" charset="0"/>
              </a:rPr>
              <a:t>whether an employer owes a shared responsibility payment for failure to offer affordable coverage.</a:t>
            </a:r>
          </a:p>
        </p:txBody>
      </p:sp>
    </p:spTree>
    <p:extLst>
      <p:ext uri="{BB962C8B-B14F-4D97-AF65-F5344CB8AC3E}">
        <p14:creationId xmlns:p14="http://schemas.microsoft.com/office/powerpoint/2010/main" val="4225175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0"/>
                                        </p:tgtEl>
                                        <p:attrNameLst>
                                          <p:attrName>style.visibility</p:attrName>
                                        </p:attrNameLst>
                                      </p:cBhvr>
                                      <p:to>
                                        <p:strVal val="visible"/>
                                      </p:to>
                                    </p:set>
                                    <p:anim calcmode="lin" valueType="num">
                                      <p:cBhvr additive="base">
                                        <p:cTn id="7" dur="500" fill="hold"/>
                                        <p:tgtEl>
                                          <p:spTgt spid="50"/>
                                        </p:tgtEl>
                                        <p:attrNameLst>
                                          <p:attrName>ppt_x</p:attrName>
                                        </p:attrNameLst>
                                      </p:cBhvr>
                                      <p:tavLst>
                                        <p:tav tm="0">
                                          <p:val>
                                            <p:strVal val="#ppt_x"/>
                                          </p:val>
                                        </p:tav>
                                        <p:tav tm="100000">
                                          <p:val>
                                            <p:strVal val="#ppt_x"/>
                                          </p:val>
                                        </p:tav>
                                      </p:tavLst>
                                    </p:anim>
                                    <p:anim calcmode="lin" valueType="num">
                                      <p:cBhvr additive="base">
                                        <p:cTn id="8" dur="500" fill="hold"/>
                                        <p:tgtEl>
                                          <p:spTgt spid="50"/>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90"/>
                                        </p:tgtEl>
                                        <p:attrNameLst>
                                          <p:attrName>style.visibility</p:attrName>
                                        </p:attrNameLst>
                                      </p:cBhvr>
                                      <p:to>
                                        <p:strVal val="visible"/>
                                      </p:to>
                                    </p:set>
                                    <p:anim calcmode="lin" valueType="num">
                                      <p:cBhvr additive="base">
                                        <p:cTn id="11" dur="500" fill="hold"/>
                                        <p:tgtEl>
                                          <p:spTgt spid="90"/>
                                        </p:tgtEl>
                                        <p:attrNameLst>
                                          <p:attrName>ppt_x</p:attrName>
                                        </p:attrNameLst>
                                      </p:cBhvr>
                                      <p:tavLst>
                                        <p:tav tm="0">
                                          <p:val>
                                            <p:strVal val="#ppt_x"/>
                                          </p:val>
                                        </p:tav>
                                        <p:tav tm="100000">
                                          <p:val>
                                            <p:strVal val="#ppt_x"/>
                                          </p:val>
                                        </p:tav>
                                      </p:tavLst>
                                    </p:anim>
                                    <p:anim calcmode="lin" valueType="num">
                                      <p:cBhvr additive="base">
                                        <p:cTn id="12" dur="500" fill="hold"/>
                                        <p:tgtEl>
                                          <p:spTgt spid="90"/>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77"/>
                                        </p:tgtEl>
                                        <p:attrNameLst>
                                          <p:attrName>style.visibility</p:attrName>
                                        </p:attrNameLst>
                                      </p:cBhvr>
                                      <p:to>
                                        <p:strVal val="visible"/>
                                      </p:to>
                                    </p:set>
                                    <p:anim calcmode="lin" valueType="num">
                                      <p:cBhvr additive="base">
                                        <p:cTn id="17" dur="500" fill="hold"/>
                                        <p:tgtEl>
                                          <p:spTgt spid="77"/>
                                        </p:tgtEl>
                                        <p:attrNameLst>
                                          <p:attrName>ppt_x</p:attrName>
                                        </p:attrNameLst>
                                      </p:cBhvr>
                                      <p:tavLst>
                                        <p:tav tm="0">
                                          <p:val>
                                            <p:strVal val="#ppt_x"/>
                                          </p:val>
                                        </p:tav>
                                        <p:tav tm="100000">
                                          <p:val>
                                            <p:strVal val="#ppt_x"/>
                                          </p:val>
                                        </p:tav>
                                      </p:tavLst>
                                    </p:anim>
                                    <p:anim calcmode="lin" valueType="num">
                                      <p:cBhvr additive="base">
                                        <p:cTn id="18" dur="500" fill="hold"/>
                                        <p:tgtEl>
                                          <p:spTgt spid="77"/>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91"/>
                                        </p:tgtEl>
                                        <p:attrNameLst>
                                          <p:attrName>style.visibility</p:attrName>
                                        </p:attrNameLst>
                                      </p:cBhvr>
                                      <p:to>
                                        <p:strVal val="visible"/>
                                      </p:to>
                                    </p:set>
                                    <p:anim calcmode="lin" valueType="num">
                                      <p:cBhvr additive="base">
                                        <p:cTn id="21" dur="500" fill="hold"/>
                                        <p:tgtEl>
                                          <p:spTgt spid="91"/>
                                        </p:tgtEl>
                                        <p:attrNameLst>
                                          <p:attrName>ppt_x</p:attrName>
                                        </p:attrNameLst>
                                      </p:cBhvr>
                                      <p:tavLst>
                                        <p:tav tm="0">
                                          <p:val>
                                            <p:strVal val="#ppt_x"/>
                                          </p:val>
                                        </p:tav>
                                        <p:tav tm="100000">
                                          <p:val>
                                            <p:strVal val="#ppt_x"/>
                                          </p:val>
                                        </p:tav>
                                      </p:tavLst>
                                    </p:anim>
                                    <p:anim calcmode="lin" valueType="num">
                                      <p:cBhvr additive="base">
                                        <p:cTn id="22" dur="500" fill="hold"/>
                                        <p:tgtEl>
                                          <p:spTgt spid="9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p:bldP spid="9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Form 1095-B</a:t>
            </a:r>
            <a:endParaRPr lang="en-US" dirty="0"/>
          </a:p>
        </p:txBody>
      </p:sp>
      <p:sp>
        <p:nvSpPr>
          <p:cNvPr id="4" name="Slide Number Placeholder 3"/>
          <p:cNvSpPr>
            <a:spLocks noGrp="1"/>
          </p:cNvSpPr>
          <p:nvPr>
            <p:ph type="sldNum" sz="quarter" idx="12"/>
          </p:nvPr>
        </p:nvSpPr>
        <p:spPr/>
        <p:txBody>
          <a:bodyPr/>
          <a:lstStyle/>
          <a:p>
            <a:pPr algn="r"/>
            <a:fld id="{7FFE15FC-A8B6-4718-BABB-4F5309630F6C}" type="slidenum">
              <a:rPr lang="en-US" smtClean="0"/>
              <a:pPr algn="r"/>
              <a:t>14</a:t>
            </a:fld>
            <a:endParaRPr lang="en-US" dirty="0"/>
          </a:p>
        </p:txBody>
      </p:sp>
      <p:pic>
        <p:nvPicPr>
          <p:cNvPr id="5" name="Picture 4"/>
          <p:cNvPicPr>
            <a:picLocks noChangeAspect="1"/>
          </p:cNvPicPr>
          <p:nvPr/>
        </p:nvPicPr>
        <p:blipFill>
          <a:blip r:embed="rId2"/>
          <a:stretch>
            <a:fillRect/>
          </a:stretch>
        </p:blipFill>
        <p:spPr>
          <a:xfrm>
            <a:off x="474445" y="1075540"/>
            <a:ext cx="8010178" cy="3766826"/>
          </a:xfrm>
          <a:prstGeom prst="rect">
            <a:avLst/>
          </a:prstGeom>
          <a:ln w="19050">
            <a:solidFill>
              <a:schemeClr val="bg1">
                <a:lumMod val="50000"/>
              </a:schemeClr>
            </a:solidFill>
          </a:ln>
          <a:effectLst>
            <a:outerShdw blurRad="292100" dist="139700" dir="2700000" algn="tl" rotWithShape="0">
              <a:srgbClr val="333333">
                <a:alpha val="65000"/>
              </a:srgbClr>
            </a:outerShdw>
          </a:effectLst>
        </p:spPr>
      </p:pic>
      <p:sp>
        <p:nvSpPr>
          <p:cNvPr id="16" name="Rounded Rectangle 15"/>
          <p:cNvSpPr/>
          <p:nvPr/>
        </p:nvSpPr>
        <p:spPr>
          <a:xfrm>
            <a:off x="1281869" y="2705287"/>
            <a:ext cx="1632247" cy="245119"/>
          </a:xfrm>
          <a:prstGeom prst="round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ounded Rectangle 16"/>
          <p:cNvSpPr/>
          <p:nvPr/>
        </p:nvSpPr>
        <p:spPr>
          <a:xfrm>
            <a:off x="1281868" y="3296845"/>
            <a:ext cx="1760435" cy="245119"/>
          </a:xfrm>
          <a:prstGeom prst="round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9" name="Straight Connector 18"/>
          <p:cNvCxnSpPr/>
          <p:nvPr/>
        </p:nvCxnSpPr>
        <p:spPr>
          <a:xfrm>
            <a:off x="2914116" y="2811566"/>
            <a:ext cx="1512605" cy="307649"/>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V="1">
            <a:off x="3042303" y="3117448"/>
            <a:ext cx="1384418" cy="283778"/>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23" name="TextBox 22"/>
          <p:cNvSpPr txBox="1"/>
          <p:nvPr/>
        </p:nvSpPr>
        <p:spPr>
          <a:xfrm>
            <a:off x="4421773" y="2828281"/>
            <a:ext cx="1298961" cy="738664"/>
          </a:xfrm>
          <a:prstGeom prst="rect">
            <a:avLst/>
          </a:prstGeom>
          <a:solidFill>
            <a:schemeClr val="bg1"/>
          </a:solidFill>
          <a:ln w="38100">
            <a:solidFill>
              <a:srgbClr val="FF0000"/>
            </a:solidFill>
          </a:ln>
        </p:spPr>
        <p:txBody>
          <a:bodyPr wrap="square" rtlCol="0">
            <a:spAutoFit/>
          </a:bodyPr>
          <a:lstStyle/>
          <a:p>
            <a:pPr algn="ctr"/>
            <a:r>
              <a:rPr lang="en-US" sz="1400" b="1" dirty="0" smtClean="0"/>
              <a:t>One of these sections will be completed</a:t>
            </a:r>
            <a:endParaRPr lang="en-US" sz="1400" b="1" dirty="0"/>
          </a:p>
        </p:txBody>
      </p:sp>
      <p:sp>
        <p:nvSpPr>
          <p:cNvPr id="24" name="TextBox 23"/>
          <p:cNvSpPr txBox="1"/>
          <p:nvPr/>
        </p:nvSpPr>
        <p:spPr>
          <a:xfrm>
            <a:off x="881570" y="5077068"/>
            <a:ext cx="1572426" cy="461665"/>
          </a:xfrm>
          <a:prstGeom prst="rect">
            <a:avLst/>
          </a:prstGeom>
          <a:solidFill>
            <a:schemeClr val="bg1"/>
          </a:solidFill>
          <a:ln w="38100">
            <a:solidFill>
              <a:srgbClr val="FF0000"/>
            </a:solidFill>
          </a:ln>
        </p:spPr>
        <p:txBody>
          <a:bodyPr wrap="square" rtlCol="0">
            <a:spAutoFit/>
          </a:bodyPr>
          <a:lstStyle/>
          <a:p>
            <a:pPr algn="ctr"/>
            <a:r>
              <a:rPr lang="en-US" sz="1200" b="1" dirty="0" smtClean="0"/>
              <a:t>Each covered family member will be listed</a:t>
            </a:r>
            <a:endParaRPr lang="en-US" sz="1200" b="1" dirty="0"/>
          </a:p>
        </p:txBody>
      </p:sp>
      <p:cxnSp>
        <p:nvCxnSpPr>
          <p:cNvPr id="26" name="Straight Arrow Connector 25"/>
          <p:cNvCxnSpPr>
            <a:endCxn id="24" idx="0"/>
          </p:cNvCxnSpPr>
          <p:nvPr/>
        </p:nvCxnSpPr>
        <p:spPr>
          <a:xfrm>
            <a:off x="1667783" y="4817892"/>
            <a:ext cx="0" cy="259176"/>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grpSp>
        <p:nvGrpSpPr>
          <p:cNvPr id="44" name="Group 43"/>
          <p:cNvGrpSpPr/>
          <p:nvPr/>
        </p:nvGrpSpPr>
        <p:grpSpPr>
          <a:xfrm>
            <a:off x="4305670" y="4625267"/>
            <a:ext cx="3781887" cy="192626"/>
            <a:chOff x="4631821" y="4810204"/>
            <a:chExt cx="3512321" cy="152857"/>
          </a:xfrm>
        </p:grpSpPr>
        <p:cxnSp>
          <p:nvCxnSpPr>
            <p:cNvPr id="38" name="Straight Connector 37"/>
            <p:cNvCxnSpPr/>
            <p:nvPr/>
          </p:nvCxnSpPr>
          <p:spPr>
            <a:xfrm>
              <a:off x="4631821" y="4950087"/>
              <a:ext cx="3512321"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40" name="Straight Connector 39"/>
            <p:cNvCxnSpPr/>
            <p:nvPr/>
          </p:nvCxnSpPr>
          <p:spPr>
            <a:xfrm>
              <a:off x="4631821" y="4817892"/>
              <a:ext cx="0" cy="145169"/>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42" name="Straight Connector 41"/>
            <p:cNvCxnSpPr/>
            <p:nvPr/>
          </p:nvCxnSpPr>
          <p:spPr>
            <a:xfrm>
              <a:off x="8144142" y="4810204"/>
              <a:ext cx="0" cy="145169"/>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sp>
        <p:nvSpPr>
          <p:cNvPr id="22" name="TextBox 21"/>
          <p:cNvSpPr txBox="1"/>
          <p:nvPr/>
        </p:nvSpPr>
        <p:spPr>
          <a:xfrm>
            <a:off x="2656675" y="5076104"/>
            <a:ext cx="1572426" cy="830997"/>
          </a:xfrm>
          <a:prstGeom prst="rect">
            <a:avLst/>
          </a:prstGeom>
          <a:solidFill>
            <a:schemeClr val="bg1"/>
          </a:solidFill>
          <a:ln w="38100">
            <a:solidFill>
              <a:srgbClr val="FF0000"/>
            </a:solidFill>
          </a:ln>
        </p:spPr>
        <p:txBody>
          <a:bodyPr wrap="square" rtlCol="0">
            <a:spAutoFit/>
          </a:bodyPr>
          <a:lstStyle/>
          <a:p>
            <a:pPr algn="ctr"/>
            <a:r>
              <a:rPr lang="en-US" sz="1200" b="1" dirty="0" smtClean="0"/>
              <a:t>Either the SSN or date of birth will be listed (no need to validate its accuracy)</a:t>
            </a:r>
            <a:endParaRPr lang="en-US" sz="1200" b="1" dirty="0"/>
          </a:p>
        </p:txBody>
      </p:sp>
      <p:cxnSp>
        <p:nvCxnSpPr>
          <p:cNvPr id="25" name="Straight Arrow Connector 24"/>
          <p:cNvCxnSpPr/>
          <p:nvPr/>
        </p:nvCxnSpPr>
        <p:spPr>
          <a:xfrm>
            <a:off x="3460904" y="4810563"/>
            <a:ext cx="0" cy="259176"/>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27" name="Straight Arrow Connector 26"/>
          <p:cNvCxnSpPr/>
          <p:nvPr/>
        </p:nvCxnSpPr>
        <p:spPr>
          <a:xfrm>
            <a:off x="6383137" y="4805526"/>
            <a:ext cx="0" cy="259176"/>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28" name="TextBox 27"/>
          <p:cNvSpPr txBox="1"/>
          <p:nvPr/>
        </p:nvSpPr>
        <p:spPr>
          <a:xfrm>
            <a:off x="5596924" y="5076104"/>
            <a:ext cx="1572426" cy="461665"/>
          </a:xfrm>
          <a:prstGeom prst="rect">
            <a:avLst/>
          </a:prstGeom>
          <a:solidFill>
            <a:schemeClr val="bg1"/>
          </a:solidFill>
          <a:ln w="38100">
            <a:solidFill>
              <a:srgbClr val="FF0000"/>
            </a:solidFill>
          </a:ln>
        </p:spPr>
        <p:txBody>
          <a:bodyPr wrap="square" rtlCol="0">
            <a:spAutoFit/>
          </a:bodyPr>
          <a:lstStyle/>
          <a:p>
            <a:pPr algn="ctr"/>
            <a:r>
              <a:rPr lang="en-US" sz="1200" b="1" dirty="0" smtClean="0"/>
              <a:t>Full year/months covered</a:t>
            </a:r>
            <a:endParaRPr lang="en-US" sz="1200" b="1" dirty="0"/>
          </a:p>
        </p:txBody>
      </p:sp>
    </p:spTree>
    <p:extLst>
      <p:ext uri="{BB962C8B-B14F-4D97-AF65-F5344CB8AC3E}">
        <p14:creationId xmlns:p14="http://schemas.microsoft.com/office/powerpoint/2010/main" val="1909929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wipe(left)">
                                      <p:cBhvr>
                                        <p:cTn id="10" dur="500"/>
                                        <p:tgtEl>
                                          <p:spTgt spid="17"/>
                                        </p:tgtEl>
                                      </p:cBhvr>
                                    </p:animEffect>
                                  </p:childTnLst>
                                </p:cTn>
                              </p:par>
                              <p:par>
                                <p:cTn id="11" presetID="22" presetClass="entr" presetSubtype="8" fill="hold" nodeType="with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wipe(left)">
                                      <p:cBhvr>
                                        <p:cTn id="13" dur="500"/>
                                        <p:tgtEl>
                                          <p:spTgt spid="21"/>
                                        </p:tgtEl>
                                      </p:cBhvr>
                                    </p:animEffect>
                                  </p:childTnLst>
                                </p:cTn>
                              </p:par>
                              <p:par>
                                <p:cTn id="14" presetID="22" presetClass="entr" presetSubtype="8" fill="hold" nodeType="with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wipe(left)">
                                      <p:cBhvr>
                                        <p:cTn id="16" dur="500"/>
                                        <p:tgtEl>
                                          <p:spTgt spid="19"/>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wipe(left)">
                                      <p:cBhvr>
                                        <p:cTn id="19" dur="500"/>
                                        <p:tgtEl>
                                          <p:spTgt spid="23"/>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1" fill="hold" grpId="0" nodeType="clickEffect">
                                  <p:stCondLst>
                                    <p:cond delay="0"/>
                                  </p:stCondLst>
                                  <p:childTnLst>
                                    <p:set>
                                      <p:cBhvr>
                                        <p:cTn id="23" dur="1" fill="hold">
                                          <p:stCondLst>
                                            <p:cond delay="0"/>
                                          </p:stCondLst>
                                        </p:cTn>
                                        <p:tgtEl>
                                          <p:spTgt spid="24"/>
                                        </p:tgtEl>
                                        <p:attrNameLst>
                                          <p:attrName>style.visibility</p:attrName>
                                        </p:attrNameLst>
                                      </p:cBhvr>
                                      <p:to>
                                        <p:strVal val="visible"/>
                                      </p:to>
                                    </p:set>
                                    <p:animEffect transition="in" filter="wipe(up)">
                                      <p:cBhvr>
                                        <p:cTn id="24" dur="500"/>
                                        <p:tgtEl>
                                          <p:spTgt spid="24"/>
                                        </p:tgtEl>
                                      </p:cBhvr>
                                    </p:animEffect>
                                  </p:childTnLst>
                                </p:cTn>
                              </p:par>
                              <p:par>
                                <p:cTn id="25" presetID="22" presetClass="entr" presetSubtype="1"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wipe(up)">
                                      <p:cBhvr>
                                        <p:cTn id="27" dur="500"/>
                                        <p:tgtEl>
                                          <p:spTgt spid="26"/>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wipe(up)">
                                      <p:cBhvr>
                                        <p:cTn id="32" dur="500"/>
                                        <p:tgtEl>
                                          <p:spTgt spid="22"/>
                                        </p:tgtEl>
                                      </p:cBhvr>
                                    </p:animEffect>
                                  </p:childTnLst>
                                </p:cTn>
                              </p:par>
                              <p:par>
                                <p:cTn id="33" presetID="22" presetClass="entr" presetSubtype="1" fill="hold" nodeType="with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up)">
                                      <p:cBhvr>
                                        <p:cTn id="35" dur="500"/>
                                        <p:tgtEl>
                                          <p:spTgt spid="25"/>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1" fill="hold" nodeType="clickEffect">
                                  <p:stCondLst>
                                    <p:cond delay="0"/>
                                  </p:stCondLst>
                                  <p:childTnLst>
                                    <p:set>
                                      <p:cBhvr>
                                        <p:cTn id="39" dur="1" fill="hold">
                                          <p:stCondLst>
                                            <p:cond delay="0"/>
                                          </p:stCondLst>
                                        </p:cTn>
                                        <p:tgtEl>
                                          <p:spTgt spid="27"/>
                                        </p:tgtEl>
                                        <p:attrNameLst>
                                          <p:attrName>style.visibility</p:attrName>
                                        </p:attrNameLst>
                                      </p:cBhvr>
                                      <p:to>
                                        <p:strVal val="visible"/>
                                      </p:to>
                                    </p:set>
                                    <p:animEffect transition="in" filter="wipe(up)">
                                      <p:cBhvr>
                                        <p:cTn id="40" dur="500"/>
                                        <p:tgtEl>
                                          <p:spTgt spid="27"/>
                                        </p:tgtEl>
                                      </p:cBhvr>
                                    </p:animEffect>
                                  </p:childTnLst>
                                </p:cTn>
                              </p:par>
                              <p:par>
                                <p:cTn id="41" presetID="22" presetClass="entr" presetSubtype="1" fill="hold" grpId="0" nodeType="with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wipe(up)">
                                      <p:cBhvr>
                                        <p:cTn id="43" dur="500"/>
                                        <p:tgtEl>
                                          <p:spTgt spid="28"/>
                                        </p:tgtEl>
                                      </p:cBhvr>
                                    </p:animEffect>
                                  </p:childTnLst>
                                </p:cTn>
                              </p:par>
                              <p:par>
                                <p:cTn id="44" presetID="22" presetClass="entr" presetSubtype="1" fill="hold" nodeType="withEffect">
                                  <p:stCondLst>
                                    <p:cond delay="0"/>
                                  </p:stCondLst>
                                  <p:childTnLst>
                                    <p:set>
                                      <p:cBhvr>
                                        <p:cTn id="45" dur="1" fill="hold">
                                          <p:stCondLst>
                                            <p:cond delay="0"/>
                                          </p:stCondLst>
                                        </p:cTn>
                                        <p:tgtEl>
                                          <p:spTgt spid="44"/>
                                        </p:tgtEl>
                                        <p:attrNameLst>
                                          <p:attrName>style.visibility</p:attrName>
                                        </p:attrNameLst>
                                      </p:cBhvr>
                                      <p:to>
                                        <p:strVal val="visible"/>
                                      </p:to>
                                    </p:set>
                                    <p:animEffect transition="in" filter="wipe(up)">
                                      <p:cBhvr>
                                        <p:cTn id="46"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23" grpId="0" animBg="1"/>
      <p:bldP spid="24" grpId="0" animBg="1"/>
      <p:bldP spid="22" grpId="0" animBg="1"/>
      <p:bldP spid="2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Form 1095-C</a:t>
            </a:r>
            <a:endParaRPr lang="en-US" dirty="0"/>
          </a:p>
        </p:txBody>
      </p:sp>
      <p:sp>
        <p:nvSpPr>
          <p:cNvPr id="4" name="Slide Number Placeholder 3"/>
          <p:cNvSpPr>
            <a:spLocks noGrp="1"/>
          </p:cNvSpPr>
          <p:nvPr>
            <p:ph type="sldNum" sz="quarter" idx="12"/>
          </p:nvPr>
        </p:nvSpPr>
        <p:spPr/>
        <p:txBody>
          <a:bodyPr/>
          <a:lstStyle/>
          <a:p>
            <a:pPr algn="r"/>
            <a:fld id="{7FFE15FC-A8B6-4718-BABB-4F5309630F6C}" type="slidenum">
              <a:rPr lang="en-US" smtClean="0"/>
              <a:pPr algn="r"/>
              <a:t>15</a:t>
            </a:fld>
            <a:endParaRPr lang="en-US" dirty="0"/>
          </a:p>
        </p:txBody>
      </p:sp>
      <p:pic>
        <p:nvPicPr>
          <p:cNvPr id="5" name="Picture 4"/>
          <p:cNvPicPr>
            <a:picLocks noChangeAspect="1"/>
          </p:cNvPicPr>
          <p:nvPr/>
        </p:nvPicPr>
        <p:blipFill>
          <a:blip r:embed="rId2"/>
          <a:stretch>
            <a:fillRect/>
          </a:stretch>
        </p:blipFill>
        <p:spPr>
          <a:xfrm>
            <a:off x="661409" y="1093862"/>
            <a:ext cx="7860863" cy="3922475"/>
          </a:xfrm>
          <a:prstGeom prst="rect">
            <a:avLst/>
          </a:prstGeom>
          <a:ln>
            <a:noFill/>
          </a:ln>
          <a:effectLst>
            <a:outerShdw blurRad="190500" algn="tl" rotWithShape="0">
              <a:srgbClr val="000000">
                <a:alpha val="70000"/>
              </a:srgbClr>
            </a:outerShdw>
          </a:effectLst>
        </p:spPr>
      </p:pic>
      <p:sp>
        <p:nvSpPr>
          <p:cNvPr id="6" name="TextBox 5"/>
          <p:cNvSpPr txBox="1"/>
          <p:nvPr/>
        </p:nvSpPr>
        <p:spPr>
          <a:xfrm>
            <a:off x="1461330" y="3187581"/>
            <a:ext cx="6358072" cy="477054"/>
          </a:xfrm>
          <a:prstGeom prst="rect">
            <a:avLst/>
          </a:prstGeom>
          <a:solidFill>
            <a:schemeClr val="bg1"/>
          </a:solidFill>
          <a:ln w="38100">
            <a:solidFill>
              <a:srgbClr val="FF0000"/>
            </a:solidFill>
          </a:ln>
        </p:spPr>
        <p:txBody>
          <a:bodyPr wrap="square" rtlCol="0">
            <a:spAutoFit/>
          </a:bodyPr>
          <a:lstStyle/>
          <a:p>
            <a:r>
              <a:rPr lang="en-US" sz="1400" b="1" dirty="0" smtClean="0"/>
              <a:t>Cost of an </a:t>
            </a:r>
            <a:r>
              <a:rPr lang="en-US" sz="1400" b="1" u="sng" dirty="0" smtClean="0"/>
              <a:t>offer</a:t>
            </a:r>
            <a:r>
              <a:rPr lang="en-US" sz="1400" b="1" dirty="0" smtClean="0"/>
              <a:t> of coverage </a:t>
            </a:r>
            <a:r>
              <a:rPr lang="en-US" sz="1100" dirty="0" smtClean="0"/>
              <a:t>– Can be used to determine whether the employee is eligible for an affordability exemption if they did not accept coverage</a:t>
            </a:r>
            <a:endParaRPr lang="en-US" sz="1100" dirty="0"/>
          </a:p>
        </p:txBody>
      </p:sp>
      <p:sp>
        <p:nvSpPr>
          <p:cNvPr id="16" name="TextBox 15"/>
          <p:cNvSpPr txBox="1"/>
          <p:nvPr/>
        </p:nvSpPr>
        <p:spPr>
          <a:xfrm>
            <a:off x="910832" y="5268397"/>
            <a:ext cx="1705307" cy="461665"/>
          </a:xfrm>
          <a:prstGeom prst="rect">
            <a:avLst/>
          </a:prstGeom>
          <a:solidFill>
            <a:schemeClr val="bg1"/>
          </a:solidFill>
          <a:ln w="38100">
            <a:solidFill>
              <a:srgbClr val="FF0000"/>
            </a:solidFill>
          </a:ln>
        </p:spPr>
        <p:txBody>
          <a:bodyPr wrap="square" rtlCol="0">
            <a:spAutoFit/>
          </a:bodyPr>
          <a:lstStyle/>
          <a:p>
            <a:pPr algn="ctr"/>
            <a:r>
              <a:rPr lang="en-US" sz="1200" b="1" dirty="0" smtClean="0"/>
              <a:t>Each covered family member will be listed</a:t>
            </a:r>
            <a:endParaRPr lang="en-US" sz="1200" b="1" dirty="0"/>
          </a:p>
        </p:txBody>
      </p:sp>
      <p:cxnSp>
        <p:nvCxnSpPr>
          <p:cNvPr id="17" name="Straight Arrow Connector 16"/>
          <p:cNvCxnSpPr/>
          <p:nvPr/>
        </p:nvCxnSpPr>
        <p:spPr>
          <a:xfrm flipH="1">
            <a:off x="1763486" y="4878642"/>
            <a:ext cx="729" cy="371999"/>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grpSp>
        <p:nvGrpSpPr>
          <p:cNvPr id="18" name="Group 17"/>
          <p:cNvGrpSpPr/>
          <p:nvPr/>
        </p:nvGrpSpPr>
        <p:grpSpPr>
          <a:xfrm>
            <a:off x="4305670" y="4740676"/>
            <a:ext cx="4101483" cy="263646"/>
            <a:chOff x="4631821" y="4810204"/>
            <a:chExt cx="3512321" cy="152857"/>
          </a:xfrm>
        </p:grpSpPr>
        <p:cxnSp>
          <p:nvCxnSpPr>
            <p:cNvPr id="19" name="Straight Connector 18"/>
            <p:cNvCxnSpPr/>
            <p:nvPr/>
          </p:nvCxnSpPr>
          <p:spPr>
            <a:xfrm>
              <a:off x="4631821" y="4950087"/>
              <a:ext cx="3512321"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4631821" y="4817892"/>
              <a:ext cx="0" cy="145169"/>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a:off x="8144142" y="4810204"/>
              <a:ext cx="0" cy="145169"/>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sp>
        <p:nvSpPr>
          <p:cNvPr id="22" name="TextBox 21"/>
          <p:cNvSpPr txBox="1"/>
          <p:nvPr/>
        </p:nvSpPr>
        <p:spPr>
          <a:xfrm>
            <a:off x="2683307" y="5274641"/>
            <a:ext cx="1705307" cy="830997"/>
          </a:xfrm>
          <a:prstGeom prst="rect">
            <a:avLst/>
          </a:prstGeom>
          <a:solidFill>
            <a:schemeClr val="bg1"/>
          </a:solidFill>
          <a:ln w="38100">
            <a:solidFill>
              <a:srgbClr val="FF0000"/>
            </a:solidFill>
          </a:ln>
        </p:spPr>
        <p:txBody>
          <a:bodyPr wrap="square" rtlCol="0">
            <a:spAutoFit/>
          </a:bodyPr>
          <a:lstStyle/>
          <a:p>
            <a:pPr algn="ctr"/>
            <a:r>
              <a:rPr lang="en-US" sz="1200" b="1" dirty="0" smtClean="0"/>
              <a:t>Either the SSN or date of birth will be listed (no need to validate its accuracy)</a:t>
            </a:r>
            <a:endParaRPr lang="en-US" sz="1200" b="1" dirty="0"/>
          </a:p>
        </p:txBody>
      </p:sp>
      <p:cxnSp>
        <p:nvCxnSpPr>
          <p:cNvPr id="23" name="Straight Arrow Connector 22"/>
          <p:cNvCxnSpPr/>
          <p:nvPr/>
        </p:nvCxnSpPr>
        <p:spPr>
          <a:xfrm>
            <a:off x="3534573" y="4895908"/>
            <a:ext cx="0" cy="354733"/>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24" name="Straight Arrow Connector 23"/>
          <p:cNvCxnSpPr/>
          <p:nvPr/>
        </p:nvCxnSpPr>
        <p:spPr>
          <a:xfrm>
            <a:off x="6374351" y="4981945"/>
            <a:ext cx="0" cy="354733"/>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25" name="TextBox 24"/>
          <p:cNvSpPr txBox="1"/>
          <p:nvPr/>
        </p:nvSpPr>
        <p:spPr>
          <a:xfrm>
            <a:off x="5530483" y="5380169"/>
            <a:ext cx="1705307" cy="461665"/>
          </a:xfrm>
          <a:prstGeom prst="rect">
            <a:avLst/>
          </a:prstGeom>
          <a:solidFill>
            <a:schemeClr val="bg1"/>
          </a:solidFill>
          <a:ln w="38100">
            <a:solidFill>
              <a:srgbClr val="FF0000"/>
            </a:solidFill>
          </a:ln>
        </p:spPr>
        <p:txBody>
          <a:bodyPr wrap="square" rtlCol="0">
            <a:spAutoFit/>
          </a:bodyPr>
          <a:lstStyle/>
          <a:p>
            <a:pPr algn="ctr"/>
            <a:r>
              <a:rPr lang="en-US" sz="1200" b="1" dirty="0" smtClean="0"/>
              <a:t>Full year/months covered</a:t>
            </a:r>
            <a:endParaRPr lang="en-US" sz="1200" b="1" dirty="0"/>
          </a:p>
        </p:txBody>
      </p:sp>
    </p:spTree>
    <p:extLst>
      <p:ext uri="{BB962C8B-B14F-4D97-AF65-F5344CB8AC3E}">
        <p14:creationId xmlns:p14="http://schemas.microsoft.com/office/powerpoint/2010/main" val="202998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ipe(up)">
                                      <p:cBhvr>
                                        <p:cTn id="12" dur="500"/>
                                        <p:tgtEl>
                                          <p:spTgt spid="16"/>
                                        </p:tgtEl>
                                      </p:cBhvr>
                                    </p:animEffect>
                                  </p:childTnLst>
                                </p:cTn>
                              </p:par>
                              <p:par>
                                <p:cTn id="13" presetID="22" presetClass="entr" presetSubtype="1"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up)">
                                      <p:cBhvr>
                                        <p:cTn id="15" dur="500"/>
                                        <p:tgtEl>
                                          <p:spTgt spid="17"/>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grpId="0" nodeType="click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wipe(up)">
                                      <p:cBhvr>
                                        <p:cTn id="20" dur="500"/>
                                        <p:tgtEl>
                                          <p:spTgt spid="22"/>
                                        </p:tgtEl>
                                      </p:cBhvr>
                                    </p:animEffect>
                                  </p:childTnLst>
                                </p:cTn>
                              </p:par>
                              <p:par>
                                <p:cTn id="21" presetID="22" presetClass="entr" presetSubtype="1" fill="hold" nodeType="with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wipe(up)">
                                      <p:cBhvr>
                                        <p:cTn id="23" dur="500"/>
                                        <p:tgtEl>
                                          <p:spTgt spid="23"/>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1" fill="hold" nodeType="clickEffect">
                                  <p:stCondLst>
                                    <p:cond delay="0"/>
                                  </p:stCondLst>
                                  <p:childTnLst>
                                    <p:set>
                                      <p:cBhvr>
                                        <p:cTn id="27" dur="1" fill="hold">
                                          <p:stCondLst>
                                            <p:cond delay="0"/>
                                          </p:stCondLst>
                                        </p:cTn>
                                        <p:tgtEl>
                                          <p:spTgt spid="24"/>
                                        </p:tgtEl>
                                        <p:attrNameLst>
                                          <p:attrName>style.visibility</p:attrName>
                                        </p:attrNameLst>
                                      </p:cBhvr>
                                      <p:to>
                                        <p:strVal val="visible"/>
                                      </p:to>
                                    </p:set>
                                    <p:animEffect transition="in" filter="wipe(up)">
                                      <p:cBhvr>
                                        <p:cTn id="28" dur="500"/>
                                        <p:tgtEl>
                                          <p:spTgt spid="24"/>
                                        </p:tgtEl>
                                      </p:cBhvr>
                                    </p:animEffect>
                                  </p:childTnLst>
                                </p:cTn>
                              </p:par>
                              <p:par>
                                <p:cTn id="29" presetID="22" presetClass="entr" presetSubtype="1" fill="hold" grpId="0" nodeType="withEffect">
                                  <p:stCondLst>
                                    <p:cond delay="0"/>
                                  </p:stCondLst>
                                  <p:childTnLst>
                                    <p:set>
                                      <p:cBhvr>
                                        <p:cTn id="30" dur="1" fill="hold">
                                          <p:stCondLst>
                                            <p:cond delay="0"/>
                                          </p:stCondLst>
                                        </p:cTn>
                                        <p:tgtEl>
                                          <p:spTgt spid="25"/>
                                        </p:tgtEl>
                                        <p:attrNameLst>
                                          <p:attrName>style.visibility</p:attrName>
                                        </p:attrNameLst>
                                      </p:cBhvr>
                                      <p:to>
                                        <p:strVal val="visible"/>
                                      </p:to>
                                    </p:set>
                                    <p:animEffect transition="in" filter="wipe(up)">
                                      <p:cBhvr>
                                        <p:cTn id="31" dur="500"/>
                                        <p:tgtEl>
                                          <p:spTgt spid="25"/>
                                        </p:tgtEl>
                                      </p:cBhvr>
                                    </p:animEffect>
                                  </p:childTnLst>
                                </p:cTn>
                              </p:par>
                              <p:par>
                                <p:cTn id="32" presetID="22" presetClass="entr" presetSubtype="1" fill="hold" nodeType="with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wipe(up)">
                                      <p:cBhvr>
                                        <p:cTn id="34"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6" grpId="0" animBg="1"/>
      <p:bldP spid="22" grpId="0" animBg="1"/>
      <p:bldP spid="2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Handling Missing or </a:t>
            </a:r>
            <a:r>
              <a:rPr lang="en-US" dirty="0"/>
              <a:t>I</a:t>
            </a:r>
            <a:r>
              <a:rPr lang="en-US" dirty="0" smtClean="0"/>
              <a:t>ncorrect 1095s</a:t>
            </a:r>
            <a:endParaRPr lang="en-US" dirty="0"/>
          </a:p>
        </p:txBody>
      </p:sp>
      <p:sp>
        <p:nvSpPr>
          <p:cNvPr id="4" name="Slide Number Placeholder 3"/>
          <p:cNvSpPr>
            <a:spLocks noGrp="1"/>
          </p:cNvSpPr>
          <p:nvPr>
            <p:ph type="sldNum" sz="quarter" idx="12"/>
          </p:nvPr>
        </p:nvSpPr>
        <p:spPr/>
        <p:txBody>
          <a:bodyPr/>
          <a:lstStyle/>
          <a:p>
            <a:pPr algn="r"/>
            <a:fld id="{7FFE15FC-A8B6-4718-BABB-4F5309630F6C}" type="slidenum">
              <a:rPr lang="en-US" smtClean="0"/>
              <a:pPr algn="r"/>
              <a:t>16</a:t>
            </a:fld>
            <a:endParaRPr lang="en-US" dirty="0"/>
          </a:p>
        </p:txBody>
      </p:sp>
      <p:sp>
        <p:nvSpPr>
          <p:cNvPr id="50" name="TextBox 49"/>
          <p:cNvSpPr txBox="1"/>
          <p:nvPr/>
        </p:nvSpPr>
        <p:spPr>
          <a:xfrm>
            <a:off x="243185" y="774825"/>
            <a:ext cx="8673736" cy="5909310"/>
          </a:xfrm>
          <a:prstGeom prst="rect">
            <a:avLst/>
          </a:prstGeom>
          <a:noFill/>
        </p:spPr>
        <p:txBody>
          <a:bodyPr wrap="square" rtlCol="0">
            <a:spAutoFit/>
          </a:bodyPr>
          <a:lstStyle/>
          <a:p>
            <a:r>
              <a:rPr lang="en-US" sz="2400" b="1" dirty="0" smtClean="0">
                <a:solidFill>
                  <a:schemeClr val="tx2"/>
                </a:solidFill>
                <a:latin typeface="Franklin Gothic Book" panose="020B0503020102020204" pitchFamily="34" charset="0"/>
              </a:rPr>
              <a:t>Form 1095-A</a:t>
            </a:r>
          </a:p>
          <a:p>
            <a:pPr marL="233363" indent="-233363" defTabSz="457200">
              <a:spcBef>
                <a:spcPts val="1200"/>
              </a:spcBef>
              <a:buClr>
                <a:schemeClr val="tx2">
                  <a:lumMod val="60000"/>
                  <a:lumOff val="40000"/>
                </a:schemeClr>
              </a:buClr>
              <a:buFont typeface="Arial"/>
              <a:buChar char="•"/>
            </a:pPr>
            <a:r>
              <a:rPr lang="en-US" sz="1600" dirty="0">
                <a:latin typeface="Arial" panose="020B0604020202020204" pitchFamily="34" charset="0"/>
                <a:cs typeface="Arial" panose="020B0604020202020204" pitchFamily="34" charset="0"/>
              </a:rPr>
              <a:t>Necessary to prepare Form 8962. </a:t>
            </a:r>
            <a:r>
              <a:rPr lang="en-US" sz="1600" dirty="0" smtClean="0">
                <a:latin typeface="Arial" panose="020B0604020202020204" pitchFamily="34" charset="0"/>
                <a:cs typeface="Arial" panose="020B0604020202020204" pitchFamily="34" charset="0"/>
              </a:rPr>
              <a:t>Taxpayers receiving APTC are required to file.</a:t>
            </a:r>
            <a:endParaRPr lang="en-US" sz="1600" dirty="0">
              <a:latin typeface="Arial" panose="020B0604020202020204" pitchFamily="34" charset="0"/>
              <a:cs typeface="Arial" panose="020B0604020202020204" pitchFamily="34" charset="0"/>
            </a:endParaRPr>
          </a:p>
          <a:p>
            <a:pPr marL="233363" indent="-233363" defTabSz="457200">
              <a:spcBef>
                <a:spcPts val="1200"/>
              </a:spcBef>
              <a:buClr>
                <a:schemeClr val="tx2">
                  <a:lumMod val="60000"/>
                  <a:lumOff val="40000"/>
                </a:schemeClr>
              </a:buClr>
              <a:buFont typeface="Arial"/>
              <a:buChar char="•"/>
            </a:pPr>
            <a:r>
              <a:rPr lang="en-US" sz="1600" dirty="0">
                <a:latin typeface="Arial" panose="020B0604020202020204" pitchFamily="34" charset="0"/>
                <a:cs typeface="Arial" panose="020B0604020202020204" pitchFamily="34" charset="0"/>
              </a:rPr>
              <a:t>Get corrections before filing. Sometimes these are given over the phone. </a:t>
            </a:r>
          </a:p>
          <a:p>
            <a:pPr marL="233363" indent="-233363" defTabSz="457200">
              <a:spcBef>
                <a:spcPts val="1200"/>
              </a:spcBef>
              <a:buClr>
                <a:schemeClr val="tx2">
                  <a:lumMod val="60000"/>
                  <a:lumOff val="40000"/>
                </a:schemeClr>
              </a:buClr>
              <a:buFont typeface="Arial"/>
              <a:buChar char="•"/>
            </a:pPr>
            <a:r>
              <a:rPr lang="en-US" sz="1600" dirty="0">
                <a:latin typeface="Arial" panose="020B0604020202020204" pitchFamily="34" charset="0"/>
                <a:cs typeface="Arial" panose="020B0604020202020204" pitchFamily="34" charset="0"/>
              </a:rPr>
              <a:t>Note: If the SLCSP is missing or incorrect, use the SLCSP tool on healthcare.gov to find the correct plan cost. Print out the result page for the taxpayer’s records. Enter the correct SLCSP in </a:t>
            </a:r>
            <a:r>
              <a:rPr lang="en-US" sz="1600" dirty="0" err="1">
                <a:latin typeface="Arial" panose="020B0604020202020204" pitchFamily="34" charset="0"/>
                <a:cs typeface="Arial" panose="020B0604020202020204" pitchFamily="34" charset="0"/>
              </a:rPr>
              <a:t>TaxWise</a:t>
            </a:r>
            <a:r>
              <a:rPr lang="en-US" sz="1600" dirty="0">
                <a:latin typeface="Arial" panose="020B0604020202020204" pitchFamily="34" charset="0"/>
                <a:cs typeface="Arial" panose="020B0604020202020204" pitchFamily="34" charset="0"/>
              </a:rPr>
              <a:t>. </a:t>
            </a:r>
          </a:p>
          <a:p>
            <a:endParaRPr lang="en-US" b="1" dirty="0"/>
          </a:p>
          <a:p>
            <a:r>
              <a:rPr lang="en-US" sz="2400" b="1" dirty="0">
                <a:solidFill>
                  <a:schemeClr val="tx2"/>
                </a:solidFill>
                <a:latin typeface="Franklin Gothic Book" panose="020B0503020102020204" pitchFamily="34" charset="0"/>
              </a:rPr>
              <a:t>Form 1095-B and 1095-C</a:t>
            </a:r>
          </a:p>
          <a:p>
            <a:pPr marL="233363" indent="-233363" defTabSz="457200">
              <a:spcBef>
                <a:spcPts val="1200"/>
              </a:spcBef>
              <a:buClr>
                <a:schemeClr val="tx2">
                  <a:lumMod val="60000"/>
                  <a:lumOff val="40000"/>
                </a:schemeClr>
              </a:buClr>
              <a:buFont typeface="Arial"/>
              <a:buChar char="•"/>
            </a:pPr>
            <a:r>
              <a:rPr lang="en-US" sz="1600" b="1" dirty="0">
                <a:latin typeface="Arial" panose="020B0604020202020204" pitchFamily="34" charset="0"/>
                <a:cs typeface="Arial" panose="020B0604020202020204" pitchFamily="34" charset="0"/>
              </a:rPr>
              <a:t>If </a:t>
            </a:r>
            <a:r>
              <a:rPr lang="en-US" sz="1600" b="1" dirty="0" smtClean="0">
                <a:latin typeface="Arial" panose="020B0604020202020204" pitchFamily="34" charset="0"/>
                <a:cs typeface="Arial" panose="020B0604020202020204" pitchFamily="34" charset="0"/>
              </a:rPr>
              <a:t>a person is insured but does </a:t>
            </a:r>
            <a:r>
              <a:rPr lang="en-US" sz="1600" b="1" dirty="0">
                <a:latin typeface="Arial" panose="020B0604020202020204" pitchFamily="34" charset="0"/>
                <a:cs typeface="Arial" panose="020B0604020202020204" pitchFamily="34" charset="0"/>
              </a:rPr>
              <a:t>not receive either 1095-B or -C,</a:t>
            </a:r>
            <a:r>
              <a:rPr lang="en-US" sz="1600" dirty="0">
                <a:latin typeface="Arial" panose="020B0604020202020204" pitchFamily="34" charset="0"/>
                <a:cs typeface="Arial" panose="020B0604020202020204" pitchFamily="34" charset="0"/>
              </a:rPr>
              <a:t> </a:t>
            </a:r>
            <a:r>
              <a:rPr lang="en-US" sz="1600" dirty="0" smtClean="0">
                <a:latin typeface="Arial" panose="020B0604020202020204" pitchFamily="34" charset="0"/>
                <a:cs typeface="Arial" panose="020B0604020202020204" pitchFamily="34" charset="0"/>
              </a:rPr>
              <a:t>he or she </a:t>
            </a:r>
            <a:r>
              <a:rPr lang="en-US" sz="1600" dirty="0">
                <a:latin typeface="Arial" panose="020B0604020202020204" pitchFamily="34" charset="0"/>
                <a:cs typeface="Arial" panose="020B0604020202020204" pitchFamily="34" charset="0"/>
              </a:rPr>
              <a:t>should ask </a:t>
            </a:r>
            <a:r>
              <a:rPr lang="en-US" sz="1600" dirty="0">
                <a:solidFill>
                  <a:srgbClr val="000000"/>
                </a:solidFill>
                <a:latin typeface="Arial" panose="020B0604020202020204" pitchFamily="34" charset="0"/>
                <a:cs typeface="Arial" panose="020B0604020202020204" pitchFamily="34" charset="0"/>
              </a:rPr>
              <a:t>the insurance </a:t>
            </a:r>
            <a:r>
              <a:rPr lang="en-US" sz="1600" dirty="0" smtClean="0">
                <a:solidFill>
                  <a:srgbClr val="000000"/>
                </a:solidFill>
                <a:latin typeface="Arial" panose="020B0604020202020204" pitchFamily="34" charset="0"/>
                <a:cs typeface="Arial" panose="020B0604020202020204" pitchFamily="34" charset="0"/>
              </a:rPr>
              <a:t>issuer whether one will be sent. </a:t>
            </a:r>
            <a:r>
              <a:rPr lang="en-US" sz="1600" dirty="0">
                <a:solidFill>
                  <a:srgbClr val="000000"/>
                </a:solidFill>
                <a:latin typeface="Arial" panose="020B0604020202020204" pitchFamily="34" charset="0"/>
                <a:cs typeface="Arial" panose="020B0604020202020204" pitchFamily="34" charset="0"/>
              </a:rPr>
              <a:t>If </a:t>
            </a:r>
            <a:r>
              <a:rPr lang="en-US" sz="1600" dirty="0" smtClean="0">
                <a:solidFill>
                  <a:srgbClr val="000000"/>
                </a:solidFill>
                <a:latin typeface="Arial" panose="020B0604020202020204" pitchFamily="34" charset="0"/>
                <a:cs typeface="Arial" panose="020B0604020202020204" pitchFamily="34" charset="0"/>
              </a:rPr>
              <a:t>not, </a:t>
            </a:r>
            <a:r>
              <a:rPr lang="en-US" sz="1600" dirty="0">
                <a:solidFill>
                  <a:srgbClr val="000000"/>
                </a:solidFill>
                <a:latin typeface="Arial" panose="020B0604020202020204" pitchFamily="34" charset="0"/>
                <a:cs typeface="Arial" panose="020B0604020202020204" pitchFamily="34" charset="0"/>
              </a:rPr>
              <a:t>prepare the return based on client’s interview and attestation. </a:t>
            </a:r>
            <a:endParaRPr lang="en-US" sz="1600" dirty="0" smtClean="0">
              <a:solidFill>
                <a:srgbClr val="000000"/>
              </a:solidFill>
              <a:latin typeface="Arial" panose="020B0604020202020204" pitchFamily="34" charset="0"/>
              <a:cs typeface="Arial" panose="020B0604020202020204" pitchFamily="34" charset="0"/>
            </a:endParaRPr>
          </a:p>
          <a:p>
            <a:pPr marL="233363" indent="-233363" defTabSz="457200">
              <a:spcBef>
                <a:spcPts val="1200"/>
              </a:spcBef>
              <a:buClr>
                <a:schemeClr val="tx2">
                  <a:lumMod val="60000"/>
                  <a:lumOff val="40000"/>
                </a:schemeClr>
              </a:buClr>
              <a:buFont typeface="Arial"/>
              <a:buChar char="•"/>
            </a:pPr>
            <a:r>
              <a:rPr lang="en-US" sz="1600" b="1" dirty="0" smtClean="0">
                <a:latin typeface="Arial" panose="020B0604020202020204" pitchFamily="34" charset="0"/>
                <a:cs typeface="Arial" panose="020B0604020202020204" pitchFamily="34" charset="0"/>
              </a:rPr>
              <a:t>If a person </a:t>
            </a:r>
            <a:r>
              <a:rPr lang="en-US" sz="1600" b="1" dirty="0">
                <a:latin typeface="Arial" panose="020B0604020202020204" pitchFamily="34" charset="0"/>
                <a:cs typeface="Arial" panose="020B0604020202020204" pitchFamily="34" charset="0"/>
              </a:rPr>
              <a:t>received the form but doesn’t bring it to the tax site</a:t>
            </a:r>
            <a:r>
              <a:rPr lang="en-US" sz="1600" b="1" dirty="0">
                <a:solidFill>
                  <a:srgbClr val="000000"/>
                </a:solidFill>
                <a:latin typeface="Arial" panose="020B0604020202020204" pitchFamily="34" charset="0"/>
                <a:cs typeface="Arial" panose="020B0604020202020204" pitchFamily="34" charset="0"/>
              </a:rPr>
              <a:t>, </a:t>
            </a:r>
            <a:r>
              <a:rPr lang="en-US" sz="1600" dirty="0">
                <a:solidFill>
                  <a:srgbClr val="000000"/>
                </a:solidFill>
                <a:latin typeface="Arial" panose="020B0604020202020204" pitchFamily="34" charset="0"/>
                <a:cs typeface="Arial" panose="020B0604020202020204" pitchFamily="34" charset="0"/>
              </a:rPr>
              <a:t>prepare the return based on </a:t>
            </a:r>
            <a:r>
              <a:rPr lang="en-US" sz="1600" dirty="0" smtClean="0">
                <a:solidFill>
                  <a:srgbClr val="000000"/>
                </a:solidFill>
                <a:latin typeface="Arial" panose="020B0604020202020204" pitchFamily="34" charset="0"/>
                <a:cs typeface="Arial" panose="020B0604020202020204" pitchFamily="34" charset="0"/>
              </a:rPr>
              <a:t>client’s interview and </a:t>
            </a:r>
            <a:r>
              <a:rPr lang="en-US" sz="1600" dirty="0">
                <a:solidFill>
                  <a:srgbClr val="000000"/>
                </a:solidFill>
                <a:latin typeface="Arial" panose="020B0604020202020204" pitchFamily="34" charset="0"/>
                <a:cs typeface="Arial" panose="020B0604020202020204" pitchFamily="34" charset="0"/>
              </a:rPr>
              <a:t>attestation. </a:t>
            </a:r>
            <a:r>
              <a:rPr lang="en-US" sz="1600" dirty="0" smtClean="0">
                <a:solidFill>
                  <a:srgbClr val="000000"/>
                </a:solidFill>
                <a:latin typeface="Arial" panose="020B0604020202020204" pitchFamily="34" charset="0"/>
                <a:cs typeface="Arial" panose="020B0604020202020204" pitchFamily="34" charset="0"/>
              </a:rPr>
              <a:t>The client </a:t>
            </a:r>
            <a:r>
              <a:rPr lang="en-US" sz="1600" dirty="0">
                <a:solidFill>
                  <a:srgbClr val="000000"/>
                </a:solidFill>
                <a:latin typeface="Arial" panose="020B0604020202020204" pitchFamily="34" charset="0"/>
                <a:cs typeface="Arial" panose="020B0604020202020204" pitchFamily="34" charset="0"/>
              </a:rPr>
              <a:t>should be aware </a:t>
            </a:r>
            <a:r>
              <a:rPr lang="en-US" sz="1600" dirty="0">
                <a:latin typeface="Arial" panose="020B0604020202020204" pitchFamily="34" charset="0"/>
                <a:cs typeface="Arial" panose="020B0604020202020204" pitchFamily="34" charset="0"/>
              </a:rPr>
              <a:t>that the form may be needed in case of audit.</a:t>
            </a:r>
          </a:p>
          <a:p>
            <a:pPr marL="233363" indent="-233363" defTabSz="457200">
              <a:spcBef>
                <a:spcPts val="1200"/>
              </a:spcBef>
              <a:buClr>
                <a:schemeClr val="tx2">
                  <a:lumMod val="60000"/>
                  <a:lumOff val="40000"/>
                </a:schemeClr>
              </a:buClr>
              <a:buFont typeface="Arial"/>
              <a:buChar char="•"/>
            </a:pPr>
            <a:r>
              <a:rPr lang="en-US" sz="1600" b="1" dirty="0">
                <a:latin typeface="Arial" panose="020B0604020202020204" pitchFamily="34" charset="0"/>
                <a:cs typeface="Arial" panose="020B0604020202020204" pitchFamily="34" charset="0"/>
              </a:rPr>
              <a:t>If someone </a:t>
            </a:r>
            <a:r>
              <a:rPr lang="en-US" sz="1600" b="1" dirty="0" smtClean="0">
                <a:latin typeface="Arial" panose="020B0604020202020204" pitchFamily="34" charset="0"/>
                <a:cs typeface="Arial" panose="020B0604020202020204" pitchFamily="34" charset="0"/>
              </a:rPr>
              <a:t>received </a:t>
            </a:r>
            <a:r>
              <a:rPr lang="en-US" sz="1600" b="1" dirty="0">
                <a:latin typeface="Arial" panose="020B0604020202020204" pitchFamily="34" charset="0"/>
                <a:cs typeface="Arial" panose="020B0604020202020204" pitchFamily="34" charset="0"/>
              </a:rPr>
              <a:t>the form and it is incorrect, </a:t>
            </a:r>
            <a:r>
              <a:rPr lang="en-US" sz="1600" dirty="0">
                <a:latin typeface="Arial" panose="020B0604020202020204" pitchFamily="34" charset="0"/>
                <a:cs typeface="Arial" panose="020B0604020202020204" pitchFamily="34" charset="0"/>
              </a:rPr>
              <a:t>contact the issuer for a correction. File </a:t>
            </a:r>
            <a:r>
              <a:rPr lang="en-US" sz="1600" dirty="0">
                <a:solidFill>
                  <a:srgbClr val="000000"/>
                </a:solidFill>
                <a:latin typeface="Arial" panose="020B0604020202020204" pitchFamily="34" charset="0"/>
                <a:cs typeface="Arial" panose="020B0604020202020204" pitchFamily="34" charset="0"/>
              </a:rPr>
              <a:t>the return based on the client’s attestation. The client is not required to wait for a correction</a:t>
            </a:r>
            <a:r>
              <a:rPr lang="en-US" sz="1600" dirty="0" smtClean="0">
                <a:solidFill>
                  <a:srgbClr val="000000"/>
                </a:solidFill>
                <a:latin typeface="Arial" panose="020B0604020202020204" pitchFamily="34" charset="0"/>
                <a:cs typeface="Arial" panose="020B0604020202020204" pitchFamily="34" charset="0"/>
              </a:rPr>
              <a:t>. The IRS plans to match data after filing, so pursuing a correction is important.</a:t>
            </a:r>
            <a:endParaRPr lang="en-US" sz="1600" dirty="0">
              <a:solidFill>
                <a:srgbClr val="000000"/>
              </a:solidFill>
              <a:latin typeface="Arial" panose="020B0604020202020204" pitchFamily="34" charset="0"/>
              <a:cs typeface="Arial" panose="020B0604020202020204" pitchFamily="34" charset="0"/>
            </a:endParaRPr>
          </a:p>
          <a:p>
            <a:pPr>
              <a:spcBef>
                <a:spcPts val="1200"/>
              </a:spcBef>
            </a:pPr>
            <a:endParaRPr lang="en-US" dirty="0">
              <a:solidFill>
                <a:srgbClr val="000000"/>
              </a:solidFill>
            </a:endParaRPr>
          </a:p>
        </p:txBody>
      </p:sp>
    </p:spTree>
    <p:extLst>
      <p:ext uri="{BB962C8B-B14F-4D97-AF65-F5344CB8AC3E}">
        <p14:creationId xmlns:p14="http://schemas.microsoft.com/office/powerpoint/2010/main" val="3950294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50"/>
                                        </p:tgtEl>
                                        <p:attrNameLst>
                                          <p:attrName>style.visibility</p:attrName>
                                        </p:attrNameLst>
                                      </p:cBhvr>
                                      <p:to>
                                        <p:strVal val="visible"/>
                                      </p:to>
                                    </p:set>
                                    <p:anim calcmode="lin" valueType="num">
                                      <p:cBhvr additive="base">
                                        <p:cTn id="7" dur="500" fill="hold"/>
                                        <p:tgtEl>
                                          <p:spTgt spid="50"/>
                                        </p:tgtEl>
                                        <p:attrNameLst>
                                          <p:attrName>ppt_x</p:attrName>
                                        </p:attrNameLst>
                                      </p:cBhvr>
                                      <p:tavLst>
                                        <p:tav tm="0">
                                          <p:val>
                                            <p:strVal val="#ppt_x"/>
                                          </p:val>
                                        </p:tav>
                                        <p:tav tm="100000">
                                          <p:val>
                                            <p:strVal val="#ppt_x"/>
                                          </p:val>
                                        </p:tav>
                                      </p:tavLst>
                                    </p:anim>
                                    <p:anim calcmode="lin" valueType="num">
                                      <p:cBhvr additive="base">
                                        <p:cTn id="8" dur="500" fill="hold"/>
                                        <p:tgtEl>
                                          <p:spTgt spid="5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50">
                                            <p:txEl>
                                              <p:pRg st="5" end="5"/>
                                            </p:txEl>
                                          </p:spTgt>
                                        </p:tgtEl>
                                        <p:attrNameLst>
                                          <p:attrName>style.visibility</p:attrName>
                                        </p:attrNameLst>
                                      </p:cBhvr>
                                      <p:to>
                                        <p:strVal val="visible"/>
                                      </p:to>
                                    </p:set>
                                    <p:animEffect transition="in" filter="fade">
                                      <p:cBhvr>
                                        <p:cTn id="13" dur="500"/>
                                        <p:tgtEl>
                                          <p:spTgt spid="50">
                                            <p:txEl>
                                              <p:pRg st="5" end="5"/>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50">
                                            <p:txEl>
                                              <p:pRg st="6" end="6"/>
                                            </p:txEl>
                                          </p:spTgt>
                                        </p:tgtEl>
                                        <p:attrNameLst>
                                          <p:attrName>style.visibility</p:attrName>
                                        </p:attrNameLst>
                                      </p:cBhvr>
                                      <p:to>
                                        <p:strVal val="visible"/>
                                      </p:to>
                                    </p:set>
                                    <p:animEffect transition="in" filter="fade">
                                      <p:cBhvr>
                                        <p:cTn id="16" dur="500"/>
                                        <p:tgtEl>
                                          <p:spTgt spid="50">
                                            <p:txEl>
                                              <p:pRg st="6" end="6"/>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50">
                                            <p:txEl>
                                              <p:pRg st="7" end="7"/>
                                            </p:txEl>
                                          </p:spTgt>
                                        </p:tgtEl>
                                        <p:attrNameLst>
                                          <p:attrName>style.visibility</p:attrName>
                                        </p:attrNameLst>
                                      </p:cBhvr>
                                      <p:to>
                                        <p:strVal val="visible"/>
                                      </p:to>
                                    </p:set>
                                    <p:animEffect transition="in" filter="fade">
                                      <p:cBhvr>
                                        <p:cTn id="21" dur="500"/>
                                        <p:tgtEl>
                                          <p:spTgt spid="50">
                                            <p:txEl>
                                              <p:pRg st="7" end="7"/>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50">
                                            <p:txEl>
                                              <p:pRg st="8" end="8"/>
                                            </p:txEl>
                                          </p:spTgt>
                                        </p:tgtEl>
                                        <p:attrNameLst>
                                          <p:attrName>style.visibility</p:attrName>
                                        </p:attrNameLst>
                                      </p:cBhvr>
                                      <p:to>
                                        <p:strVal val="visible"/>
                                      </p:to>
                                    </p:set>
                                    <p:animEffect transition="in" filter="fade">
                                      <p:cBhvr>
                                        <p:cTn id="26" dur="500"/>
                                        <p:tgtEl>
                                          <p:spTgt spid="50">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Entering MEC on the Intake Sheet and in TaxWise</a:t>
            </a:r>
            <a:endParaRPr lang="en-US" dirty="0"/>
          </a:p>
        </p:txBody>
      </p:sp>
      <p:sp>
        <p:nvSpPr>
          <p:cNvPr id="3" name="Content Placeholder 2"/>
          <p:cNvSpPr>
            <a:spLocks noGrp="1"/>
          </p:cNvSpPr>
          <p:nvPr>
            <p:ph idx="1"/>
          </p:nvPr>
        </p:nvSpPr>
        <p:spPr>
          <a:xfrm>
            <a:off x="187065" y="3683795"/>
            <a:ext cx="8229600" cy="2698343"/>
          </a:xfrm>
        </p:spPr>
        <p:txBody>
          <a:bodyPr/>
          <a:lstStyle/>
          <a:p>
            <a:r>
              <a:rPr lang="en-US" dirty="0" smtClean="0"/>
              <a:t>The TaxWise ACA Worksheet is also changing – details to follow</a:t>
            </a:r>
          </a:p>
          <a:p>
            <a:r>
              <a:rPr lang="en-US" b="1" dirty="0" smtClean="0"/>
              <a:t>Note: </a:t>
            </a:r>
            <a:r>
              <a:rPr lang="en-US" dirty="0" smtClean="0"/>
              <a:t> </a:t>
            </a:r>
          </a:p>
          <a:p>
            <a:pPr lvl="1"/>
            <a:r>
              <a:rPr lang="en-US" dirty="0" smtClean="0"/>
              <a:t>Form 13614-C asks the preparer to mark </a:t>
            </a:r>
            <a:r>
              <a:rPr lang="en-US" i="1" dirty="0" smtClean="0"/>
              <a:t>months with coverage</a:t>
            </a:r>
            <a:r>
              <a:rPr lang="en-US" dirty="0" smtClean="0"/>
              <a:t> and/or </a:t>
            </a:r>
            <a:r>
              <a:rPr lang="en-US" i="1" dirty="0" smtClean="0"/>
              <a:t>months with exemption. </a:t>
            </a:r>
          </a:p>
          <a:p>
            <a:pPr lvl="1"/>
            <a:r>
              <a:rPr lang="en-US" dirty="0" smtClean="0"/>
              <a:t>Like last year, TaxWise is likely to ask for </a:t>
            </a:r>
            <a:r>
              <a:rPr lang="en-US" i="1" dirty="0" smtClean="0"/>
              <a:t>months with penalty.</a:t>
            </a:r>
            <a:r>
              <a:rPr lang="en-US" dirty="0" smtClean="0"/>
              <a:t>  </a:t>
            </a:r>
          </a:p>
        </p:txBody>
      </p:sp>
      <p:sp>
        <p:nvSpPr>
          <p:cNvPr id="4" name="Slide Number Placeholder 3"/>
          <p:cNvSpPr>
            <a:spLocks noGrp="1"/>
          </p:cNvSpPr>
          <p:nvPr>
            <p:ph type="sldNum" sz="quarter" idx="12"/>
          </p:nvPr>
        </p:nvSpPr>
        <p:spPr/>
        <p:txBody>
          <a:bodyPr/>
          <a:lstStyle/>
          <a:p>
            <a:pPr algn="r"/>
            <a:fld id="{7FFE15FC-A8B6-4718-BABB-4F5309630F6C}" type="slidenum">
              <a:rPr lang="en-US" smtClean="0"/>
              <a:pPr algn="r"/>
              <a:t>17</a:t>
            </a:fld>
            <a:endParaRPr lang="en-US" dirty="0"/>
          </a:p>
        </p:txBody>
      </p:sp>
      <p:grpSp>
        <p:nvGrpSpPr>
          <p:cNvPr id="11" name="Group 10"/>
          <p:cNvGrpSpPr/>
          <p:nvPr/>
        </p:nvGrpSpPr>
        <p:grpSpPr>
          <a:xfrm>
            <a:off x="114301" y="1073019"/>
            <a:ext cx="8944295" cy="2308324"/>
            <a:chOff x="114300" y="2034073"/>
            <a:chExt cx="8944295" cy="2308324"/>
          </a:xfrm>
        </p:grpSpPr>
        <p:sp>
          <p:nvSpPr>
            <p:cNvPr id="10" name="TextBox 9"/>
            <p:cNvSpPr txBox="1"/>
            <p:nvPr/>
          </p:nvSpPr>
          <p:spPr>
            <a:xfrm>
              <a:off x="114300" y="2034073"/>
              <a:ext cx="8944295" cy="2308324"/>
            </a:xfrm>
            <a:prstGeom prst="rect">
              <a:avLst/>
            </a:prstGeom>
            <a:solidFill>
              <a:schemeClr val="accent1">
                <a:lumMod val="75000"/>
              </a:schemeClr>
            </a:solidFill>
          </p:spPr>
          <p:txBody>
            <a:bodyPr wrap="square" rtlCol="0">
              <a:spAutoFit/>
            </a:bodyPr>
            <a:lstStyle/>
            <a:p>
              <a:r>
                <a:rPr lang="en-US" sz="1400" b="1" dirty="0" smtClean="0">
                  <a:solidFill>
                    <a:schemeClr val="bg1"/>
                  </a:solidFill>
                  <a:latin typeface="Arial" panose="020B0604020202020204" pitchFamily="34" charset="0"/>
                  <a:cs typeface="Arial" panose="020B0604020202020204" pitchFamily="34" charset="0"/>
                </a:rPr>
                <a:t>13614-C</a:t>
              </a:r>
              <a:endParaRPr lang="en-US" b="1" dirty="0" smtClean="0">
                <a:solidFill>
                  <a:schemeClr val="bg1"/>
                </a:solidFill>
                <a:latin typeface="Arial" panose="020B0604020202020204" pitchFamily="34" charset="0"/>
                <a:cs typeface="Arial" panose="020B0604020202020204" pitchFamily="34" charset="0"/>
              </a:endParaRPr>
            </a:p>
            <a:p>
              <a:endParaRPr lang="en-US" dirty="0"/>
            </a:p>
            <a:p>
              <a:endParaRPr lang="en-US" dirty="0" smtClean="0"/>
            </a:p>
            <a:p>
              <a:endParaRPr lang="en-US" dirty="0"/>
            </a:p>
            <a:p>
              <a:endParaRPr lang="en-US" dirty="0" smtClean="0"/>
            </a:p>
            <a:p>
              <a:endParaRPr lang="en-US" dirty="0"/>
            </a:p>
            <a:p>
              <a:endParaRPr lang="en-US" dirty="0" smtClean="0"/>
            </a:p>
            <a:p>
              <a:endParaRPr lang="en-US" dirty="0"/>
            </a:p>
          </p:txBody>
        </p:sp>
        <p:pic>
          <p:nvPicPr>
            <p:cNvPr id="8" name="Picture 7"/>
            <p:cNvPicPr>
              <a:picLocks noChangeAspect="1"/>
            </p:cNvPicPr>
            <p:nvPr/>
          </p:nvPicPr>
          <p:blipFill rotWithShape="1">
            <a:blip r:embed="rId2"/>
            <a:srcRect l="1870" t="54546" b="-944"/>
            <a:stretch/>
          </p:blipFill>
          <p:spPr>
            <a:xfrm>
              <a:off x="187064" y="2408865"/>
              <a:ext cx="8798768" cy="1856792"/>
            </a:xfrm>
            <a:prstGeom prst="rect">
              <a:avLst/>
            </a:prstGeom>
          </p:spPr>
        </p:pic>
      </p:grpSp>
    </p:spTree>
    <p:extLst>
      <p:ext uri="{BB962C8B-B14F-4D97-AF65-F5344CB8AC3E}">
        <p14:creationId xmlns:p14="http://schemas.microsoft.com/office/powerpoint/2010/main" val="3403700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Exemptions</a:t>
            </a:r>
            <a:endParaRPr lang="en-US" dirty="0"/>
          </a:p>
        </p:txBody>
      </p:sp>
    </p:spTree>
    <p:extLst>
      <p:ext uri="{BB962C8B-B14F-4D97-AF65-F5344CB8AC3E}">
        <p14:creationId xmlns:p14="http://schemas.microsoft.com/office/powerpoint/2010/main" val="17654002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Exemptions from the Coverage Requirement</a:t>
            </a:r>
            <a:endParaRPr lang="en-US" dirty="0"/>
          </a:p>
        </p:txBody>
      </p:sp>
      <p:sp>
        <p:nvSpPr>
          <p:cNvPr id="3" name="Content Placeholder 2"/>
          <p:cNvSpPr>
            <a:spLocks noGrp="1"/>
          </p:cNvSpPr>
          <p:nvPr>
            <p:ph idx="1"/>
          </p:nvPr>
        </p:nvSpPr>
        <p:spPr>
          <a:xfrm>
            <a:off x="364734" y="955964"/>
            <a:ext cx="4381437" cy="4865716"/>
          </a:xfrm>
        </p:spPr>
        <p:txBody>
          <a:bodyPr/>
          <a:lstStyle/>
          <a:p>
            <a:pPr marL="0" indent="0">
              <a:buNone/>
            </a:pPr>
            <a:r>
              <a:rPr lang="en-US" sz="2000" dirty="0" smtClean="0">
                <a:latin typeface="Franklin Gothic Medium" panose="020B0603020102020204" pitchFamily="34" charset="0"/>
              </a:rPr>
              <a:t>Two Types of Exemptions:</a:t>
            </a:r>
          </a:p>
          <a:p>
            <a:pPr lvl="0"/>
            <a:r>
              <a:rPr lang="en-US" sz="1800" dirty="0">
                <a:solidFill>
                  <a:prstClr val="black"/>
                </a:solidFill>
              </a:rPr>
              <a:t>All exemptions must be claimed at tax filing on Form </a:t>
            </a:r>
            <a:r>
              <a:rPr lang="en-US" sz="1800" dirty="0" smtClean="0">
                <a:solidFill>
                  <a:prstClr val="black"/>
                </a:solidFill>
              </a:rPr>
              <a:t>8965</a:t>
            </a:r>
            <a:r>
              <a:rPr lang="en-US" sz="1800" dirty="0" smtClean="0"/>
              <a:t> </a:t>
            </a:r>
          </a:p>
        </p:txBody>
      </p:sp>
      <p:sp>
        <p:nvSpPr>
          <p:cNvPr id="4" name="Slide Number Placeholder 3"/>
          <p:cNvSpPr>
            <a:spLocks noGrp="1"/>
          </p:cNvSpPr>
          <p:nvPr>
            <p:ph type="sldNum" sz="quarter" idx="12"/>
          </p:nvPr>
        </p:nvSpPr>
        <p:spPr/>
        <p:txBody>
          <a:bodyPr/>
          <a:lstStyle/>
          <a:p>
            <a:pPr algn="r"/>
            <a:fld id="{7FFE15FC-A8B6-4718-BABB-4F5309630F6C}" type="slidenum">
              <a:rPr lang="en-US" smtClean="0"/>
              <a:pPr algn="r"/>
              <a:t>19</a:t>
            </a:fld>
            <a:endParaRPr lang="en-US" dirty="0"/>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4652142" y="955964"/>
            <a:ext cx="3942192" cy="5087785"/>
          </a:xfrm>
          <a:prstGeom prst="rect">
            <a:avLst/>
          </a:prstGeom>
          <a:noFill/>
          <a:ln w="19050">
            <a:solidFill>
              <a:schemeClr val="tx1"/>
            </a:solidFill>
          </a:ln>
          <a:effectLst>
            <a:outerShdw blurRad="50800" dist="38100" dir="2700000" algn="tl" rotWithShape="0">
              <a:prstClr val="black">
                <a:alpha val="40000"/>
              </a:prstClr>
            </a:outerShdw>
          </a:effectLst>
        </p:spPr>
      </p:pic>
      <p:graphicFrame>
        <p:nvGraphicFramePr>
          <p:cNvPr id="6" name="Table 5"/>
          <p:cNvGraphicFramePr>
            <a:graphicFrameLocks noGrp="1"/>
          </p:cNvGraphicFramePr>
          <p:nvPr>
            <p:extLst>
              <p:ext uri="{D42A27DB-BD31-4B8C-83A1-F6EECF244321}">
                <p14:modId xmlns:p14="http://schemas.microsoft.com/office/powerpoint/2010/main" val="2566193378"/>
              </p:ext>
            </p:extLst>
          </p:nvPr>
        </p:nvGraphicFramePr>
        <p:xfrm>
          <a:off x="434403" y="2044483"/>
          <a:ext cx="4114800" cy="3996944"/>
        </p:xfrm>
        <a:graphic>
          <a:graphicData uri="http://schemas.openxmlformats.org/drawingml/2006/table">
            <a:tbl>
              <a:tblPr firstRow="1" bandRow="1">
                <a:tableStyleId>{5C22544A-7EE6-4342-B048-85BDC9FD1C3A}</a:tableStyleId>
              </a:tblPr>
              <a:tblGrid>
                <a:gridCol w="4114800"/>
              </a:tblGrid>
              <a:tr h="370840">
                <a:tc>
                  <a:txBody>
                    <a:bodyPr/>
                    <a:lstStyle/>
                    <a:p>
                      <a:pPr algn="ctr"/>
                      <a:r>
                        <a:rPr lang="en-US" b="0" dirty="0" smtClean="0">
                          <a:solidFill>
                            <a:schemeClr val="bg1"/>
                          </a:solidFill>
                          <a:latin typeface="Franklin Gothic Medium" panose="020B0603020102020204" pitchFamily="34" charset="0"/>
                        </a:rPr>
                        <a:t>Exemptions Granted by the Marketplace</a:t>
                      </a:r>
                      <a:endParaRPr lang="en-US" b="0" dirty="0">
                        <a:solidFill>
                          <a:schemeClr val="bg1"/>
                        </a:solidFill>
                        <a:latin typeface="Franklin Gothic Medium" panose="020B06030201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rgbClr val="0C61A4"/>
                      </a:solidFill>
                      <a:prstDash val="solid"/>
                      <a:round/>
                      <a:headEnd type="none" w="med" len="med"/>
                      <a:tailEnd type="none" w="med" len="med"/>
                    </a:lnB>
                    <a:solidFill>
                      <a:srgbClr val="0C61A4"/>
                    </a:solidFill>
                  </a:tcPr>
                </a:tc>
              </a:tr>
              <a:tr h="370840">
                <a:tc>
                  <a:txBody>
                    <a:bodyPr/>
                    <a:lstStyle/>
                    <a:p>
                      <a:pPr marL="233363" marR="0" lvl="0" indent="-233363" algn="l" defTabSz="457200" rtl="0" eaLnBrk="1" fontAlgn="auto" latinLnBrk="0" hangingPunct="1">
                        <a:lnSpc>
                          <a:spcPct val="100000"/>
                        </a:lnSpc>
                        <a:spcBef>
                          <a:spcPct val="20000"/>
                        </a:spcBef>
                        <a:spcAft>
                          <a:spcPts val="0"/>
                        </a:spcAft>
                        <a:buClr>
                          <a:srgbClr val="1F497D">
                            <a:lumMod val="60000"/>
                            <a:lumOff val="40000"/>
                          </a:srgbClr>
                        </a:buClr>
                        <a:buSzTx/>
                        <a:buFont typeface="Arial"/>
                        <a:buChar char="•"/>
                        <a:tabLst/>
                        <a:defRPr/>
                      </a:pPr>
                      <a:r>
                        <a:rPr kumimoji="0" lang="en-US" sz="1800" b="0" i="0" u="none" strike="noStrike" kern="1200" cap="none" spc="0" normalizeH="0" baseline="0" noProof="0" dirty="0" smtClean="0">
                          <a:ln>
                            <a:noFill/>
                          </a:ln>
                          <a:solidFill>
                            <a:schemeClr val="tx1"/>
                          </a:solidFill>
                          <a:effectLst/>
                          <a:uLnTx/>
                          <a:uFillTx/>
                          <a:latin typeface="Franklin Gothic Book"/>
                          <a:ea typeface="+mn-ea"/>
                        </a:rPr>
                        <a:t>Part I of Form 8965</a:t>
                      </a:r>
                    </a:p>
                    <a:p>
                      <a:pPr marL="233363" marR="0" lvl="0" indent="-233363" algn="l" defTabSz="457200" rtl="0" eaLnBrk="1" fontAlgn="auto" latinLnBrk="0" hangingPunct="1">
                        <a:lnSpc>
                          <a:spcPct val="100000"/>
                        </a:lnSpc>
                        <a:spcBef>
                          <a:spcPct val="20000"/>
                        </a:spcBef>
                        <a:spcAft>
                          <a:spcPts val="0"/>
                        </a:spcAft>
                        <a:buClr>
                          <a:srgbClr val="1F497D">
                            <a:lumMod val="60000"/>
                            <a:lumOff val="40000"/>
                          </a:srgbClr>
                        </a:buClr>
                        <a:buSzTx/>
                        <a:buFont typeface="Arial"/>
                        <a:buChar char="•"/>
                        <a:tabLst/>
                        <a:defRPr/>
                      </a:pPr>
                      <a:r>
                        <a:rPr kumimoji="0" lang="en-US" sz="1800" b="0" i="0" u="none" strike="noStrike" kern="1200" cap="none" spc="0" normalizeH="0" baseline="0" noProof="0" dirty="0" smtClean="0">
                          <a:ln>
                            <a:noFill/>
                          </a:ln>
                          <a:solidFill>
                            <a:schemeClr val="tx1"/>
                          </a:solidFill>
                          <a:effectLst/>
                          <a:uLnTx/>
                          <a:uFillTx/>
                          <a:latin typeface="Franklin Gothic Book"/>
                          <a:ea typeface="+mn-ea"/>
                        </a:rPr>
                        <a:t>Must apply by mail for the exemption through the Marketplace </a:t>
                      </a:r>
                    </a:p>
                    <a:p>
                      <a:pPr marL="233363" marR="0" lvl="0" indent="-233363" algn="l" defTabSz="457200" rtl="0" eaLnBrk="1" fontAlgn="auto" latinLnBrk="0" hangingPunct="1">
                        <a:lnSpc>
                          <a:spcPct val="100000"/>
                        </a:lnSpc>
                        <a:spcBef>
                          <a:spcPct val="20000"/>
                        </a:spcBef>
                        <a:spcAft>
                          <a:spcPts val="0"/>
                        </a:spcAft>
                        <a:buClr>
                          <a:srgbClr val="1F497D">
                            <a:lumMod val="60000"/>
                            <a:lumOff val="40000"/>
                          </a:srgbClr>
                        </a:buClr>
                        <a:buSzTx/>
                        <a:buFont typeface="Arial"/>
                        <a:buChar char="•"/>
                        <a:tabLst/>
                        <a:defRPr/>
                      </a:pPr>
                      <a:r>
                        <a:rPr kumimoji="0" lang="en-US" sz="1800" b="0" i="0" u="none" strike="noStrike" kern="1200" cap="none" spc="0" normalizeH="0" baseline="0" noProof="0" dirty="0" smtClean="0">
                          <a:ln>
                            <a:noFill/>
                          </a:ln>
                          <a:solidFill>
                            <a:schemeClr val="tx1"/>
                          </a:solidFill>
                          <a:effectLst/>
                          <a:uLnTx/>
                          <a:uFillTx/>
                          <a:latin typeface="Franklin Gothic Book"/>
                          <a:ea typeface="+mn-ea"/>
                        </a:rPr>
                        <a:t>Need supporting documentation</a:t>
                      </a:r>
                    </a:p>
                    <a:p>
                      <a:pPr marL="233363" marR="0" lvl="0" indent="-233363" algn="l" defTabSz="457200" rtl="0" eaLnBrk="1" fontAlgn="auto" latinLnBrk="0" hangingPunct="1">
                        <a:lnSpc>
                          <a:spcPct val="100000"/>
                        </a:lnSpc>
                        <a:spcBef>
                          <a:spcPct val="20000"/>
                        </a:spcBef>
                        <a:spcAft>
                          <a:spcPts val="0"/>
                        </a:spcAft>
                        <a:buClr>
                          <a:srgbClr val="1F497D">
                            <a:lumMod val="60000"/>
                            <a:lumOff val="40000"/>
                          </a:srgbClr>
                        </a:buClr>
                        <a:buSzTx/>
                        <a:buFont typeface="Arial"/>
                        <a:buChar char="•"/>
                        <a:tabLst/>
                        <a:defRPr/>
                      </a:pPr>
                      <a:r>
                        <a:rPr kumimoji="0" lang="en-US" sz="1800" b="0" i="0" u="none" strike="noStrike" kern="1200" cap="none" spc="0" normalizeH="0" baseline="0" noProof="0" dirty="0" smtClean="0">
                          <a:ln>
                            <a:noFill/>
                          </a:ln>
                          <a:solidFill>
                            <a:schemeClr val="tx1"/>
                          </a:solidFill>
                          <a:effectLst/>
                          <a:uLnTx/>
                          <a:uFillTx/>
                          <a:latin typeface="Franklin Gothic Book"/>
                          <a:ea typeface="+mn-ea"/>
                        </a:rPr>
                        <a:t>Lengthy process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rgbClr val="0C61A4"/>
                      </a:solidFill>
                      <a:prstDash val="solid"/>
                      <a:round/>
                      <a:headEnd type="none" w="med" len="med"/>
                      <a:tailEnd type="none" w="med" len="med"/>
                    </a:lnT>
                    <a:lnB w="19050" cap="flat" cmpd="sng" algn="ctr">
                      <a:noFill/>
                      <a:prstDash val="solid"/>
                      <a:round/>
                      <a:headEnd type="none" w="med" len="med"/>
                      <a:tailEnd type="none" w="med" len="med"/>
                    </a:lnB>
                    <a:solidFill>
                      <a:schemeClr val="bg1"/>
                    </a:solidFill>
                  </a:tcPr>
                </a:tc>
              </a:tr>
              <a:tr h="370840">
                <a:tc>
                  <a:txBody>
                    <a:bodyPr/>
                    <a:lstStyle/>
                    <a:p>
                      <a:pPr algn="ctr"/>
                      <a:r>
                        <a:rPr lang="en-US" b="0" dirty="0" smtClean="0">
                          <a:solidFill>
                            <a:schemeClr val="bg1"/>
                          </a:solidFill>
                          <a:latin typeface="Franklin Gothic Medium" panose="020B0603020102020204" pitchFamily="34" charset="0"/>
                        </a:rPr>
                        <a:t>Exemptions Granted by the IRS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rgbClr val="006737"/>
                      </a:solidFill>
                      <a:prstDash val="solid"/>
                      <a:round/>
                      <a:headEnd type="none" w="med" len="med"/>
                      <a:tailEnd type="none" w="med" len="med"/>
                    </a:lnB>
                    <a:solidFill>
                      <a:srgbClr val="006737"/>
                    </a:solidFill>
                  </a:tcPr>
                </a:tc>
              </a:tr>
              <a:tr h="370840">
                <a:tc>
                  <a:txBody>
                    <a:bodyPr/>
                    <a:lstStyle/>
                    <a:p>
                      <a:pPr marL="233363" marR="0" lvl="0" indent="-233363" algn="l" defTabSz="457200" rtl="0" eaLnBrk="1" fontAlgn="auto" latinLnBrk="0" hangingPunct="1">
                        <a:lnSpc>
                          <a:spcPct val="100000"/>
                        </a:lnSpc>
                        <a:spcBef>
                          <a:spcPct val="20000"/>
                        </a:spcBef>
                        <a:spcAft>
                          <a:spcPts val="0"/>
                        </a:spcAft>
                        <a:buClr>
                          <a:srgbClr val="1F497D">
                            <a:lumMod val="60000"/>
                            <a:lumOff val="40000"/>
                          </a:srgbClr>
                        </a:buClr>
                        <a:buSzTx/>
                        <a:buFont typeface="Arial"/>
                        <a:buChar char="•"/>
                        <a:tabLst/>
                        <a:defRPr/>
                      </a:pPr>
                      <a:r>
                        <a:rPr kumimoji="0" lang="en-US" sz="1800" b="0" i="0" u="none" strike="noStrike" kern="1200" cap="none" spc="0" normalizeH="0" baseline="0" noProof="0" dirty="0" smtClean="0">
                          <a:ln>
                            <a:noFill/>
                          </a:ln>
                          <a:solidFill>
                            <a:schemeClr val="tx1"/>
                          </a:solidFill>
                          <a:effectLst/>
                          <a:uLnTx/>
                          <a:uFillTx/>
                          <a:latin typeface="Franklin Gothic Book"/>
                          <a:ea typeface="+mn-ea"/>
                          <a:cs typeface="+mn-cs"/>
                        </a:rPr>
                        <a:t>Part II and III of Form 8965</a:t>
                      </a:r>
                    </a:p>
                    <a:p>
                      <a:pPr marL="233363" marR="0" lvl="0" indent="-233363" algn="l" defTabSz="457200" rtl="0" eaLnBrk="1" fontAlgn="auto" latinLnBrk="0" hangingPunct="1">
                        <a:lnSpc>
                          <a:spcPct val="100000"/>
                        </a:lnSpc>
                        <a:spcBef>
                          <a:spcPct val="20000"/>
                        </a:spcBef>
                        <a:spcAft>
                          <a:spcPts val="0"/>
                        </a:spcAft>
                        <a:buClr>
                          <a:srgbClr val="1F497D">
                            <a:lumMod val="60000"/>
                            <a:lumOff val="40000"/>
                          </a:srgbClr>
                        </a:buClr>
                        <a:buSzTx/>
                        <a:buFont typeface="Arial"/>
                        <a:buChar char="•"/>
                        <a:tabLst/>
                        <a:defRPr/>
                      </a:pPr>
                      <a:r>
                        <a:rPr kumimoji="0" lang="en-US" sz="1800" b="0" i="0" u="none" strike="noStrike" kern="1200" cap="none" spc="0" normalizeH="0" baseline="0" noProof="0" dirty="0" smtClean="0">
                          <a:ln>
                            <a:noFill/>
                          </a:ln>
                          <a:solidFill>
                            <a:schemeClr val="tx1"/>
                          </a:solidFill>
                          <a:effectLst/>
                          <a:uLnTx/>
                          <a:uFillTx/>
                          <a:latin typeface="Franklin Gothic Book"/>
                          <a:ea typeface="+mn-ea"/>
                          <a:cs typeface="+mn-cs"/>
                        </a:rPr>
                        <a:t>Can claim these exemptions directly on Form 8965 at tax time</a:t>
                      </a:r>
                    </a:p>
                    <a:p>
                      <a:pPr marL="233363" marR="0" lvl="0" indent="-233363" algn="l" defTabSz="457200" rtl="0" eaLnBrk="1" fontAlgn="auto" latinLnBrk="0" hangingPunct="1">
                        <a:lnSpc>
                          <a:spcPct val="100000"/>
                        </a:lnSpc>
                        <a:spcBef>
                          <a:spcPct val="20000"/>
                        </a:spcBef>
                        <a:spcAft>
                          <a:spcPts val="0"/>
                        </a:spcAft>
                        <a:buClr>
                          <a:srgbClr val="1F497D">
                            <a:lumMod val="60000"/>
                            <a:lumOff val="40000"/>
                          </a:srgbClr>
                        </a:buClr>
                        <a:buSzTx/>
                        <a:buFont typeface="Arial"/>
                        <a:buChar char="•"/>
                        <a:tabLst/>
                        <a:defRPr/>
                      </a:pPr>
                      <a:r>
                        <a:rPr kumimoji="0" lang="en-US" sz="1800" b="0" i="0" u="none" strike="noStrike" kern="1200" cap="none" spc="0" normalizeH="0" baseline="0" noProof="0" dirty="0" smtClean="0">
                          <a:ln>
                            <a:noFill/>
                          </a:ln>
                          <a:solidFill>
                            <a:schemeClr val="tx1"/>
                          </a:solidFill>
                          <a:effectLst/>
                          <a:uLnTx/>
                          <a:uFillTx/>
                          <a:latin typeface="Franklin Gothic Book"/>
                          <a:ea typeface="+mn-ea"/>
                          <a:cs typeface="+mn-cs"/>
                        </a:rPr>
                        <a:t>No supporting documentation needed</a:t>
                      </a:r>
                    </a:p>
                    <a:p>
                      <a:pPr marL="233363" marR="0" lvl="0" indent="-233363" algn="l" defTabSz="457200" rtl="0" eaLnBrk="1" fontAlgn="auto" latinLnBrk="0" hangingPunct="1">
                        <a:lnSpc>
                          <a:spcPct val="100000"/>
                        </a:lnSpc>
                        <a:spcBef>
                          <a:spcPct val="20000"/>
                        </a:spcBef>
                        <a:spcAft>
                          <a:spcPts val="0"/>
                        </a:spcAft>
                        <a:buClr>
                          <a:srgbClr val="1F497D">
                            <a:lumMod val="60000"/>
                            <a:lumOff val="40000"/>
                          </a:srgbClr>
                        </a:buClr>
                        <a:buSzTx/>
                        <a:buFont typeface="Arial"/>
                        <a:buChar char="•"/>
                        <a:tabLst/>
                        <a:defRPr/>
                      </a:pPr>
                      <a:r>
                        <a:rPr kumimoji="0" lang="en-US" sz="1800" b="0" i="0" u="none" strike="noStrike" kern="1200" cap="none" spc="0" normalizeH="0" baseline="0" noProof="0" dirty="0" smtClean="0">
                          <a:ln>
                            <a:noFill/>
                          </a:ln>
                          <a:solidFill>
                            <a:schemeClr val="tx1"/>
                          </a:solidFill>
                          <a:effectLst/>
                          <a:uLnTx/>
                          <a:uFillTx/>
                          <a:latin typeface="Franklin Gothic Book"/>
                          <a:ea typeface="+mn-ea"/>
                          <a:cs typeface="+mn-cs"/>
                        </a:rPr>
                        <a:t>Immediate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rgbClr val="006737"/>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r>
            </a:tbl>
          </a:graphicData>
        </a:graphic>
      </p:graphicFrame>
    </p:spTree>
    <p:extLst>
      <p:ext uri="{BB962C8B-B14F-4D97-AF65-F5344CB8AC3E}">
        <p14:creationId xmlns:p14="http://schemas.microsoft.com/office/powerpoint/2010/main" val="208302804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p:txBody>
          <a:bodyPr/>
          <a:lstStyle/>
          <a:p>
            <a:pPr marL="0" indent="0">
              <a:buNone/>
            </a:pPr>
            <a:r>
              <a:rPr lang="en-US" b="1" u="sng" dirty="0" smtClean="0"/>
              <a:t>Basic Certification Topics</a:t>
            </a:r>
          </a:p>
          <a:p>
            <a:r>
              <a:rPr lang="en-US" dirty="0" smtClean="0"/>
              <a:t>What’s </a:t>
            </a:r>
            <a:r>
              <a:rPr lang="en-US" dirty="0"/>
              <a:t>New for TY </a:t>
            </a:r>
            <a:r>
              <a:rPr lang="en-US" dirty="0" smtClean="0"/>
              <a:t>2015</a:t>
            </a:r>
          </a:p>
          <a:p>
            <a:r>
              <a:rPr lang="en-US" dirty="0" smtClean="0"/>
              <a:t>VITA/TCE Scope and Intake Form for TY 2015</a:t>
            </a:r>
            <a:endParaRPr lang="en-US" dirty="0"/>
          </a:p>
          <a:p>
            <a:r>
              <a:rPr lang="en-US" dirty="0" smtClean="0"/>
              <a:t>Minimum essential coverage (MEC) </a:t>
            </a:r>
          </a:p>
          <a:p>
            <a:r>
              <a:rPr lang="en-US" dirty="0" smtClean="0"/>
              <a:t>Forms 1095-B and 1095-C</a:t>
            </a:r>
            <a:endParaRPr lang="en-US" i="1" dirty="0"/>
          </a:p>
          <a:p>
            <a:r>
              <a:rPr lang="en-US" dirty="0" smtClean="0"/>
              <a:t>Coverage Exemptions</a:t>
            </a:r>
            <a:endParaRPr lang="en-US" dirty="0"/>
          </a:p>
          <a:p>
            <a:r>
              <a:rPr lang="en-US" dirty="0" smtClean="0"/>
              <a:t>Shared Responsibility Payment (SRP)   </a:t>
            </a:r>
          </a:p>
          <a:p>
            <a:endParaRPr lang="en-US" dirty="0"/>
          </a:p>
          <a:p>
            <a:pPr marL="0" indent="0">
              <a:buNone/>
            </a:pPr>
            <a:r>
              <a:rPr lang="en-US" b="1" i="1" dirty="0" smtClean="0"/>
              <a:t>Upcoming Presentations</a:t>
            </a:r>
          </a:p>
          <a:p>
            <a:pPr marL="457200" lvl="1" indent="0">
              <a:buNone/>
            </a:pPr>
            <a:r>
              <a:rPr lang="en-US" b="1" dirty="0" smtClean="0"/>
              <a:t>Nov. 2 – Advanced Certification Topic: Premium Tax Credit </a:t>
            </a:r>
          </a:p>
          <a:p>
            <a:pPr marL="457200" lvl="1" indent="0">
              <a:buNone/>
            </a:pPr>
            <a:r>
              <a:rPr lang="en-US" b="1" dirty="0" smtClean="0"/>
              <a:t>Nov. 9 – Comprehensive Examples and TaxWise Updates </a:t>
            </a:r>
            <a:endParaRPr lang="en-US" b="1" dirty="0"/>
          </a:p>
        </p:txBody>
      </p:sp>
      <p:sp>
        <p:nvSpPr>
          <p:cNvPr id="4" name="Slide Number Placeholder 3"/>
          <p:cNvSpPr>
            <a:spLocks noGrp="1"/>
          </p:cNvSpPr>
          <p:nvPr>
            <p:ph type="sldNum" sz="quarter" idx="12"/>
          </p:nvPr>
        </p:nvSpPr>
        <p:spPr/>
        <p:txBody>
          <a:bodyPr/>
          <a:lstStyle/>
          <a:p>
            <a:pPr algn="r"/>
            <a:fld id="{7FFE15FC-A8B6-4718-BABB-4F5309630F6C}" type="slidenum">
              <a:rPr lang="en-US" smtClean="0"/>
              <a:pPr algn="r"/>
              <a:t>2</a:t>
            </a:fld>
            <a:endParaRPr lang="en-US" dirty="0"/>
          </a:p>
        </p:txBody>
      </p:sp>
    </p:spTree>
    <p:extLst>
      <p:ext uri="{BB962C8B-B14F-4D97-AF65-F5344CB8AC3E}">
        <p14:creationId xmlns:p14="http://schemas.microsoft.com/office/powerpoint/2010/main" val="126339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8" end="8"/>
                                            </p:txEl>
                                          </p:spTgt>
                                        </p:tgtEl>
                                        <p:attrNameLst>
                                          <p:attrName>style.visibility</p:attrName>
                                        </p:attrNameLst>
                                      </p:cBhvr>
                                      <p:to>
                                        <p:strVal val="visible"/>
                                      </p:to>
                                    </p:set>
                                    <p:animEffect transition="in" filter="fade">
                                      <p:cBhvr>
                                        <p:cTn id="7" dur="500"/>
                                        <p:tgtEl>
                                          <p:spTgt spid="3">
                                            <p:txEl>
                                              <p:pRg st="8" end="8"/>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9" end="9"/>
                                            </p:txEl>
                                          </p:spTgt>
                                        </p:tgtEl>
                                        <p:attrNameLst>
                                          <p:attrName>style.visibility</p:attrName>
                                        </p:attrNameLst>
                                      </p:cBhvr>
                                      <p:to>
                                        <p:strVal val="visible"/>
                                      </p:to>
                                    </p:set>
                                    <p:animEffect transition="in" filter="fade">
                                      <p:cBhvr>
                                        <p:cTn id="10" dur="500"/>
                                        <p:tgtEl>
                                          <p:spTgt spid="3">
                                            <p:txEl>
                                              <p:pRg st="9" end="9"/>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10" end="10"/>
                                            </p:txEl>
                                          </p:spTgt>
                                        </p:tgtEl>
                                        <p:attrNameLst>
                                          <p:attrName>style.visibility</p:attrName>
                                        </p:attrNameLst>
                                      </p:cBhvr>
                                      <p:to>
                                        <p:strVal val="visible"/>
                                      </p:to>
                                    </p:set>
                                    <p:animEffect transition="in" filter="fade">
                                      <p:cBhvr>
                                        <p:cTn id="13"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IRS Exemptions: Form 8965, Part II</a:t>
            </a:r>
            <a:endParaRPr lang="en-US" dirty="0"/>
          </a:p>
        </p:txBody>
      </p:sp>
      <p:sp>
        <p:nvSpPr>
          <p:cNvPr id="3" name="Content Placeholder 2"/>
          <p:cNvSpPr>
            <a:spLocks noGrp="1"/>
          </p:cNvSpPr>
          <p:nvPr>
            <p:ph idx="1"/>
          </p:nvPr>
        </p:nvSpPr>
        <p:spPr>
          <a:xfrm>
            <a:off x="364734" y="955964"/>
            <a:ext cx="4163723" cy="4865716"/>
          </a:xfrm>
        </p:spPr>
        <p:txBody>
          <a:bodyPr/>
          <a:lstStyle/>
          <a:p>
            <a:pPr marL="0" indent="0">
              <a:buNone/>
            </a:pPr>
            <a:r>
              <a:rPr lang="en-US" sz="2000" dirty="0" smtClean="0">
                <a:latin typeface="Franklin Gothic Medium" panose="020B0603020102020204" pitchFamily="34" charset="0"/>
              </a:rPr>
              <a:t>Types of IRS Household Exemptions: </a:t>
            </a:r>
          </a:p>
          <a:p>
            <a:r>
              <a:rPr lang="en-US" sz="1800" dirty="0" smtClean="0"/>
              <a:t>Household </a:t>
            </a:r>
            <a:r>
              <a:rPr lang="en-US" sz="1800" dirty="0"/>
              <a:t>income below filing </a:t>
            </a:r>
            <a:r>
              <a:rPr lang="en-US" sz="1800" dirty="0" smtClean="0"/>
              <a:t>threshold </a:t>
            </a:r>
            <a:endParaRPr lang="en-US" sz="1800" dirty="0"/>
          </a:p>
          <a:p>
            <a:r>
              <a:rPr lang="en-US" sz="1800" dirty="0" smtClean="0"/>
              <a:t>Gross income is </a:t>
            </a:r>
            <a:r>
              <a:rPr lang="en-US" sz="1800" dirty="0"/>
              <a:t>below the filing threshold </a:t>
            </a:r>
            <a:endParaRPr lang="en-US" sz="1800" dirty="0" smtClean="0"/>
          </a:p>
          <a:p>
            <a:endParaRPr lang="en-US" sz="1800" dirty="0"/>
          </a:p>
          <a:p>
            <a:pPr marL="0" indent="0">
              <a:buNone/>
            </a:pPr>
            <a:r>
              <a:rPr lang="en-US" sz="1800" b="1" dirty="0"/>
              <a:t>Advantage:  </a:t>
            </a:r>
            <a:r>
              <a:rPr lang="en-US" sz="1800" dirty="0"/>
              <a:t>Checking one of these boxes can exempt everyone on the tax return for every month </a:t>
            </a:r>
            <a:r>
              <a:rPr lang="en-US" sz="1800" dirty="0" smtClean="0"/>
              <a:t>uninsured</a:t>
            </a:r>
            <a:r>
              <a:rPr lang="en-US" sz="1800" dirty="0" smtClean="0">
                <a:solidFill>
                  <a:srgbClr val="000000"/>
                </a:solidFill>
              </a:rPr>
              <a:t>. (No need to also complete Part III for individual exemptions)</a:t>
            </a:r>
            <a:endParaRPr lang="en-US" sz="1800" dirty="0">
              <a:solidFill>
                <a:srgbClr val="000000"/>
              </a:solidFill>
            </a:endParaRPr>
          </a:p>
          <a:p>
            <a:pPr marL="0" indent="0">
              <a:buNone/>
            </a:pPr>
            <a:endParaRPr lang="en-US" sz="1800" dirty="0" smtClean="0"/>
          </a:p>
          <a:p>
            <a:endParaRPr lang="en-US" sz="2000" dirty="0"/>
          </a:p>
        </p:txBody>
      </p:sp>
      <p:sp>
        <p:nvSpPr>
          <p:cNvPr id="4" name="Slide Number Placeholder 3"/>
          <p:cNvSpPr>
            <a:spLocks noGrp="1"/>
          </p:cNvSpPr>
          <p:nvPr>
            <p:ph type="sldNum" sz="quarter" idx="12"/>
          </p:nvPr>
        </p:nvSpPr>
        <p:spPr/>
        <p:txBody>
          <a:bodyPr/>
          <a:lstStyle/>
          <a:p>
            <a:pPr algn="r"/>
            <a:fld id="{7FFE15FC-A8B6-4718-BABB-4F5309630F6C}" type="slidenum">
              <a:rPr lang="en-US" smtClean="0"/>
              <a:pPr algn="r"/>
              <a:t>20</a:t>
            </a:fld>
            <a:endParaRPr lang="en-US" dirty="0"/>
          </a:p>
        </p:txBody>
      </p:sp>
      <p:pic>
        <p:nvPicPr>
          <p:cNvPr id="12" name="Picture 11"/>
          <p:cNvPicPr>
            <a:picLocks noChangeAspect="1"/>
          </p:cNvPicPr>
          <p:nvPr/>
        </p:nvPicPr>
        <p:blipFill rotWithShape="1">
          <a:blip r:embed="rId3" cstate="print">
            <a:duotone>
              <a:schemeClr val="bg2">
                <a:shade val="45000"/>
                <a:satMod val="135000"/>
              </a:schemeClr>
              <a:prstClr val="white"/>
            </a:duotone>
            <a:extLst>
              <a:ext uri="{28A0092B-C50C-407E-A947-70E740481C1C}">
                <a14:useLocalDpi xmlns:a14="http://schemas.microsoft.com/office/drawing/2010/main" val="0"/>
              </a:ext>
            </a:extLst>
          </a:blip>
          <a:srcRect/>
          <a:stretch/>
        </p:blipFill>
        <p:spPr>
          <a:xfrm>
            <a:off x="4652142" y="955964"/>
            <a:ext cx="3942192" cy="5087785"/>
          </a:xfrm>
          <a:prstGeom prst="rect">
            <a:avLst/>
          </a:prstGeom>
          <a:noFill/>
          <a:ln w="19050">
            <a:solidFill>
              <a:schemeClr val="bg1">
                <a:lumMod val="65000"/>
              </a:schemeClr>
            </a:solidFill>
          </a:ln>
          <a:effectLst>
            <a:outerShdw blurRad="50800" dist="38100" dir="2700000" algn="tl" rotWithShape="0">
              <a:prstClr val="black">
                <a:alpha val="40000"/>
              </a:prstClr>
            </a:outerShdw>
          </a:effectLst>
        </p:spPr>
      </p:pic>
      <p:pic>
        <p:nvPicPr>
          <p:cNvPr id="6" name="Picture 5"/>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4484909" y="3762103"/>
            <a:ext cx="4284617" cy="505097"/>
          </a:xfrm>
          <a:prstGeom prst="roundRect">
            <a:avLst/>
          </a:prstGeom>
          <a:ln w="28575">
            <a:solidFill>
              <a:schemeClr val="tx1"/>
            </a:solidFill>
          </a:ln>
          <a:effectLst/>
        </p:spPr>
      </p:pic>
    </p:spTree>
    <p:extLst>
      <p:ext uri="{BB962C8B-B14F-4D97-AF65-F5344CB8AC3E}">
        <p14:creationId xmlns:p14="http://schemas.microsoft.com/office/powerpoint/2010/main" val="109540018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Coverage Exemptions for the Household</a:t>
            </a:r>
            <a:endParaRPr lang="en-US" dirty="0"/>
          </a:p>
        </p:txBody>
      </p:sp>
      <p:sp>
        <p:nvSpPr>
          <p:cNvPr id="4" name="Slide Number Placeholder 3"/>
          <p:cNvSpPr>
            <a:spLocks noGrp="1"/>
          </p:cNvSpPr>
          <p:nvPr>
            <p:ph type="sldNum" sz="quarter" idx="12"/>
          </p:nvPr>
        </p:nvSpPr>
        <p:spPr/>
        <p:txBody>
          <a:bodyPr/>
          <a:lstStyle/>
          <a:p>
            <a:pPr algn="r"/>
            <a:fld id="{7FFE15FC-A8B6-4718-BABB-4F5309630F6C}" type="slidenum">
              <a:rPr lang="en-US" smtClean="0"/>
              <a:pPr algn="r"/>
              <a:t>21</a:t>
            </a:fld>
            <a:endParaRPr lang="en-US" dirty="0"/>
          </a:p>
        </p:txBody>
      </p:sp>
      <p:grpSp>
        <p:nvGrpSpPr>
          <p:cNvPr id="21" name="Group 20"/>
          <p:cNvGrpSpPr/>
          <p:nvPr/>
        </p:nvGrpSpPr>
        <p:grpSpPr>
          <a:xfrm>
            <a:off x="190401" y="914851"/>
            <a:ext cx="8798981" cy="1345812"/>
            <a:chOff x="-204647" y="4537320"/>
            <a:chExt cx="8798981" cy="1345812"/>
          </a:xfrm>
        </p:grpSpPr>
        <p:sp>
          <p:nvSpPr>
            <p:cNvPr id="8" name="Content Placeholder 2"/>
            <p:cNvSpPr txBox="1">
              <a:spLocks/>
            </p:cNvSpPr>
            <p:nvPr/>
          </p:nvSpPr>
          <p:spPr>
            <a:xfrm>
              <a:off x="-204647" y="4537320"/>
              <a:ext cx="8229600" cy="499210"/>
            </a:xfrm>
            <a:prstGeom prst="rect">
              <a:avLst/>
            </a:prstGeom>
          </p:spPr>
          <p:txBody>
            <a:bodyPr vert="horz" lIns="91440" tIns="45720" rIns="91440" bIns="45720" rtlCol="0">
              <a:noAutofit/>
            </a:bodyPr>
            <a:lstStyle>
              <a:lvl1pPr marL="233363" indent="-233363" algn="l" defTabSz="457200" rtl="0" eaLnBrk="1" latinLnBrk="0" hangingPunct="1">
                <a:spcBef>
                  <a:spcPct val="20000"/>
                </a:spcBef>
                <a:buClr>
                  <a:schemeClr val="tx2">
                    <a:lumMod val="60000"/>
                    <a:lumOff val="40000"/>
                  </a:schemeClr>
                </a:buClr>
                <a:buFont typeface="Arial"/>
                <a:buChar char="•"/>
                <a:defRPr sz="2400" kern="1200">
                  <a:solidFill>
                    <a:schemeClr val="tx1"/>
                  </a:solidFill>
                  <a:latin typeface="Franklin Gothic Book"/>
                  <a:ea typeface="+mn-ea"/>
                  <a:cs typeface="Franklin Gothic Book"/>
                </a:defRPr>
              </a:lvl1pPr>
              <a:lvl2pPr marL="690563" indent="-233363" algn="l" defTabSz="457200" rtl="0" eaLnBrk="1" latinLnBrk="0" hangingPunct="1">
                <a:spcBef>
                  <a:spcPct val="20000"/>
                </a:spcBef>
                <a:buClr>
                  <a:schemeClr val="tx2">
                    <a:lumMod val="60000"/>
                    <a:lumOff val="40000"/>
                  </a:schemeClr>
                </a:buClr>
                <a:buFont typeface="Arial"/>
                <a:buChar char="–"/>
                <a:defRPr sz="2200" kern="1200">
                  <a:solidFill>
                    <a:schemeClr val="tx1"/>
                  </a:solidFill>
                  <a:latin typeface="Franklin Gothic Book" panose="020B0503020102020204" pitchFamily="34" charset="0"/>
                  <a:ea typeface="+mn-ea"/>
                  <a:cs typeface="Franklin Gothic Book" panose="020B0503020102020204" pitchFamily="34" charset="0"/>
                </a:defRPr>
              </a:lvl2pPr>
              <a:lvl3pPr marL="1087438" indent="-237744" algn="l" defTabSz="457200" rtl="0" eaLnBrk="1" latinLnBrk="0" hangingPunct="1">
                <a:spcBef>
                  <a:spcPct val="20000"/>
                </a:spcBef>
                <a:buClr>
                  <a:schemeClr val="tx2">
                    <a:lumMod val="60000"/>
                    <a:lumOff val="40000"/>
                  </a:schemeClr>
                </a:buClr>
                <a:buFont typeface="Courier New" panose="02070309020205020404" pitchFamily="49" charset="0"/>
                <a:buChar char="o"/>
                <a:defRPr sz="2000" kern="1200">
                  <a:solidFill>
                    <a:schemeClr val="tx1"/>
                  </a:solidFill>
                  <a:latin typeface="Franklin Gothic Book" panose="020B0503020102020204" pitchFamily="34" charset="0"/>
                  <a:ea typeface="+mn-ea"/>
                  <a:cs typeface="+mn-cs"/>
                </a:defRPr>
              </a:lvl3pPr>
              <a:lvl4pPr marL="1544638" indent="-173038" algn="l" defTabSz="457200" rtl="0" eaLnBrk="1" latinLnBrk="0" hangingPunct="1">
                <a:spcBef>
                  <a:spcPct val="20000"/>
                </a:spcBef>
                <a:buClr>
                  <a:schemeClr val="tx2">
                    <a:lumMod val="60000"/>
                    <a:lumOff val="40000"/>
                  </a:schemeClr>
                </a:buClr>
                <a:buFont typeface="Arial"/>
                <a:buChar char="–"/>
                <a:defRPr sz="1800" kern="1200">
                  <a:solidFill>
                    <a:schemeClr val="tx1"/>
                  </a:solidFill>
                  <a:latin typeface="Franklin Gothic Book" panose="020B0503020102020204" pitchFamily="34" charset="0"/>
                  <a:ea typeface="+mn-ea"/>
                  <a:cs typeface="+mn-cs"/>
                </a:defRPr>
              </a:lvl4pPr>
              <a:lvl5pPr marL="2001838" indent="-173038" algn="l" defTabSz="457200" rtl="0" eaLnBrk="1" latinLnBrk="0" hangingPunct="1">
                <a:spcBef>
                  <a:spcPct val="20000"/>
                </a:spcBef>
                <a:buClr>
                  <a:schemeClr val="tx2">
                    <a:lumMod val="60000"/>
                    <a:lumOff val="40000"/>
                  </a:schemeClr>
                </a:buClr>
                <a:buFont typeface="Arial" panose="020B0604020202020204" pitchFamily="34" charset="0"/>
                <a:buChar char="•"/>
                <a:defRPr sz="1600" kern="1200">
                  <a:solidFill>
                    <a:schemeClr val="tx1"/>
                  </a:solidFill>
                  <a:latin typeface="Franklin Gothic Book" panose="020B0503020102020204" pitchFamily="34"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600" dirty="0" smtClean="0">
                  <a:latin typeface="Franklin Gothic Medium" panose="020B0603020102020204" pitchFamily="34" charset="0"/>
                </a:rPr>
                <a:t>Household income for Line 7a </a:t>
              </a:r>
              <a:r>
                <a:rPr lang="en-US" sz="1400" dirty="0"/>
                <a:t>(household income below filing threshold) </a:t>
              </a:r>
              <a:r>
                <a:rPr lang="en-US" sz="1600" dirty="0" smtClean="0">
                  <a:latin typeface="Franklin Gothic Medium" panose="020B0603020102020204" pitchFamily="34" charset="0"/>
                </a:rPr>
                <a:t>and ISRP</a:t>
              </a:r>
              <a:endParaRPr lang="en-US" sz="1400" dirty="0">
                <a:latin typeface="Franklin Gothic Book" panose="020B0503020102020204" pitchFamily="34" charset="0"/>
              </a:endParaRPr>
            </a:p>
          </p:txBody>
        </p:sp>
        <p:grpSp>
          <p:nvGrpSpPr>
            <p:cNvPr id="9" name="Group 8"/>
            <p:cNvGrpSpPr/>
            <p:nvPr/>
          </p:nvGrpSpPr>
          <p:grpSpPr>
            <a:xfrm>
              <a:off x="-63637" y="4968653"/>
              <a:ext cx="5527106" cy="801589"/>
              <a:chOff x="530942" y="2486261"/>
              <a:chExt cx="5527106" cy="801589"/>
            </a:xfrm>
          </p:grpSpPr>
          <p:sp>
            <p:nvSpPr>
              <p:cNvPr id="10" name="Rounded Rectangle 9"/>
              <p:cNvSpPr/>
              <p:nvPr/>
            </p:nvSpPr>
            <p:spPr>
              <a:xfrm>
                <a:off x="530942" y="2486261"/>
                <a:ext cx="1691640" cy="457200"/>
              </a:xfrm>
              <a:prstGeom prst="roundRect">
                <a:avLst/>
              </a:prstGeom>
              <a:solidFill>
                <a:schemeClr val="tx2"/>
              </a:solidFill>
              <a:ln w="19050">
                <a:solidFill>
                  <a:srgbClr val="00A249"/>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smtClean="0">
                    <a:latin typeface="Calibri" panose="020F0502020204030204" pitchFamily="34" charset="0"/>
                  </a:rPr>
                  <a:t>Adjusted Gross Income (AGI)</a:t>
                </a:r>
                <a:endParaRPr lang="en-US" sz="1400" b="1" dirty="0">
                  <a:latin typeface="Calibri" panose="020F0502020204030204" pitchFamily="34" charset="0"/>
                </a:endParaRPr>
              </a:p>
            </p:txBody>
          </p:sp>
          <p:sp>
            <p:nvSpPr>
              <p:cNvPr id="11" name="Rounded Rectangle 10"/>
              <p:cNvSpPr/>
              <p:nvPr/>
            </p:nvSpPr>
            <p:spPr>
              <a:xfrm>
                <a:off x="2448675" y="2486261"/>
                <a:ext cx="1691640" cy="457200"/>
              </a:xfrm>
              <a:prstGeom prst="roundRect">
                <a:avLst/>
              </a:prstGeom>
              <a:solidFill>
                <a:srgbClr val="1F497D"/>
              </a:solidFill>
              <a:ln w="19050">
                <a:solidFill>
                  <a:srgbClr val="00A249"/>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smtClean="0">
                    <a:latin typeface="Calibri" panose="020F0502020204030204" pitchFamily="34" charset="0"/>
                  </a:rPr>
                  <a:t>Tax-Exempt </a:t>
                </a:r>
              </a:p>
              <a:p>
                <a:pPr algn="ctr"/>
                <a:r>
                  <a:rPr lang="en-US" sz="1400" b="1" dirty="0" smtClean="0">
                    <a:latin typeface="Calibri" panose="020F0502020204030204" pitchFamily="34" charset="0"/>
                  </a:rPr>
                  <a:t>Interest</a:t>
                </a:r>
                <a:endParaRPr lang="en-US" sz="1400" b="1" dirty="0">
                  <a:latin typeface="Calibri" panose="020F0502020204030204" pitchFamily="34" charset="0"/>
                </a:endParaRPr>
              </a:p>
            </p:txBody>
          </p:sp>
          <p:sp>
            <p:nvSpPr>
              <p:cNvPr id="12" name="Rounded Rectangle 11"/>
              <p:cNvSpPr/>
              <p:nvPr/>
            </p:nvSpPr>
            <p:spPr>
              <a:xfrm>
                <a:off x="4366408" y="2496091"/>
                <a:ext cx="1691640" cy="457200"/>
              </a:xfrm>
              <a:prstGeom prst="roundRect">
                <a:avLst/>
              </a:prstGeom>
              <a:solidFill>
                <a:srgbClr val="1F497D"/>
              </a:solidFill>
              <a:ln w="19050">
                <a:solidFill>
                  <a:srgbClr val="00A249"/>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smtClean="0">
                    <a:latin typeface="Calibri" panose="020F0502020204030204" pitchFamily="34" charset="0"/>
                  </a:rPr>
                  <a:t>Excluded Foreign Income</a:t>
                </a:r>
                <a:endParaRPr lang="en-US" sz="1400" b="1" dirty="0">
                  <a:latin typeface="Calibri" panose="020F0502020204030204" pitchFamily="34" charset="0"/>
                </a:endParaRPr>
              </a:p>
            </p:txBody>
          </p:sp>
          <p:sp>
            <p:nvSpPr>
              <p:cNvPr id="13" name="Rounded Rectangle 12"/>
              <p:cNvSpPr/>
              <p:nvPr/>
            </p:nvSpPr>
            <p:spPr>
              <a:xfrm>
                <a:off x="530942" y="2960442"/>
                <a:ext cx="1691640" cy="327408"/>
              </a:xfrm>
              <a:prstGeom prst="roundRect">
                <a:avLst/>
              </a:prstGeom>
              <a:solidFill>
                <a:schemeClr val="bg1"/>
              </a:solidFill>
              <a:ln w="19050">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i="1" dirty="0" smtClean="0">
                    <a:solidFill>
                      <a:schemeClr val="tx1"/>
                    </a:solidFill>
                    <a:latin typeface="Calibri" panose="020F0502020204030204" pitchFamily="34" charset="0"/>
                  </a:rPr>
                  <a:t>Form 1040, Line 37</a:t>
                </a:r>
                <a:endParaRPr lang="en-US" sz="1100" i="1" dirty="0">
                  <a:solidFill>
                    <a:schemeClr val="tx1"/>
                  </a:solidFill>
                  <a:latin typeface="Calibri" panose="020F0502020204030204" pitchFamily="34" charset="0"/>
                </a:endParaRPr>
              </a:p>
            </p:txBody>
          </p:sp>
          <p:sp>
            <p:nvSpPr>
              <p:cNvPr id="14" name="Rounded Rectangle 13"/>
              <p:cNvSpPr/>
              <p:nvPr/>
            </p:nvSpPr>
            <p:spPr>
              <a:xfrm>
                <a:off x="2448675" y="2950612"/>
                <a:ext cx="1691640" cy="327408"/>
              </a:xfrm>
              <a:prstGeom prst="roundRect">
                <a:avLst/>
              </a:prstGeom>
              <a:solidFill>
                <a:schemeClr val="bg1"/>
              </a:solidFill>
              <a:ln w="19050">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i="1" dirty="0" smtClean="0">
                    <a:solidFill>
                      <a:schemeClr val="tx1"/>
                    </a:solidFill>
                    <a:latin typeface="Calibri" panose="020F0502020204030204" pitchFamily="34" charset="0"/>
                  </a:rPr>
                  <a:t>Form 1040, Line 8b</a:t>
                </a:r>
                <a:endParaRPr lang="en-US" sz="1100" i="1" dirty="0">
                  <a:solidFill>
                    <a:schemeClr val="tx1"/>
                  </a:solidFill>
                  <a:latin typeface="Calibri" panose="020F0502020204030204" pitchFamily="34" charset="0"/>
                </a:endParaRPr>
              </a:p>
            </p:txBody>
          </p:sp>
          <p:sp>
            <p:nvSpPr>
              <p:cNvPr id="15" name="Rounded Rectangle 14"/>
              <p:cNvSpPr/>
              <p:nvPr/>
            </p:nvSpPr>
            <p:spPr>
              <a:xfrm>
                <a:off x="4366408" y="2960438"/>
                <a:ext cx="1691640" cy="327408"/>
              </a:xfrm>
              <a:prstGeom prst="roundRect">
                <a:avLst/>
              </a:prstGeom>
              <a:solidFill>
                <a:schemeClr val="bg1"/>
              </a:solidFill>
              <a:ln w="19050">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i="1" dirty="0" smtClean="0">
                    <a:solidFill>
                      <a:schemeClr val="tx1"/>
                    </a:solidFill>
                    <a:latin typeface="Calibri" panose="020F0502020204030204" pitchFamily="34" charset="0"/>
                  </a:rPr>
                  <a:t>Form 2555, Lines 45, 50</a:t>
                </a:r>
                <a:endParaRPr lang="en-US" sz="1100" i="1" dirty="0">
                  <a:solidFill>
                    <a:schemeClr val="tx1"/>
                  </a:solidFill>
                  <a:latin typeface="Calibri" panose="020F0502020204030204" pitchFamily="34" charset="0"/>
                </a:endParaRPr>
              </a:p>
            </p:txBody>
          </p:sp>
          <p:sp>
            <p:nvSpPr>
              <p:cNvPr id="16" name="Plus 15"/>
              <p:cNvSpPr/>
              <p:nvPr/>
            </p:nvSpPr>
            <p:spPr>
              <a:xfrm>
                <a:off x="2212701" y="2610432"/>
                <a:ext cx="235974" cy="235974"/>
              </a:xfrm>
              <a:prstGeom prst="mathPlus">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7" name="Plus 16"/>
              <p:cNvSpPr/>
              <p:nvPr/>
            </p:nvSpPr>
            <p:spPr>
              <a:xfrm>
                <a:off x="4130434" y="2612184"/>
                <a:ext cx="235974" cy="235974"/>
              </a:xfrm>
              <a:prstGeom prst="mathPlus">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grpSp>
        <p:pic>
          <p:nvPicPr>
            <p:cNvPr id="18" name="Picture 17"/>
            <p:cNvPicPr>
              <a:picLocks noChangeAspect="1"/>
            </p:cNvPicPr>
            <p:nvPr/>
          </p:nvPicPr>
          <p:blipFill>
            <a:blip r:embed="rId2"/>
            <a:stretch>
              <a:fillRect/>
            </a:stretch>
          </p:blipFill>
          <p:spPr>
            <a:xfrm>
              <a:off x="6192302" y="4968653"/>
              <a:ext cx="2402032" cy="914479"/>
            </a:xfrm>
            <a:prstGeom prst="rect">
              <a:avLst/>
            </a:prstGeom>
          </p:spPr>
        </p:pic>
        <p:sp>
          <p:nvSpPr>
            <p:cNvPr id="19" name="Right Arrow 18"/>
            <p:cNvSpPr/>
            <p:nvPr/>
          </p:nvSpPr>
          <p:spPr>
            <a:xfrm rot="10800000">
              <a:off x="5893605" y="5318688"/>
              <a:ext cx="344080" cy="202356"/>
            </a:xfrm>
            <a:prstGeom prst="rightArrow">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2" name="Content Placeholder 2"/>
          <p:cNvSpPr txBox="1">
            <a:spLocks/>
          </p:cNvSpPr>
          <p:nvPr/>
        </p:nvSpPr>
        <p:spPr>
          <a:xfrm>
            <a:off x="190401" y="2812232"/>
            <a:ext cx="8229600" cy="499210"/>
          </a:xfrm>
          <a:prstGeom prst="rect">
            <a:avLst/>
          </a:prstGeom>
        </p:spPr>
        <p:txBody>
          <a:bodyPr vert="horz" lIns="91440" tIns="45720" rIns="91440" bIns="45720" rtlCol="0">
            <a:noAutofit/>
          </a:bodyPr>
          <a:lstStyle>
            <a:lvl1pPr marL="233363" indent="-233363" algn="l" defTabSz="457200" rtl="0" eaLnBrk="1" latinLnBrk="0" hangingPunct="1">
              <a:spcBef>
                <a:spcPct val="20000"/>
              </a:spcBef>
              <a:buClr>
                <a:schemeClr val="tx2">
                  <a:lumMod val="60000"/>
                  <a:lumOff val="40000"/>
                </a:schemeClr>
              </a:buClr>
              <a:buFont typeface="Arial"/>
              <a:buChar char="•"/>
              <a:defRPr sz="2400" kern="1200">
                <a:solidFill>
                  <a:schemeClr val="tx1"/>
                </a:solidFill>
                <a:latin typeface="Franklin Gothic Book"/>
                <a:ea typeface="+mn-ea"/>
                <a:cs typeface="Franklin Gothic Book"/>
              </a:defRPr>
            </a:lvl1pPr>
            <a:lvl2pPr marL="690563" indent="-233363" algn="l" defTabSz="457200" rtl="0" eaLnBrk="1" latinLnBrk="0" hangingPunct="1">
              <a:spcBef>
                <a:spcPct val="20000"/>
              </a:spcBef>
              <a:buClr>
                <a:schemeClr val="tx2">
                  <a:lumMod val="60000"/>
                  <a:lumOff val="40000"/>
                </a:schemeClr>
              </a:buClr>
              <a:buFont typeface="Arial"/>
              <a:buChar char="–"/>
              <a:defRPr sz="2200" kern="1200">
                <a:solidFill>
                  <a:schemeClr val="tx1"/>
                </a:solidFill>
                <a:latin typeface="Franklin Gothic Book" panose="020B0503020102020204" pitchFamily="34" charset="0"/>
                <a:ea typeface="+mn-ea"/>
                <a:cs typeface="Franklin Gothic Book" panose="020B0503020102020204" pitchFamily="34" charset="0"/>
              </a:defRPr>
            </a:lvl2pPr>
            <a:lvl3pPr marL="1087438" indent="-237744" algn="l" defTabSz="457200" rtl="0" eaLnBrk="1" latinLnBrk="0" hangingPunct="1">
              <a:spcBef>
                <a:spcPct val="20000"/>
              </a:spcBef>
              <a:buClr>
                <a:schemeClr val="tx2">
                  <a:lumMod val="60000"/>
                  <a:lumOff val="40000"/>
                </a:schemeClr>
              </a:buClr>
              <a:buFont typeface="Courier New" panose="02070309020205020404" pitchFamily="49" charset="0"/>
              <a:buChar char="o"/>
              <a:defRPr sz="2000" kern="1200">
                <a:solidFill>
                  <a:schemeClr val="tx1"/>
                </a:solidFill>
                <a:latin typeface="Franklin Gothic Book" panose="020B0503020102020204" pitchFamily="34" charset="0"/>
                <a:ea typeface="+mn-ea"/>
                <a:cs typeface="+mn-cs"/>
              </a:defRPr>
            </a:lvl3pPr>
            <a:lvl4pPr marL="1544638" indent="-173038" algn="l" defTabSz="457200" rtl="0" eaLnBrk="1" latinLnBrk="0" hangingPunct="1">
              <a:spcBef>
                <a:spcPct val="20000"/>
              </a:spcBef>
              <a:buClr>
                <a:schemeClr val="tx2">
                  <a:lumMod val="60000"/>
                  <a:lumOff val="40000"/>
                </a:schemeClr>
              </a:buClr>
              <a:buFont typeface="Arial"/>
              <a:buChar char="–"/>
              <a:defRPr sz="1800" kern="1200">
                <a:solidFill>
                  <a:schemeClr val="tx1"/>
                </a:solidFill>
                <a:latin typeface="Franklin Gothic Book" panose="020B0503020102020204" pitchFamily="34" charset="0"/>
                <a:ea typeface="+mn-ea"/>
                <a:cs typeface="+mn-cs"/>
              </a:defRPr>
            </a:lvl4pPr>
            <a:lvl5pPr marL="2001838" indent="-173038" algn="l" defTabSz="457200" rtl="0" eaLnBrk="1" latinLnBrk="0" hangingPunct="1">
              <a:spcBef>
                <a:spcPct val="20000"/>
              </a:spcBef>
              <a:buClr>
                <a:schemeClr val="tx2">
                  <a:lumMod val="60000"/>
                  <a:lumOff val="40000"/>
                </a:schemeClr>
              </a:buClr>
              <a:buFont typeface="Arial" panose="020B0604020202020204" pitchFamily="34" charset="0"/>
              <a:buChar char="•"/>
              <a:defRPr sz="1600" kern="1200">
                <a:solidFill>
                  <a:schemeClr val="tx1"/>
                </a:solidFill>
                <a:latin typeface="Franklin Gothic Book" panose="020B0503020102020204" pitchFamily="34"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sz="1600" dirty="0" smtClean="0">
                <a:latin typeface="Franklin Gothic Medium" panose="020B0603020102020204" pitchFamily="34" charset="0"/>
              </a:rPr>
              <a:t>Gross </a:t>
            </a:r>
            <a:r>
              <a:rPr lang="en-US" sz="1600" dirty="0">
                <a:latin typeface="Franklin Gothic Medium" panose="020B0603020102020204" pitchFamily="34" charset="0"/>
              </a:rPr>
              <a:t>i</a:t>
            </a:r>
            <a:r>
              <a:rPr lang="en-US" sz="1600" dirty="0" smtClean="0">
                <a:latin typeface="Franklin Gothic Medium" panose="020B0603020102020204" pitchFamily="34" charset="0"/>
              </a:rPr>
              <a:t>ncome for Line 7b </a:t>
            </a:r>
            <a:r>
              <a:rPr lang="en-US" sz="1400" dirty="0" smtClean="0"/>
              <a:t>(gross income below the filing threshold)</a:t>
            </a:r>
          </a:p>
        </p:txBody>
      </p:sp>
      <p:sp>
        <p:nvSpPr>
          <p:cNvPr id="23" name="Rounded Rectangle 22"/>
          <p:cNvSpPr/>
          <p:nvPr/>
        </p:nvSpPr>
        <p:spPr>
          <a:xfrm>
            <a:off x="242508" y="3198925"/>
            <a:ext cx="8583957" cy="1111535"/>
          </a:xfrm>
          <a:prstGeom prst="roundRect">
            <a:avLst/>
          </a:prstGeom>
          <a:solidFill>
            <a:schemeClr val="bg1"/>
          </a:solidFill>
          <a:ln w="38100">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r>
              <a:rPr lang="en-US" sz="1400" dirty="0">
                <a:solidFill>
                  <a:schemeClr val="tx1"/>
                </a:solidFill>
                <a:latin typeface="Calibri" panose="020F0502020204030204" pitchFamily="34" charset="0"/>
              </a:rPr>
              <a:t>All income received in the form of money, goods, property and services that is not exempt from tax, including any income sources outside the U.S. or from the sale of your main home (even if you can exclude part or all of it)</a:t>
            </a:r>
          </a:p>
          <a:p>
            <a:pPr marL="171450" indent="-171450">
              <a:buFont typeface="Arial" panose="020B0604020202020204" pitchFamily="34" charset="0"/>
              <a:buChar char="•"/>
            </a:pPr>
            <a:r>
              <a:rPr lang="en-US" sz="1400" dirty="0" smtClean="0">
                <a:solidFill>
                  <a:schemeClr val="tx1"/>
                </a:solidFill>
                <a:latin typeface="Calibri" panose="020F0502020204030204" pitchFamily="34" charset="0"/>
              </a:rPr>
              <a:t>Include only the </a:t>
            </a:r>
            <a:r>
              <a:rPr lang="en-US" sz="1400" dirty="0">
                <a:solidFill>
                  <a:schemeClr val="tx1"/>
                </a:solidFill>
                <a:latin typeface="Calibri" panose="020F0502020204030204" pitchFamily="34" charset="0"/>
              </a:rPr>
              <a:t>taxable portion of Social Security </a:t>
            </a:r>
            <a:r>
              <a:rPr lang="en-US" sz="1400" dirty="0" smtClean="0">
                <a:solidFill>
                  <a:schemeClr val="tx1"/>
                </a:solidFill>
                <a:latin typeface="Calibri" panose="020F0502020204030204" pitchFamily="34" charset="0"/>
              </a:rPr>
              <a:t>benefits</a:t>
            </a:r>
          </a:p>
          <a:p>
            <a:pPr marL="171450" indent="-171450">
              <a:buFont typeface="Arial" panose="020B0604020202020204" pitchFamily="34" charset="0"/>
              <a:buChar char="•"/>
            </a:pPr>
            <a:r>
              <a:rPr lang="en-US" sz="1400" dirty="0" smtClean="0">
                <a:solidFill>
                  <a:schemeClr val="tx1"/>
                </a:solidFill>
                <a:latin typeface="Calibri" panose="020F0502020204030204" pitchFamily="34" charset="0"/>
              </a:rPr>
              <a:t>Include income or gains </a:t>
            </a:r>
            <a:r>
              <a:rPr lang="en-US" sz="1400" dirty="0">
                <a:solidFill>
                  <a:schemeClr val="tx1"/>
                </a:solidFill>
                <a:latin typeface="Calibri" panose="020F0502020204030204" pitchFamily="34" charset="0"/>
              </a:rPr>
              <a:t>but not </a:t>
            </a:r>
            <a:r>
              <a:rPr lang="en-US" sz="1400" dirty="0" smtClean="0">
                <a:solidFill>
                  <a:schemeClr val="tx1"/>
                </a:solidFill>
                <a:latin typeface="Calibri" panose="020F0502020204030204" pitchFamily="34" charset="0"/>
              </a:rPr>
              <a:t>expenses or losses from </a:t>
            </a:r>
            <a:r>
              <a:rPr lang="en-US" sz="1400" dirty="0">
                <a:solidFill>
                  <a:schemeClr val="tx1"/>
                </a:solidFill>
                <a:latin typeface="Calibri" panose="020F0502020204030204" pitchFamily="34" charset="0"/>
              </a:rPr>
              <a:t>Schedules C, D and F</a:t>
            </a:r>
          </a:p>
          <a:p>
            <a:pPr marL="171450" indent="-171450">
              <a:buFont typeface="Arial" panose="020B0604020202020204" pitchFamily="34" charset="0"/>
              <a:buChar char="•"/>
            </a:pPr>
            <a:r>
              <a:rPr lang="en-US" sz="1400" b="1" dirty="0">
                <a:solidFill>
                  <a:srgbClr val="FF0000"/>
                </a:solidFill>
                <a:latin typeface="Calibri" panose="020F0502020204030204" pitchFamily="34" charset="0"/>
              </a:rPr>
              <a:t>Do </a:t>
            </a:r>
            <a:r>
              <a:rPr lang="en-US" sz="1400" b="1" u="sng" dirty="0">
                <a:solidFill>
                  <a:srgbClr val="FF0000"/>
                </a:solidFill>
                <a:latin typeface="Calibri" panose="020F0502020204030204" pitchFamily="34" charset="0"/>
              </a:rPr>
              <a:t>not</a:t>
            </a:r>
            <a:r>
              <a:rPr lang="en-US" sz="1400" b="1" dirty="0">
                <a:solidFill>
                  <a:srgbClr val="FF0000"/>
                </a:solidFill>
                <a:latin typeface="Calibri" panose="020F0502020204030204" pitchFamily="34" charset="0"/>
              </a:rPr>
              <a:t> include income of any dependents</a:t>
            </a:r>
          </a:p>
        </p:txBody>
      </p:sp>
    </p:spTree>
    <p:extLst>
      <p:ext uri="{BB962C8B-B14F-4D97-AF65-F5344CB8AC3E}">
        <p14:creationId xmlns:p14="http://schemas.microsoft.com/office/powerpoint/2010/main" val="3835343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fade">
                                      <p:cBhvr>
                                        <p:cTn id="10"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Coverage Exemptions for the Household</a:t>
            </a:r>
            <a:endParaRPr lang="en-US" dirty="0"/>
          </a:p>
        </p:txBody>
      </p:sp>
      <p:sp>
        <p:nvSpPr>
          <p:cNvPr id="4" name="Slide Number Placeholder 3"/>
          <p:cNvSpPr>
            <a:spLocks noGrp="1"/>
          </p:cNvSpPr>
          <p:nvPr>
            <p:ph type="sldNum" sz="quarter" idx="12"/>
          </p:nvPr>
        </p:nvSpPr>
        <p:spPr/>
        <p:txBody>
          <a:bodyPr/>
          <a:lstStyle/>
          <a:p>
            <a:pPr algn="r"/>
            <a:fld id="{7FFE15FC-A8B6-4718-BABB-4F5309630F6C}" type="slidenum">
              <a:rPr lang="en-US" smtClean="0"/>
              <a:pPr algn="r"/>
              <a:t>22</a:t>
            </a:fld>
            <a:endParaRPr lang="en-US" dirty="0"/>
          </a:p>
        </p:txBody>
      </p:sp>
      <p:pic>
        <p:nvPicPr>
          <p:cNvPr id="6" name="Picture 5"/>
          <p:cNvPicPr>
            <a:picLocks noChangeAspect="1"/>
          </p:cNvPicPr>
          <p:nvPr/>
        </p:nvPicPr>
        <p:blipFill>
          <a:blip r:embed="rId2"/>
          <a:stretch>
            <a:fillRect/>
          </a:stretch>
        </p:blipFill>
        <p:spPr>
          <a:xfrm>
            <a:off x="282484" y="1098447"/>
            <a:ext cx="8466613" cy="1484817"/>
          </a:xfrm>
          <a:prstGeom prst="rect">
            <a:avLst/>
          </a:prstGeom>
          <a:ln>
            <a:solidFill>
              <a:schemeClr val="tx2"/>
            </a:solidFill>
          </a:ln>
        </p:spPr>
      </p:pic>
      <p:sp>
        <p:nvSpPr>
          <p:cNvPr id="7" name="TextBox 6"/>
          <p:cNvSpPr txBox="1"/>
          <p:nvPr/>
        </p:nvSpPr>
        <p:spPr>
          <a:xfrm>
            <a:off x="282484" y="759893"/>
            <a:ext cx="8484633" cy="338554"/>
          </a:xfrm>
          <a:prstGeom prst="rect">
            <a:avLst/>
          </a:prstGeom>
          <a:noFill/>
        </p:spPr>
        <p:txBody>
          <a:bodyPr wrap="square" rtlCol="0">
            <a:spAutoFit/>
          </a:bodyPr>
          <a:lstStyle/>
          <a:p>
            <a:r>
              <a:rPr lang="en-US" sz="1600" b="1" dirty="0" smtClean="0">
                <a:latin typeface="Myriad Pro Semibold"/>
              </a:rPr>
              <a:t>Form 8965</a:t>
            </a:r>
            <a:endParaRPr lang="en-US" sz="1600" b="1" dirty="0">
              <a:latin typeface="Myriad Pro Semibold"/>
            </a:endParaRPr>
          </a:p>
        </p:txBody>
      </p:sp>
      <p:sp>
        <p:nvSpPr>
          <p:cNvPr id="5" name="TextBox 4"/>
          <p:cNvSpPr txBox="1"/>
          <p:nvPr/>
        </p:nvSpPr>
        <p:spPr>
          <a:xfrm>
            <a:off x="944007" y="2771221"/>
            <a:ext cx="7248810" cy="738664"/>
          </a:xfrm>
          <a:prstGeom prst="rect">
            <a:avLst/>
          </a:prstGeom>
          <a:solidFill>
            <a:schemeClr val="tx2">
              <a:lumMod val="20000"/>
              <a:lumOff val="80000"/>
            </a:schemeClr>
          </a:solidFill>
          <a:ln w="28575" cmpd="sng">
            <a:solidFill>
              <a:schemeClr val="tx2"/>
            </a:solidFill>
          </a:ln>
        </p:spPr>
        <p:txBody>
          <a:bodyPr wrap="square" rtlCol="0">
            <a:spAutoFit/>
          </a:bodyPr>
          <a:lstStyle/>
          <a:p>
            <a:r>
              <a:rPr lang="en-US" sz="1400" dirty="0" smtClean="0">
                <a:latin typeface="Franklin Gothic Book"/>
                <a:cs typeface="Franklin Gothic Book"/>
              </a:rPr>
              <a:t>For these amount to be correct, all income must be entered and the ACA Worksheet must be completed. Make sure to enter the income of a dependent ONLY IF he or she has a filing requirement. See Pub 4012 for dependent filing requirements.  </a:t>
            </a:r>
            <a:endParaRPr lang="en-US" sz="1400" dirty="0">
              <a:latin typeface="Franklin Gothic Book"/>
              <a:cs typeface="Franklin Gothic Book"/>
            </a:endParaRPr>
          </a:p>
        </p:txBody>
      </p:sp>
      <p:sp>
        <p:nvSpPr>
          <p:cNvPr id="25" name="Rectangle 24"/>
          <p:cNvSpPr/>
          <p:nvPr/>
        </p:nvSpPr>
        <p:spPr>
          <a:xfrm>
            <a:off x="1832512" y="1651648"/>
            <a:ext cx="1345185" cy="176914"/>
          </a:xfrm>
          <a:prstGeom prst="rect">
            <a:avLst/>
          </a:prstGeom>
          <a:noFill/>
          <a:ln w="190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2" name="Group 11"/>
          <p:cNvGrpSpPr/>
          <p:nvPr/>
        </p:nvGrpSpPr>
        <p:grpSpPr>
          <a:xfrm>
            <a:off x="309615" y="3629238"/>
            <a:ext cx="8516850" cy="2519869"/>
            <a:chOff x="309615" y="3629238"/>
            <a:chExt cx="8516850" cy="2519869"/>
          </a:xfrm>
        </p:grpSpPr>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9615" y="3997032"/>
              <a:ext cx="8516850" cy="2152075"/>
            </a:xfrm>
            <a:prstGeom prst="rect">
              <a:avLst/>
            </a:prstGeom>
          </p:spPr>
        </p:pic>
        <p:pic>
          <p:nvPicPr>
            <p:cNvPr id="27" name="Picture 26"/>
            <p:cNvPicPr>
              <a:picLocks noChangeAspect="1"/>
            </p:cNvPicPr>
            <p:nvPr/>
          </p:nvPicPr>
          <p:blipFill>
            <a:blip r:embed="rId4"/>
            <a:stretch>
              <a:fillRect/>
            </a:stretch>
          </p:blipFill>
          <p:spPr>
            <a:xfrm>
              <a:off x="611304" y="3629238"/>
              <a:ext cx="7913472" cy="379725"/>
            </a:xfrm>
            <a:prstGeom prst="rect">
              <a:avLst/>
            </a:prstGeom>
          </p:spPr>
        </p:pic>
      </p:grpSp>
    </p:spTree>
    <p:extLst>
      <p:ext uri="{BB962C8B-B14F-4D97-AF65-F5344CB8AC3E}">
        <p14:creationId xmlns:p14="http://schemas.microsoft.com/office/powerpoint/2010/main" val="4071222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IRS Exemptions: Form 8965, Part III</a:t>
            </a:r>
            <a:endParaRPr lang="en-US" dirty="0"/>
          </a:p>
        </p:txBody>
      </p:sp>
      <p:sp>
        <p:nvSpPr>
          <p:cNvPr id="3" name="Content Placeholder 2"/>
          <p:cNvSpPr>
            <a:spLocks noGrp="1"/>
          </p:cNvSpPr>
          <p:nvPr>
            <p:ph idx="1"/>
          </p:nvPr>
        </p:nvSpPr>
        <p:spPr>
          <a:xfrm>
            <a:off x="364734" y="955964"/>
            <a:ext cx="4163723" cy="4865716"/>
          </a:xfrm>
        </p:spPr>
        <p:txBody>
          <a:bodyPr/>
          <a:lstStyle/>
          <a:p>
            <a:pPr marL="0" indent="0">
              <a:buNone/>
            </a:pPr>
            <a:r>
              <a:rPr lang="en-US" sz="2000" dirty="0" smtClean="0">
                <a:latin typeface="Franklin Gothic Medium" panose="020B0603020102020204" pitchFamily="34" charset="0"/>
              </a:rPr>
              <a:t>IRS Individual Exemptions: </a:t>
            </a:r>
          </a:p>
          <a:p>
            <a:pPr marL="0" indent="0">
              <a:buNone/>
            </a:pPr>
            <a:r>
              <a:rPr lang="en-US" sz="1800" i="1" dirty="0" smtClean="0">
                <a:solidFill>
                  <a:srgbClr val="000000"/>
                </a:solidFill>
              </a:rPr>
              <a:t>Use Part III to claim exemptions for individual household members</a:t>
            </a:r>
          </a:p>
          <a:p>
            <a:r>
              <a:rPr lang="en-US" sz="1800" dirty="0" smtClean="0">
                <a:solidFill>
                  <a:srgbClr val="000000"/>
                </a:solidFill>
              </a:rPr>
              <a:t>Can be claimed for monthly or for entire year</a:t>
            </a:r>
          </a:p>
          <a:p>
            <a:r>
              <a:rPr lang="en-US" sz="1800" dirty="0" smtClean="0">
                <a:solidFill>
                  <a:srgbClr val="000000"/>
                </a:solidFill>
              </a:rPr>
              <a:t>A person can be eligible for multiple exemptions during the year, but only report one exemption per month.</a:t>
            </a:r>
            <a:endParaRPr lang="en-US" sz="1800" dirty="0">
              <a:solidFill>
                <a:srgbClr val="000000"/>
              </a:solidFill>
            </a:endParaRPr>
          </a:p>
          <a:p>
            <a:endParaRPr lang="en-US" sz="2000" dirty="0"/>
          </a:p>
        </p:txBody>
      </p:sp>
      <p:sp>
        <p:nvSpPr>
          <p:cNvPr id="4" name="Slide Number Placeholder 3"/>
          <p:cNvSpPr>
            <a:spLocks noGrp="1"/>
          </p:cNvSpPr>
          <p:nvPr>
            <p:ph type="sldNum" sz="quarter" idx="12"/>
          </p:nvPr>
        </p:nvSpPr>
        <p:spPr/>
        <p:txBody>
          <a:bodyPr/>
          <a:lstStyle/>
          <a:p>
            <a:pPr algn="r"/>
            <a:fld id="{7FFE15FC-A8B6-4718-BABB-4F5309630F6C}" type="slidenum">
              <a:rPr lang="en-US" smtClean="0"/>
              <a:pPr algn="r"/>
              <a:t>23</a:t>
            </a:fld>
            <a:endParaRPr lang="en-US" dirty="0"/>
          </a:p>
        </p:txBody>
      </p:sp>
      <p:pic>
        <p:nvPicPr>
          <p:cNvPr id="12" name="Picture 11"/>
          <p:cNvPicPr>
            <a:picLocks noChangeAspect="1"/>
          </p:cNvPicPr>
          <p:nvPr/>
        </p:nvPicPr>
        <p:blipFill rotWithShape="1">
          <a:blip r:embed="rId3" cstate="print">
            <a:duotone>
              <a:schemeClr val="bg2">
                <a:shade val="45000"/>
                <a:satMod val="135000"/>
              </a:schemeClr>
              <a:prstClr val="white"/>
            </a:duotone>
            <a:extLst>
              <a:ext uri="{28A0092B-C50C-407E-A947-70E740481C1C}">
                <a14:useLocalDpi xmlns:a14="http://schemas.microsoft.com/office/drawing/2010/main" val="0"/>
              </a:ext>
            </a:extLst>
          </a:blip>
          <a:srcRect/>
          <a:stretch/>
        </p:blipFill>
        <p:spPr>
          <a:xfrm>
            <a:off x="4652142" y="955964"/>
            <a:ext cx="3942192" cy="5087785"/>
          </a:xfrm>
          <a:prstGeom prst="rect">
            <a:avLst/>
          </a:prstGeom>
          <a:noFill/>
          <a:ln w="19050">
            <a:solidFill>
              <a:schemeClr val="bg1">
                <a:lumMod val="65000"/>
              </a:schemeClr>
            </a:solidFill>
          </a:ln>
          <a:effectLst>
            <a:outerShdw blurRad="50800" dist="38100" dir="2700000" algn="tl" rotWithShape="0">
              <a:prstClr val="black">
                <a:alpha val="40000"/>
              </a:prstClr>
            </a:outerShdw>
          </a:effectLst>
        </p:spPr>
      </p:pic>
      <p:pic>
        <p:nvPicPr>
          <p:cNvPr id="6" name="Picture 5"/>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4484909" y="4223657"/>
            <a:ext cx="4284617" cy="2081349"/>
          </a:xfrm>
          <a:prstGeom prst="roundRect">
            <a:avLst/>
          </a:prstGeom>
          <a:ln w="28575">
            <a:solidFill>
              <a:schemeClr val="tx1"/>
            </a:solidFill>
          </a:ln>
          <a:effectLst/>
        </p:spPr>
      </p:pic>
      <p:sp>
        <p:nvSpPr>
          <p:cNvPr id="8" name="Content Placeholder 6"/>
          <p:cNvSpPr txBox="1">
            <a:spLocks/>
          </p:cNvSpPr>
          <p:nvPr/>
        </p:nvSpPr>
        <p:spPr>
          <a:xfrm>
            <a:off x="364734" y="5107992"/>
            <a:ext cx="3493163" cy="639666"/>
          </a:xfrm>
          <a:prstGeom prst="rect">
            <a:avLst/>
          </a:prstGeom>
          <a:ln>
            <a:solidFill>
              <a:srgbClr val="006737"/>
            </a:solidFill>
          </a:ln>
        </p:spPr>
        <p:style>
          <a:lnRef idx="2">
            <a:schemeClr val="accent1"/>
          </a:lnRef>
          <a:fillRef idx="1">
            <a:schemeClr val="lt1"/>
          </a:fillRef>
          <a:effectRef idx="0">
            <a:schemeClr val="accent1"/>
          </a:effectRef>
          <a:fontRef idx="minor">
            <a:schemeClr val="dk1"/>
          </a:fontRef>
        </p:style>
        <p:txBody>
          <a:bodyPr vert="horz" lIns="91440" tIns="45720" rIns="91440" bIns="45720" rtlCol="0">
            <a:noAutofit/>
          </a:bodyPr>
          <a:lstStyle>
            <a:lvl1pPr marL="233363" indent="-233363" algn="l" defTabSz="457200" rtl="0" eaLnBrk="1" latinLnBrk="0" hangingPunct="1">
              <a:spcBef>
                <a:spcPct val="20000"/>
              </a:spcBef>
              <a:buClr>
                <a:schemeClr val="tx2">
                  <a:lumMod val="60000"/>
                  <a:lumOff val="40000"/>
                </a:schemeClr>
              </a:buClr>
              <a:buFont typeface="Arial"/>
              <a:buChar char="•"/>
              <a:defRPr sz="2400" kern="1200">
                <a:solidFill>
                  <a:schemeClr val="tx1"/>
                </a:solidFill>
                <a:latin typeface="Franklin Gothic Book"/>
                <a:ea typeface="+mn-ea"/>
                <a:cs typeface="Franklin Gothic Book"/>
              </a:defRPr>
            </a:lvl1pPr>
            <a:lvl2pPr marL="690563" indent="-233363" algn="l" defTabSz="457200" rtl="0" eaLnBrk="1" latinLnBrk="0" hangingPunct="1">
              <a:spcBef>
                <a:spcPct val="20000"/>
              </a:spcBef>
              <a:buClr>
                <a:schemeClr val="tx2">
                  <a:lumMod val="60000"/>
                  <a:lumOff val="40000"/>
                </a:schemeClr>
              </a:buClr>
              <a:buFont typeface="Arial"/>
              <a:buChar char="–"/>
              <a:defRPr sz="2200" kern="1200">
                <a:solidFill>
                  <a:schemeClr val="tx1"/>
                </a:solidFill>
                <a:latin typeface="Franklin Gothic Book" panose="020B0503020102020204" pitchFamily="34" charset="0"/>
                <a:ea typeface="+mn-ea"/>
                <a:cs typeface="Franklin Gothic Book" panose="020B0503020102020204" pitchFamily="34" charset="0"/>
              </a:defRPr>
            </a:lvl2pPr>
            <a:lvl3pPr marL="1087438" indent="-237744" algn="l" defTabSz="457200" rtl="0" eaLnBrk="1" latinLnBrk="0" hangingPunct="1">
              <a:spcBef>
                <a:spcPct val="20000"/>
              </a:spcBef>
              <a:buClr>
                <a:schemeClr val="tx2">
                  <a:lumMod val="60000"/>
                  <a:lumOff val="40000"/>
                </a:schemeClr>
              </a:buClr>
              <a:buFont typeface="Courier New" panose="02070309020205020404" pitchFamily="49" charset="0"/>
              <a:buChar char="o"/>
              <a:defRPr sz="2000" kern="1200">
                <a:solidFill>
                  <a:schemeClr val="tx1"/>
                </a:solidFill>
                <a:latin typeface="Franklin Gothic Book" panose="020B0503020102020204" pitchFamily="34" charset="0"/>
                <a:ea typeface="+mn-ea"/>
                <a:cs typeface="+mn-cs"/>
              </a:defRPr>
            </a:lvl3pPr>
            <a:lvl4pPr marL="1544638" indent="-173038" algn="l" defTabSz="457200" rtl="0" eaLnBrk="1" latinLnBrk="0" hangingPunct="1">
              <a:spcBef>
                <a:spcPct val="20000"/>
              </a:spcBef>
              <a:buClr>
                <a:schemeClr val="tx2">
                  <a:lumMod val="60000"/>
                  <a:lumOff val="40000"/>
                </a:schemeClr>
              </a:buClr>
              <a:buFont typeface="Arial"/>
              <a:buChar char="–"/>
              <a:defRPr sz="1800" kern="1200">
                <a:solidFill>
                  <a:schemeClr val="tx1"/>
                </a:solidFill>
                <a:latin typeface="Franklin Gothic Book" panose="020B0503020102020204" pitchFamily="34" charset="0"/>
                <a:ea typeface="+mn-ea"/>
                <a:cs typeface="+mn-cs"/>
              </a:defRPr>
            </a:lvl4pPr>
            <a:lvl5pPr marL="2001838" indent="-173038" algn="l" defTabSz="457200" rtl="0" eaLnBrk="1" latinLnBrk="0" hangingPunct="1">
              <a:spcBef>
                <a:spcPct val="20000"/>
              </a:spcBef>
              <a:buClr>
                <a:schemeClr val="tx2">
                  <a:lumMod val="60000"/>
                  <a:lumOff val="40000"/>
                </a:schemeClr>
              </a:buClr>
              <a:buFont typeface="Arial" panose="020B0604020202020204" pitchFamily="34" charset="0"/>
              <a:buChar char="•"/>
              <a:defRPr sz="1600" kern="1200">
                <a:solidFill>
                  <a:schemeClr val="tx1"/>
                </a:solidFill>
                <a:latin typeface="Franklin Gothic Book" panose="020B0503020102020204" pitchFamily="34"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600" i="1" dirty="0" smtClean="0">
                <a:solidFill>
                  <a:srgbClr val="006737"/>
                </a:solidFill>
                <a:latin typeface="Franklin Gothic Medium" panose="020B0603020102020204" pitchFamily="34" charset="0"/>
              </a:rPr>
              <a:t>Note: </a:t>
            </a:r>
            <a:r>
              <a:rPr lang="en-US" sz="1600" dirty="0" smtClean="0"/>
              <a:t>Enter an exemption type (A-F) </a:t>
            </a:r>
            <a:r>
              <a:rPr lang="en-US" sz="1600" dirty="0"/>
              <a:t>if eligible for IRS exemption</a:t>
            </a:r>
            <a:endParaRPr lang="en-US" sz="2000" dirty="0"/>
          </a:p>
        </p:txBody>
      </p:sp>
      <p:sp>
        <p:nvSpPr>
          <p:cNvPr id="9" name="Oval 8"/>
          <p:cNvSpPr/>
          <p:nvPr/>
        </p:nvSpPr>
        <p:spPr>
          <a:xfrm>
            <a:off x="6200504" y="4411837"/>
            <a:ext cx="365760" cy="543340"/>
          </a:xfrm>
          <a:prstGeom prst="ellipse">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0" name="Straight Arrow Connector 9"/>
          <p:cNvCxnSpPr>
            <a:stCxn id="8" idx="3"/>
            <a:endCxn id="9" idx="3"/>
          </p:cNvCxnSpPr>
          <p:nvPr/>
        </p:nvCxnSpPr>
        <p:spPr>
          <a:xfrm flipV="1">
            <a:off x="3857897" y="4875607"/>
            <a:ext cx="2396171" cy="552218"/>
          </a:xfrm>
          <a:prstGeom prst="straightConnector1">
            <a:avLst/>
          </a:prstGeom>
          <a:ln>
            <a:solidFill>
              <a:srgbClr val="006737"/>
            </a:solidFill>
            <a:tailEnd type="triangle"/>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0514005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IRS Exemptions: Form 8965, Part III</a:t>
            </a:r>
          </a:p>
        </p:txBody>
      </p:sp>
      <p:sp>
        <p:nvSpPr>
          <p:cNvPr id="4" name="Slide Number Placeholder 3"/>
          <p:cNvSpPr>
            <a:spLocks noGrp="1"/>
          </p:cNvSpPr>
          <p:nvPr>
            <p:ph type="sldNum" sz="quarter" idx="12"/>
          </p:nvPr>
        </p:nvSpPr>
        <p:spPr/>
        <p:txBody>
          <a:bodyPr/>
          <a:lstStyle/>
          <a:p>
            <a:pPr algn="r"/>
            <a:fld id="{7FFE15FC-A8B6-4718-BABB-4F5309630F6C}" type="slidenum">
              <a:rPr lang="en-US" smtClean="0"/>
              <a:pPr algn="r"/>
              <a:t>24</a:t>
            </a:fld>
            <a:endParaRPr lang="en-US" dirty="0"/>
          </a:p>
        </p:txBody>
      </p:sp>
      <p:sp>
        <p:nvSpPr>
          <p:cNvPr id="7" name="Rectangle 6"/>
          <p:cNvSpPr/>
          <p:nvPr/>
        </p:nvSpPr>
        <p:spPr>
          <a:xfrm>
            <a:off x="581114" y="1085316"/>
            <a:ext cx="6973368" cy="418744"/>
          </a:xfrm>
          <a:prstGeom prst="rect">
            <a:avLst/>
          </a:prstGeom>
          <a:solidFill>
            <a:schemeClr val="accent1">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r>
              <a:rPr lang="en-US" sz="1400" b="1" dirty="0" smtClean="0">
                <a:solidFill>
                  <a:schemeClr val="tx1"/>
                </a:solidFill>
              </a:rPr>
              <a:t>Insurance is considered unaffordable </a:t>
            </a:r>
            <a:r>
              <a:rPr lang="en-US" sz="1400" dirty="0" smtClean="0">
                <a:solidFill>
                  <a:schemeClr val="tx1"/>
                </a:solidFill>
              </a:rPr>
              <a:t>– Minimum premium would have cost more than 8.05% of household income </a:t>
            </a:r>
            <a:endParaRPr lang="en-US" sz="1400" dirty="0">
              <a:solidFill>
                <a:schemeClr val="tx1"/>
              </a:solidFill>
            </a:endParaRPr>
          </a:p>
        </p:txBody>
      </p:sp>
      <p:sp>
        <p:nvSpPr>
          <p:cNvPr id="9" name="Rectangle 8"/>
          <p:cNvSpPr/>
          <p:nvPr/>
        </p:nvSpPr>
        <p:spPr>
          <a:xfrm>
            <a:off x="581114" y="1583877"/>
            <a:ext cx="6973368" cy="418744"/>
          </a:xfrm>
          <a:prstGeom prst="rect">
            <a:avLst/>
          </a:prstGeom>
          <a:solidFill>
            <a:schemeClr val="accent1">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r>
              <a:rPr lang="en-US" sz="1400" b="1" dirty="0">
                <a:solidFill>
                  <a:schemeClr val="tx1"/>
                </a:solidFill>
              </a:rPr>
              <a:t>Short coverage </a:t>
            </a:r>
            <a:r>
              <a:rPr lang="en-US" sz="1400" b="1" dirty="0" smtClean="0">
                <a:solidFill>
                  <a:schemeClr val="tx1"/>
                </a:solidFill>
              </a:rPr>
              <a:t>gap </a:t>
            </a:r>
            <a:r>
              <a:rPr lang="en-US" sz="1400" dirty="0" smtClean="0">
                <a:solidFill>
                  <a:schemeClr val="tx1"/>
                </a:solidFill>
              </a:rPr>
              <a:t>– Uninsured for less than 3 consecutive months</a:t>
            </a:r>
            <a:endParaRPr lang="en-US" sz="1400" dirty="0">
              <a:solidFill>
                <a:schemeClr val="tx1"/>
              </a:solidFill>
            </a:endParaRPr>
          </a:p>
        </p:txBody>
      </p:sp>
      <p:sp>
        <p:nvSpPr>
          <p:cNvPr id="10" name="Rectangle 9"/>
          <p:cNvSpPr/>
          <p:nvPr/>
        </p:nvSpPr>
        <p:spPr>
          <a:xfrm>
            <a:off x="581114" y="2072210"/>
            <a:ext cx="6973368" cy="418744"/>
          </a:xfrm>
          <a:prstGeom prst="rect">
            <a:avLst/>
          </a:prstGeom>
          <a:solidFill>
            <a:schemeClr val="accent1">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r>
              <a:rPr lang="en-US" sz="1400" b="1" dirty="0">
                <a:solidFill>
                  <a:schemeClr val="tx1"/>
                </a:solidFill>
              </a:rPr>
              <a:t>Citizens living abroad and certain noncitizens </a:t>
            </a:r>
            <a:r>
              <a:rPr lang="en-US" sz="1400" dirty="0" smtClean="0">
                <a:solidFill>
                  <a:schemeClr val="tx1"/>
                </a:solidFill>
              </a:rPr>
              <a:t>– Includes people who are not lawfully present</a:t>
            </a:r>
            <a:endParaRPr lang="en-US" sz="1400" b="1" dirty="0">
              <a:solidFill>
                <a:schemeClr val="tx1"/>
              </a:solidFill>
            </a:endParaRPr>
          </a:p>
        </p:txBody>
      </p:sp>
      <p:sp>
        <p:nvSpPr>
          <p:cNvPr id="11" name="Rectangle 10"/>
          <p:cNvSpPr/>
          <p:nvPr/>
        </p:nvSpPr>
        <p:spPr>
          <a:xfrm>
            <a:off x="581114" y="2580771"/>
            <a:ext cx="6973368" cy="418744"/>
          </a:xfrm>
          <a:prstGeom prst="rect">
            <a:avLst/>
          </a:prstGeom>
          <a:solidFill>
            <a:schemeClr val="accent1">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r>
              <a:rPr lang="en-US" sz="1400" b="1" dirty="0" smtClean="0">
                <a:solidFill>
                  <a:schemeClr val="tx1"/>
                </a:solidFill>
              </a:rPr>
              <a:t>Members of a health care sharing ministry</a:t>
            </a:r>
            <a:endParaRPr lang="en-US" sz="1400" b="1" dirty="0">
              <a:solidFill>
                <a:schemeClr val="tx1"/>
              </a:solidFill>
            </a:endParaRPr>
          </a:p>
        </p:txBody>
      </p:sp>
      <p:sp>
        <p:nvSpPr>
          <p:cNvPr id="12" name="Rectangle 11"/>
          <p:cNvSpPr/>
          <p:nvPr/>
        </p:nvSpPr>
        <p:spPr>
          <a:xfrm>
            <a:off x="581114" y="3079218"/>
            <a:ext cx="6973368" cy="418744"/>
          </a:xfrm>
          <a:prstGeom prst="rect">
            <a:avLst/>
          </a:prstGeom>
          <a:solidFill>
            <a:schemeClr val="accent1">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r>
              <a:rPr lang="en-US" sz="1400" b="1" dirty="0" smtClean="0">
                <a:solidFill>
                  <a:schemeClr val="tx1"/>
                </a:solidFill>
              </a:rPr>
              <a:t>Members of an Indian tribe or eligible for services through an Indian health care provider or the Indian Health Service</a:t>
            </a:r>
            <a:endParaRPr lang="en-US" sz="1400" b="1" dirty="0">
              <a:solidFill>
                <a:schemeClr val="tx1"/>
              </a:solidFill>
            </a:endParaRPr>
          </a:p>
        </p:txBody>
      </p:sp>
      <p:sp>
        <p:nvSpPr>
          <p:cNvPr id="13" name="Rectangle 12"/>
          <p:cNvSpPr/>
          <p:nvPr/>
        </p:nvSpPr>
        <p:spPr>
          <a:xfrm>
            <a:off x="7648486" y="1085316"/>
            <a:ext cx="846034" cy="418744"/>
          </a:xfrm>
          <a:prstGeom prst="rect">
            <a:avLst/>
          </a:prstGeom>
          <a:solidFill>
            <a:schemeClr val="accent6">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A</a:t>
            </a:r>
            <a:endParaRPr lang="en-US" dirty="0">
              <a:solidFill>
                <a:schemeClr val="tx1"/>
              </a:solidFill>
            </a:endParaRPr>
          </a:p>
        </p:txBody>
      </p:sp>
      <p:sp>
        <p:nvSpPr>
          <p:cNvPr id="14" name="Rectangle 13"/>
          <p:cNvSpPr/>
          <p:nvPr/>
        </p:nvSpPr>
        <p:spPr>
          <a:xfrm>
            <a:off x="7648486" y="1583877"/>
            <a:ext cx="846034" cy="418744"/>
          </a:xfrm>
          <a:prstGeom prst="rect">
            <a:avLst/>
          </a:prstGeom>
          <a:solidFill>
            <a:schemeClr val="accent6">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B</a:t>
            </a:r>
            <a:endParaRPr lang="en-US" dirty="0">
              <a:solidFill>
                <a:schemeClr val="tx1"/>
              </a:solidFill>
            </a:endParaRPr>
          </a:p>
        </p:txBody>
      </p:sp>
      <p:sp>
        <p:nvSpPr>
          <p:cNvPr id="15" name="Rectangle 14"/>
          <p:cNvSpPr/>
          <p:nvPr/>
        </p:nvSpPr>
        <p:spPr>
          <a:xfrm>
            <a:off x="7660237" y="2082324"/>
            <a:ext cx="846034" cy="418744"/>
          </a:xfrm>
          <a:prstGeom prst="rect">
            <a:avLst/>
          </a:prstGeom>
          <a:solidFill>
            <a:schemeClr val="accent6">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C</a:t>
            </a:r>
          </a:p>
        </p:txBody>
      </p:sp>
      <p:sp>
        <p:nvSpPr>
          <p:cNvPr id="16" name="Rectangle 15"/>
          <p:cNvSpPr/>
          <p:nvPr/>
        </p:nvSpPr>
        <p:spPr>
          <a:xfrm>
            <a:off x="7660237" y="2580657"/>
            <a:ext cx="846034" cy="418744"/>
          </a:xfrm>
          <a:prstGeom prst="rect">
            <a:avLst/>
          </a:prstGeom>
          <a:solidFill>
            <a:schemeClr val="accent6">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D</a:t>
            </a:r>
          </a:p>
        </p:txBody>
      </p:sp>
      <p:sp>
        <p:nvSpPr>
          <p:cNvPr id="17" name="Rectangle 16"/>
          <p:cNvSpPr/>
          <p:nvPr/>
        </p:nvSpPr>
        <p:spPr>
          <a:xfrm>
            <a:off x="7660237" y="3079218"/>
            <a:ext cx="846034" cy="418744"/>
          </a:xfrm>
          <a:prstGeom prst="rect">
            <a:avLst/>
          </a:prstGeom>
          <a:solidFill>
            <a:schemeClr val="accent6">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E</a:t>
            </a:r>
          </a:p>
        </p:txBody>
      </p:sp>
      <p:sp>
        <p:nvSpPr>
          <p:cNvPr id="18" name="Rectangle 17"/>
          <p:cNvSpPr/>
          <p:nvPr/>
        </p:nvSpPr>
        <p:spPr>
          <a:xfrm>
            <a:off x="581114" y="3577665"/>
            <a:ext cx="6973368" cy="418744"/>
          </a:xfrm>
          <a:prstGeom prst="rect">
            <a:avLst/>
          </a:prstGeom>
          <a:solidFill>
            <a:schemeClr val="accent1">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r>
              <a:rPr lang="en-US" sz="1400" b="1" dirty="0" smtClean="0">
                <a:solidFill>
                  <a:schemeClr val="tx1"/>
                </a:solidFill>
              </a:rPr>
              <a:t>Incarceration</a:t>
            </a:r>
            <a:endParaRPr lang="en-US" sz="1400" b="1" dirty="0">
              <a:solidFill>
                <a:schemeClr val="tx1"/>
              </a:solidFill>
            </a:endParaRPr>
          </a:p>
        </p:txBody>
      </p:sp>
      <p:sp>
        <p:nvSpPr>
          <p:cNvPr id="19" name="Rectangle 18"/>
          <p:cNvSpPr/>
          <p:nvPr/>
        </p:nvSpPr>
        <p:spPr>
          <a:xfrm>
            <a:off x="7660237" y="3577665"/>
            <a:ext cx="846034" cy="418744"/>
          </a:xfrm>
          <a:prstGeom prst="rect">
            <a:avLst/>
          </a:prstGeom>
          <a:solidFill>
            <a:schemeClr val="accent6">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F</a:t>
            </a:r>
            <a:endParaRPr lang="en-US" dirty="0">
              <a:solidFill>
                <a:schemeClr val="tx1"/>
              </a:solidFill>
            </a:endParaRPr>
          </a:p>
        </p:txBody>
      </p:sp>
      <p:sp>
        <p:nvSpPr>
          <p:cNvPr id="20" name="Rectangle 19"/>
          <p:cNvSpPr/>
          <p:nvPr/>
        </p:nvSpPr>
        <p:spPr>
          <a:xfrm>
            <a:off x="7660237" y="4076112"/>
            <a:ext cx="846034" cy="418744"/>
          </a:xfrm>
          <a:prstGeom prst="rect">
            <a:avLst/>
          </a:prstGeom>
          <a:solidFill>
            <a:schemeClr val="accent6">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G</a:t>
            </a:r>
            <a:endParaRPr lang="en-US" dirty="0">
              <a:solidFill>
                <a:schemeClr val="tx1"/>
              </a:solidFill>
            </a:endParaRPr>
          </a:p>
        </p:txBody>
      </p:sp>
      <p:sp>
        <p:nvSpPr>
          <p:cNvPr id="22" name="Rectangle 21"/>
          <p:cNvSpPr/>
          <p:nvPr/>
        </p:nvSpPr>
        <p:spPr>
          <a:xfrm>
            <a:off x="7668783" y="5073006"/>
            <a:ext cx="846034" cy="418744"/>
          </a:xfrm>
          <a:prstGeom prst="rect">
            <a:avLst/>
          </a:prstGeom>
          <a:solidFill>
            <a:schemeClr val="accent6">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H</a:t>
            </a:r>
            <a:endParaRPr lang="en-US" dirty="0">
              <a:solidFill>
                <a:schemeClr val="tx1"/>
              </a:solidFill>
            </a:endParaRPr>
          </a:p>
        </p:txBody>
      </p:sp>
      <p:sp>
        <p:nvSpPr>
          <p:cNvPr id="23" name="Rectangle 22"/>
          <p:cNvSpPr/>
          <p:nvPr/>
        </p:nvSpPr>
        <p:spPr>
          <a:xfrm>
            <a:off x="7660237" y="4574559"/>
            <a:ext cx="846034" cy="418744"/>
          </a:xfrm>
          <a:prstGeom prst="rect">
            <a:avLst/>
          </a:prstGeom>
          <a:solidFill>
            <a:schemeClr val="accent6">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G</a:t>
            </a:r>
            <a:endParaRPr lang="en-US" dirty="0">
              <a:solidFill>
                <a:schemeClr val="tx1"/>
              </a:solidFill>
            </a:endParaRPr>
          </a:p>
        </p:txBody>
      </p:sp>
      <p:sp>
        <p:nvSpPr>
          <p:cNvPr id="24" name="Rectangle 23"/>
          <p:cNvSpPr/>
          <p:nvPr/>
        </p:nvSpPr>
        <p:spPr>
          <a:xfrm>
            <a:off x="581114" y="4076112"/>
            <a:ext cx="6973368" cy="418744"/>
          </a:xfrm>
          <a:prstGeom prst="rect">
            <a:avLst/>
          </a:prstGeom>
          <a:solidFill>
            <a:schemeClr val="accent1">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r>
              <a:rPr lang="en-US" sz="1400" b="1" dirty="0" smtClean="0">
                <a:solidFill>
                  <a:schemeClr val="tx1"/>
                </a:solidFill>
              </a:rPr>
              <a:t>Aggregate self-only coverage is considered unaffordable </a:t>
            </a:r>
            <a:r>
              <a:rPr lang="en-US" sz="1400" dirty="0" smtClean="0">
                <a:solidFill>
                  <a:schemeClr val="tx1"/>
                </a:solidFill>
              </a:rPr>
              <a:t>– Total cost of two or more family members’ aggregate self-only coverage </a:t>
            </a:r>
            <a:r>
              <a:rPr lang="en-US" sz="1400" dirty="0">
                <a:solidFill>
                  <a:schemeClr val="tx1"/>
                </a:solidFill>
              </a:rPr>
              <a:t>i</a:t>
            </a:r>
            <a:r>
              <a:rPr lang="en-US" sz="1400" dirty="0" smtClean="0">
                <a:solidFill>
                  <a:schemeClr val="tx1"/>
                </a:solidFill>
              </a:rPr>
              <a:t>s more than 8.05% of household income</a:t>
            </a:r>
            <a:endParaRPr lang="en-US" sz="1400" dirty="0">
              <a:solidFill>
                <a:schemeClr val="tx1"/>
              </a:solidFill>
            </a:endParaRPr>
          </a:p>
        </p:txBody>
      </p:sp>
      <p:sp>
        <p:nvSpPr>
          <p:cNvPr id="25" name="Rectangle 24"/>
          <p:cNvSpPr/>
          <p:nvPr/>
        </p:nvSpPr>
        <p:spPr>
          <a:xfrm>
            <a:off x="581114" y="4574559"/>
            <a:ext cx="6973368" cy="418744"/>
          </a:xfrm>
          <a:prstGeom prst="rect">
            <a:avLst/>
          </a:prstGeom>
          <a:solidFill>
            <a:schemeClr val="accent1">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r>
              <a:rPr lang="en-US" sz="1400" b="1" dirty="0" smtClean="0">
                <a:solidFill>
                  <a:schemeClr val="tx1"/>
                </a:solidFill>
              </a:rPr>
              <a:t>Resident of a state that did not expand Medicaid</a:t>
            </a:r>
            <a:endParaRPr lang="en-US" sz="1400" b="1" dirty="0">
              <a:solidFill>
                <a:schemeClr val="tx1"/>
              </a:solidFill>
            </a:endParaRPr>
          </a:p>
        </p:txBody>
      </p:sp>
      <p:sp>
        <p:nvSpPr>
          <p:cNvPr id="26" name="Rectangle 25"/>
          <p:cNvSpPr/>
          <p:nvPr/>
        </p:nvSpPr>
        <p:spPr>
          <a:xfrm>
            <a:off x="581114" y="5073006"/>
            <a:ext cx="6973368" cy="418744"/>
          </a:xfrm>
          <a:prstGeom prst="rect">
            <a:avLst/>
          </a:prstGeom>
          <a:solidFill>
            <a:schemeClr val="accent1">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r>
              <a:rPr lang="en-US" sz="1400" b="1" dirty="0" smtClean="0">
                <a:solidFill>
                  <a:schemeClr val="tx1"/>
                </a:solidFill>
              </a:rPr>
              <a:t>Member of the tax household born, adopted or died</a:t>
            </a:r>
            <a:endParaRPr lang="en-US" sz="1400" b="1" dirty="0">
              <a:solidFill>
                <a:schemeClr val="tx1"/>
              </a:solidFill>
            </a:endParaRPr>
          </a:p>
        </p:txBody>
      </p:sp>
    </p:spTree>
    <p:extLst>
      <p:ext uri="{BB962C8B-B14F-4D97-AF65-F5344CB8AC3E}">
        <p14:creationId xmlns:p14="http://schemas.microsoft.com/office/powerpoint/2010/main" val="332247512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IRS Exemptions: Medicaid Coverage Gap</a:t>
            </a:r>
            <a:endParaRPr lang="en-US" dirty="0"/>
          </a:p>
        </p:txBody>
      </p:sp>
      <p:sp>
        <p:nvSpPr>
          <p:cNvPr id="4" name="Slide Number Placeholder 3"/>
          <p:cNvSpPr>
            <a:spLocks noGrp="1"/>
          </p:cNvSpPr>
          <p:nvPr>
            <p:ph type="sldNum" sz="quarter" idx="12"/>
          </p:nvPr>
        </p:nvSpPr>
        <p:spPr/>
        <p:txBody>
          <a:bodyPr/>
          <a:lstStyle/>
          <a:p>
            <a:pPr algn="r"/>
            <a:fld id="{7FFE15FC-A8B6-4718-BABB-4F5309630F6C}" type="slidenum">
              <a:rPr lang="en-US" smtClean="0"/>
              <a:pPr algn="r"/>
              <a:t>25</a:t>
            </a:fld>
            <a:endParaRPr lang="en-US" dirty="0"/>
          </a:p>
        </p:txBody>
      </p:sp>
      <p:sp>
        <p:nvSpPr>
          <p:cNvPr id="6" name="Rectangle 5"/>
          <p:cNvSpPr/>
          <p:nvPr/>
        </p:nvSpPr>
        <p:spPr>
          <a:xfrm>
            <a:off x="7657517" y="931831"/>
            <a:ext cx="846034" cy="418744"/>
          </a:xfrm>
          <a:prstGeom prst="rect">
            <a:avLst/>
          </a:prstGeom>
          <a:solidFill>
            <a:schemeClr val="accent6">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G</a:t>
            </a:r>
            <a:endParaRPr lang="en-US" dirty="0">
              <a:solidFill>
                <a:schemeClr val="tx1"/>
              </a:solidFill>
            </a:endParaRPr>
          </a:p>
        </p:txBody>
      </p:sp>
      <p:sp>
        <p:nvSpPr>
          <p:cNvPr id="7" name="Rectangle 6"/>
          <p:cNvSpPr/>
          <p:nvPr/>
        </p:nvSpPr>
        <p:spPr>
          <a:xfrm>
            <a:off x="578394" y="931831"/>
            <a:ext cx="6973368" cy="418744"/>
          </a:xfrm>
          <a:prstGeom prst="rect">
            <a:avLst/>
          </a:prstGeom>
          <a:solidFill>
            <a:schemeClr val="accent1">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r>
              <a:rPr lang="en-US" sz="1600" b="1" dirty="0" smtClean="0">
                <a:solidFill>
                  <a:schemeClr val="tx1"/>
                </a:solidFill>
              </a:rPr>
              <a:t>Resident of a state that did not expand Medicaid</a:t>
            </a:r>
            <a:endParaRPr lang="en-US" sz="1600" b="1" dirty="0">
              <a:solidFill>
                <a:schemeClr val="tx1"/>
              </a:solidFill>
            </a:endParaRPr>
          </a:p>
        </p:txBody>
      </p:sp>
      <p:sp>
        <p:nvSpPr>
          <p:cNvPr id="3" name="Rectangle 2"/>
          <p:cNvSpPr/>
          <p:nvPr/>
        </p:nvSpPr>
        <p:spPr>
          <a:xfrm>
            <a:off x="578393" y="1417645"/>
            <a:ext cx="7925157" cy="4333675"/>
          </a:xfrm>
          <a:prstGeom prst="rect">
            <a:avLst/>
          </a:prstGeom>
          <a:solidFill>
            <a:schemeClr val="bg1"/>
          </a:solidFill>
          <a:ln w="12700">
            <a:solidFill>
              <a:schemeClr val="tx2"/>
            </a:solidFill>
          </a:ln>
        </p:spPr>
        <p:style>
          <a:lnRef idx="1">
            <a:schemeClr val="accent1"/>
          </a:lnRef>
          <a:fillRef idx="3">
            <a:schemeClr val="accent1"/>
          </a:fillRef>
          <a:effectRef idx="2">
            <a:schemeClr val="accent1"/>
          </a:effectRef>
          <a:fontRef idx="minor">
            <a:schemeClr val="lt1"/>
          </a:fontRef>
        </p:style>
        <p:txBody>
          <a:bodyPr rtlCol="0" anchor="t"/>
          <a:lstStyle/>
          <a:p>
            <a:pPr marL="230188" indent="-230188">
              <a:spcBef>
                <a:spcPts val="300"/>
              </a:spcBef>
              <a:spcAft>
                <a:spcPts val="0"/>
              </a:spcAft>
              <a:buClr>
                <a:schemeClr val="tx2">
                  <a:lumMod val="60000"/>
                  <a:lumOff val="40000"/>
                </a:schemeClr>
              </a:buClr>
              <a:buFont typeface="Arial" panose="020B0604020202020204" pitchFamily="34" charset="0"/>
              <a:buChar char="•"/>
            </a:pPr>
            <a:r>
              <a:rPr lang="en-US" sz="1600" dirty="0" smtClean="0">
                <a:solidFill>
                  <a:schemeClr val="tx1"/>
                </a:solidFill>
                <a:latin typeface="Franklin Gothic Book" panose="020B0503020102020204" pitchFamily="34" charset="0"/>
              </a:rPr>
              <a:t>Individuals </a:t>
            </a:r>
            <a:r>
              <a:rPr lang="en-US" sz="1600" dirty="0">
                <a:solidFill>
                  <a:schemeClr val="tx1"/>
                </a:solidFill>
                <a:latin typeface="Franklin Gothic Book" panose="020B0503020102020204" pitchFamily="34" charset="0"/>
              </a:rPr>
              <a:t>who resided </a:t>
            </a:r>
            <a:r>
              <a:rPr lang="en-US" sz="1600" u="sng" dirty="0">
                <a:solidFill>
                  <a:schemeClr val="tx1"/>
                </a:solidFill>
                <a:latin typeface="Franklin Gothic Book" panose="020B0503020102020204" pitchFamily="34" charset="0"/>
              </a:rPr>
              <a:t>at any time</a:t>
            </a:r>
            <a:r>
              <a:rPr lang="en-US" sz="1600" dirty="0">
                <a:solidFill>
                  <a:schemeClr val="tx1"/>
                </a:solidFill>
                <a:latin typeface="Franklin Gothic Book" panose="020B0503020102020204" pitchFamily="34" charset="0"/>
              </a:rPr>
              <a:t> during </a:t>
            </a:r>
            <a:r>
              <a:rPr lang="en-US" sz="1600" dirty="0" smtClean="0">
                <a:solidFill>
                  <a:schemeClr val="tx1"/>
                </a:solidFill>
                <a:latin typeface="Franklin Gothic Book" panose="020B0503020102020204" pitchFamily="34" charset="0"/>
              </a:rPr>
              <a:t>2015 in </a:t>
            </a:r>
            <a:r>
              <a:rPr lang="en-US" sz="1600" dirty="0">
                <a:solidFill>
                  <a:schemeClr val="tx1"/>
                </a:solidFill>
                <a:latin typeface="Franklin Gothic Book" panose="020B0503020102020204" pitchFamily="34" charset="0"/>
              </a:rPr>
              <a:t>a state that did not expand </a:t>
            </a:r>
            <a:r>
              <a:rPr lang="en-US" sz="1600" dirty="0" smtClean="0">
                <a:solidFill>
                  <a:schemeClr val="tx1"/>
                </a:solidFill>
                <a:latin typeface="Franklin Gothic Book" panose="020B0503020102020204" pitchFamily="34" charset="0"/>
              </a:rPr>
              <a:t>Medicaid, </a:t>
            </a:r>
            <a:r>
              <a:rPr lang="en-US" sz="1600" i="1" dirty="0">
                <a:solidFill>
                  <a:schemeClr val="tx1"/>
                </a:solidFill>
                <a:latin typeface="Franklin Gothic Book" panose="020B0503020102020204" pitchFamily="34" charset="0"/>
              </a:rPr>
              <a:t>and</a:t>
            </a:r>
          </a:p>
          <a:p>
            <a:pPr marL="237744" indent="-237744">
              <a:spcBef>
                <a:spcPts val="300"/>
              </a:spcBef>
              <a:spcAft>
                <a:spcPts val="0"/>
              </a:spcAft>
              <a:buClr>
                <a:schemeClr val="tx2">
                  <a:lumMod val="60000"/>
                  <a:lumOff val="40000"/>
                </a:schemeClr>
              </a:buClr>
              <a:buFont typeface="Arial" panose="020B0604020202020204" pitchFamily="34" charset="0"/>
              <a:buChar char="•"/>
            </a:pPr>
            <a:r>
              <a:rPr lang="en-US" sz="1600" dirty="0" smtClean="0">
                <a:solidFill>
                  <a:schemeClr val="tx1"/>
                </a:solidFill>
                <a:latin typeface="Franklin Gothic Book" panose="020B0503020102020204" pitchFamily="34" charset="0"/>
              </a:rPr>
              <a:t>Had household </a:t>
            </a:r>
            <a:r>
              <a:rPr lang="en-US" sz="1600" dirty="0">
                <a:solidFill>
                  <a:schemeClr val="tx1"/>
                </a:solidFill>
                <a:latin typeface="Franklin Gothic Book" panose="020B0503020102020204" pitchFamily="34" charset="0"/>
              </a:rPr>
              <a:t>income </a:t>
            </a:r>
            <a:r>
              <a:rPr lang="en-US" sz="1600" dirty="0" smtClean="0">
                <a:solidFill>
                  <a:schemeClr val="tx1"/>
                </a:solidFill>
                <a:latin typeface="Franklin Gothic Book" panose="020B0503020102020204" pitchFamily="34" charset="0"/>
              </a:rPr>
              <a:t>below </a:t>
            </a:r>
            <a:r>
              <a:rPr lang="en-US" sz="1600" dirty="0">
                <a:solidFill>
                  <a:schemeClr val="tx1"/>
                </a:solidFill>
                <a:latin typeface="Franklin Gothic Book" panose="020B0503020102020204" pitchFamily="34" charset="0"/>
              </a:rPr>
              <a:t>138% </a:t>
            </a:r>
            <a:r>
              <a:rPr lang="en-US" sz="1600" dirty="0" smtClean="0">
                <a:solidFill>
                  <a:schemeClr val="tx1"/>
                </a:solidFill>
                <a:latin typeface="Franklin Gothic Book" panose="020B0503020102020204" pitchFamily="34" charset="0"/>
              </a:rPr>
              <a:t>FPL</a:t>
            </a:r>
          </a:p>
          <a:p>
            <a:pPr marL="237744" indent="-237744">
              <a:spcBef>
                <a:spcPts val="300"/>
              </a:spcBef>
              <a:spcAft>
                <a:spcPts val="0"/>
              </a:spcAft>
              <a:buClr>
                <a:schemeClr val="tx2">
                  <a:lumMod val="60000"/>
                  <a:lumOff val="40000"/>
                </a:schemeClr>
              </a:buClr>
              <a:buFont typeface="Arial" panose="020B0604020202020204" pitchFamily="34" charset="0"/>
              <a:buChar char="•"/>
            </a:pPr>
            <a:endParaRPr lang="en-US" sz="1600" dirty="0">
              <a:solidFill>
                <a:schemeClr val="tx1"/>
              </a:solidFill>
              <a:latin typeface="Franklin Gothic Book" panose="020B0503020102020204" pitchFamily="34" charset="0"/>
            </a:endParaRPr>
          </a:p>
          <a:p>
            <a:pPr marL="237744" indent="-237744">
              <a:spcBef>
                <a:spcPts val="300"/>
              </a:spcBef>
              <a:spcAft>
                <a:spcPts val="0"/>
              </a:spcAft>
              <a:buClr>
                <a:schemeClr val="tx2">
                  <a:lumMod val="60000"/>
                  <a:lumOff val="40000"/>
                </a:schemeClr>
              </a:buClr>
              <a:buFont typeface="Arial" panose="020B0604020202020204" pitchFamily="34" charset="0"/>
              <a:buChar char="•"/>
            </a:pPr>
            <a:endParaRPr lang="en-US" sz="1600" dirty="0">
              <a:solidFill>
                <a:schemeClr val="tx1"/>
              </a:solidFill>
              <a:latin typeface="Franklin Gothic Book" panose="020B0503020102020204" pitchFamily="34" charset="0"/>
            </a:endParaRPr>
          </a:p>
        </p:txBody>
      </p:sp>
      <p:graphicFrame>
        <p:nvGraphicFramePr>
          <p:cNvPr id="11" name="Table 10"/>
          <p:cNvGraphicFramePr>
            <a:graphicFrameLocks noGrp="1"/>
          </p:cNvGraphicFramePr>
          <p:nvPr>
            <p:extLst>
              <p:ext uri="{D42A27DB-BD31-4B8C-83A1-F6EECF244321}">
                <p14:modId xmlns:p14="http://schemas.microsoft.com/office/powerpoint/2010/main" val="3602006467"/>
              </p:ext>
            </p:extLst>
          </p:nvPr>
        </p:nvGraphicFramePr>
        <p:xfrm>
          <a:off x="815301" y="3542443"/>
          <a:ext cx="2956846" cy="1618955"/>
        </p:xfrm>
        <a:graphic>
          <a:graphicData uri="http://schemas.openxmlformats.org/drawingml/2006/table">
            <a:tbl>
              <a:tblPr firstRow="1" bandRow="1">
                <a:tableStyleId>{5C22544A-7EE6-4342-B048-85BDC9FD1C3A}</a:tableStyleId>
              </a:tblPr>
              <a:tblGrid>
                <a:gridCol w="1216239"/>
                <a:gridCol w="1740607"/>
              </a:tblGrid>
              <a:tr h="323791">
                <a:tc>
                  <a:txBody>
                    <a:bodyPr/>
                    <a:lstStyle/>
                    <a:p>
                      <a:pPr algn="ctr"/>
                      <a:r>
                        <a:rPr lang="en-US" sz="1400" dirty="0" smtClean="0">
                          <a:solidFill>
                            <a:schemeClr val="tx2"/>
                          </a:solidFill>
                        </a:rPr>
                        <a:t>Family Size</a:t>
                      </a:r>
                      <a:endParaRPr lang="en-US" sz="1400" dirty="0">
                        <a:solidFill>
                          <a:schemeClr val="tx2"/>
                        </a:solidFill>
                      </a:endParaRPr>
                    </a:p>
                  </a:txBody>
                  <a:tcPr>
                    <a:lnB w="12700" cap="flat" cmpd="sng" algn="ctr">
                      <a:solidFill>
                        <a:schemeClr val="accent1">
                          <a:lumMod val="40000"/>
                          <a:lumOff val="60000"/>
                        </a:schemeClr>
                      </a:solidFill>
                      <a:prstDash val="solid"/>
                      <a:round/>
                      <a:headEnd type="none" w="med" len="med"/>
                      <a:tailEnd type="none" w="med" len="med"/>
                    </a:lnB>
                    <a:solidFill>
                      <a:schemeClr val="bg1"/>
                    </a:solidFill>
                  </a:tcPr>
                </a:tc>
                <a:tc>
                  <a:txBody>
                    <a:bodyPr/>
                    <a:lstStyle/>
                    <a:p>
                      <a:pPr algn="ctr"/>
                      <a:r>
                        <a:rPr lang="en-US" sz="1400" dirty="0" smtClean="0">
                          <a:solidFill>
                            <a:schemeClr val="tx2"/>
                          </a:solidFill>
                        </a:rPr>
                        <a:t>138%</a:t>
                      </a:r>
                      <a:r>
                        <a:rPr lang="en-US" sz="1400" baseline="0" dirty="0" smtClean="0">
                          <a:solidFill>
                            <a:schemeClr val="tx2"/>
                          </a:solidFill>
                        </a:rPr>
                        <a:t> FPL</a:t>
                      </a:r>
                      <a:endParaRPr lang="en-US" sz="1400" dirty="0">
                        <a:solidFill>
                          <a:schemeClr val="tx2"/>
                        </a:solidFill>
                      </a:endParaRPr>
                    </a:p>
                  </a:txBody>
                  <a:tcPr>
                    <a:lnB w="12700" cap="flat" cmpd="sng" algn="ctr">
                      <a:solidFill>
                        <a:schemeClr val="accent1">
                          <a:lumMod val="40000"/>
                          <a:lumOff val="60000"/>
                        </a:schemeClr>
                      </a:solidFill>
                      <a:prstDash val="solid"/>
                      <a:round/>
                      <a:headEnd type="none" w="med" len="med"/>
                      <a:tailEnd type="none" w="med" len="med"/>
                    </a:lnB>
                    <a:solidFill>
                      <a:schemeClr val="bg1"/>
                    </a:solidFill>
                  </a:tcPr>
                </a:tc>
              </a:tr>
              <a:tr h="323791">
                <a:tc>
                  <a:txBody>
                    <a:bodyPr/>
                    <a:lstStyle/>
                    <a:p>
                      <a:pPr algn="ctr"/>
                      <a:r>
                        <a:rPr lang="en-US" sz="1400" dirty="0" smtClean="0">
                          <a:solidFill>
                            <a:schemeClr val="tx2"/>
                          </a:solidFill>
                        </a:rPr>
                        <a:t>1</a:t>
                      </a:r>
                      <a:endParaRPr lang="en-US" sz="1400" dirty="0">
                        <a:solidFill>
                          <a:schemeClr val="tx2"/>
                        </a:solidFill>
                      </a:endParaRPr>
                    </a:p>
                  </a:txBody>
                  <a:tcP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a:txBody>
                    <a:bodyPr/>
                    <a:lstStyle/>
                    <a:p>
                      <a:pPr algn="ctr"/>
                      <a:r>
                        <a:rPr lang="en-US" sz="1400" dirty="0" smtClean="0">
                          <a:solidFill>
                            <a:schemeClr val="tx2"/>
                          </a:solidFill>
                        </a:rPr>
                        <a:t>$16,105</a:t>
                      </a:r>
                      <a:endParaRPr lang="en-US" sz="1400" dirty="0">
                        <a:solidFill>
                          <a:schemeClr val="tx2"/>
                        </a:solidFill>
                      </a:endParaRPr>
                    </a:p>
                  </a:txBody>
                  <a:tcP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r>
              <a:tr h="323791">
                <a:tc>
                  <a:txBody>
                    <a:bodyPr/>
                    <a:lstStyle/>
                    <a:p>
                      <a:pPr algn="ctr"/>
                      <a:r>
                        <a:rPr lang="en-US" sz="1400" dirty="0" smtClean="0">
                          <a:solidFill>
                            <a:schemeClr val="tx2"/>
                          </a:solidFill>
                        </a:rPr>
                        <a:t>2</a:t>
                      </a:r>
                      <a:endParaRPr lang="en-US" sz="1400" dirty="0">
                        <a:solidFill>
                          <a:schemeClr val="tx2"/>
                        </a:solidFill>
                      </a:endParaRPr>
                    </a:p>
                  </a:txBody>
                  <a:tcP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a:txBody>
                    <a:bodyPr/>
                    <a:lstStyle/>
                    <a:p>
                      <a:pPr algn="ctr"/>
                      <a:r>
                        <a:rPr lang="en-US" sz="1400" dirty="0" smtClean="0">
                          <a:solidFill>
                            <a:schemeClr val="tx2"/>
                          </a:solidFill>
                        </a:rPr>
                        <a:t>$21,707</a:t>
                      </a:r>
                      <a:endParaRPr lang="en-US" sz="1400" dirty="0">
                        <a:solidFill>
                          <a:schemeClr val="tx2"/>
                        </a:solidFill>
                      </a:endParaRPr>
                    </a:p>
                  </a:txBody>
                  <a:tcP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r>
              <a:tr h="323791">
                <a:tc>
                  <a:txBody>
                    <a:bodyPr/>
                    <a:lstStyle/>
                    <a:p>
                      <a:pPr algn="ctr"/>
                      <a:r>
                        <a:rPr lang="en-US" sz="1400" dirty="0" smtClean="0">
                          <a:solidFill>
                            <a:schemeClr val="tx2"/>
                          </a:solidFill>
                        </a:rPr>
                        <a:t>3</a:t>
                      </a:r>
                      <a:endParaRPr lang="en-US" sz="1400" dirty="0">
                        <a:solidFill>
                          <a:schemeClr val="tx2"/>
                        </a:solidFill>
                      </a:endParaRPr>
                    </a:p>
                  </a:txBody>
                  <a:tcP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a:txBody>
                    <a:bodyPr/>
                    <a:lstStyle/>
                    <a:p>
                      <a:pPr algn="ctr"/>
                      <a:r>
                        <a:rPr lang="en-US" sz="1400" dirty="0" smtClean="0">
                          <a:solidFill>
                            <a:schemeClr val="tx2"/>
                          </a:solidFill>
                        </a:rPr>
                        <a:t>$27,310</a:t>
                      </a:r>
                      <a:endParaRPr lang="en-US" sz="1400" dirty="0">
                        <a:solidFill>
                          <a:schemeClr val="tx2"/>
                        </a:solidFill>
                      </a:endParaRPr>
                    </a:p>
                  </a:txBody>
                  <a:tcP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r>
              <a:tr h="323791">
                <a:tc>
                  <a:txBody>
                    <a:bodyPr/>
                    <a:lstStyle/>
                    <a:p>
                      <a:pPr algn="ctr"/>
                      <a:r>
                        <a:rPr lang="en-US" sz="1400" dirty="0" smtClean="0">
                          <a:solidFill>
                            <a:schemeClr val="tx2"/>
                          </a:solidFill>
                        </a:rPr>
                        <a:t>4</a:t>
                      </a:r>
                      <a:endParaRPr lang="en-US" sz="1400" dirty="0">
                        <a:solidFill>
                          <a:schemeClr val="tx2"/>
                        </a:solidFill>
                      </a:endParaRPr>
                    </a:p>
                  </a:txBody>
                  <a:tcPr>
                    <a:lnT w="12700" cap="flat" cmpd="sng" algn="ctr">
                      <a:solidFill>
                        <a:schemeClr val="accent1">
                          <a:lumMod val="40000"/>
                          <a:lumOff val="60000"/>
                        </a:schemeClr>
                      </a:solidFill>
                      <a:prstDash val="solid"/>
                      <a:round/>
                      <a:headEnd type="none" w="med" len="med"/>
                      <a:tailEnd type="none" w="med" len="med"/>
                    </a:lnT>
                    <a:solidFill>
                      <a:schemeClr val="bg1"/>
                    </a:solidFill>
                  </a:tcPr>
                </a:tc>
                <a:tc>
                  <a:txBody>
                    <a:bodyPr/>
                    <a:lstStyle/>
                    <a:p>
                      <a:pPr algn="ctr"/>
                      <a:r>
                        <a:rPr lang="en-US" sz="1400" dirty="0" smtClean="0">
                          <a:solidFill>
                            <a:schemeClr val="tx2"/>
                          </a:solidFill>
                        </a:rPr>
                        <a:t>$32,913</a:t>
                      </a:r>
                      <a:endParaRPr lang="en-US" sz="1400" dirty="0">
                        <a:solidFill>
                          <a:schemeClr val="tx2"/>
                        </a:solidFill>
                      </a:endParaRPr>
                    </a:p>
                  </a:txBody>
                  <a:tcPr>
                    <a:lnT w="12700" cap="flat" cmpd="sng" algn="ctr">
                      <a:solidFill>
                        <a:schemeClr val="accent1">
                          <a:lumMod val="40000"/>
                          <a:lumOff val="60000"/>
                        </a:schemeClr>
                      </a:solidFill>
                      <a:prstDash val="solid"/>
                      <a:round/>
                      <a:headEnd type="none" w="med" len="med"/>
                      <a:tailEnd type="none" w="med" len="med"/>
                    </a:lnT>
                    <a:solidFill>
                      <a:schemeClr val="bg1"/>
                    </a:solidFill>
                  </a:tcPr>
                </a:tc>
              </a:tr>
            </a:tbl>
          </a:graphicData>
        </a:graphic>
      </p:graphicFrame>
      <p:grpSp>
        <p:nvGrpSpPr>
          <p:cNvPr id="13" name="Group 12"/>
          <p:cNvGrpSpPr/>
          <p:nvPr/>
        </p:nvGrpSpPr>
        <p:grpSpPr>
          <a:xfrm>
            <a:off x="815301" y="2524084"/>
            <a:ext cx="7444839" cy="782268"/>
            <a:chOff x="530942" y="1173766"/>
            <a:chExt cx="7444839" cy="782268"/>
          </a:xfrm>
        </p:grpSpPr>
        <p:sp>
          <p:nvSpPr>
            <p:cNvPr id="14" name="Rounded Rectangle 13"/>
            <p:cNvSpPr/>
            <p:nvPr/>
          </p:nvSpPr>
          <p:spPr>
            <a:xfrm>
              <a:off x="530942" y="1173766"/>
              <a:ext cx="1691640" cy="457200"/>
            </a:xfrm>
            <a:prstGeom prst="roundRect">
              <a:avLst/>
            </a:prstGeom>
            <a:solidFill>
              <a:schemeClr val="tx2"/>
            </a:solidFill>
            <a:ln w="19050">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smtClean="0">
                  <a:latin typeface="Calibri" panose="020F0502020204030204" pitchFamily="34" charset="0"/>
                </a:rPr>
                <a:t>Adjusted Gross Income (AGI)</a:t>
              </a:r>
              <a:endParaRPr lang="en-US" sz="1400" b="1" dirty="0">
                <a:latin typeface="Calibri" panose="020F0502020204030204" pitchFamily="34" charset="0"/>
              </a:endParaRPr>
            </a:p>
          </p:txBody>
        </p:sp>
        <p:sp>
          <p:nvSpPr>
            <p:cNvPr id="15" name="Rounded Rectangle 14"/>
            <p:cNvSpPr/>
            <p:nvPr/>
          </p:nvSpPr>
          <p:spPr>
            <a:xfrm>
              <a:off x="2448675" y="1173766"/>
              <a:ext cx="1691640" cy="457200"/>
            </a:xfrm>
            <a:prstGeom prst="roundRect">
              <a:avLst/>
            </a:prstGeom>
            <a:solidFill>
              <a:schemeClr val="tx2"/>
            </a:solidFill>
            <a:ln w="19050">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smtClean="0">
                  <a:latin typeface="Calibri" panose="020F0502020204030204" pitchFamily="34" charset="0"/>
                </a:rPr>
                <a:t>Non-Taxable Social Security Benefits</a:t>
              </a:r>
              <a:endParaRPr lang="en-US" sz="1400" b="1" dirty="0">
                <a:latin typeface="Calibri" panose="020F0502020204030204" pitchFamily="34" charset="0"/>
              </a:endParaRPr>
            </a:p>
          </p:txBody>
        </p:sp>
        <p:sp>
          <p:nvSpPr>
            <p:cNvPr id="16" name="Rounded Rectangle 15"/>
            <p:cNvSpPr/>
            <p:nvPr/>
          </p:nvSpPr>
          <p:spPr>
            <a:xfrm>
              <a:off x="4366408" y="1173766"/>
              <a:ext cx="1691640" cy="457200"/>
            </a:xfrm>
            <a:prstGeom prst="roundRect">
              <a:avLst/>
            </a:prstGeom>
            <a:solidFill>
              <a:schemeClr val="tx2"/>
            </a:solidFill>
            <a:ln w="19050">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smtClean="0">
                  <a:latin typeface="Calibri" panose="020F0502020204030204" pitchFamily="34" charset="0"/>
                </a:rPr>
                <a:t>Tax-Exempt </a:t>
              </a:r>
            </a:p>
            <a:p>
              <a:pPr algn="ctr"/>
              <a:r>
                <a:rPr lang="en-US" sz="1400" b="1" dirty="0" smtClean="0">
                  <a:latin typeface="Calibri" panose="020F0502020204030204" pitchFamily="34" charset="0"/>
                </a:rPr>
                <a:t>Interest</a:t>
              </a:r>
              <a:endParaRPr lang="en-US" sz="1400" b="1" dirty="0">
                <a:latin typeface="Calibri" panose="020F0502020204030204" pitchFamily="34" charset="0"/>
              </a:endParaRPr>
            </a:p>
          </p:txBody>
        </p:sp>
        <p:sp>
          <p:nvSpPr>
            <p:cNvPr id="17" name="Rounded Rectangle 16"/>
            <p:cNvSpPr/>
            <p:nvPr/>
          </p:nvSpPr>
          <p:spPr>
            <a:xfrm>
              <a:off x="6284141" y="1183596"/>
              <a:ext cx="1691640" cy="457200"/>
            </a:xfrm>
            <a:prstGeom prst="roundRect">
              <a:avLst/>
            </a:prstGeom>
            <a:solidFill>
              <a:schemeClr val="tx2"/>
            </a:solidFill>
            <a:ln w="19050">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smtClean="0">
                  <a:latin typeface="Calibri" panose="020F0502020204030204" pitchFamily="34" charset="0"/>
                </a:rPr>
                <a:t>Excluded Foreign Income</a:t>
              </a:r>
              <a:endParaRPr lang="en-US" sz="1400" b="1" dirty="0">
                <a:latin typeface="Calibri" panose="020F0502020204030204" pitchFamily="34" charset="0"/>
              </a:endParaRPr>
            </a:p>
          </p:txBody>
        </p:sp>
        <p:sp>
          <p:nvSpPr>
            <p:cNvPr id="18" name="Rounded Rectangle 17"/>
            <p:cNvSpPr/>
            <p:nvPr/>
          </p:nvSpPr>
          <p:spPr>
            <a:xfrm>
              <a:off x="530942" y="1623105"/>
              <a:ext cx="1691640" cy="327408"/>
            </a:xfrm>
            <a:prstGeom prst="roundRect">
              <a:avLst/>
            </a:prstGeom>
            <a:solidFill>
              <a:schemeClr val="bg1"/>
            </a:solidFill>
            <a:ln w="19050">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i="1" dirty="0" smtClean="0">
                  <a:solidFill>
                    <a:schemeClr val="tx1"/>
                  </a:solidFill>
                  <a:latin typeface="Calibri" panose="020F0502020204030204" pitchFamily="34" charset="0"/>
                </a:rPr>
                <a:t>Form 1040, Line 37</a:t>
              </a:r>
              <a:endParaRPr lang="en-US" sz="1100" i="1" dirty="0">
                <a:solidFill>
                  <a:schemeClr val="tx1"/>
                </a:solidFill>
                <a:latin typeface="Calibri" panose="020F0502020204030204" pitchFamily="34" charset="0"/>
              </a:endParaRPr>
            </a:p>
          </p:txBody>
        </p:sp>
        <p:sp>
          <p:nvSpPr>
            <p:cNvPr id="19" name="Rounded Rectangle 18"/>
            <p:cNvSpPr/>
            <p:nvPr/>
          </p:nvSpPr>
          <p:spPr>
            <a:xfrm>
              <a:off x="2448675" y="1628626"/>
              <a:ext cx="1691640" cy="327408"/>
            </a:xfrm>
            <a:prstGeom prst="roundRect">
              <a:avLst/>
            </a:prstGeom>
            <a:solidFill>
              <a:schemeClr val="bg1"/>
            </a:solidFill>
            <a:ln w="19050">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i="1" dirty="0" smtClean="0">
                  <a:solidFill>
                    <a:schemeClr val="tx1"/>
                  </a:solidFill>
                  <a:latin typeface="Calibri" panose="020F0502020204030204" pitchFamily="34" charset="0"/>
                </a:rPr>
                <a:t>Form 1040, Line 20a minus 20b</a:t>
              </a:r>
              <a:endParaRPr lang="en-US" sz="1100" i="1" dirty="0">
                <a:solidFill>
                  <a:schemeClr val="tx1"/>
                </a:solidFill>
                <a:latin typeface="Calibri" panose="020F0502020204030204" pitchFamily="34" charset="0"/>
              </a:endParaRPr>
            </a:p>
          </p:txBody>
        </p:sp>
        <p:sp>
          <p:nvSpPr>
            <p:cNvPr id="20" name="Rounded Rectangle 19"/>
            <p:cNvSpPr/>
            <p:nvPr/>
          </p:nvSpPr>
          <p:spPr>
            <a:xfrm>
              <a:off x="4366408" y="1627159"/>
              <a:ext cx="1691640" cy="327408"/>
            </a:xfrm>
            <a:prstGeom prst="roundRect">
              <a:avLst/>
            </a:prstGeom>
            <a:solidFill>
              <a:schemeClr val="bg1"/>
            </a:solidFill>
            <a:ln w="19050">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i="1" dirty="0" smtClean="0">
                  <a:solidFill>
                    <a:schemeClr val="tx1"/>
                  </a:solidFill>
                  <a:latin typeface="Calibri" panose="020F0502020204030204" pitchFamily="34" charset="0"/>
                </a:rPr>
                <a:t>Form 1040, Line 8b</a:t>
              </a:r>
              <a:endParaRPr lang="en-US" sz="1100" i="1" dirty="0">
                <a:solidFill>
                  <a:schemeClr val="tx1"/>
                </a:solidFill>
                <a:latin typeface="Calibri" panose="020F0502020204030204" pitchFamily="34" charset="0"/>
              </a:endParaRPr>
            </a:p>
          </p:txBody>
        </p:sp>
        <p:sp>
          <p:nvSpPr>
            <p:cNvPr id="21" name="Rounded Rectangle 20"/>
            <p:cNvSpPr/>
            <p:nvPr/>
          </p:nvSpPr>
          <p:spPr>
            <a:xfrm>
              <a:off x="6284141" y="1623105"/>
              <a:ext cx="1691640" cy="327408"/>
            </a:xfrm>
            <a:prstGeom prst="roundRect">
              <a:avLst/>
            </a:prstGeom>
            <a:solidFill>
              <a:schemeClr val="bg1"/>
            </a:solidFill>
            <a:ln w="19050">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i="1" dirty="0" smtClean="0">
                  <a:solidFill>
                    <a:schemeClr val="tx1"/>
                  </a:solidFill>
                  <a:latin typeface="Calibri" panose="020F0502020204030204" pitchFamily="34" charset="0"/>
                </a:rPr>
                <a:t>Form 2555, Lines 45, 50</a:t>
              </a:r>
              <a:endParaRPr lang="en-US" sz="1100" i="1" dirty="0">
                <a:solidFill>
                  <a:schemeClr val="tx1"/>
                </a:solidFill>
                <a:latin typeface="Calibri" panose="020F0502020204030204" pitchFamily="34" charset="0"/>
              </a:endParaRPr>
            </a:p>
          </p:txBody>
        </p:sp>
        <p:sp>
          <p:nvSpPr>
            <p:cNvPr id="22" name="Plus 21"/>
            <p:cNvSpPr/>
            <p:nvPr/>
          </p:nvSpPr>
          <p:spPr>
            <a:xfrm>
              <a:off x="2212701" y="1269567"/>
              <a:ext cx="235974" cy="235974"/>
            </a:xfrm>
            <a:prstGeom prst="mathPlus">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3" name="Plus 22"/>
            <p:cNvSpPr/>
            <p:nvPr/>
          </p:nvSpPr>
          <p:spPr>
            <a:xfrm>
              <a:off x="4130434" y="1253797"/>
              <a:ext cx="235974" cy="235974"/>
            </a:xfrm>
            <a:prstGeom prst="mathPlus">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4" name="Plus 23"/>
            <p:cNvSpPr/>
            <p:nvPr/>
          </p:nvSpPr>
          <p:spPr>
            <a:xfrm>
              <a:off x="6048167" y="1263928"/>
              <a:ext cx="235974" cy="235974"/>
            </a:xfrm>
            <a:prstGeom prst="mathPlus">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grpSp>
      <p:sp>
        <p:nvSpPr>
          <p:cNvPr id="5" name="TextBox 4"/>
          <p:cNvSpPr txBox="1"/>
          <p:nvPr/>
        </p:nvSpPr>
        <p:spPr>
          <a:xfrm>
            <a:off x="4197899" y="3561881"/>
            <a:ext cx="4269254" cy="523220"/>
          </a:xfrm>
          <a:prstGeom prst="rect">
            <a:avLst/>
          </a:prstGeom>
          <a:noFill/>
        </p:spPr>
        <p:txBody>
          <a:bodyPr wrap="square" rtlCol="0">
            <a:spAutoFit/>
          </a:bodyPr>
          <a:lstStyle/>
          <a:p>
            <a:r>
              <a:rPr lang="en-US" sz="1400" dirty="0" smtClean="0">
                <a:latin typeface="Franklin Gothic Book" panose="020B0503020102020204" pitchFamily="34" charset="0"/>
              </a:rPr>
              <a:t>Applies to people who lived </a:t>
            </a:r>
            <a:r>
              <a:rPr lang="en-US" sz="1400" u="sng" dirty="0" smtClean="0">
                <a:latin typeface="Franklin Gothic Book" panose="020B0503020102020204" pitchFamily="34" charset="0"/>
              </a:rPr>
              <a:t>at any time</a:t>
            </a:r>
            <a:r>
              <a:rPr lang="en-US" sz="1400" dirty="0" smtClean="0">
                <a:latin typeface="Franklin Gothic Book" panose="020B0503020102020204" pitchFamily="34" charset="0"/>
              </a:rPr>
              <a:t> in 2015 in one of the following states:</a:t>
            </a:r>
          </a:p>
        </p:txBody>
      </p:sp>
      <p:sp>
        <p:nvSpPr>
          <p:cNvPr id="9" name="TextBox 8"/>
          <p:cNvSpPr txBox="1"/>
          <p:nvPr/>
        </p:nvSpPr>
        <p:spPr>
          <a:xfrm>
            <a:off x="4326687" y="4083042"/>
            <a:ext cx="4195062" cy="1546577"/>
          </a:xfrm>
          <a:prstGeom prst="rect">
            <a:avLst/>
          </a:prstGeom>
          <a:noFill/>
        </p:spPr>
        <p:txBody>
          <a:bodyPr wrap="square" numCol="3" rtlCol="0">
            <a:spAutoFit/>
          </a:bodyPr>
          <a:lstStyle/>
          <a:p>
            <a:pPr marL="111125" indent="-111125">
              <a:buFont typeface="Arial" panose="020B0604020202020204" pitchFamily="34" charset="0"/>
              <a:buChar char="•"/>
            </a:pPr>
            <a:r>
              <a:rPr lang="en-US" sz="1050" dirty="0" smtClean="0"/>
              <a:t>Alabama</a:t>
            </a:r>
          </a:p>
          <a:p>
            <a:pPr marL="111125" indent="-111125">
              <a:buFont typeface="Arial" panose="020B0604020202020204" pitchFamily="34" charset="0"/>
              <a:buChar char="•"/>
            </a:pPr>
            <a:r>
              <a:rPr lang="en-US" sz="1050" dirty="0" smtClean="0"/>
              <a:t>Alaska</a:t>
            </a:r>
          </a:p>
          <a:p>
            <a:pPr marL="111125" indent="-111125">
              <a:buFont typeface="Arial" panose="020B0604020202020204" pitchFamily="34" charset="0"/>
              <a:buChar char="•"/>
            </a:pPr>
            <a:r>
              <a:rPr lang="en-US" sz="1050" dirty="0" smtClean="0"/>
              <a:t>Florida</a:t>
            </a:r>
          </a:p>
          <a:p>
            <a:pPr marL="111125" indent="-111125">
              <a:buFont typeface="Arial" panose="020B0604020202020204" pitchFamily="34" charset="0"/>
              <a:buChar char="•"/>
            </a:pPr>
            <a:r>
              <a:rPr lang="en-US" sz="1050" dirty="0" smtClean="0"/>
              <a:t>Georgia</a:t>
            </a:r>
          </a:p>
          <a:p>
            <a:pPr marL="111125" indent="-111125">
              <a:buFont typeface="Arial" panose="020B0604020202020204" pitchFamily="34" charset="0"/>
              <a:buChar char="•"/>
            </a:pPr>
            <a:r>
              <a:rPr lang="en-US" sz="1050" dirty="0" smtClean="0"/>
              <a:t>Idaho</a:t>
            </a:r>
            <a:endParaRPr lang="en-US" sz="1050" dirty="0"/>
          </a:p>
          <a:p>
            <a:pPr marL="111125" indent="-111125">
              <a:buFont typeface="Arial" panose="020B0604020202020204" pitchFamily="34" charset="0"/>
              <a:buChar char="•"/>
            </a:pPr>
            <a:r>
              <a:rPr lang="en-US" sz="1050" dirty="0" smtClean="0"/>
              <a:t>Indiana</a:t>
            </a:r>
          </a:p>
          <a:p>
            <a:pPr marL="111125" indent="-111125">
              <a:buFont typeface="Arial" panose="020B0604020202020204" pitchFamily="34" charset="0"/>
              <a:buChar char="•"/>
            </a:pPr>
            <a:r>
              <a:rPr lang="en-US" sz="1050" dirty="0" smtClean="0"/>
              <a:t>Kansas</a:t>
            </a:r>
          </a:p>
          <a:p>
            <a:pPr marL="111125" indent="-111125">
              <a:buFont typeface="Arial" panose="020B0604020202020204" pitchFamily="34" charset="0"/>
              <a:buChar char="•"/>
            </a:pPr>
            <a:r>
              <a:rPr lang="en-US" sz="1050" dirty="0" smtClean="0"/>
              <a:t>Louisiana</a:t>
            </a:r>
          </a:p>
          <a:p>
            <a:pPr marL="111125" indent="-111125">
              <a:buFont typeface="Arial" panose="020B0604020202020204" pitchFamily="34" charset="0"/>
              <a:buChar char="•"/>
            </a:pPr>
            <a:endParaRPr lang="en-US" sz="1050" dirty="0" smtClean="0"/>
          </a:p>
          <a:p>
            <a:pPr marL="111125" indent="-111125">
              <a:buFont typeface="Arial" panose="020B0604020202020204" pitchFamily="34" charset="0"/>
              <a:buChar char="•"/>
            </a:pPr>
            <a:r>
              <a:rPr lang="en-US" sz="1050" dirty="0" smtClean="0"/>
              <a:t>Maine</a:t>
            </a:r>
          </a:p>
          <a:p>
            <a:pPr marL="111125" indent="-111125">
              <a:buFont typeface="Arial" panose="020B0604020202020204" pitchFamily="34" charset="0"/>
              <a:buChar char="•"/>
            </a:pPr>
            <a:r>
              <a:rPr lang="en-US" sz="1050" dirty="0"/>
              <a:t>Mississippi</a:t>
            </a:r>
          </a:p>
          <a:p>
            <a:pPr marL="111125" indent="-111125">
              <a:buFont typeface="Arial" panose="020B0604020202020204" pitchFamily="34" charset="0"/>
              <a:buChar char="•"/>
            </a:pPr>
            <a:r>
              <a:rPr lang="en-US" sz="1050" dirty="0" smtClean="0"/>
              <a:t>Missouri</a:t>
            </a:r>
          </a:p>
          <a:p>
            <a:pPr marL="111125" indent="-111125">
              <a:buFont typeface="Arial" panose="020B0604020202020204" pitchFamily="34" charset="0"/>
              <a:buChar char="•"/>
            </a:pPr>
            <a:r>
              <a:rPr lang="en-US" sz="1050" dirty="0" smtClean="0"/>
              <a:t>Montana</a:t>
            </a:r>
          </a:p>
          <a:p>
            <a:pPr marL="111125" indent="-111125">
              <a:buFont typeface="Arial" panose="020B0604020202020204" pitchFamily="34" charset="0"/>
              <a:buChar char="•"/>
            </a:pPr>
            <a:r>
              <a:rPr lang="en-US" sz="1050" dirty="0"/>
              <a:t>Nebraska</a:t>
            </a:r>
          </a:p>
          <a:p>
            <a:pPr marL="111125" indent="-111125">
              <a:buFont typeface="Arial" panose="020B0604020202020204" pitchFamily="34" charset="0"/>
              <a:buChar char="•"/>
            </a:pPr>
            <a:r>
              <a:rPr lang="en-US" sz="1050" dirty="0" smtClean="0"/>
              <a:t>North Carolina</a:t>
            </a:r>
          </a:p>
          <a:p>
            <a:pPr marL="111125" indent="-111125">
              <a:buFont typeface="Arial" panose="020B0604020202020204" pitchFamily="34" charset="0"/>
              <a:buChar char="•"/>
            </a:pPr>
            <a:r>
              <a:rPr lang="en-US" sz="1050" dirty="0" smtClean="0"/>
              <a:t>Oklahoma</a:t>
            </a:r>
          </a:p>
          <a:p>
            <a:pPr marL="111125" indent="-111125">
              <a:buFont typeface="Arial" panose="020B0604020202020204" pitchFamily="34" charset="0"/>
              <a:buChar char="•"/>
            </a:pPr>
            <a:r>
              <a:rPr lang="en-US" sz="1050" dirty="0" smtClean="0"/>
              <a:t>South Carolina</a:t>
            </a:r>
          </a:p>
          <a:p>
            <a:pPr marL="111125" indent="-111125">
              <a:buFont typeface="Arial" panose="020B0604020202020204" pitchFamily="34" charset="0"/>
              <a:buChar char="•"/>
            </a:pPr>
            <a:endParaRPr lang="en-US" sz="1050" dirty="0" smtClean="0"/>
          </a:p>
          <a:p>
            <a:pPr marL="111125" indent="-111125">
              <a:buFont typeface="Arial" panose="020B0604020202020204" pitchFamily="34" charset="0"/>
              <a:buChar char="•"/>
            </a:pPr>
            <a:r>
              <a:rPr lang="en-US" sz="1050" dirty="0" smtClean="0"/>
              <a:t>South Dakota</a:t>
            </a:r>
          </a:p>
          <a:p>
            <a:pPr marL="111125" indent="-111125">
              <a:buFont typeface="Arial" panose="020B0604020202020204" pitchFamily="34" charset="0"/>
              <a:buChar char="•"/>
            </a:pPr>
            <a:r>
              <a:rPr lang="en-US" sz="1050" dirty="0" smtClean="0"/>
              <a:t>Tennessee</a:t>
            </a:r>
          </a:p>
          <a:p>
            <a:pPr marL="111125" indent="-111125">
              <a:buFont typeface="Arial" panose="020B0604020202020204" pitchFamily="34" charset="0"/>
              <a:buChar char="•"/>
            </a:pPr>
            <a:r>
              <a:rPr lang="en-US" sz="1050" dirty="0" smtClean="0"/>
              <a:t>Texas</a:t>
            </a:r>
          </a:p>
          <a:p>
            <a:pPr marL="111125" indent="-111125">
              <a:buFont typeface="Arial" panose="020B0604020202020204" pitchFamily="34" charset="0"/>
              <a:buChar char="•"/>
            </a:pPr>
            <a:r>
              <a:rPr lang="en-US" sz="1050" dirty="0" smtClean="0"/>
              <a:t>Utah</a:t>
            </a:r>
          </a:p>
          <a:p>
            <a:pPr marL="111125" indent="-111125">
              <a:buFont typeface="Arial" panose="020B0604020202020204" pitchFamily="34" charset="0"/>
              <a:buChar char="•"/>
            </a:pPr>
            <a:r>
              <a:rPr lang="en-US" sz="1050" dirty="0" smtClean="0"/>
              <a:t>Virginia</a:t>
            </a:r>
          </a:p>
          <a:p>
            <a:pPr marL="111125" indent="-111125">
              <a:buFont typeface="Arial" panose="020B0604020202020204" pitchFamily="34" charset="0"/>
              <a:buChar char="•"/>
            </a:pPr>
            <a:r>
              <a:rPr lang="en-US" sz="1050" dirty="0"/>
              <a:t>Wisconsin</a:t>
            </a:r>
          </a:p>
          <a:p>
            <a:pPr marL="111125" indent="-111125">
              <a:buFont typeface="Arial" panose="020B0604020202020204" pitchFamily="34" charset="0"/>
              <a:buChar char="•"/>
            </a:pPr>
            <a:r>
              <a:rPr lang="en-US" sz="1050" dirty="0" smtClean="0"/>
              <a:t>Wyoming</a:t>
            </a:r>
          </a:p>
        </p:txBody>
      </p:sp>
    </p:spTree>
    <p:extLst>
      <p:ext uri="{BB962C8B-B14F-4D97-AF65-F5344CB8AC3E}">
        <p14:creationId xmlns:p14="http://schemas.microsoft.com/office/powerpoint/2010/main" val="2183866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Medicaid Coverage Gap Exemption</a:t>
            </a:r>
            <a:endParaRPr lang="en-US" dirty="0"/>
          </a:p>
        </p:txBody>
      </p:sp>
      <p:sp>
        <p:nvSpPr>
          <p:cNvPr id="3" name="Content Placeholder 2"/>
          <p:cNvSpPr>
            <a:spLocks noGrp="1"/>
          </p:cNvSpPr>
          <p:nvPr>
            <p:ph idx="1"/>
          </p:nvPr>
        </p:nvSpPr>
        <p:spPr>
          <a:xfrm>
            <a:off x="364734" y="955964"/>
            <a:ext cx="6061703" cy="2438909"/>
          </a:xfrm>
        </p:spPr>
        <p:txBody>
          <a:bodyPr/>
          <a:lstStyle/>
          <a:p>
            <a:pPr marL="0" indent="0">
              <a:buNone/>
            </a:pPr>
            <a:r>
              <a:rPr lang="en-US" sz="1800" dirty="0" smtClean="0">
                <a:latin typeface="Franklin Gothic Medium" panose="020B0603020102020204" pitchFamily="34" charset="0"/>
              </a:rPr>
              <a:t>Rashid, Miriam and Leila</a:t>
            </a:r>
          </a:p>
          <a:p>
            <a:r>
              <a:rPr lang="en-US" sz="1800" dirty="0" smtClean="0"/>
              <a:t>Rashid was uninsured for all of 2015</a:t>
            </a:r>
          </a:p>
          <a:p>
            <a:r>
              <a:rPr lang="en-US" sz="1800" dirty="0" smtClean="0"/>
              <a:t>His wife, Miriam, had insurance all year through her employer</a:t>
            </a:r>
          </a:p>
          <a:p>
            <a:r>
              <a:rPr lang="en-US" sz="1800" dirty="0" smtClean="0"/>
              <a:t>Leila was born in November and was covered by CHIP</a:t>
            </a:r>
          </a:p>
          <a:p>
            <a:r>
              <a:rPr lang="en-US" sz="1800" dirty="0" smtClean="0"/>
              <a:t>Household income for 2015: $25,000 (129% FPL)</a:t>
            </a:r>
          </a:p>
          <a:p>
            <a:r>
              <a:rPr lang="en-US" sz="1800" dirty="0" smtClean="0"/>
              <a:t>They live in Virginia (a state that did not expand Medicaid)</a:t>
            </a:r>
            <a:endParaRPr lang="en-US" sz="1800" dirty="0"/>
          </a:p>
        </p:txBody>
      </p:sp>
      <p:sp>
        <p:nvSpPr>
          <p:cNvPr id="4" name="Slide Number Placeholder 3"/>
          <p:cNvSpPr>
            <a:spLocks noGrp="1"/>
          </p:cNvSpPr>
          <p:nvPr>
            <p:ph type="sldNum" sz="quarter" idx="12"/>
          </p:nvPr>
        </p:nvSpPr>
        <p:spPr/>
        <p:txBody>
          <a:bodyPr/>
          <a:lstStyle/>
          <a:p>
            <a:pPr algn="r"/>
            <a:fld id="{7FFE15FC-A8B6-4718-BABB-4F5309630F6C}" type="slidenum">
              <a:rPr lang="en-US" smtClean="0"/>
              <a:pPr algn="r"/>
              <a:t>26</a:t>
            </a:fld>
            <a:endParaRPr lang="en-US" dirty="0"/>
          </a:p>
        </p:txBody>
      </p:sp>
      <p:graphicFrame>
        <p:nvGraphicFramePr>
          <p:cNvPr id="7" name="Content Placeholder 4"/>
          <p:cNvGraphicFramePr>
            <a:graphicFrameLocks/>
          </p:cNvGraphicFramePr>
          <p:nvPr>
            <p:extLst/>
          </p:nvPr>
        </p:nvGraphicFramePr>
        <p:xfrm>
          <a:off x="364735" y="3475219"/>
          <a:ext cx="8229600" cy="396832"/>
        </p:xfrm>
        <a:graphic>
          <a:graphicData uri="http://schemas.openxmlformats.org/drawingml/2006/table">
            <a:tbl>
              <a:tblPr firstRow="1" bandRow="1">
                <a:tableStyleId>{5C22544A-7EE6-4342-B048-85BDC9FD1C3A}</a:tableStyleId>
              </a:tblPr>
              <a:tblGrid>
                <a:gridCol w="8229600"/>
              </a:tblGrid>
              <a:tr h="396832">
                <a:tc>
                  <a:txBody>
                    <a:bodyPr/>
                    <a:lstStyle/>
                    <a:p>
                      <a:r>
                        <a:rPr lang="en-US" sz="1800" b="0" dirty="0" smtClean="0">
                          <a:solidFill>
                            <a:schemeClr val="tx1"/>
                          </a:solidFill>
                          <a:latin typeface="Franklin Gothic Medium" panose="020B0603020102020204" pitchFamily="34" charset="0"/>
                        </a:rPr>
                        <a:t>Does Rashid qualify for an exemption? </a:t>
                      </a:r>
                      <a:endParaRPr lang="en-US" sz="1800" b="0" dirty="0">
                        <a:solidFill>
                          <a:schemeClr val="tx1"/>
                        </a:solidFill>
                        <a:latin typeface="Franklin Gothic Medium" panose="020B0603020102020204" pitchFamily="34" charset="0"/>
                      </a:endParaRPr>
                    </a:p>
                  </a:txBody>
                  <a:tcP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rgbClr val="0C61A4"/>
                      </a:solidFill>
                      <a:prstDash val="solid"/>
                      <a:round/>
                      <a:headEnd type="none" w="med" len="med"/>
                      <a:tailEnd type="none" w="med" len="med"/>
                    </a:lnB>
                    <a:noFill/>
                  </a:tcPr>
                </a:tc>
              </a:tr>
            </a:tbl>
          </a:graphicData>
        </a:graphic>
      </p:graphicFrame>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45753" y="955964"/>
            <a:ext cx="2210950" cy="2763687"/>
          </a:xfrm>
          <a:prstGeom prst="rect">
            <a:avLst/>
          </a:prstGeom>
          <a:ln w="28575">
            <a:solidFill>
              <a:schemeClr val="tx1"/>
            </a:solidFill>
          </a:ln>
          <a:effectLst>
            <a:outerShdw blurRad="63500" sx="102000" sy="102000" algn="ctr" rotWithShape="0">
              <a:prstClr val="black">
                <a:alpha val="40000"/>
              </a:prstClr>
            </a:outerShdw>
          </a:effectLst>
        </p:spPr>
      </p:pic>
      <p:sp>
        <p:nvSpPr>
          <p:cNvPr id="18" name="Content Placeholder 2"/>
          <p:cNvSpPr txBox="1">
            <a:spLocks/>
          </p:cNvSpPr>
          <p:nvPr/>
        </p:nvSpPr>
        <p:spPr>
          <a:xfrm>
            <a:off x="364734" y="3910821"/>
            <a:ext cx="8204499" cy="2074619"/>
          </a:xfrm>
          <a:prstGeom prst="rect">
            <a:avLst/>
          </a:prstGeom>
        </p:spPr>
        <p:txBody>
          <a:bodyPr vert="horz" lIns="91440" tIns="45720" rIns="91440" bIns="45720" rtlCol="0">
            <a:noAutofit/>
          </a:bodyPr>
          <a:lstStyle>
            <a:lvl1pPr marL="233363" indent="-233363" algn="l" defTabSz="457200" rtl="0" eaLnBrk="1" latinLnBrk="0" hangingPunct="1">
              <a:spcBef>
                <a:spcPct val="20000"/>
              </a:spcBef>
              <a:buClr>
                <a:schemeClr val="tx2">
                  <a:lumMod val="60000"/>
                  <a:lumOff val="40000"/>
                </a:schemeClr>
              </a:buClr>
              <a:buFont typeface="Arial"/>
              <a:buChar char="•"/>
              <a:defRPr sz="2400" kern="1200">
                <a:solidFill>
                  <a:schemeClr val="tx1"/>
                </a:solidFill>
                <a:latin typeface="Franklin Gothic Book"/>
                <a:ea typeface="+mn-ea"/>
                <a:cs typeface="Franklin Gothic Book"/>
              </a:defRPr>
            </a:lvl1pPr>
            <a:lvl2pPr marL="690563" indent="-233363" algn="l" defTabSz="457200" rtl="0" eaLnBrk="1" latinLnBrk="0" hangingPunct="1">
              <a:spcBef>
                <a:spcPct val="20000"/>
              </a:spcBef>
              <a:buClr>
                <a:schemeClr val="tx2">
                  <a:lumMod val="60000"/>
                  <a:lumOff val="40000"/>
                </a:schemeClr>
              </a:buClr>
              <a:buFont typeface="Arial"/>
              <a:buChar char="–"/>
              <a:defRPr sz="2200" kern="1200">
                <a:solidFill>
                  <a:schemeClr val="tx1"/>
                </a:solidFill>
                <a:latin typeface="Franklin Gothic Book" panose="020B0503020102020204" pitchFamily="34" charset="0"/>
                <a:ea typeface="+mn-ea"/>
                <a:cs typeface="Franklin Gothic Book" panose="020B0503020102020204" pitchFamily="34" charset="0"/>
              </a:defRPr>
            </a:lvl2pPr>
            <a:lvl3pPr marL="1087438" indent="-237744" algn="l" defTabSz="457200" rtl="0" eaLnBrk="1" latinLnBrk="0" hangingPunct="1">
              <a:spcBef>
                <a:spcPct val="20000"/>
              </a:spcBef>
              <a:buClr>
                <a:schemeClr val="tx2">
                  <a:lumMod val="60000"/>
                  <a:lumOff val="40000"/>
                </a:schemeClr>
              </a:buClr>
              <a:buFont typeface="Courier New" panose="02070309020205020404" pitchFamily="49" charset="0"/>
              <a:buChar char="o"/>
              <a:defRPr sz="2000" kern="1200">
                <a:solidFill>
                  <a:schemeClr val="tx1"/>
                </a:solidFill>
                <a:latin typeface="Franklin Gothic Book" panose="020B0503020102020204" pitchFamily="34" charset="0"/>
                <a:ea typeface="+mn-ea"/>
                <a:cs typeface="+mn-cs"/>
              </a:defRPr>
            </a:lvl3pPr>
            <a:lvl4pPr marL="1544638" indent="-173038" algn="l" defTabSz="457200" rtl="0" eaLnBrk="1" latinLnBrk="0" hangingPunct="1">
              <a:spcBef>
                <a:spcPct val="20000"/>
              </a:spcBef>
              <a:buClr>
                <a:schemeClr val="tx2">
                  <a:lumMod val="60000"/>
                  <a:lumOff val="40000"/>
                </a:schemeClr>
              </a:buClr>
              <a:buFont typeface="Arial"/>
              <a:buChar char="–"/>
              <a:defRPr sz="1800" kern="1200">
                <a:solidFill>
                  <a:schemeClr val="tx1"/>
                </a:solidFill>
                <a:latin typeface="Franklin Gothic Book" panose="020B0503020102020204" pitchFamily="34" charset="0"/>
                <a:ea typeface="+mn-ea"/>
                <a:cs typeface="+mn-cs"/>
              </a:defRPr>
            </a:lvl4pPr>
            <a:lvl5pPr marL="2001838" indent="-173038" algn="l" defTabSz="457200" rtl="0" eaLnBrk="1" latinLnBrk="0" hangingPunct="1">
              <a:spcBef>
                <a:spcPct val="20000"/>
              </a:spcBef>
              <a:buClr>
                <a:schemeClr val="tx2">
                  <a:lumMod val="60000"/>
                  <a:lumOff val="40000"/>
                </a:schemeClr>
              </a:buClr>
              <a:buFont typeface="Arial" panose="020B0604020202020204" pitchFamily="34" charset="0"/>
              <a:buChar char="•"/>
              <a:defRPr sz="1600" kern="1200">
                <a:solidFill>
                  <a:schemeClr val="tx1"/>
                </a:solidFill>
                <a:latin typeface="Franklin Gothic Book" panose="020B0503020102020204" pitchFamily="34"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Clr>
                <a:srgbClr val="00B050"/>
              </a:buClr>
              <a:buFont typeface="Wingdings" panose="05000000000000000000" pitchFamily="2" charset="2"/>
              <a:buChar char="ü"/>
            </a:pPr>
            <a:r>
              <a:rPr lang="en-US" sz="1800" dirty="0" smtClean="0"/>
              <a:t>YES, Rashid’s household income is below 138% FPL and in 2015, he lived in a non-expansion state</a:t>
            </a:r>
          </a:p>
          <a:p>
            <a:r>
              <a:rPr lang="en-US" sz="1800" dirty="0" smtClean="0"/>
              <a:t>Rashid qualifies for this exemption for the entire year even if he had other insurance options, such as coverage through his wife’s employer or insurance in the Marketplace with PTCs</a:t>
            </a:r>
          </a:p>
          <a:p>
            <a:r>
              <a:rPr lang="en-US" sz="1800" dirty="0" smtClean="0"/>
              <a:t>Rashid also qualifies for the entire year, even if he only lived in VA for one month before moving to Maryland (a state that did expand Medicaid)</a:t>
            </a:r>
          </a:p>
        </p:txBody>
      </p:sp>
    </p:spTree>
    <p:extLst>
      <p:ext uri="{BB962C8B-B14F-4D97-AF65-F5344CB8AC3E}">
        <p14:creationId xmlns:p14="http://schemas.microsoft.com/office/powerpoint/2010/main" val="616988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IRS Exemptions: Short Coverage Gap</a:t>
            </a:r>
            <a:endParaRPr lang="en-US" dirty="0"/>
          </a:p>
        </p:txBody>
      </p:sp>
      <p:sp>
        <p:nvSpPr>
          <p:cNvPr id="4" name="Slide Number Placeholder 3"/>
          <p:cNvSpPr>
            <a:spLocks noGrp="1"/>
          </p:cNvSpPr>
          <p:nvPr>
            <p:ph type="sldNum" sz="quarter" idx="12"/>
          </p:nvPr>
        </p:nvSpPr>
        <p:spPr/>
        <p:txBody>
          <a:bodyPr/>
          <a:lstStyle/>
          <a:p>
            <a:pPr algn="r"/>
            <a:fld id="{7FFE15FC-A8B6-4718-BABB-4F5309630F6C}" type="slidenum">
              <a:rPr lang="en-US" smtClean="0"/>
              <a:pPr algn="r"/>
              <a:t>27</a:t>
            </a:fld>
            <a:endParaRPr lang="en-US" dirty="0"/>
          </a:p>
        </p:txBody>
      </p:sp>
      <p:sp>
        <p:nvSpPr>
          <p:cNvPr id="6" name="Rectangle 5"/>
          <p:cNvSpPr/>
          <p:nvPr/>
        </p:nvSpPr>
        <p:spPr>
          <a:xfrm>
            <a:off x="7657517" y="1003051"/>
            <a:ext cx="846034" cy="418744"/>
          </a:xfrm>
          <a:prstGeom prst="rect">
            <a:avLst/>
          </a:prstGeom>
          <a:solidFill>
            <a:schemeClr val="accent6">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B</a:t>
            </a:r>
          </a:p>
        </p:txBody>
      </p:sp>
      <p:sp>
        <p:nvSpPr>
          <p:cNvPr id="7" name="Rectangle 6"/>
          <p:cNvSpPr/>
          <p:nvPr/>
        </p:nvSpPr>
        <p:spPr>
          <a:xfrm>
            <a:off x="578394" y="1003051"/>
            <a:ext cx="6973368" cy="418744"/>
          </a:xfrm>
          <a:prstGeom prst="rect">
            <a:avLst/>
          </a:prstGeom>
          <a:solidFill>
            <a:schemeClr val="accent1">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r>
              <a:rPr lang="en-US" sz="1600" b="1" dirty="0" smtClean="0">
                <a:solidFill>
                  <a:schemeClr val="tx1"/>
                </a:solidFill>
              </a:rPr>
              <a:t>Short coverage gap</a:t>
            </a:r>
            <a:endParaRPr lang="en-US" sz="1600" b="1" dirty="0">
              <a:solidFill>
                <a:schemeClr val="tx1"/>
              </a:solidFill>
            </a:endParaRPr>
          </a:p>
        </p:txBody>
      </p:sp>
      <p:sp>
        <p:nvSpPr>
          <p:cNvPr id="3" name="Rectangle 2"/>
          <p:cNvSpPr/>
          <p:nvPr/>
        </p:nvSpPr>
        <p:spPr>
          <a:xfrm>
            <a:off x="578393" y="1488865"/>
            <a:ext cx="7925157" cy="4886297"/>
          </a:xfrm>
          <a:prstGeom prst="rect">
            <a:avLst/>
          </a:prstGeom>
          <a:solidFill>
            <a:schemeClr val="bg1"/>
          </a:solidFill>
          <a:ln w="12700">
            <a:solidFill>
              <a:schemeClr val="tx2"/>
            </a:solidFill>
          </a:ln>
        </p:spPr>
        <p:style>
          <a:lnRef idx="1">
            <a:schemeClr val="accent1"/>
          </a:lnRef>
          <a:fillRef idx="3">
            <a:schemeClr val="accent1"/>
          </a:fillRef>
          <a:effectRef idx="2">
            <a:schemeClr val="accent1"/>
          </a:effectRef>
          <a:fontRef idx="minor">
            <a:schemeClr val="lt1"/>
          </a:fontRef>
        </p:style>
        <p:txBody>
          <a:bodyPr rtlCol="0" anchor="t"/>
          <a:lstStyle/>
          <a:p>
            <a:pPr marL="237744" indent="-237744">
              <a:spcBef>
                <a:spcPts val="300"/>
              </a:spcBef>
              <a:spcAft>
                <a:spcPts val="0"/>
              </a:spcAft>
              <a:buClr>
                <a:schemeClr val="tx2">
                  <a:lumMod val="60000"/>
                  <a:lumOff val="40000"/>
                </a:schemeClr>
              </a:buClr>
              <a:buFont typeface="Arial" panose="020B0604020202020204" pitchFamily="34" charset="0"/>
              <a:buChar char="•"/>
            </a:pPr>
            <a:r>
              <a:rPr lang="en-US" sz="1600" b="1" dirty="0" smtClean="0">
                <a:solidFill>
                  <a:schemeClr val="tx1"/>
                </a:solidFill>
                <a:latin typeface="Franklin Gothic Book" panose="020B0503020102020204" pitchFamily="34" charset="0"/>
              </a:rPr>
              <a:t>A coverage gap of </a:t>
            </a:r>
            <a:r>
              <a:rPr lang="en-US" sz="1600" b="1" i="1" dirty="0" smtClean="0">
                <a:solidFill>
                  <a:schemeClr val="tx1"/>
                </a:solidFill>
                <a:latin typeface="Franklin Gothic Book" panose="020B0503020102020204" pitchFamily="34" charset="0"/>
              </a:rPr>
              <a:t>less than </a:t>
            </a:r>
            <a:r>
              <a:rPr lang="en-US" sz="1600" b="1" dirty="0" smtClean="0">
                <a:solidFill>
                  <a:schemeClr val="tx1"/>
                </a:solidFill>
                <a:latin typeface="Franklin Gothic Book" panose="020B0503020102020204" pitchFamily="34" charset="0"/>
              </a:rPr>
              <a:t>3 months (so, 1 or 2 months)</a:t>
            </a:r>
            <a:r>
              <a:rPr lang="en-US" sz="1600" dirty="0" smtClean="0">
                <a:solidFill>
                  <a:schemeClr val="tx1"/>
                </a:solidFill>
                <a:latin typeface="Franklin Gothic Book" panose="020B0503020102020204" pitchFamily="34" charset="0"/>
              </a:rPr>
              <a:t>.  If </a:t>
            </a:r>
            <a:r>
              <a:rPr lang="en-US" sz="1600" dirty="0">
                <a:solidFill>
                  <a:schemeClr val="tx1"/>
                </a:solidFill>
                <a:latin typeface="Franklin Gothic Book" panose="020B0503020102020204" pitchFamily="34" charset="0"/>
              </a:rPr>
              <a:t>the coverage gap is 3 months or longer, none of the months in the gap qualify for exemption</a:t>
            </a:r>
            <a:r>
              <a:rPr lang="en-US" sz="1600" dirty="0" smtClean="0">
                <a:solidFill>
                  <a:schemeClr val="tx1"/>
                </a:solidFill>
                <a:latin typeface="Franklin Gothic Book" panose="020B0503020102020204" pitchFamily="34" charset="0"/>
              </a:rPr>
              <a:t>.</a:t>
            </a:r>
          </a:p>
          <a:p>
            <a:pPr lvl="1">
              <a:spcBef>
                <a:spcPts val="300"/>
              </a:spcBef>
              <a:buClr>
                <a:schemeClr val="tx2">
                  <a:lumMod val="60000"/>
                  <a:lumOff val="40000"/>
                </a:schemeClr>
              </a:buClr>
            </a:pPr>
            <a:r>
              <a:rPr lang="en-US" sz="1600" b="1" i="1" dirty="0" smtClean="0">
                <a:solidFill>
                  <a:schemeClr val="tx1"/>
                </a:solidFill>
                <a:latin typeface="Franklin Gothic Book" panose="020B0503020102020204" pitchFamily="34" charset="0"/>
              </a:rPr>
              <a:t>Example:  </a:t>
            </a:r>
            <a:r>
              <a:rPr lang="en-US" sz="1600" dirty="0" smtClean="0">
                <a:solidFill>
                  <a:schemeClr val="tx1"/>
                </a:solidFill>
                <a:latin typeface="Franklin Gothic Book" panose="020B0503020102020204" pitchFamily="34" charset="0"/>
              </a:rPr>
              <a:t>If Bob is uninsured January 1 to March 31, the exemption does not apply to any of those months because the gap is not </a:t>
            </a:r>
            <a:r>
              <a:rPr lang="en-US" sz="1600" i="1" dirty="0" smtClean="0">
                <a:solidFill>
                  <a:schemeClr val="tx1"/>
                </a:solidFill>
                <a:latin typeface="Franklin Gothic Book" panose="020B0503020102020204" pitchFamily="34" charset="0"/>
              </a:rPr>
              <a:t>less than </a:t>
            </a:r>
            <a:r>
              <a:rPr lang="en-US" sz="1600" dirty="0" smtClean="0">
                <a:solidFill>
                  <a:schemeClr val="tx1"/>
                </a:solidFill>
                <a:latin typeface="Franklin Gothic Book" panose="020B0503020102020204" pitchFamily="34" charset="0"/>
              </a:rPr>
              <a:t>3 months. </a:t>
            </a:r>
          </a:p>
          <a:p>
            <a:pPr marL="231775" indent="-231775">
              <a:spcBef>
                <a:spcPts val="300"/>
              </a:spcBef>
              <a:buClr>
                <a:schemeClr val="tx2">
                  <a:lumMod val="60000"/>
                  <a:lumOff val="40000"/>
                </a:schemeClr>
              </a:buClr>
              <a:buFont typeface="Arial"/>
              <a:buChar char="•"/>
            </a:pPr>
            <a:endParaRPr lang="en-US" sz="1600" dirty="0" smtClean="0">
              <a:solidFill>
                <a:schemeClr val="tx1"/>
              </a:solidFill>
              <a:latin typeface="Franklin Gothic Book" panose="020B0503020102020204" pitchFamily="34" charset="0"/>
            </a:endParaRPr>
          </a:p>
          <a:p>
            <a:pPr marL="231775" indent="-231775">
              <a:spcBef>
                <a:spcPts val="300"/>
              </a:spcBef>
              <a:buClr>
                <a:schemeClr val="tx2">
                  <a:lumMod val="60000"/>
                  <a:lumOff val="40000"/>
                </a:schemeClr>
              </a:buClr>
              <a:buFont typeface="Arial"/>
              <a:buChar char="•"/>
            </a:pPr>
            <a:r>
              <a:rPr lang="en-US" sz="1600" dirty="0" smtClean="0">
                <a:solidFill>
                  <a:schemeClr val="tx1"/>
                </a:solidFill>
                <a:latin typeface="Franklin Gothic Book" panose="020B0503020102020204" pitchFamily="34" charset="0"/>
              </a:rPr>
              <a:t>But remember that a person is considered to have coverage for the entire month if they have </a:t>
            </a:r>
            <a:r>
              <a:rPr lang="en-US" sz="1600" b="1" dirty="0" smtClean="0">
                <a:solidFill>
                  <a:schemeClr val="tx1"/>
                </a:solidFill>
                <a:latin typeface="Franklin Gothic Book" panose="020B0503020102020204" pitchFamily="34" charset="0"/>
              </a:rPr>
              <a:t>coverage for one day in the month</a:t>
            </a:r>
            <a:r>
              <a:rPr lang="en-US" sz="1600" dirty="0" smtClean="0">
                <a:solidFill>
                  <a:schemeClr val="tx1"/>
                </a:solidFill>
                <a:latin typeface="Franklin Gothic Book" panose="020B0503020102020204" pitchFamily="34" charset="0"/>
              </a:rPr>
              <a:t>.</a:t>
            </a:r>
          </a:p>
          <a:p>
            <a:pPr lvl="1">
              <a:spcBef>
                <a:spcPts val="300"/>
              </a:spcBef>
              <a:buClr>
                <a:schemeClr val="tx2">
                  <a:lumMod val="60000"/>
                  <a:lumOff val="40000"/>
                </a:schemeClr>
              </a:buClr>
            </a:pPr>
            <a:r>
              <a:rPr lang="en-US" sz="1600" b="1" i="1" dirty="0" smtClean="0">
                <a:solidFill>
                  <a:schemeClr val="tx1"/>
                </a:solidFill>
                <a:latin typeface="Franklin Gothic Book" panose="020B0503020102020204" pitchFamily="34" charset="0"/>
              </a:rPr>
              <a:t>Example 2:</a:t>
            </a:r>
            <a:r>
              <a:rPr lang="en-US" sz="1600" b="1" i="1" dirty="0">
                <a:solidFill>
                  <a:schemeClr val="tx1"/>
                </a:solidFill>
                <a:latin typeface="Franklin Gothic Book" panose="020B0503020102020204" pitchFamily="34" charset="0"/>
              </a:rPr>
              <a:t> </a:t>
            </a:r>
            <a:r>
              <a:rPr lang="en-US" sz="1600" dirty="0" smtClean="0">
                <a:solidFill>
                  <a:schemeClr val="tx1"/>
                </a:solidFill>
                <a:latin typeface="Franklin Gothic Book" panose="020B0503020102020204" pitchFamily="34" charset="0"/>
              </a:rPr>
              <a:t> If Bob is uninsured January 20 to April 15, the exemption </a:t>
            </a:r>
            <a:r>
              <a:rPr lang="en-US" sz="1600" i="1" dirty="0" smtClean="0">
                <a:solidFill>
                  <a:schemeClr val="tx1"/>
                </a:solidFill>
                <a:latin typeface="Franklin Gothic Book" panose="020B0503020102020204" pitchFamily="34" charset="0"/>
              </a:rPr>
              <a:t>does </a:t>
            </a:r>
            <a:r>
              <a:rPr lang="en-US" sz="1600" dirty="0" smtClean="0">
                <a:solidFill>
                  <a:schemeClr val="tx1"/>
                </a:solidFill>
                <a:latin typeface="Franklin Gothic Book" panose="020B0503020102020204" pitchFamily="34" charset="0"/>
              </a:rPr>
              <a:t>apply. He is considered insured in January and April so there are only 2 months in the gap.</a:t>
            </a:r>
            <a:endParaRPr lang="en-US" sz="1600" b="1" i="1" dirty="0">
              <a:solidFill>
                <a:schemeClr val="tx1"/>
              </a:solidFill>
              <a:latin typeface="Franklin Gothic Book" panose="020B0503020102020204" pitchFamily="34" charset="0"/>
            </a:endParaRPr>
          </a:p>
          <a:p>
            <a:pPr marL="237744" indent="-237744">
              <a:spcBef>
                <a:spcPts val="300"/>
              </a:spcBef>
              <a:spcAft>
                <a:spcPts val="0"/>
              </a:spcAft>
              <a:buClr>
                <a:schemeClr val="tx2">
                  <a:lumMod val="60000"/>
                  <a:lumOff val="40000"/>
                </a:schemeClr>
              </a:buClr>
              <a:buFont typeface="Arial" panose="020B0604020202020204" pitchFamily="34" charset="0"/>
              <a:buChar char="•"/>
            </a:pPr>
            <a:endParaRPr lang="en-US" sz="1600" dirty="0" smtClean="0">
              <a:solidFill>
                <a:schemeClr val="tx1"/>
              </a:solidFill>
              <a:latin typeface="Franklin Gothic Book" panose="020B0503020102020204" pitchFamily="34" charset="0"/>
            </a:endParaRPr>
          </a:p>
          <a:p>
            <a:pPr marL="237744" indent="-237744">
              <a:spcBef>
                <a:spcPts val="300"/>
              </a:spcBef>
              <a:spcAft>
                <a:spcPts val="0"/>
              </a:spcAft>
              <a:buClr>
                <a:schemeClr val="tx2">
                  <a:lumMod val="60000"/>
                  <a:lumOff val="40000"/>
                </a:schemeClr>
              </a:buClr>
              <a:buFont typeface="Arial" panose="020B0604020202020204" pitchFamily="34" charset="0"/>
              <a:buChar char="•"/>
            </a:pPr>
            <a:r>
              <a:rPr lang="en-US" sz="1600" b="1" dirty="0" smtClean="0">
                <a:solidFill>
                  <a:schemeClr val="tx1"/>
                </a:solidFill>
                <a:latin typeface="Franklin Gothic Book" panose="020B0503020102020204" pitchFamily="34" charset="0"/>
              </a:rPr>
              <a:t>There is a look-back but no look-forward</a:t>
            </a:r>
            <a:r>
              <a:rPr lang="en-US" sz="1600" dirty="0" smtClean="0">
                <a:solidFill>
                  <a:schemeClr val="tx1"/>
                </a:solidFill>
                <a:latin typeface="Franklin Gothic Book" panose="020B0503020102020204" pitchFamily="34" charset="0"/>
              </a:rPr>
              <a:t>. Consecutive uninsured months</a:t>
            </a:r>
            <a:r>
              <a:rPr lang="en-US" sz="1600" dirty="0" smtClean="0">
                <a:solidFill>
                  <a:srgbClr val="000000"/>
                </a:solidFill>
                <a:latin typeface="Franklin Gothic Book" panose="020B0503020102020204" pitchFamily="34" charset="0"/>
              </a:rPr>
              <a:t> at the end of  2014 count toward a gap at the start of 2015</a:t>
            </a:r>
            <a:r>
              <a:rPr lang="en-US" sz="1600" dirty="0" smtClean="0">
                <a:solidFill>
                  <a:schemeClr val="tx1"/>
                </a:solidFill>
                <a:latin typeface="Franklin Gothic Book" panose="020B0503020102020204" pitchFamily="34" charset="0"/>
              </a:rPr>
              <a:t>; uninsured months in 2016 do not. </a:t>
            </a:r>
          </a:p>
          <a:p>
            <a:pPr lvl="1">
              <a:spcBef>
                <a:spcPts val="300"/>
              </a:spcBef>
              <a:buClr>
                <a:schemeClr val="tx2">
                  <a:lumMod val="60000"/>
                  <a:lumOff val="40000"/>
                </a:schemeClr>
              </a:buClr>
            </a:pPr>
            <a:r>
              <a:rPr lang="en-US" sz="1600" b="1" i="1" dirty="0" smtClean="0">
                <a:solidFill>
                  <a:schemeClr val="tx1"/>
                </a:solidFill>
                <a:latin typeface="Franklin Gothic Book" panose="020B0503020102020204" pitchFamily="34" charset="0"/>
              </a:rPr>
              <a:t>Example 3:  </a:t>
            </a:r>
            <a:r>
              <a:rPr lang="en-US" sz="1600" dirty="0" smtClean="0">
                <a:solidFill>
                  <a:schemeClr val="tx1"/>
                </a:solidFill>
                <a:latin typeface="Franklin Gothic Book" panose="020B0503020102020204" pitchFamily="34" charset="0"/>
              </a:rPr>
              <a:t>If Bob is uninsured Dec 2014, Jan 2015 and Feb 2015, he doesn’t qualify for this exemption because the gap is not less than 3 months.</a:t>
            </a:r>
          </a:p>
          <a:p>
            <a:pPr lvl="1">
              <a:spcBef>
                <a:spcPts val="300"/>
              </a:spcBef>
              <a:buClr>
                <a:schemeClr val="tx2">
                  <a:lumMod val="60000"/>
                  <a:lumOff val="40000"/>
                </a:schemeClr>
              </a:buClr>
            </a:pPr>
            <a:r>
              <a:rPr lang="en-US" sz="1400" b="1" dirty="0" smtClean="0">
                <a:solidFill>
                  <a:srgbClr val="FF0000"/>
                </a:solidFill>
                <a:latin typeface="Franklin Gothic Book" panose="020B0503020102020204" pitchFamily="34" charset="0"/>
              </a:rPr>
              <a:t>Tip! </a:t>
            </a:r>
            <a:r>
              <a:rPr lang="en-US" sz="1400" dirty="0" smtClean="0">
                <a:solidFill>
                  <a:srgbClr val="FF0000"/>
                </a:solidFill>
                <a:latin typeface="Franklin Gothic Book" panose="020B0503020102020204" pitchFamily="34" charset="0"/>
              </a:rPr>
              <a:t>If someone was uninsured in January 2015, and appears eligible for this exemption, ask whether they had coverage in December 2014. </a:t>
            </a:r>
          </a:p>
          <a:p>
            <a:pPr lvl="1">
              <a:spcBef>
                <a:spcPts val="300"/>
              </a:spcBef>
              <a:buClr>
                <a:schemeClr val="tx2">
                  <a:lumMod val="60000"/>
                  <a:lumOff val="40000"/>
                </a:schemeClr>
              </a:buClr>
            </a:pPr>
            <a:r>
              <a:rPr lang="en-US" sz="1600" b="1" i="1" dirty="0" smtClean="0">
                <a:solidFill>
                  <a:schemeClr val="tx1"/>
                </a:solidFill>
                <a:latin typeface="Franklin Gothic Book" panose="020B0503020102020204" pitchFamily="34" charset="0"/>
              </a:rPr>
              <a:t>Example 4:  </a:t>
            </a:r>
            <a:r>
              <a:rPr lang="en-US" sz="1600" dirty="0" smtClean="0">
                <a:solidFill>
                  <a:schemeClr val="tx1"/>
                </a:solidFill>
                <a:latin typeface="Franklin Gothic Book" panose="020B0503020102020204" pitchFamily="34" charset="0"/>
              </a:rPr>
              <a:t>If Bob is uninsured starting in December 2015 and is still uninsured when you prepare his taxes in March 2016, he can claim this exemption for Dec.  </a:t>
            </a:r>
            <a:endParaRPr lang="en-US" sz="1600" dirty="0">
              <a:solidFill>
                <a:schemeClr val="tx1"/>
              </a:solidFill>
              <a:latin typeface="Franklin Gothic Book" panose="020B0503020102020204" pitchFamily="34" charset="0"/>
            </a:endParaRPr>
          </a:p>
        </p:txBody>
      </p:sp>
    </p:spTree>
    <p:extLst>
      <p:ext uri="{BB962C8B-B14F-4D97-AF65-F5344CB8AC3E}">
        <p14:creationId xmlns:p14="http://schemas.microsoft.com/office/powerpoint/2010/main" val="389210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fade">
                                      <p:cBhvr>
                                        <p:cTn id="10" dur="500"/>
                                        <p:tgtEl>
                                          <p:spTgt spid="3">
                                            <p:txEl>
                                              <p:pRg st="4" end="4"/>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animEffect transition="in" filter="fade">
                                      <p:cBhvr>
                                        <p:cTn id="15" dur="500"/>
                                        <p:tgtEl>
                                          <p:spTgt spid="3">
                                            <p:txEl>
                                              <p:pRg st="6" end="6"/>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7" end="7"/>
                                            </p:txEl>
                                          </p:spTgt>
                                        </p:tgtEl>
                                        <p:attrNameLst>
                                          <p:attrName>style.visibility</p:attrName>
                                        </p:attrNameLst>
                                      </p:cBhvr>
                                      <p:to>
                                        <p:strVal val="visible"/>
                                      </p:to>
                                    </p:set>
                                    <p:animEffect transition="in" filter="fade">
                                      <p:cBhvr>
                                        <p:cTn id="18" dur="500"/>
                                        <p:tgtEl>
                                          <p:spTgt spid="3">
                                            <p:txEl>
                                              <p:pRg st="7" end="7"/>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animEffect transition="in" filter="fade">
                                      <p:cBhvr>
                                        <p:cTn id="21" dur="500"/>
                                        <p:tgtEl>
                                          <p:spTgt spid="3">
                                            <p:txEl>
                                              <p:pRg st="8" end="8"/>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9" end="9"/>
                                            </p:txEl>
                                          </p:spTgt>
                                        </p:tgtEl>
                                        <p:attrNameLst>
                                          <p:attrName>style.visibility</p:attrName>
                                        </p:attrNameLst>
                                      </p:cBhvr>
                                      <p:to>
                                        <p:strVal val="visible"/>
                                      </p:to>
                                    </p:set>
                                    <p:animEffect transition="in" filter="fade">
                                      <p:cBhvr>
                                        <p:cTn id="26"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p:cNvSpPr/>
          <p:nvPr/>
        </p:nvSpPr>
        <p:spPr>
          <a:xfrm>
            <a:off x="483824" y="1461965"/>
            <a:ext cx="8121928" cy="4788267"/>
          </a:xfrm>
          <a:prstGeom prst="rect">
            <a:avLst/>
          </a:prstGeom>
          <a:solidFill>
            <a:schemeClr val="bg1"/>
          </a:solidFill>
          <a:ln w="12700">
            <a:solidFill>
              <a:schemeClr val="tx2"/>
            </a:solidFill>
          </a:ln>
        </p:spPr>
        <p:style>
          <a:lnRef idx="1">
            <a:schemeClr val="accent1"/>
          </a:lnRef>
          <a:fillRef idx="3">
            <a:schemeClr val="accent1"/>
          </a:fillRef>
          <a:effectRef idx="2">
            <a:schemeClr val="accent1"/>
          </a:effectRef>
          <a:fontRef idx="minor">
            <a:schemeClr val="lt1"/>
          </a:fontRef>
        </p:style>
        <p:txBody>
          <a:bodyPr rtlCol="0" anchor="t"/>
          <a:lstStyle/>
          <a:p>
            <a:pPr>
              <a:spcBef>
                <a:spcPts val="300"/>
              </a:spcBef>
              <a:spcAft>
                <a:spcPts val="0"/>
              </a:spcAft>
              <a:buClr>
                <a:schemeClr val="tx2">
                  <a:lumMod val="60000"/>
                  <a:lumOff val="40000"/>
                </a:schemeClr>
              </a:buClr>
            </a:pPr>
            <a:r>
              <a:rPr lang="en-US" sz="1600" b="1" dirty="0" smtClean="0">
                <a:solidFill>
                  <a:schemeClr val="tx1"/>
                </a:solidFill>
                <a:latin typeface="Franklin Gothic Book" panose="020B0503020102020204" pitchFamily="34" charset="0"/>
              </a:rPr>
              <a:t>Start by determining household income</a:t>
            </a:r>
          </a:p>
          <a:p>
            <a:pPr marL="285750" indent="-285750">
              <a:spcBef>
                <a:spcPts val="300"/>
              </a:spcBef>
              <a:spcAft>
                <a:spcPts val="0"/>
              </a:spcAft>
              <a:buClr>
                <a:schemeClr val="tx2">
                  <a:lumMod val="60000"/>
                  <a:lumOff val="40000"/>
                </a:schemeClr>
              </a:buClr>
              <a:buFont typeface="Arial" panose="020B0604020202020204" pitchFamily="34" charset="0"/>
              <a:buChar char="•"/>
            </a:pPr>
            <a:endParaRPr lang="en-US" sz="1600" dirty="0">
              <a:solidFill>
                <a:schemeClr val="tx1"/>
              </a:solidFill>
              <a:latin typeface="Franklin Gothic Book" panose="020B0503020102020204" pitchFamily="34" charset="0"/>
            </a:endParaRPr>
          </a:p>
          <a:p>
            <a:pPr marL="285750" indent="-285750">
              <a:spcBef>
                <a:spcPts val="300"/>
              </a:spcBef>
              <a:spcAft>
                <a:spcPts val="0"/>
              </a:spcAft>
              <a:buClr>
                <a:schemeClr val="tx2">
                  <a:lumMod val="60000"/>
                  <a:lumOff val="40000"/>
                </a:schemeClr>
              </a:buClr>
              <a:buFont typeface="Arial" panose="020B0604020202020204" pitchFamily="34" charset="0"/>
              <a:buChar char="•"/>
            </a:pPr>
            <a:endParaRPr lang="en-US" sz="1600" dirty="0" smtClean="0">
              <a:solidFill>
                <a:schemeClr val="tx1"/>
              </a:solidFill>
              <a:latin typeface="Franklin Gothic Book" panose="020B0503020102020204" pitchFamily="34" charset="0"/>
            </a:endParaRPr>
          </a:p>
          <a:p>
            <a:pPr marL="285750" indent="-285750">
              <a:spcBef>
                <a:spcPts val="300"/>
              </a:spcBef>
              <a:spcAft>
                <a:spcPts val="0"/>
              </a:spcAft>
              <a:buClr>
                <a:schemeClr val="tx2">
                  <a:lumMod val="60000"/>
                  <a:lumOff val="40000"/>
                </a:schemeClr>
              </a:buClr>
              <a:buFont typeface="Arial" panose="020B0604020202020204" pitchFamily="34" charset="0"/>
              <a:buChar char="•"/>
            </a:pPr>
            <a:endParaRPr lang="en-US" sz="1600" dirty="0">
              <a:solidFill>
                <a:schemeClr val="tx1"/>
              </a:solidFill>
              <a:latin typeface="Franklin Gothic Book" panose="020B0503020102020204" pitchFamily="34" charset="0"/>
            </a:endParaRPr>
          </a:p>
          <a:p>
            <a:pPr marL="285750" indent="-285750">
              <a:spcBef>
                <a:spcPts val="300"/>
              </a:spcBef>
              <a:spcAft>
                <a:spcPts val="0"/>
              </a:spcAft>
              <a:buClr>
                <a:schemeClr val="tx2">
                  <a:lumMod val="60000"/>
                  <a:lumOff val="40000"/>
                </a:schemeClr>
              </a:buClr>
              <a:buFont typeface="Arial" panose="020B0604020202020204" pitchFamily="34" charset="0"/>
              <a:buChar char="•"/>
            </a:pPr>
            <a:endParaRPr lang="en-US" sz="1600" dirty="0" smtClean="0">
              <a:solidFill>
                <a:schemeClr val="tx1"/>
              </a:solidFill>
              <a:latin typeface="Franklin Gothic Book" panose="020B0503020102020204" pitchFamily="34" charset="0"/>
            </a:endParaRPr>
          </a:p>
          <a:p>
            <a:pPr marL="285750" indent="-285750">
              <a:spcBef>
                <a:spcPts val="300"/>
              </a:spcBef>
              <a:spcAft>
                <a:spcPts val="0"/>
              </a:spcAft>
              <a:buClr>
                <a:schemeClr val="tx2">
                  <a:lumMod val="60000"/>
                  <a:lumOff val="40000"/>
                </a:schemeClr>
              </a:buClr>
              <a:buFont typeface="Arial" panose="020B0604020202020204" pitchFamily="34" charset="0"/>
              <a:buChar char="•"/>
            </a:pPr>
            <a:endParaRPr lang="en-US" sz="1600" dirty="0">
              <a:solidFill>
                <a:schemeClr val="tx1"/>
              </a:solidFill>
              <a:latin typeface="Franklin Gothic Book" panose="020B0503020102020204" pitchFamily="34" charset="0"/>
            </a:endParaRPr>
          </a:p>
          <a:p>
            <a:pPr>
              <a:spcBef>
                <a:spcPts val="300"/>
              </a:spcBef>
              <a:spcAft>
                <a:spcPts val="0"/>
              </a:spcAft>
              <a:buClr>
                <a:schemeClr val="tx2">
                  <a:lumMod val="60000"/>
                  <a:lumOff val="40000"/>
                </a:schemeClr>
              </a:buClr>
            </a:pPr>
            <a:endParaRPr lang="en-US" sz="1600" dirty="0">
              <a:solidFill>
                <a:schemeClr val="tx1"/>
              </a:solidFill>
              <a:latin typeface="Franklin Gothic Book" panose="020B0503020102020204" pitchFamily="34" charset="0"/>
            </a:endParaRPr>
          </a:p>
          <a:p>
            <a:pPr>
              <a:spcBef>
                <a:spcPts val="300"/>
              </a:spcBef>
              <a:spcAft>
                <a:spcPts val="0"/>
              </a:spcAft>
              <a:buClr>
                <a:schemeClr val="tx2">
                  <a:lumMod val="60000"/>
                  <a:lumOff val="40000"/>
                </a:schemeClr>
              </a:buClr>
            </a:pPr>
            <a:r>
              <a:rPr lang="en-US" sz="1600" b="1" dirty="0" smtClean="0">
                <a:solidFill>
                  <a:schemeClr val="tx1"/>
                </a:solidFill>
                <a:latin typeface="Franklin Gothic Book" panose="020B0503020102020204" pitchFamily="34" charset="0"/>
              </a:rPr>
              <a:t>Then determine the lowest-cost premium available to each person</a:t>
            </a:r>
          </a:p>
          <a:p>
            <a:pPr>
              <a:spcBef>
                <a:spcPts val="300"/>
              </a:spcBef>
              <a:spcAft>
                <a:spcPts val="0"/>
              </a:spcAft>
              <a:buClr>
                <a:schemeClr val="tx2">
                  <a:lumMod val="60000"/>
                  <a:lumOff val="40000"/>
                </a:schemeClr>
              </a:buClr>
            </a:pPr>
            <a:r>
              <a:rPr lang="en-US" sz="1600" dirty="0" smtClean="0">
                <a:solidFill>
                  <a:schemeClr val="tx1"/>
                </a:solidFill>
                <a:latin typeface="Franklin Gothic Book" panose="020B0503020102020204" pitchFamily="34" charset="0"/>
              </a:rPr>
              <a:t>If the person is eligible for employer-sponsored insurance, use that cost (only).</a:t>
            </a:r>
          </a:p>
        </p:txBody>
      </p:sp>
      <p:sp>
        <p:nvSpPr>
          <p:cNvPr id="2" name="Title 1"/>
          <p:cNvSpPr>
            <a:spLocks noGrp="1"/>
          </p:cNvSpPr>
          <p:nvPr>
            <p:ph type="title"/>
          </p:nvPr>
        </p:nvSpPr>
        <p:spPr/>
        <p:txBody>
          <a:bodyPr/>
          <a:lstStyle/>
          <a:p>
            <a:r>
              <a:rPr lang="en-US" dirty="0" smtClean="0"/>
              <a:t>IRS Exemptions: Affordability Exemption</a:t>
            </a:r>
            <a:endParaRPr lang="en-US" dirty="0"/>
          </a:p>
        </p:txBody>
      </p:sp>
      <p:sp>
        <p:nvSpPr>
          <p:cNvPr id="4" name="Slide Number Placeholder 3"/>
          <p:cNvSpPr>
            <a:spLocks noGrp="1"/>
          </p:cNvSpPr>
          <p:nvPr>
            <p:ph type="sldNum" sz="quarter" idx="12"/>
          </p:nvPr>
        </p:nvSpPr>
        <p:spPr/>
        <p:txBody>
          <a:bodyPr/>
          <a:lstStyle/>
          <a:p>
            <a:pPr algn="r"/>
            <a:fld id="{7FFE15FC-A8B6-4718-BABB-4F5309630F6C}" type="slidenum">
              <a:rPr lang="en-US" smtClean="0"/>
              <a:pPr algn="r"/>
              <a:t>28</a:t>
            </a:fld>
            <a:endParaRPr lang="en-US" dirty="0"/>
          </a:p>
        </p:txBody>
      </p:sp>
      <p:grpSp>
        <p:nvGrpSpPr>
          <p:cNvPr id="6" name="Group 5"/>
          <p:cNvGrpSpPr/>
          <p:nvPr/>
        </p:nvGrpSpPr>
        <p:grpSpPr>
          <a:xfrm>
            <a:off x="529150" y="1910151"/>
            <a:ext cx="8031316" cy="1139538"/>
            <a:chOff x="972370" y="4164446"/>
            <a:chExt cx="6473458" cy="712353"/>
          </a:xfrm>
        </p:grpSpPr>
        <p:grpSp>
          <p:nvGrpSpPr>
            <p:cNvPr id="7" name="Group 6"/>
            <p:cNvGrpSpPr/>
            <p:nvPr/>
          </p:nvGrpSpPr>
          <p:grpSpPr>
            <a:xfrm>
              <a:off x="2254493" y="4164446"/>
              <a:ext cx="3510580" cy="712353"/>
              <a:chOff x="530942" y="2486261"/>
              <a:chExt cx="5527106" cy="908448"/>
            </a:xfrm>
          </p:grpSpPr>
          <p:sp>
            <p:nvSpPr>
              <p:cNvPr id="8" name="Rounded Rectangle 7"/>
              <p:cNvSpPr/>
              <p:nvPr/>
            </p:nvSpPr>
            <p:spPr>
              <a:xfrm>
                <a:off x="530942" y="2486261"/>
                <a:ext cx="1691640" cy="457200"/>
              </a:xfrm>
              <a:prstGeom prst="roundRect">
                <a:avLst/>
              </a:prstGeom>
              <a:solidFill>
                <a:srgbClr val="FFCE6D"/>
              </a:solidFill>
              <a:ln w="19050">
                <a:solidFill>
                  <a:srgbClr val="FFCE6D"/>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b="1" dirty="0" smtClean="0">
                    <a:solidFill>
                      <a:schemeClr val="tx1"/>
                    </a:solidFill>
                    <a:latin typeface="Calibri" panose="020F0502020204030204" pitchFamily="34" charset="0"/>
                  </a:rPr>
                  <a:t>Adjusted Gross Income (AGI)</a:t>
                </a:r>
                <a:endParaRPr lang="en-US" sz="1000" b="1" dirty="0">
                  <a:solidFill>
                    <a:schemeClr val="tx1"/>
                  </a:solidFill>
                  <a:latin typeface="Calibri" panose="020F0502020204030204" pitchFamily="34" charset="0"/>
                </a:endParaRPr>
              </a:p>
            </p:txBody>
          </p:sp>
          <p:sp>
            <p:nvSpPr>
              <p:cNvPr id="9" name="Rounded Rectangle 8"/>
              <p:cNvSpPr/>
              <p:nvPr/>
            </p:nvSpPr>
            <p:spPr>
              <a:xfrm>
                <a:off x="2448675" y="2486261"/>
                <a:ext cx="1691640" cy="457200"/>
              </a:xfrm>
              <a:prstGeom prst="roundRect">
                <a:avLst/>
              </a:prstGeom>
              <a:solidFill>
                <a:srgbClr val="FFCE6D"/>
              </a:solidFill>
              <a:ln w="19050">
                <a:solidFill>
                  <a:srgbClr val="FFCE6D"/>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b="1" dirty="0" smtClean="0">
                    <a:solidFill>
                      <a:schemeClr val="tx1"/>
                    </a:solidFill>
                    <a:latin typeface="Calibri" panose="020F0502020204030204" pitchFamily="34" charset="0"/>
                  </a:rPr>
                  <a:t>Tax-Exempt </a:t>
                </a:r>
              </a:p>
              <a:p>
                <a:pPr algn="ctr"/>
                <a:r>
                  <a:rPr lang="en-US" sz="1000" b="1" dirty="0" smtClean="0">
                    <a:solidFill>
                      <a:schemeClr val="tx1"/>
                    </a:solidFill>
                    <a:latin typeface="Calibri" panose="020F0502020204030204" pitchFamily="34" charset="0"/>
                  </a:rPr>
                  <a:t>Interest</a:t>
                </a:r>
                <a:endParaRPr lang="en-US" sz="1000" b="1" dirty="0">
                  <a:solidFill>
                    <a:schemeClr val="tx1"/>
                  </a:solidFill>
                  <a:latin typeface="Calibri" panose="020F0502020204030204" pitchFamily="34" charset="0"/>
                </a:endParaRPr>
              </a:p>
            </p:txBody>
          </p:sp>
          <p:sp>
            <p:nvSpPr>
              <p:cNvPr id="10" name="Rounded Rectangle 9"/>
              <p:cNvSpPr/>
              <p:nvPr/>
            </p:nvSpPr>
            <p:spPr>
              <a:xfrm>
                <a:off x="4366408" y="2496091"/>
                <a:ext cx="1691640" cy="457200"/>
              </a:xfrm>
              <a:prstGeom prst="roundRect">
                <a:avLst/>
              </a:prstGeom>
              <a:solidFill>
                <a:srgbClr val="FFCE6D"/>
              </a:solidFill>
              <a:ln w="19050">
                <a:solidFill>
                  <a:srgbClr val="FFCE6D"/>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b="1" dirty="0" smtClean="0">
                    <a:solidFill>
                      <a:schemeClr val="tx1"/>
                    </a:solidFill>
                    <a:latin typeface="Calibri" panose="020F0502020204030204" pitchFamily="34" charset="0"/>
                  </a:rPr>
                  <a:t>Excluded Foreign Income</a:t>
                </a:r>
                <a:endParaRPr lang="en-US" sz="1000" b="1" dirty="0">
                  <a:solidFill>
                    <a:schemeClr val="tx1"/>
                  </a:solidFill>
                  <a:latin typeface="Calibri" panose="020F0502020204030204" pitchFamily="34" charset="0"/>
                </a:endParaRPr>
              </a:p>
            </p:txBody>
          </p:sp>
          <p:sp>
            <p:nvSpPr>
              <p:cNvPr id="11" name="Rounded Rectangle 10"/>
              <p:cNvSpPr/>
              <p:nvPr/>
            </p:nvSpPr>
            <p:spPr>
              <a:xfrm>
                <a:off x="530942" y="2960442"/>
                <a:ext cx="1691640" cy="424441"/>
              </a:xfrm>
              <a:prstGeom prst="roundRect">
                <a:avLst/>
              </a:prstGeom>
              <a:solidFill>
                <a:schemeClr val="bg1"/>
              </a:solidFill>
              <a:ln w="19050">
                <a:solidFill>
                  <a:srgbClr val="FFCE6D"/>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i="1" dirty="0" smtClean="0">
                    <a:solidFill>
                      <a:schemeClr val="tx1"/>
                    </a:solidFill>
                    <a:latin typeface="Calibri" panose="020F0502020204030204" pitchFamily="34" charset="0"/>
                  </a:rPr>
                  <a:t>Line 37</a:t>
                </a:r>
              </a:p>
              <a:p>
                <a:pPr algn="ctr"/>
                <a:r>
                  <a:rPr lang="en-US" sz="900" i="1" dirty="0" smtClean="0">
                    <a:solidFill>
                      <a:schemeClr val="tx1"/>
                    </a:solidFill>
                    <a:latin typeface="Calibri" panose="020F0502020204030204" pitchFamily="34" charset="0"/>
                  </a:rPr>
                  <a:t>IRS Form 1040</a:t>
                </a:r>
                <a:endParaRPr lang="en-US" sz="900" i="1" dirty="0">
                  <a:solidFill>
                    <a:schemeClr val="tx1"/>
                  </a:solidFill>
                  <a:latin typeface="Calibri" panose="020F0502020204030204" pitchFamily="34" charset="0"/>
                </a:endParaRPr>
              </a:p>
            </p:txBody>
          </p:sp>
          <p:sp>
            <p:nvSpPr>
              <p:cNvPr id="12" name="Rounded Rectangle 11"/>
              <p:cNvSpPr/>
              <p:nvPr/>
            </p:nvSpPr>
            <p:spPr>
              <a:xfrm>
                <a:off x="2448675" y="2950610"/>
                <a:ext cx="1691640" cy="434272"/>
              </a:xfrm>
              <a:prstGeom prst="roundRect">
                <a:avLst/>
              </a:prstGeom>
              <a:solidFill>
                <a:schemeClr val="bg1"/>
              </a:solidFill>
              <a:ln w="19050">
                <a:solidFill>
                  <a:srgbClr val="FFCE6D"/>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i="1" dirty="0" smtClean="0">
                    <a:solidFill>
                      <a:schemeClr val="tx1"/>
                    </a:solidFill>
                    <a:latin typeface="Calibri" panose="020F0502020204030204" pitchFamily="34" charset="0"/>
                  </a:rPr>
                  <a:t>Line 8b</a:t>
                </a:r>
              </a:p>
              <a:p>
                <a:pPr algn="ctr"/>
                <a:r>
                  <a:rPr lang="en-US" sz="900" i="1" dirty="0" smtClean="0">
                    <a:solidFill>
                      <a:schemeClr val="tx1"/>
                    </a:solidFill>
                    <a:latin typeface="Calibri" panose="020F0502020204030204" pitchFamily="34" charset="0"/>
                  </a:rPr>
                  <a:t>IRS Form 1040</a:t>
                </a:r>
                <a:endParaRPr lang="en-US" sz="900" i="1" dirty="0">
                  <a:solidFill>
                    <a:schemeClr val="tx1"/>
                  </a:solidFill>
                  <a:latin typeface="Calibri" panose="020F0502020204030204" pitchFamily="34" charset="0"/>
                </a:endParaRPr>
              </a:p>
            </p:txBody>
          </p:sp>
          <p:sp>
            <p:nvSpPr>
              <p:cNvPr id="13" name="Rounded Rectangle 12"/>
              <p:cNvSpPr/>
              <p:nvPr/>
            </p:nvSpPr>
            <p:spPr>
              <a:xfrm>
                <a:off x="4366408" y="2960437"/>
                <a:ext cx="1691640" cy="434272"/>
              </a:xfrm>
              <a:prstGeom prst="roundRect">
                <a:avLst/>
              </a:prstGeom>
              <a:solidFill>
                <a:schemeClr val="bg1"/>
              </a:solidFill>
              <a:ln w="19050">
                <a:solidFill>
                  <a:srgbClr val="FFCE6D"/>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i="1" dirty="0" smtClean="0">
                    <a:solidFill>
                      <a:schemeClr val="tx1"/>
                    </a:solidFill>
                    <a:latin typeface="Calibri" panose="020F0502020204030204" pitchFamily="34" charset="0"/>
                  </a:rPr>
                  <a:t>Lines 45 and 50</a:t>
                </a:r>
              </a:p>
              <a:p>
                <a:pPr algn="ctr"/>
                <a:r>
                  <a:rPr lang="en-US" sz="900" i="1" dirty="0" smtClean="0">
                    <a:solidFill>
                      <a:schemeClr val="tx1"/>
                    </a:solidFill>
                    <a:latin typeface="Calibri" panose="020F0502020204030204" pitchFamily="34" charset="0"/>
                  </a:rPr>
                  <a:t>IRS Form 2555</a:t>
                </a:r>
                <a:endParaRPr lang="en-US" sz="900" i="1" dirty="0">
                  <a:solidFill>
                    <a:schemeClr val="tx1"/>
                  </a:solidFill>
                  <a:latin typeface="Calibri" panose="020F0502020204030204" pitchFamily="34" charset="0"/>
                </a:endParaRPr>
              </a:p>
            </p:txBody>
          </p:sp>
          <p:sp>
            <p:nvSpPr>
              <p:cNvPr id="14" name="Plus 13"/>
              <p:cNvSpPr/>
              <p:nvPr/>
            </p:nvSpPr>
            <p:spPr>
              <a:xfrm>
                <a:off x="2198989" y="2832555"/>
                <a:ext cx="235975" cy="235974"/>
              </a:xfrm>
              <a:prstGeom prst="mathPlus">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Plus 14"/>
              <p:cNvSpPr/>
              <p:nvPr/>
            </p:nvSpPr>
            <p:spPr>
              <a:xfrm>
                <a:off x="4116722" y="2834307"/>
                <a:ext cx="235975" cy="235974"/>
              </a:xfrm>
              <a:prstGeom prst="mathPlus">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6" name="Rounded Rectangle 15"/>
            <p:cNvSpPr/>
            <p:nvPr/>
          </p:nvSpPr>
          <p:spPr>
            <a:xfrm>
              <a:off x="972370" y="4288292"/>
              <a:ext cx="1089483" cy="498994"/>
            </a:xfrm>
            <a:prstGeom prst="roundRect">
              <a:avLst/>
            </a:prstGeom>
            <a:solidFill>
              <a:srgbClr val="FFCE6D"/>
            </a:solidFill>
            <a:ln w="19050">
              <a:solidFill>
                <a:srgbClr val="FFCE6D"/>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b="1" dirty="0" smtClean="0">
                  <a:solidFill>
                    <a:schemeClr val="tx1"/>
                  </a:solidFill>
                  <a:latin typeface="Calibri" panose="020F0502020204030204" pitchFamily="34" charset="0"/>
                </a:rPr>
                <a:t>Household Income (MAGI)</a:t>
              </a:r>
              <a:endParaRPr lang="en-US" sz="1050" b="1" dirty="0">
                <a:solidFill>
                  <a:schemeClr val="tx1"/>
                </a:solidFill>
                <a:latin typeface="Calibri" panose="020F0502020204030204" pitchFamily="34" charset="0"/>
              </a:endParaRPr>
            </a:p>
          </p:txBody>
        </p:sp>
        <p:sp>
          <p:nvSpPr>
            <p:cNvPr id="3" name="Equal 2"/>
            <p:cNvSpPr/>
            <p:nvPr/>
          </p:nvSpPr>
          <p:spPr>
            <a:xfrm>
              <a:off x="2078878" y="4470825"/>
              <a:ext cx="158589" cy="147686"/>
            </a:xfrm>
            <a:prstGeom prst="mathEqual">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9" name="Plus 18"/>
            <p:cNvSpPr/>
            <p:nvPr/>
          </p:nvSpPr>
          <p:spPr>
            <a:xfrm>
              <a:off x="5773782" y="4452149"/>
              <a:ext cx="149881" cy="185037"/>
            </a:xfrm>
            <a:prstGeom prst="mathPlus">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Rounded Rectangle 20"/>
            <p:cNvSpPr/>
            <p:nvPr/>
          </p:nvSpPr>
          <p:spPr>
            <a:xfrm>
              <a:off x="5956483" y="4172154"/>
              <a:ext cx="1489345" cy="704645"/>
            </a:xfrm>
            <a:prstGeom prst="roundRect">
              <a:avLst/>
            </a:prstGeom>
            <a:solidFill>
              <a:schemeClr val="bg1"/>
            </a:solidFill>
            <a:ln w="19050">
              <a:solidFill>
                <a:srgbClr val="FFCE6D"/>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b="1" dirty="0" smtClean="0">
                  <a:solidFill>
                    <a:schemeClr val="tx1"/>
                  </a:solidFill>
                  <a:latin typeface="Calibri" panose="020F0502020204030204" pitchFamily="34" charset="0"/>
                </a:rPr>
                <a:t>Any pre-tax deduction for ESI premiums</a:t>
              </a:r>
              <a:endParaRPr lang="en-US" sz="1000" b="1" dirty="0">
                <a:solidFill>
                  <a:schemeClr val="tx1"/>
                </a:solidFill>
                <a:latin typeface="Calibri" panose="020F0502020204030204" pitchFamily="34" charset="0"/>
              </a:endParaRPr>
            </a:p>
          </p:txBody>
        </p:sp>
      </p:grpSp>
      <p:graphicFrame>
        <p:nvGraphicFramePr>
          <p:cNvPr id="23" name="Content Placeholder 4"/>
          <p:cNvGraphicFramePr>
            <a:graphicFrameLocks/>
          </p:cNvGraphicFramePr>
          <p:nvPr>
            <p:extLst>
              <p:ext uri="{D42A27DB-BD31-4B8C-83A1-F6EECF244321}">
                <p14:modId xmlns:p14="http://schemas.microsoft.com/office/powerpoint/2010/main" val="2623462822"/>
              </p:ext>
            </p:extLst>
          </p:nvPr>
        </p:nvGraphicFramePr>
        <p:xfrm>
          <a:off x="548006" y="4133605"/>
          <a:ext cx="7795895" cy="2023898"/>
        </p:xfrm>
        <a:graphic>
          <a:graphicData uri="http://schemas.openxmlformats.org/drawingml/2006/table">
            <a:tbl>
              <a:tblPr firstRow="1" bandRow="1">
                <a:tableStyleId>{5C22544A-7EE6-4342-B048-85BDC9FD1C3A}</a:tableStyleId>
              </a:tblPr>
              <a:tblGrid>
                <a:gridCol w="7795895"/>
              </a:tblGrid>
              <a:tr h="250811">
                <a:tc>
                  <a:txBody>
                    <a:bodyPr/>
                    <a:lstStyle/>
                    <a:p>
                      <a:pPr marL="0" indent="0">
                        <a:spcAft>
                          <a:spcPts val="300"/>
                        </a:spcAft>
                        <a:buClr>
                          <a:schemeClr val="tx2">
                            <a:lumMod val="60000"/>
                            <a:lumOff val="40000"/>
                          </a:schemeClr>
                        </a:buClr>
                        <a:buFont typeface="Arial" panose="020B0604020202020204" pitchFamily="34" charset="0"/>
                        <a:buNone/>
                      </a:pPr>
                      <a:r>
                        <a:rPr lang="en-US" sz="1200" b="0" i="0" dirty="0" smtClean="0">
                          <a:solidFill>
                            <a:schemeClr val="tx1"/>
                          </a:solidFill>
                          <a:latin typeface="Franklin Gothic Medium" panose="020B0603020102020204" pitchFamily="34" charset="0"/>
                        </a:rPr>
                        <a:t>If</a:t>
                      </a:r>
                      <a:r>
                        <a:rPr lang="en-US" sz="1200" b="0" i="0" baseline="0" dirty="0" smtClean="0">
                          <a:solidFill>
                            <a:schemeClr val="tx1"/>
                          </a:solidFill>
                          <a:latin typeface="Franklin Gothic Medium" panose="020B0603020102020204" pitchFamily="34" charset="0"/>
                        </a:rPr>
                        <a:t> eligible for employer-sponsored insurance: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rgbClr val="0C61A4"/>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r>
              <a:tr h="989311">
                <a:tc>
                  <a:txBody>
                    <a:bodyPr/>
                    <a:lstStyle/>
                    <a:p>
                      <a:pPr marL="182880" indent="-182880">
                        <a:spcAft>
                          <a:spcPts val="300"/>
                        </a:spcAft>
                        <a:buClr>
                          <a:schemeClr val="tx2">
                            <a:lumMod val="60000"/>
                            <a:lumOff val="40000"/>
                          </a:schemeClr>
                        </a:buClr>
                        <a:buFont typeface="Arial" panose="020B0604020202020204" pitchFamily="34" charset="0"/>
                        <a:buChar char="•"/>
                      </a:pPr>
                      <a:r>
                        <a:rPr lang="en-US" sz="1200" b="0" i="0" u="sng" baseline="0" dirty="0" smtClean="0">
                          <a:solidFill>
                            <a:schemeClr val="tx1"/>
                          </a:solidFill>
                          <a:latin typeface="Franklin Gothic Book" panose="020B0503020102020204" pitchFamily="34" charset="0"/>
                        </a:rPr>
                        <a:t>As an employee</a:t>
                      </a:r>
                      <a:r>
                        <a:rPr lang="en-US" sz="1200" b="0" i="0" baseline="0" dirty="0" smtClean="0">
                          <a:solidFill>
                            <a:schemeClr val="tx1"/>
                          </a:solidFill>
                          <a:latin typeface="Franklin Gothic Book" panose="020B0503020102020204" pitchFamily="34" charset="0"/>
                        </a:rPr>
                        <a:t>: the lowest-cost self-only plan costs more than 8.05% of household income (Code A)</a:t>
                      </a:r>
                    </a:p>
                    <a:p>
                      <a:pPr marL="182880" indent="-182880">
                        <a:spcAft>
                          <a:spcPts val="300"/>
                        </a:spcAft>
                        <a:buClr>
                          <a:schemeClr val="tx2">
                            <a:lumMod val="60000"/>
                            <a:lumOff val="40000"/>
                          </a:schemeClr>
                        </a:buClr>
                        <a:buFont typeface="Arial" panose="020B0604020202020204" pitchFamily="34" charset="0"/>
                        <a:buChar char="•"/>
                      </a:pPr>
                      <a:r>
                        <a:rPr lang="en-US" sz="1200" b="0" i="0" u="sng" baseline="0" dirty="0" smtClean="0">
                          <a:solidFill>
                            <a:schemeClr val="tx1"/>
                          </a:solidFill>
                          <a:latin typeface="Franklin Gothic Book" panose="020B0503020102020204" pitchFamily="34" charset="0"/>
                        </a:rPr>
                        <a:t>As a member of the employee’s family</a:t>
                      </a:r>
                      <a:r>
                        <a:rPr lang="en-US" sz="1200" b="0" i="0" baseline="0" dirty="0" smtClean="0">
                          <a:solidFill>
                            <a:schemeClr val="tx1"/>
                          </a:solidFill>
                          <a:latin typeface="Franklin Gothic Book" panose="020B0503020102020204" pitchFamily="34" charset="0"/>
                        </a:rPr>
                        <a:t>: the lowest-cost family plan costs more than 8.05% of household income (Code A)</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noFill/>
                      <a:prstDash val="solid"/>
                      <a:round/>
                      <a:headEnd type="none" w="med" len="med"/>
                      <a:tailEnd type="none" w="med" len="med"/>
                    </a:lnB>
                    <a:solidFill>
                      <a:schemeClr val="bg1"/>
                    </a:solidFill>
                  </a:tcPr>
                </a:tc>
              </a:tr>
              <a:tr h="250811">
                <a:tc>
                  <a:txBody>
                    <a:bodyPr/>
                    <a:lstStyle/>
                    <a:p>
                      <a:pPr marL="0" indent="0">
                        <a:spcAft>
                          <a:spcPts val="300"/>
                        </a:spcAft>
                        <a:buClr>
                          <a:schemeClr val="tx2">
                            <a:lumMod val="60000"/>
                            <a:lumOff val="40000"/>
                          </a:schemeClr>
                        </a:buClr>
                        <a:buFont typeface="Arial" panose="020B0604020202020204" pitchFamily="34" charset="0"/>
                        <a:buNone/>
                      </a:pPr>
                      <a:r>
                        <a:rPr lang="en-US" sz="1200" b="0" i="0" dirty="0" smtClean="0">
                          <a:solidFill>
                            <a:schemeClr val="tx1"/>
                          </a:solidFill>
                          <a:latin typeface="Franklin Gothic Medium" panose="020B0603020102020204" pitchFamily="34" charset="0"/>
                        </a:rPr>
                        <a:t>If not eligible for an offer of employer-sponsored</a:t>
                      </a:r>
                      <a:r>
                        <a:rPr lang="en-US" sz="1200" b="0" i="0" baseline="0" dirty="0" smtClean="0">
                          <a:solidFill>
                            <a:schemeClr val="tx1"/>
                          </a:solidFill>
                          <a:latin typeface="Franklin Gothic Medium" panose="020B0603020102020204" pitchFamily="34" charset="0"/>
                        </a:rPr>
                        <a:t> insurance</a:t>
                      </a:r>
                      <a:r>
                        <a:rPr lang="en-US" sz="1200" b="0" i="0" dirty="0" smtClean="0">
                          <a:solidFill>
                            <a:schemeClr val="tx1"/>
                          </a:solidFill>
                          <a:latin typeface="Franklin Gothic Medium" panose="020B0603020102020204" pitchFamily="34" charset="0"/>
                        </a:rPr>
                        <a:t>: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r>
              <a:tr h="485947">
                <a:tc>
                  <a:txBody>
                    <a:bodyPr/>
                    <a:lstStyle/>
                    <a:p>
                      <a:pPr marL="182880" marR="0" indent="-182880" algn="l" defTabSz="457200" rtl="0" eaLnBrk="1" fontAlgn="auto" latinLnBrk="0" hangingPunct="1">
                        <a:lnSpc>
                          <a:spcPct val="100000"/>
                        </a:lnSpc>
                        <a:spcBef>
                          <a:spcPts val="0"/>
                        </a:spcBef>
                        <a:spcAft>
                          <a:spcPts val="300"/>
                        </a:spcAft>
                        <a:buClr>
                          <a:schemeClr val="tx2">
                            <a:lumMod val="60000"/>
                            <a:lumOff val="40000"/>
                          </a:schemeClr>
                        </a:buClr>
                        <a:buSzTx/>
                        <a:buFont typeface="Arial" panose="020B0604020202020204" pitchFamily="34" charset="0"/>
                        <a:buChar char="•"/>
                        <a:tabLst/>
                        <a:defRPr/>
                      </a:pPr>
                      <a:r>
                        <a:rPr lang="en-US" sz="1200" b="0" i="0" baseline="0" dirty="0" smtClean="0">
                          <a:solidFill>
                            <a:schemeClr val="tx1"/>
                          </a:solidFill>
                          <a:latin typeface="Franklin Gothic Book" panose="020B0503020102020204" pitchFamily="34" charset="0"/>
                        </a:rPr>
                        <a:t>Lowest cost bronze plan (after PTCs) for all non-exempt members of the taxpayer’s family costs more than 8.05% of household income (Code A)</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r>
            </a:tbl>
          </a:graphicData>
        </a:graphic>
      </p:graphicFrame>
      <p:sp>
        <p:nvSpPr>
          <p:cNvPr id="20" name="Rectangle 19"/>
          <p:cNvSpPr/>
          <p:nvPr/>
        </p:nvSpPr>
        <p:spPr>
          <a:xfrm>
            <a:off x="483824" y="956266"/>
            <a:ext cx="7207527" cy="418744"/>
          </a:xfrm>
          <a:prstGeom prst="rect">
            <a:avLst/>
          </a:prstGeom>
          <a:solidFill>
            <a:schemeClr val="accent1">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r>
              <a:rPr lang="en-US" sz="1600" b="1" dirty="0" smtClean="0">
                <a:solidFill>
                  <a:schemeClr val="tx1"/>
                </a:solidFill>
              </a:rPr>
              <a:t>Insurance is considered unaffordable </a:t>
            </a:r>
            <a:r>
              <a:rPr lang="en-US" sz="1400" dirty="0" smtClean="0">
                <a:solidFill>
                  <a:schemeClr val="tx1"/>
                </a:solidFill>
              </a:rPr>
              <a:t>– Lowest-cost premium would have cost more than 8.05% of household income </a:t>
            </a:r>
            <a:endParaRPr lang="en-US" sz="1400" dirty="0">
              <a:solidFill>
                <a:schemeClr val="tx1"/>
              </a:solidFill>
            </a:endParaRPr>
          </a:p>
        </p:txBody>
      </p:sp>
      <p:sp>
        <p:nvSpPr>
          <p:cNvPr id="22" name="Rectangle 21"/>
          <p:cNvSpPr/>
          <p:nvPr/>
        </p:nvSpPr>
        <p:spPr>
          <a:xfrm>
            <a:off x="7759718" y="957930"/>
            <a:ext cx="846034" cy="418744"/>
          </a:xfrm>
          <a:prstGeom prst="rect">
            <a:avLst/>
          </a:prstGeom>
          <a:solidFill>
            <a:schemeClr val="accent6">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A</a:t>
            </a:r>
            <a:endParaRPr lang="en-US" dirty="0">
              <a:solidFill>
                <a:schemeClr val="tx1"/>
              </a:solidFill>
            </a:endParaRPr>
          </a:p>
        </p:txBody>
      </p:sp>
    </p:spTree>
    <p:extLst>
      <p:ext uri="{BB962C8B-B14F-4D97-AF65-F5344CB8AC3E}">
        <p14:creationId xmlns:p14="http://schemas.microsoft.com/office/powerpoint/2010/main" val="2539622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4">
                                            <p:txEl>
                                              <p:pRg st="7" end="7"/>
                                            </p:txEl>
                                          </p:spTgt>
                                        </p:tgtEl>
                                        <p:attrNameLst>
                                          <p:attrName>style.visibility</p:attrName>
                                        </p:attrNameLst>
                                      </p:cBhvr>
                                      <p:to>
                                        <p:strVal val="visible"/>
                                      </p:to>
                                    </p:set>
                                    <p:animEffect transition="in" filter="fade">
                                      <p:cBhvr>
                                        <p:cTn id="12" dur="500"/>
                                        <p:tgtEl>
                                          <p:spTgt spid="24">
                                            <p:txEl>
                                              <p:pRg st="7" end="7"/>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24">
                                            <p:txEl>
                                              <p:pRg st="8" end="8"/>
                                            </p:txEl>
                                          </p:spTgt>
                                        </p:tgtEl>
                                        <p:attrNameLst>
                                          <p:attrName>style.visibility</p:attrName>
                                        </p:attrNameLst>
                                      </p:cBhvr>
                                      <p:to>
                                        <p:strVal val="visible"/>
                                      </p:to>
                                    </p:set>
                                    <p:animEffect transition="in" filter="fade">
                                      <p:cBhvr>
                                        <p:cTn id="15" dur="500"/>
                                        <p:tgtEl>
                                          <p:spTgt spid="24">
                                            <p:txEl>
                                              <p:pRg st="8" end="8"/>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fade">
                                      <p:cBhvr>
                                        <p:cTn id="20"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 a Person Eligible for Employer-Sponsored Insurance</a:t>
            </a:r>
            <a:endParaRPr lang="en-US" dirty="0"/>
          </a:p>
        </p:txBody>
      </p:sp>
      <p:sp>
        <p:nvSpPr>
          <p:cNvPr id="29" name="Content Placeholder 28"/>
          <p:cNvSpPr>
            <a:spLocks noGrp="1"/>
          </p:cNvSpPr>
          <p:nvPr>
            <p:ph idx="1"/>
          </p:nvPr>
        </p:nvSpPr>
        <p:spPr>
          <a:xfrm>
            <a:off x="364734" y="955964"/>
            <a:ext cx="8229600" cy="5179916"/>
          </a:xfrm>
        </p:spPr>
        <p:txBody>
          <a:bodyPr/>
          <a:lstStyle/>
          <a:p>
            <a:r>
              <a:rPr lang="en-US" sz="2000" dirty="0" smtClean="0"/>
              <a:t>It’s often difficult to find the cost of the applicable employer plan </a:t>
            </a:r>
          </a:p>
          <a:p>
            <a:r>
              <a:rPr lang="en-US" sz="2000" dirty="0" smtClean="0"/>
              <a:t>If the taxpayer has a 1095-C, line 15 will contain the lowest cost plan for the employee. The form will not state the lowest-cost family plan. </a:t>
            </a:r>
          </a:p>
          <a:p>
            <a:endParaRPr lang="en-US" sz="2000" dirty="0"/>
          </a:p>
          <a:p>
            <a:endParaRPr lang="en-US" sz="2000" dirty="0" smtClean="0"/>
          </a:p>
          <a:p>
            <a:endParaRPr lang="en-US" sz="2000" dirty="0"/>
          </a:p>
          <a:p>
            <a:endParaRPr lang="en-US" sz="2000" dirty="0" smtClean="0"/>
          </a:p>
          <a:p>
            <a:endParaRPr lang="en-US" sz="2000" dirty="0"/>
          </a:p>
          <a:p>
            <a:endParaRPr lang="en-US" sz="2000" dirty="0" smtClean="0"/>
          </a:p>
          <a:p>
            <a:endParaRPr lang="en-US" sz="2000" dirty="0"/>
          </a:p>
          <a:p>
            <a:endParaRPr lang="en-US" sz="2000" dirty="0" smtClean="0"/>
          </a:p>
          <a:p>
            <a:endParaRPr lang="en-US" sz="2000" dirty="0"/>
          </a:p>
          <a:p>
            <a:r>
              <a:rPr lang="en-US" sz="2000" dirty="0" smtClean="0"/>
              <a:t>If there is no 1095-C, the employee may have to ask his or her Human Resources </a:t>
            </a:r>
            <a:r>
              <a:rPr lang="en-US" sz="2000" dirty="0" err="1" smtClean="0"/>
              <a:t>Dept</a:t>
            </a:r>
            <a:r>
              <a:rPr lang="en-US" sz="2000" dirty="0" smtClean="0"/>
              <a:t> for the correct 2015 plan cost</a:t>
            </a:r>
            <a:endParaRPr lang="en-US" sz="2000" dirty="0"/>
          </a:p>
        </p:txBody>
      </p:sp>
      <p:sp>
        <p:nvSpPr>
          <p:cNvPr id="4" name="Slide Number Placeholder 3"/>
          <p:cNvSpPr>
            <a:spLocks noGrp="1"/>
          </p:cNvSpPr>
          <p:nvPr>
            <p:ph type="sldNum" sz="quarter" idx="12"/>
          </p:nvPr>
        </p:nvSpPr>
        <p:spPr/>
        <p:txBody>
          <a:bodyPr/>
          <a:lstStyle/>
          <a:p>
            <a:pPr algn="r"/>
            <a:fld id="{7FFE15FC-A8B6-4718-BABB-4F5309630F6C}" type="slidenum">
              <a:rPr lang="en-US" smtClean="0"/>
              <a:pPr algn="r"/>
              <a:t>29</a:t>
            </a:fld>
            <a:endParaRPr lang="en-US" dirty="0"/>
          </a:p>
        </p:txBody>
      </p:sp>
      <p:grpSp>
        <p:nvGrpSpPr>
          <p:cNvPr id="32" name="Group 31"/>
          <p:cNvGrpSpPr/>
          <p:nvPr/>
        </p:nvGrpSpPr>
        <p:grpSpPr>
          <a:xfrm>
            <a:off x="531377" y="2187725"/>
            <a:ext cx="7896314" cy="2991027"/>
            <a:chOff x="521293" y="3033758"/>
            <a:chExt cx="7896314" cy="2991027"/>
          </a:xfrm>
        </p:grpSpPr>
        <p:pic>
          <p:nvPicPr>
            <p:cNvPr id="30" name="Picture 29"/>
            <p:cNvPicPr>
              <a:picLocks noChangeAspect="1"/>
            </p:cNvPicPr>
            <p:nvPr/>
          </p:nvPicPr>
          <p:blipFill rotWithShape="1">
            <a:blip r:embed="rId3"/>
            <a:srcRect t="218" b="23529"/>
            <a:stretch/>
          </p:blipFill>
          <p:spPr>
            <a:xfrm>
              <a:off x="549102" y="3033758"/>
              <a:ext cx="7860863" cy="2991027"/>
            </a:xfrm>
            <a:prstGeom prst="rect">
              <a:avLst/>
            </a:prstGeom>
            <a:ln>
              <a:noFill/>
            </a:ln>
            <a:effectLst>
              <a:outerShdw blurRad="190500" algn="tl" rotWithShape="0">
                <a:srgbClr val="000000">
                  <a:alpha val="70000"/>
                </a:srgbClr>
              </a:outerShdw>
            </a:effectLst>
          </p:spPr>
        </p:pic>
        <p:sp>
          <p:nvSpPr>
            <p:cNvPr id="31" name="Rounded Rectangle 30"/>
            <p:cNvSpPr/>
            <p:nvPr/>
          </p:nvSpPr>
          <p:spPr>
            <a:xfrm>
              <a:off x="521293" y="5093293"/>
              <a:ext cx="7896314" cy="521294"/>
            </a:xfrm>
            <a:prstGeom prst="roundRect">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932384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500"/>
                                        <p:tgtEl>
                                          <p:spTgt spid="3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9">
                                            <p:txEl>
                                              <p:pRg st="11" end="11"/>
                                            </p:txEl>
                                          </p:spTgt>
                                        </p:tgtEl>
                                        <p:attrNameLst>
                                          <p:attrName>style.visibility</p:attrName>
                                        </p:attrNameLst>
                                      </p:cBhvr>
                                      <p:to>
                                        <p:strVal val="visible"/>
                                      </p:to>
                                    </p:set>
                                    <p:animEffect transition="in" filter="fade">
                                      <p:cBhvr>
                                        <p:cTn id="12" dur="500"/>
                                        <p:tgtEl>
                                          <p:spTgt spid="29">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Shared Responsibility Payment - Overview</a:t>
            </a:r>
          </a:p>
        </p:txBody>
      </p:sp>
      <p:sp>
        <p:nvSpPr>
          <p:cNvPr id="4" name="Slide Number Placeholder 3"/>
          <p:cNvSpPr>
            <a:spLocks noGrp="1"/>
          </p:cNvSpPr>
          <p:nvPr>
            <p:ph type="sldNum" sz="quarter" idx="12"/>
          </p:nvPr>
        </p:nvSpPr>
        <p:spPr/>
        <p:txBody>
          <a:bodyPr/>
          <a:lstStyle/>
          <a:p>
            <a:pPr algn="r"/>
            <a:fld id="{7FFE15FC-A8B6-4718-BABB-4F5309630F6C}" type="slidenum">
              <a:rPr lang="en-US" smtClean="0"/>
              <a:pPr algn="r"/>
              <a:t>3</a:t>
            </a:fld>
            <a:endParaRPr lang="en-US" dirty="0"/>
          </a:p>
        </p:txBody>
      </p:sp>
      <p:pic>
        <p:nvPicPr>
          <p:cNvPr id="5" name="Picture 4"/>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317212" y="727226"/>
            <a:ext cx="1919961" cy="173188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 name="TextBox 4"/>
          <p:cNvSpPr txBox="1">
            <a:spLocks noChangeArrowheads="1"/>
          </p:cNvSpPr>
          <p:nvPr/>
        </p:nvSpPr>
        <p:spPr bwMode="auto">
          <a:xfrm>
            <a:off x="2237173" y="761713"/>
            <a:ext cx="6106728"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Char char="•"/>
              <a:defRPr sz="3200">
                <a:solidFill>
                  <a:schemeClr val="bg1"/>
                </a:solidFill>
                <a:latin typeface="Times" pitchFamily="18" charset="0"/>
                <a:ea typeface="MS PGothic" pitchFamily="34" charset="-128"/>
                <a:cs typeface="Geneva" charset="-128"/>
              </a:defRPr>
            </a:lvl1pPr>
            <a:lvl2pPr marL="742950" indent="-285750">
              <a:spcBef>
                <a:spcPct val="20000"/>
              </a:spcBef>
              <a:buChar char="–"/>
              <a:defRPr sz="2800">
                <a:solidFill>
                  <a:schemeClr val="bg1"/>
                </a:solidFill>
                <a:latin typeface="Times" pitchFamily="18" charset="0"/>
                <a:ea typeface="Geneva" charset="-128"/>
                <a:cs typeface="Geneva" charset="-128"/>
              </a:defRPr>
            </a:lvl2pPr>
            <a:lvl3pPr marL="1143000" indent="-228600">
              <a:spcBef>
                <a:spcPct val="20000"/>
              </a:spcBef>
              <a:buChar char="•"/>
              <a:defRPr sz="2400">
                <a:solidFill>
                  <a:schemeClr val="bg1"/>
                </a:solidFill>
                <a:latin typeface="Times" pitchFamily="18" charset="0"/>
                <a:ea typeface="Geneva" charset="-128"/>
                <a:cs typeface="Geneva" charset="-128"/>
              </a:defRPr>
            </a:lvl3pPr>
            <a:lvl4pPr marL="1600200" indent="-228600">
              <a:spcBef>
                <a:spcPct val="20000"/>
              </a:spcBef>
              <a:buChar char="–"/>
              <a:defRPr sz="2000">
                <a:solidFill>
                  <a:schemeClr val="bg1"/>
                </a:solidFill>
                <a:latin typeface="Times" pitchFamily="18" charset="0"/>
                <a:ea typeface="Geneva" charset="-128"/>
                <a:cs typeface="Geneva" charset="-128"/>
              </a:defRPr>
            </a:lvl4pPr>
            <a:lvl5pPr marL="2057400" indent="-228600">
              <a:spcBef>
                <a:spcPct val="20000"/>
              </a:spcBef>
              <a:buChar char="»"/>
              <a:defRPr sz="2000">
                <a:solidFill>
                  <a:schemeClr val="bg1"/>
                </a:solidFill>
                <a:latin typeface="Times" pitchFamily="18" charset="0"/>
                <a:ea typeface="Geneva" charset="-128"/>
                <a:cs typeface="Geneva" charset="-128"/>
              </a:defRPr>
            </a:lvl5pPr>
            <a:lvl6pPr marL="2514600" indent="-228600" eaLnBrk="0" fontAlgn="base" hangingPunct="0">
              <a:spcBef>
                <a:spcPct val="20000"/>
              </a:spcBef>
              <a:spcAft>
                <a:spcPct val="0"/>
              </a:spcAft>
              <a:buChar char="»"/>
              <a:defRPr sz="2000">
                <a:solidFill>
                  <a:schemeClr val="bg1"/>
                </a:solidFill>
                <a:latin typeface="Times" pitchFamily="18" charset="0"/>
                <a:ea typeface="Geneva" charset="-128"/>
                <a:cs typeface="Geneva" charset="-128"/>
              </a:defRPr>
            </a:lvl6pPr>
            <a:lvl7pPr marL="2971800" indent="-228600" eaLnBrk="0" fontAlgn="base" hangingPunct="0">
              <a:spcBef>
                <a:spcPct val="20000"/>
              </a:spcBef>
              <a:spcAft>
                <a:spcPct val="0"/>
              </a:spcAft>
              <a:buChar char="»"/>
              <a:defRPr sz="2000">
                <a:solidFill>
                  <a:schemeClr val="bg1"/>
                </a:solidFill>
                <a:latin typeface="Times" pitchFamily="18" charset="0"/>
                <a:ea typeface="Geneva" charset="-128"/>
                <a:cs typeface="Geneva" charset="-128"/>
              </a:defRPr>
            </a:lvl7pPr>
            <a:lvl8pPr marL="3429000" indent="-228600" eaLnBrk="0" fontAlgn="base" hangingPunct="0">
              <a:spcBef>
                <a:spcPct val="20000"/>
              </a:spcBef>
              <a:spcAft>
                <a:spcPct val="0"/>
              </a:spcAft>
              <a:buChar char="»"/>
              <a:defRPr sz="2000">
                <a:solidFill>
                  <a:schemeClr val="bg1"/>
                </a:solidFill>
                <a:latin typeface="Times" pitchFamily="18" charset="0"/>
                <a:ea typeface="Geneva" charset="-128"/>
                <a:cs typeface="Geneva" charset="-128"/>
              </a:defRPr>
            </a:lvl8pPr>
            <a:lvl9pPr marL="3886200" indent="-228600" eaLnBrk="0" fontAlgn="base" hangingPunct="0">
              <a:spcBef>
                <a:spcPct val="20000"/>
              </a:spcBef>
              <a:spcAft>
                <a:spcPct val="0"/>
              </a:spcAft>
              <a:buChar char="»"/>
              <a:defRPr sz="2000">
                <a:solidFill>
                  <a:schemeClr val="bg1"/>
                </a:solidFill>
                <a:latin typeface="Times" pitchFamily="18" charset="0"/>
                <a:ea typeface="Geneva" charset="-128"/>
                <a:cs typeface="Geneva" charset="-128"/>
              </a:defRPr>
            </a:lvl9pPr>
          </a:lstStyle>
          <a:p>
            <a:pPr>
              <a:spcBef>
                <a:spcPct val="0"/>
              </a:spcBef>
              <a:buFontTx/>
              <a:buNone/>
            </a:pPr>
            <a:r>
              <a:rPr lang="en-US" altLang="en-US" sz="2000" b="1" dirty="0">
                <a:solidFill>
                  <a:schemeClr val="tx2"/>
                </a:solidFill>
                <a:latin typeface="Franklin Gothic Book" panose="020B0503020102020204" pitchFamily="34" charset="0"/>
                <a:ea typeface="Geneva" charset="-128"/>
                <a:cs typeface="Times New Roman" pitchFamily="18" charset="0"/>
              </a:rPr>
              <a:t>Report </a:t>
            </a:r>
            <a:r>
              <a:rPr lang="en-US" altLang="en-US" sz="2000" b="1" dirty="0" smtClean="0">
                <a:solidFill>
                  <a:schemeClr val="tx2"/>
                </a:solidFill>
                <a:latin typeface="Franklin Gothic Book" panose="020B0503020102020204" pitchFamily="34" charset="0"/>
                <a:ea typeface="Geneva" charset="-128"/>
                <a:cs typeface="Times New Roman" pitchFamily="18" charset="0"/>
              </a:rPr>
              <a:t>Health Coverage</a:t>
            </a:r>
            <a:endParaRPr lang="en-US" altLang="en-US" sz="2000" b="1" dirty="0">
              <a:solidFill>
                <a:schemeClr val="tx2"/>
              </a:solidFill>
              <a:latin typeface="Franklin Gothic Book" panose="020B0503020102020204" pitchFamily="34" charset="0"/>
              <a:ea typeface="Geneva" charset="-128"/>
              <a:cs typeface="Times New Roman" pitchFamily="18" charset="0"/>
            </a:endParaRPr>
          </a:p>
        </p:txBody>
      </p:sp>
      <p:pic>
        <p:nvPicPr>
          <p:cNvPr id="7" name="Content Placeholder 5"/>
          <p:cNvPicPr>
            <a:picLocks noChangeAspect="1"/>
          </p:cNvPicPr>
          <p:nvPr/>
        </p:nvPicPr>
        <p:blipFill rotWithShape="1">
          <a:blip r:embed="rId3"/>
          <a:srcRect t="32767" r="6669" b="20358"/>
          <a:stretch/>
        </p:blipFill>
        <p:spPr>
          <a:xfrm>
            <a:off x="2385049" y="1475620"/>
            <a:ext cx="6048009" cy="554821"/>
          </a:xfrm>
          <a:prstGeom prst="rect">
            <a:avLst/>
          </a:prstGeom>
          <a:ln>
            <a:noFill/>
          </a:ln>
          <a:effectLst/>
        </p:spPr>
      </p:pic>
      <p:sp>
        <p:nvSpPr>
          <p:cNvPr id="8" name="Rounded Rectangle 7"/>
          <p:cNvSpPr/>
          <p:nvPr/>
        </p:nvSpPr>
        <p:spPr>
          <a:xfrm>
            <a:off x="3218685" y="1845620"/>
            <a:ext cx="5282768" cy="167065"/>
          </a:xfrm>
          <a:prstGeom prst="roundRect">
            <a:avLst/>
          </a:prstGeom>
          <a:noFill/>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pic>
        <p:nvPicPr>
          <p:cNvPr id="10" name="Picture 4"/>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317212" y="2575368"/>
            <a:ext cx="1919961" cy="170976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1" name="Picture 4"/>
          <p:cNvPicPr>
            <a:picLocks noChangeAspect="1" noChangeArrowheads="1"/>
          </p:cNvPicPr>
          <p:nvPr/>
        </p:nvPicPr>
        <p:blipFill rotWithShape="1">
          <a:blip r:embed="rId5">
            <a:extLst>
              <a:ext uri="{28A0092B-C50C-407E-A947-70E740481C1C}">
                <a14:useLocalDpi xmlns:a14="http://schemas.microsoft.com/office/drawing/2010/main" val="0"/>
              </a:ext>
            </a:extLst>
          </a:blip>
          <a:srcRect r="-117"/>
          <a:stretch/>
        </p:blipFill>
        <p:spPr bwMode="auto">
          <a:xfrm>
            <a:off x="317212" y="4401394"/>
            <a:ext cx="1919961" cy="176657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2" name="TextBox 5"/>
          <p:cNvSpPr txBox="1">
            <a:spLocks noChangeArrowheads="1"/>
          </p:cNvSpPr>
          <p:nvPr/>
        </p:nvSpPr>
        <p:spPr bwMode="auto">
          <a:xfrm>
            <a:off x="2237173" y="2554863"/>
            <a:ext cx="6116404"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Char char="•"/>
              <a:defRPr sz="3200">
                <a:solidFill>
                  <a:schemeClr val="bg1"/>
                </a:solidFill>
                <a:latin typeface="Times" pitchFamily="18" charset="0"/>
                <a:ea typeface="MS PGothic" pitchFamily="34" charset="-128"/>
                <a:cs typeface="Geneva" charset="-128"/>
              </a:defRPr>
            </a:lvl1pPr>
            <a:lvl2pPr marL="742950" indent="-285750">
              <a:spcBef>
                <a:spcPct val="20000"/>
              </a:spcBef>
              <a:buChar char="–"/>
              <a:defRPr sz="2800">
                <a:solidFill>
                  <a:schemeClr val="bg1"/>
                </a:solidFill>
                <a:latin typeface="Times" pitchFamily="18" charset="0"/>
                <a:ea typeface="Geneva" charset="-128"/>
                <a:cs typeface="Geneva" charset="-128"/>
              </a:defRPr>
            </a:lvl2pPr>
            <a:lvl3pPr marL="1143000" indent="-228600">
              <a:spcBef>
                <a:spcPct val="20000"/>
              </a:spcBef>
              <a:buChar char="•"/>
              <a:defRPr sz="2400">
                <a:solidFill>
                  <a:schemeClr val="bg1"/>
                </a:solidFill>
                <a:latin typeface="Times" pitchFamily="18" charset="0"/>
                <a:ea typeface="Geneva" charset="-128"/>
                <a:cs typeface="Geneva" charset="-128"/>
              </a:defRPr>
            </a:lvl3pPr>
            <a:lvl4pPr marL="1600200" indent="-228600">
              <a:spcBef>
                <a:spcPct val="20000"/>
              </a:spcBef>
              <a:buChar char="–"/>
              <a:defRPr sz="2000">
                <a:solidFill>
                  <a:schemeClr val="bg1"/>
                </a:solidFill>
                <a:latin typeface="Times" pitchFamily="18" charset="0"/>
                <a:ea typeface="Geneva" charset="-128"/>
                <a:cs typeface="Geneva" charset="-128"/>
              </a:defRPr>
            </a:lvl4pPr>
            <a:lvl5pPr marL="2057400" indent="-228600">
              <a:spcBef>
                <a:spcPct val="20000"/>
              </a:spcBef>
              <a:buChar char="»"/>
              <a:defRPr sz="2000">
                <a:solidFill>
                  <a:schemeClr val="bg1"/>
                </a:solidFill>
                <a:latin typeface="Times" pitchFamily="18" charset="0"/>
                <a:ea typeface="Geneva" charset="-128"/>
                <a:cs typeface="Geneva" charset="-128"/>
              </a:defRPr>
            </a:lvl5pPr>
            <a:lvl6pPr marL="2514600" indent="-228600" eaLnBrk="0" fontAlgn="base" hangingPunct="0">
              <a:spcBef>
                <a:spcPct val="20000"/>
              </a:spcBef>
              <a:spcAft>
                <a:spcPct val="0"/>
              </a:spcAft>
              <a:buChar char="»"/>
              <a:defRPr sz="2000">
                <a:solidFill>
                  <a:schemeClr val="bg1"/>
                </a:solidFill>
                <a:latin typeface="Times" pitchFamily="18" charset="0"/>
                <a:ea typeface="Geneva" charset="-128"/>
                <a:cs typeface="Geneva" charset="-128"/>
              </a:defRPr>
            </a:lvl6pPr>
            <a:lvl7pPr marL="2971800" indent="-228600" eaLnBrk="0" fontAlgn="base" hangingPunct="0">
              <a:spcBef>
                <a:spcPct val="20000"/>
              </a:spcBef>
              <a:spcAft>
                <a:spcPct val="0"/>
              </a:spcAft>
              <a:buChar char="»"/>
              <a:defRPr sz="2000">
                <a:solidFill>
                  <a:schemeClr val="bg1"/>
                </a:solidFill>
                <a:latin typeface="Times" pitchFamily="18" charset="0"/>
                <a:ea typeface="Geneva" charset="-128"/>
                <a:cs typeface="Geneva" charset="-128"/>
              </a:defRPr>
            </a:lvl7pPr>
            <a:lvl8pPr marL="3429000" indent="-228600" eaLnBrk="0" fontAlgn="base" hangingPunct="0">
              <a:spcBef>
                <a:spcPct val="20000"/>
              </a:spcBef>
              <a:spcAft>
                <a:spcPct val="0"/>
              </a:spcAft>
              <a:buChar char="»"/>
              <a:defRPr sz="2000">
                <a:solidFill>
                  <a:schemeClr val="bg1"/>
                </a:solidFill>
                <a:latin typeface="Times" pitchFamily="18" charset="0"/>
                <a:ea typeface="Geneva" charset="-128"/>
                <a:cs typeface="Geneva" charset="-128"/>
              </a:defRPr>
            </a:lvl8pPr>
            <a:lvl9pPr marL="3886200" indent="-228600" eaLnBrk="0" fontAlgn="base" hangingPunct="0">
              <a:spcBef>
                <a:spcPct val="20000"/>
              </a:spcBef>
              <a:spcAft>
                <a:spcPct val="0"/>
              </a:spcAft>
              <a:buChar char="»"/>
              <a:defRPr sz="2000">
                <a:solidFill>
                  <a:schemeClr val="bg1"/>
                </a:solidFill>
                <a:latin typeface="Times" pitchFamily="18" charset="0"/>
                <a:ea typeface="Geneva" charset="-128"/>
                <a:cs typeface="Geneva" charset="-128"/>
              </a:defRPr>
            </a:lvl9pPr>
          </a:lstStyle>
          <a:p>
            <a:pPr>
              <a:spcBef>
                <a:spcPct val="0"/>
              </a:spcBef>
              <a:buFontTx/>
              <a:buNone/>
            </a:pPr>
            <a:r>
              <a:rPr lang="en-US" altLang="en-US" sz="2000" b="1" dirty="0">
                <a:solidFill>
                  <a:schemeClr val="tx2"/>
                </a:solidFill>
                <a:latin typeface="Franklin Gothic Book" panose="020B0503020102020204" pitchFamily="34" charset="0"/>
                <a:ea typeface="Geneva" charset="-128"/>
                <a:cs typeface="Times New Roman" pitchFamily="18" charset="0"/>
              </a:rPr>
              <a:t>Claim </a:t>
            </a:r>
            <a:r>
              <a:rPr lang="en-US" altLang="en-US" sz="2000" b="1" dirty="0" smtClean="0">
                <a:solidFill>
                  <a:schemeClr val="tx2"/>
                </a:solidFill>
                <a:latin typeface="Franklin Gothic Book" panose="020B0503020102020204" pitchFamily="34" charset="0"/>
                <a:ea typeface="Geneva" charset="-128"/>
                <a:cs typeface="Times New Roman" pitchFamily="18" charset="0"/>
              </a:rPr>
              <a:t>Exemption from Coverage Requirement</a:t>
            </a:r>
            <a:endParaRPr lang="en-US" altLang="en-US" sz="2000" b="1" dirty="0">
              <a:solidFill>
                <a:schemeClr val="tx2"/>
              </a:solidFill>
              <a:latin typeface="Franklin Gothic Book" panose="020B0503020102020204" pitchFamily="34" charset="0"/>
              <a:ea typeface="Geneva" charset="-128"/>
              <a:cs typeface="Times New Roman" pitchFamily="18" charset="0"/>
            </a:endParaRPr>
          </a:p>
        </p:txBody>
      </p:sp>
      <p:pic>
        <p:nvPicPr>
          <p:cNvPr id="13" name="Picture 12"/>
          <p:cNvPicPr>
            <a:picLocks noChangeAspect="1"/>
          </p:cNvPicPr>
          <p:nvPr/>
        </p:nvPicPr>
        <p:blipFill>
          <a:blip r:embed="rId6"/>
          <a:stretch>
            <a:fillRect/>
          </a:stretch>
        </p:blipFill>
        <p:spPr>
          <a:xfrm>
            <a:off x="2488808" y="3111237"/>
            <a:ext cx="6105526" cy="901091"/>
          </a:xfrm>
          <a:prstGeom prst="rect">
            <a:avLst/>
          </a:prstGeom>
          <a:ln>
            <a:noFill/>
          </a:ln>
          <a:effectLst>
            <a:outerShdw blurRad="190500" algn="tl" rotWithShape="0">
              <a:srgbClr val="000000">
                <a:alpha val="70000"/>
              </a:srgbClr>
            </a:outerShdw>
          </a:effectLst>
        </p:spPr>
      </p:pic>
      <p:sp>
        <p:nvSpPr>
          <p:cNvPr id="14" name="TextBox 6"/>
          <p:cNvSpPr txBox="1">
            <a:spLocks noChangeArrowheads="1"/>
          </p:cNvSpPr>
          <p:nvPr/>
        </p:nvSpPr>
        <p:spPr bwMode="auto">
          <a:xfrm>
            <a:off x="2237173" y="4401393"/>
            <a:ext cx="5728737"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Char char="•"/>
              <a:defRPr sz="3200">
                <a:solidFill>
                  <a:schemeClr val="bg1"/>
                </a:solidFill>
                <a:latin typeface="Times" pitchFamily="18" charset="0"/>
                <a:ea typeface="MS PGothic" pitchFamily="34" charset="-128"/>
                <a:cs typeface="Geneva" charset="-128"/>
              </a:defRPr>
            </a:lvl1pPr>
            <a:lvl2pPr marL="742950" indent="-285750">
              <a:spcBef>
                <a:spcPct val="20000"/>
              </a:spcBef>
              <a:buChar char="–"/>
              <a:defRPr sz="2800">
                <a:solidFill>
                  <a:schemeClr val="bg1"/>
                </a:solidFill>
                <a:latin typeface="Times" pitchFamily="18" charset="0"/>
                <a:ea typeface="Geneva" charset="-128"/>
                <a:cs typeface="Geneva" charset="-128"/>
              </a:defRPr>
            </a:lvl2pPr>
            <a:lvl3pPr marL="1143000" indent="-228600">
              <a:spcBef>
                <a:spcPct val="20000"/>
              </a:spcBef>
              <a:buChar char="•"/>
              <a:defRPr sz="2400">
                <a:solidFill>
                  <a:schemeClr val="bg1"/>
                </a:solidFill>
                <a:latin typeface="Times" pitchFamily="18" charset="0"/>
                <a:ea typeface="Geneva" charset="-128"/>
                <a:cs typeface="Geneva" charset="-128"/>
              </a:defRPr>
            </a:lvl3pPr>
            <a:lvl4pPr marL="1600200" indent="-228600">
              <a:spcBef>
                <a:spcPct val="20000"/>
              </a:spcBef>
              <a:buChar char="–"/>
              <a:defRPr sz="2000">
                <a:solidFill>
                  <a:schemeClr val="bg1"/>
                </a:solidFill>
                <a:latin typeface="Times" pitchFamily="18" charset="0"/>
                <a:ea typeface="Geneva" charset="-128"/>
                <a:cs typeface="Geneva" charset="-128"/>
              </a:defRPr>
            </a:lvl4pPr>
            <a:lvl5pPr marL="2057400" indent="-228600">
              <a:spcBef>
                <a:spcPct val="20000"/>
              </a:spcBef>
              <a:buChar char="»"/>
              <a:defRPr sz="2000">
                <a:solidFill>
                  <a:schemeClr val="bg1"/>
                </a:solidFill>
                <a:latin typeface="Times" pitchFamily="18" charset="0"/>
                <a:ea typeface="Geneva" charset="-128"/>
                <a:cs typeface="Geneva" charset="-128"/>
              </a:defRPr>
            </a:lvl5pPr>
            <a:lvl6pPr marL="2514600" indent="-228600" eaLnBrk="0" fontAlgn="base" hangingPunct="0">
              <a:spcBef>
                <a:spcPct val="20000"/>
              </a:spcBef>
              <a:spcAft>
                <a:spcPct val="0"/>
              </a:spcAft>
              <a:buChar char="»"/>
              <a:defRPr sz="2000">
                <a:solidFill>
                  <a:schemeClr val="bg1"/>
                </a:solidFill>
                <a:latin typeface="Times" pitchFamily="18" charset="0"/>
                <a:ea typeface="Geneva" charset="-128"/>
                <a:cs typeface="Geneva" charset="-128"/>
              </a:defRPr>
            </a:lvl6pPr>
            <a:lvl7pPr marL="2971800" indent="-228600" eaLnBrk="0" fontAlgn="base" hangingPunct="0">
              <a:spcBef>
                <a:spcPct val="20000"/>
              </a:spcBef>
              <a:spcAft>
                <a:spcPct val="0"/>
              </a:spcAft>
              <a:buChar char="»"/>
              <a:defRPr sz="2000">
                <a:solidFill>
                  <a:schemeClr val="bg1"/>
                </a:solidFill>
                <a:latin typeface="Times" pitchFamily="18" charset="0"/>
                <a:ea typeface="Geneva" charset="-128"/>
                <a:cs typeface="Geneva" charset="-128"/>
              </a:defRPr>
            </a:lvl7pPr>
            <a:lvl8pPr marL="3429000" indent="-228600" eaLnBrk="0" fontAlgn="base" hangingPunct="0">
              <a:spcBef>
                <a:spcPct val="20000"/>
              </a:spcBef>
              <a:spcAft>
                <a:spcPct val="0"/>
              </a:spcAft>
              <a:buChar char="»"/>
              <a:defRPr sz="2000">
                <a:solidFill>
                  <a:schemeClr val="bg1"/>
                </a:solidFill>
                <a:latin typeface="Times" pitchFamily="18" charset="0"/>
                <a:ea typeface="Geneva" charset="-128"/>
                <a:cs typeface="Geneva" charset="-128"/>
              </a:defRPr>
            </a:lvl8pPr>
            <a:lvl9pPr marL="3886200" indent="-228600" eaLnBrk="0" fontAlgn="base" hangingPunct="0">
              <a:spcBef>
                <a:spcPct val="20000"/>
              </a:spcBef>
              <a:spcAft>
                <a:spcPct val="0"/>
              </a:spcAft>
              <a:buChar char="»"/>
              <a:defRPr sz="2000">
                <a:solidFill>
                  <a:schemeClr val="bg1"/>
                </a:solidFill>
                <a:latin typeface="Times" pitchFamily="18" charset="0"/>
                <a:ea typeface="Geneva" charset="-128"/>
                <a:cs typeface="Geneva" charset="-128"/>
              </a:defRPr>
            </a:lvl9pPr>
          </a:lstStyle>
          <a:p>
            <a:pPr>
              <a:spcBef>
                <a:spcPct val="0"/>
              </a:spcBef>
              <a:buFontTx/>
              <a:buNone/>
            </a:pPr>
            <a:r>
              <a:rPr lang="en-US" altLang="en-US" sz="2000" b="1" dirty="0">
                <a:solidFill>
                  <a:schemeClr val="tx2"/>
                </a:solidFill>
                <a:latin typeface="Franklin Gothic Book" panose="020B0503020102020204" pitchFamily="34" charset="0"/>
                <a:ea typeface="Geneva" charset="-128"/>
                <a:cs typeface="Times New Roman" pitchFamily="18" charset="0"/>
              </a:rPr>
              <a:t>Make </a:t>
            </a:r>
            <a:r>
              <a:rPr lang="en-US" altLang="en-US" sz="2000" b="1" dirty="0" smtClean="0">
                <a:solidFill>
                  <a:schemeClr val="tx2"/>
                </a:solidFill>
                <a:latin typeface="Franklin Gothic Book" panose="020B0503020102020204" pitchFamily="34" charset="0"/>
                <a:ea typeface="Geneva" charset="-128"/>
                <a:cs typeface="Times New Roman" pitchFamily="18" charset="0"/>
              </a:rPr>
              <a:t>Shared Responsibility Payment</a:t>
            </a:r>
            <a:endParaRPr lang="en-US" altLang="en-US" sz="2000" b="1" dirty="0">
              <a:solidFill>
                <a:schemeClr val="tx2"/>
              </a:solidFill>
              <a:latin typeface="Franklin Gothic Book" panose="020B0503020102020204" pitchFamily="34" charset="0"/>
              <a:ea typeface="Geneva" charset="-128"/>
              <a:cs typeface="Times New Roman" pitchFamily="18" charset="0"/>
            </a:endParaRPr>
          </a:p>
        </p:txBody>
      </p:sp>
      <p:sp>
        <p:nvSpPr>
          <p:cNvPr id="16" name="TextBox 15"/>
          <p:cNvSpPr txBox="1"/>
          <p:nvPr/>
        </p:nvSpPr>
        <p:spPr>
          <a:xfrm>
            <a:off x="6427432" y="1756861"/>
            <a:ext cx="301841" cy="369332"/>
          </a:xfrm>
          <a:prstGeom prst="rect">
            <a:avLst/>
          </a:prstGeom>
          <a:noFill/>
        </p:spPr>
        <p:txBody>
          <a:bodyPr wrap="square" rtlCol="0">
            <a:spAutoFit/>
          </a:bodyPr>
          <a:lstStyle/>
          <a:p>
            <a:r>
              <a:rPr lang="en-US" dirty="0" smtClean="0">
                <a:solidFill>
                  <a:srgbClr val="FF0000"/>
                </a:solidFill>
                <a:sym typeface="Wingdings 2" panose="05020102010507070707" pitchFamily="18" charset="2"/>
              </a:rPr>
              <a:t></a:t>
            </a:r>
            <a:endParaRPr lang="en-US" dirty="0">
              <a:solidFill>
                <a:srgbClr val="FF0000"/>
              </a:solidFill>
            </a:endParaRPr>
          </a:p>
        </p:txBody>
      </p:sp>
      <p:pic>
        <p:nvPicPr>
          <p:cNvPr id="17" name="Content Placeholder 5"/>
          <p:cNvPicPr>
            <a:picLocks noChangeAspect="1"/>
          </p:cNvPicPr>
          <p:nvPr/>
        </p:nvPicPr>
        <p:blipFill rotWithShape="1">
          <a:blip r:embed="rId3"/>
          <a:srcRect t="32767" r="6669" b="20358"/>
          <a:stretch/>
        </p:blipFill>
        <p:spPr>
          <a:xfrm>
            <a:off x="2385049" y="5087340"/>
            <a:ext cx="6048009" cy="554821"/>
          </a:xfrm>
          <a:prstGeom prst="rect">
            <a:avLst/>
          </a:prstGeom>
          <a:ln>
            <a:noFill/>
          </a:ln>
          <a:effectLst/>
        </p:spPr>
      </p:pic>
      <p:sp>
        <p:nvSpPr>
          <p:cNvPr id="18" name="Rounded Rectangle 17"/>
          <p:cNvSpPr/>
          <p:nvPr/>
        </p:nvSpPr>
        <p:spPr>
          <a:xfrm>
            <a:off x="3218685" y="5457340"/>
            <a:ext cx="5282768" cy="167065"/>
          </a:xfrm>
          <a:prstGeom prst="roundRect">
            <a:avLst/>
          </a:prstGeom>
          <a:noFill/>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19" name="TextBox 18"/>
          <p:cNvSpPr txBox="1"/>
          <p:nvPr/>
        </p:nvSpPr>
        <p:spPr>
          <a:xfrm>
            <a:off x="7813098" y="5410067"/>
            <a:ext cx="825623" cy="261610"/>
          </a:xfrm>
          <a:prstGeom prst="rect">
            <a:avLst/>
          </a:prstGeom>
          <a:noFill/>
        </p:spPr>
        <p:txBody>
          <a:bodyPr wrap="square" rtlCol="0">
            <a:spAutoFit/>
          </a:bodyPr>
          <a:lstStyle/>
          <a:p>
            <a:r>
              <a:rPr lang="en-US" sz="1100" b="1" dirty="0" smtClean="0">
                <a:solidFill>
                  <a:srgbClr val="FF0000"/>
                </a:solidFill>
                <a:latin typeface="Arial" panose="020B0604020202020204" pitchFamily="34" charset="0"/>
                <a:cs typeface="Arial" panose="020B0604020202020204" pitchFamily="34" charset="0"/>
              </a:rPr>
              <a:t>325</a:t>
            </a:r>
            <a:endParaRPr lang="en-US"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91332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1000"/>
                                        <p:tgtEl>
                                          <p:spTgt spid="13"/>
                                        </p:tgtEl>
                                      </p:cBhvr>
                                    </p:animEffect>
                                    <p:anim calcmode="lin" valueType="num">
                                      <p:cBhvr>
                                        <p:cTn id="18" dur="1000" fill="hold"/>
                                        <p:tgtEl>
                                          <p:spTgt spid="13"/>
                                        </p:tgtEl>
                                        <p:attrNameLst>
                                          <p:attrName>ppt_x</p:attrName>
                                        </p:attrNameLst>
                                      </p:cBhvr>
                                      <p:tavLst>
                                        <p:tav tm="0">
                                          <p:val>
                                            <p:strVal val="#ppt_x"/>
                                          </p:val>
                                        </p:tav>
                                        <p:tav tm="100000">
                                          <p:val>
                                            <p:strVal val="#ppt_x"/>
                                          </p:val>
                                        </p:tav>
                                      </p:tavLst>
                                    </p:anim>
                                    <p:anim calcmode="lin" valueType="num">
                                      <p:cBhvr>
                                        <p:cTn id="1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fade">
                                      <p:cBhvr>
                                        <p:cTn id="24" dur="1000"/>
                                        <p:tgtEl>
                                          <p:spTgt spid="17"/>
                                        </p:tgtEl>
                                      </p:cBhvr>
                                    </p:animEffect>
                                    <p:anim calcmode="lin" valueType="num">
                                      <p:cBhvr>
                                        <p:cTn id="25" dur="1000" fill="hold"/>
                                        <p:tgtEl>
                                          <p:spTgt spid="17"/>
                                        </p:tgtEl>
                                        <p:attrNameLst>
                                          <p:attrName>ppt_x</p:attrName>
                                        </p:attrNameLst>
                                      </p:cBhvr>
                                      <p:tavLst>
                                        <p:tav tm="0">
                                          <p:val>
                                            <p:strVal val="#ppt_x"/>
                                          </p:val>
                                        </p:tav>
                                        <p:tav tm="100000">
                                          <p:val>
                                            <p:strVal val="#ppt_x"/>
                                          </p:val>
                                        </p:tav>
                                      </p:tavLst>
                                    </p:anim>
                                    <p:anim calcmode="lin" valueType="num">
                                      <p:cBhvr>
                                        <p:cTn id="26" dur="1000" fill="hold"/>
                                        <p:tgtEl>
                                          <p:spTgt spid="17"/>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fade">
                                      <p:cBhvr>
                                        <p:cTn id="39" dur="1000"/>
                                        <p:tgtEl>
                                          <p:spTgt spid="19"/>
                                        </p:tgtEl>
                                      </p:cBhvr>
                                    </p:animEffect>
                                    <p:anim calcmode="lin" valueType="num">
                                      <p:cBhvr>
                                        <p:cTn id="40" dur="1000" fill="hold"/>
                                        <p:tgtEl>
                                          <p:spTgt spid="19"/>
                                        </p:tgtEl>
                                        <p:attrNameLst>
                                          <p:attrName>ppt_x</p:attrName>
                                        </p:attrNameLst>
                                      </p:cBhvr>
                                      <p:tavLst>
                                        <p:tav tm="0">
                                          <p:val>
                                            <p:strVal val="#ppt_x"/>
                                          </p:val>
                                        </p:tav>
                                        <p:tav tm="100000">
                                          <p:val>
                                            <p:strVal val="#ppt_x"/>
                                          </p:val>
                                        </p:tav>
                                      </p:tavLst>
                                    </p:anim>
                                    <p:anim calcmode="lin" valueType="num">
                                      <p:cBhvr>
                                        <p:cTn id="41" dur="1000" fill="hold"/>
                                        <p:tgtEl>
                                          <p:spTgt spid="19"/>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fade">
                                      <p:cBhvr>
                                        <p:cTn id="44" dur="1000"/>
                                        <p:tgtEl>
                                          <p:spTgt spid="18"/>
                                        </p:tgtEl>
                                      </p:cBhvr>
                                    </p:animEffect>
                                    <p:anim calcmode="lin" valueType="num">
                                      <p:cBhvr>
                                        <p:cTn id="45" dur="1000" fill="hold"/>
                                        <p:tgtEl>
                                          <p:spTgt spid="18"/>
                                        </p:tgtEl>
                                        <p:attrNameLst>
                                          <p:attrName>ppt_x</p:attrName>
                                        </p:attrNameLst>
                                      </p:cBhvr>
                                      <p:tavLst>
                                        <p:tav tm="0">
                                          <p:val>
                                            <p:strVal val="#ppt_x"/>
                                          </p:val>
                                        </p:tav>
                                        <p:tav tm="100000">
                                          <p:val>
                                            <p:strVal val="#ppt_x"/>
                                          </p:val>
                                        </p:tav>
                                      </p:tavLst>
                                    </p:anim>
                                    <p:anim calcmode="lin" valueType="num">
                                      <p:cBhvr>
                                        <p:cTn id="46"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P spid="18" grpId="0" animBg="1"/>
      <p:bldP spid="19"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IRS Exemptions: Affordability Exemption</a:t>
            </a:r>
            <a:endParaRPr lang="en-US" dirty="0"/>
          </a:p>
        </p:txBody>
      </p:sp>
      <p:sp>
        <p:nvSpPr>
          <p:cNvPr id="4" name="Slide Number Placeholder 3"/>
          <p:cNvSpPr>
            <a:spLocks noGrp="1"/>
          </p:cNvSpPr>
          <p:nvPr>
            <p:ph type="sldNum" sz="quarter" idx="12"/>
          </p:nvPr>
        </p:nvSpPr>
        <p:spPr/>
        <p:txBody>
          <a:bodyPr/>
          <a:lstStyle/>
          <a:p>
            <a:pPr algn="r"/>
            <a:fld id="{7FFE15FC-A8B6-4718-BABB-4F5309630F6C}" type="slidenum">
              <a:rPr lang="en-US" smtClean="0"/>
              <a:pPr algn="r"/>
              <a:t>30</a:t>
            </a:fld>
            <a:endParaRPr lang="en-US" dirty="0"/>
          </a:p>
        </p:txBody>
      </p:sp>
      <p:pic>
        <p:nvPicPr>
          <p:cNvPr id="17" name="Picture 16"/>
          <p:cNvPicPr>
            <a:picLocks noChangeAspect="1"/>
          </p:cNvPicPr>
          <p:nvPr/>
        </p:nvPicPr>
        <p:blipFill>
          <a:blip r:embed="rId3"/>
          <a:stretch>
            <a:fillRect/>
          </a:stretch>
        </p:blipFill>
        <p:spPr>
          <a:xfrm>
            <a:off x="114301" y="1412384"/>
            <a:ext cx="6648450" cy="3952875"/>
          </a:xfrm>
          <a:prstGeom prst="rect">
            <a:avLst/>
          </a:prstGeom>
        </p:spPr>
      </p:pic>
      <p:sp>
        <p:nvSpPr>
          <p:cNvPr id="18" name="TextBox 17"/>
          <p:cNvSpPr txBox="1"/>
          <p:nvPr/>
        </p:nvSpPr>
        <p:spPr>
          <a:xfrm>
            <a:off x="3640508" y="6423785"/>
            <a:ext cx="3463449" cy="307777"/>
          </a:xfrm>
          <a:prstGeom prst="rect">
            <a:avLst/>
          </a:prstGeom>
          <a:noFill/>
        </p:spPr>
        <p:txBody>
          <a:bodyPr wrap="none" rtlCol="0">
            <a:spAutoFit/>
          </a:bodyPr>
          <a:lstStyle/>
          <a:p>
            <a:pPr algn="r"/>
            <a:r>
              <a:rPr lang="en-US" sz="1400" dirty="0" smtClean="0">
                <a:latin typeface="Franklin Gothic Book" panose="020B0503020102020204" pitchFamily="34" charset="0"/>
              </a:rPr>
              <a:t>IRS Draft Instructions, Form 8965, page 10</a:t>
            </a:r>
            <a:endParaRPr lang="en-US" sz="1400" dirty="0">
              <a:latin typeface="Franklin Gothic Book" panose="020B0503020102020204" pitchFamily="34" charset="0"/>
            </a:endParaRPr>
          </a:p>
        </p:txBody>
      </p:sp>
      <p:sp>
        <p:nvSpPr>
          <p:cNvPr id="26" name="Rounded Rectangle 25"/>
          <p:cNvSpPr/>
          <p:nvPr/>
        </p:nvSpPr>
        <p:spPr>
          <a:xfrm>
            <a:off x="114301" y="1412384"/>
            <a:ext cx="5893392" cy="553149"/>
          </a:xfrm>
          <a:prstGeom prst="roundRect">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Content Placeholder 4"/>
          <p:cNvSpPr>
            <a:spLocks noGrp="1"/>
          </p:cNvSpPr>
          <p:nvPr>
            <p:ph idx="1"/>
          </p:nvPr>
        </p:nvSpPr>
        <p:spPr>
          <a:xfrm>
            <a:off x="6452075" y="863125"/>
            <a:ext cx="2518274" cy="5546220"/>
          </a:xfrm>
          <a:solidFill>
            <a:schemeClr val="accent1">
              <a:lumMod val="40000"/>
              <a:lumOff val="60000"/>
            </a:schemeClr>
          </a:solidFill>
          <a:ln w="28575">
            <a:solidFill>
              <a:schemeClr val="tx2"/>
            </a:solidFill>
          </a:ln>
        </p:spPr>
        <p:txBody>
          <a:bodyPr/>
          <a:lstStyle/>
          <a:p>
            <a:pPr marL="0" indent="0">
              <a:buNone/>
            </a:pPr>
            <a:r>
              <a:rPr lang="en-US" sz="1800" b="1" dirty="0" smtClean="0"/>
              <a:t>Line 1 </a:t>
            </a:r>
            <a:r>
              <a:rPr lang="en-US" sz="1800" dirty="0" smtClean="0"/>
              <a:t>requires the preparer to use an online tool to find the cost of the lowest-cost bronze plan (LCBP) available to members of the household.</a:t>
            </a:r>
          </a:p>
          <a:p>
            <a:pPr marL="0" indent="0">
              <a:buNone/>
            </a:pPr>
            <a:r>
              <a:rPr lang="en-US" sz="1800" b="1" dirty="0" smtClean="0"/>
              <a:t>Find the LCBP that includes </a:t>
            </a:r>
            <a:r>
              <a:rPr lang="en-US" sz="1800" dirty="0" smtClean="0"/>
              <a:t>everyone claimed on the tax return that is NOT:</a:t>
            </a:r>
          </a:p>
          <a:p>
            <a:r>
              <a:rPr lang="en-US" sz="1600" dirty="0" smtClean="0"/>
              <a:t>Eligible for employer-sponsored coverage, OR</a:t>
            </a:r>
          </a:p>
          <a:p>
            <a:r>
              <a:rPr lang="en-US" sz="1600" dirty="0" smtClean="0"/>
              <a:t>Eligible for exemption</a:t>
            </a:r>
          </a:p>
          <a:p>
            <a:pPr marL="0" indent="0">
              <a:buNone/>
            </a:pPr>
            <a:endParaRPr lang="en-US" sz="1600" dirty="0" smtClean="0"/>
          </a:p>
          <a:p>
            <a:pPr marL="0" indent="0">
              <a:buNone/>
            </a:pPr>
            <a:r>
              <a:rPr lang="en-US" sz="1600" b="1" dirty="0" smtClean="0"/>
              <a:t>Note: </a:t>
            </a:r>
            <a:r>
              <a:rPr lang="en-US" sz="1600" dirty="0" smtClean="0"/>
              <a:t>This means that you will include household members that have Medicaid or Medicare coverage!</a:t>
            </a:r>
          </a:p>
        </p:txBody>
      </p:sp>
      <p:sp>
        <p:nvSpPr>
          <p:cNvPr id="27" name="Rectangle 26"/>
          <p:cNvSpPr/>
          <p:nvPr/>
        </p:nvSpPr>
        <p:spPr>
          <a:xfrm>
            <a:off x="200825" y="5591352"/>
            <a:ext cx="5892325" cy="584775"/>
          </a:xfrm>
          <a:prstGeom prst="rect">
            <a:avLst/>
          </a:prstGeom>
          <a:ln w="28575">
            <a:solidFill>
              <a:schemeClr val="tx2"/>
            </a:solidFill>
          </a:ln>
        </p:spPr>
        <p:txBody>
          <a:bodyPr wrap="square">
            <a:spAutoFit/>
          </a:bodyPr>
          <a:lstStyle/>
          <a:p>
            <a:r>
              <a:rPr lang="en-US" sz="1600" b="1" dirty="0">
                <a:latin typeface="Franklin Gothic Book" panose="020B0503020102020204" pitchFamily="34" charset="0"/>
              </a:rPr>
              <a:t>Federal marketplace LCBP tool </a:t>
            </a:r>
            <a:r>
              <a:rPr lang="en-US" sz="1600" dirty="0">
                <a:latin typeface="Franklin Gothic Book" panose="020B0503020102020204" pitchFamily="34" charset="0"/>
                <a:hlinkClick r:id="rId4"/>
              </a:rPr>
              <a:t>https://</a:t>
            </a:r>
            <a:r>
              <a:rPr lang="en-US" sz="1600">
                <a:latin typeface="Franklin Gothic Book" panose="020B0503020102020204" pitchFamily="34" charset="0"/>
                <a:hlinkClick r:id="rId4"/>
              </a:rPr>
              <a:t>www.healthcare.gov/taxes/tools/bronze/</a:t>
            </a:r>
            <a:r>
              <a:rPr lang="en-US" sz="1600" dirty="0">
                <a:latin typeface="Franklin Gothic Book" panose="020B0503020102020204" pitchFamily="34" charset="0"/>
              </a:rPr>
              <a:t> </a:t>
            </a:r>
          </a:p>
        </p:txBody>
      </p:sp>
      <p:sp>
        <p:nvSpPr>
          <p:cNvPr id="10" name="TextBox 2"/>
          <p:cNvSpPr txBox="1"/>
          <p:nvPr/>
        </p:nvSpPr>
        <p:spPr>
          <a:xfrm>
            <a:off x="114301" y="858627"/>
            <a:ext cx="5619927" cy="369332"/>
          </a:xfrm>
          <a:prstGeom prst="rect">
            <a:avLst/>
          </a:prstGeom>
          <a:noFill/>
        </p:spPr>
        <p:txBody>
          <a:bodyPr wrap="square" rtlCol="0">
            <a:spAutoFit/>
          </a:bodyPr>
          <a:lstStyle/>
          <a:p>
            <a:r>
              <a:rPr lang="en-US" dirty="0" smtClean="0">
                <a:latin typeface="Franklin Gothic Book" panose="020B0503020102020204" pitchFamily="34" charset="0"/>
              </a:rPr>
              <a:t>The worksheet requires careful reading!</a:t>
            </a:r>
            <a:endParaRPr lang="en-US" dirty="0">
              <a:latin typeface="Franklin Gothic Book" panose="020B0503020102020204" pitchFamily="34" charset="0"/>
            </a:endParaRPr>
          </a:p>
        </p:txBody>
      </p:sp>
    </p:spTree>
    <p:extLst>
      <p:ext uri="{BB962C8B-B14F-4D97-AF65-F5344CB8AC3E}">
        <p14:creationId xmlns:p14="http://schemas.microsoft.com/office/powerpoint/2010/main" val="2689073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bg/>
                                          </p:spTgt>
                                        </p:tgtEl>
                                        <p:attrNameLst>
                                          <p:attrName>style.visibility</p:attrName>
                                        </p:attrNameLst>
                                      </p:cBhvr>
                                      <p:to>
                                        <p:strVal val="visible"/>
                                      </p:to>
                                    </p:set>
                                    <p:animEffect transition="in" filter="fade">
                                      <p:cBhvr>
                                        <p:cTn id="12" dur="500"/>
                                        <p:tgtEl>
                                          <p:spTgt spid="5">
                                            <p:bg/>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animEffect transition="in" filter="fade">
                                      <p:cBhvr>
                                        <p:cTn id="15" dur="500"/>
                                        <p:tgtEl>
                                          <p:spTgt spid="5">
                                            <p:txEl>
                                              <p:pRg st="0" end="0"/>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7"/>
                                        </p:tgtEl>
                                        <p:attrNameLst>
                                          <p:attrName>style.visibility</p:attrName>
                                        </p:attrNameLst>
                                      </p:cBhvr>
                                      <p:to>
                                        <p:strVal val="visible"/>
                                      </p:to>
                                    </p:set>
                                    <p:animEffect transition="in" filter="fade">
                                      <p:cBhvr>
                                        <p:cTn id="18" dur="500"/>
                                        <p:tgtEl>
                                          <p:spTgt spid="27"/>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5">
                                            <p:txEl>
                                              <p:pRg st="1" end="1"/>
                                            </p:txEl>
                                          </p:spTgt>
                                        </p:tgtEl>
                                        <p:attrNameLst>
                                          <p:attrName>style.visibility</p:attrName>
                                        </p:attrNameLst>
                                      </p:cBhvr>
                                      <p:to>
                                        <p:strVal val="visible"/>
                                      </p:to>
                                    </p:set>
                                    <p:animEffect transition="in" filter="fade">
                                      <p:cBhvr>
                                        <p:cTn id="23" dur="500"/>
                                        <p:tgtEl>
                                          <p:spTgt spid="5">
                                            <p:txEl>
                                              <p:pRg st="1" end="1"/>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5">
                                            <p:txEl>
                                              <p:pRg st="2" end="2"/>
                                            </p:txEl>
                                          </p:spTgt>
                                        </p:tgtEl>
                                        <p:attrNameLst>
                                          <p:attrName>style.visibility</p:attrName>
                                        </p:attrNameLst>
                                      </p:cBhvr>
                                      <p:to>
                                        <p:strVal val="visible"/>
                                      </p:to>
                                    </p:set>
                                    <p:animEffect transition="in" filter="fade">
                                      <p:cBhvr>
                                        <p:cTn id="26" dur="500"/>
                                        <p:tgtEl>
                                          <p:spTgt spid="5">
                                            <p:txEl>
                                              <p:pRg st="2" end="2"/>
                                            </p:tx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5">
                                            <p:txEl>
                                              <p:pRg st="3" end="3"/>
                                            </p:txEl>
                                          </p:spTgt>
                                        </p:tgtEl>
                                        <p:attrNameLst>
                                          <p:attrName>style.visibility</p:attrName>
                                        </p:attrNameLst>
                                      </p:cBhvr>
                                      <p:to>
                                        <p:strVal val="visible"/>
                                      </p:to>
                                    </p:set>
                                    <p:animEffect transition="in" filter="fade">
                                      <p:cBhvr>
                                        <p:cTn id="29" dur="500"/>
                                        <p:tgtEl>
                                          <p:spTgt spid="5">
                                            <p:txEl>
                                              <p:pRg st="3" end="3"/>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5">
                                            <p:txEl>
                                              <p:pRg st="5" end="5"/>
                                            </p:txEl>
                                          </p:spTgt>
                                        </p:tgtEl>
                                        <p:attrNameLst>
                                          <p:attrName>style.visibility</p:attrName>
                                        </p:attrNameLst>
                                      </p:cBhvr>
                                      <p:to>
                                        <p:strVal val="visible"/>
                                      </p:to>
                                    </p:set>
                                    <p:animEffect transition="in" filter="fade">
                                      <p:cBhvr>
                                        <p:cTn id="34"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build="p" animBg="1"/>
      <p:bldP spid="2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IRS Exemptions: Affordability Exemption</a:t>
            </a:r>
            <a:endParaRPr lang="en-US" dirty="0"/>
          </a:p>
        </p:txBody>
      </p:sp>
      <p:sp>
        <p:nvSpPr>
          <p:cNvPr id="4" name="Slide Number Placeholder 3"/>
          <p:cNvSpPr>
            <a:spLocks noGrp="1"/>
          </p:cNvSpPr>
          <p:nvPr>
            <p:ph type="sldNum" sz="quarter" idx="12"/>
          </p:nvPr>
        </p:nvSpPr>
        <p:spPr/>
        <p:txBody>
          <a:bodyPr/>
          <a:lstStyle/>
          <a:p>
            <a:pPr algn="r"/>
            <a:fld id="{7FFE15FC-A8B6-4718-BABB-4F5309630F6C}" type="slidenum">
              <a:rPr lang="en-US" smtClean="0"/>
              <a:pPr algn="r"/>
              <a:t>31</a:t>
            </a:fld>
            <a:endParaRPr lang="en-US" dirty="0"/>
          </a:p>
        </p:txBody>
      </p:sp>
      <p:pic>
        <p:nvPicPr>
          <p:cNvPr id="17" name="Picture 16"/>
          <p:cNvPicPr>
            <a:picLocks noChangeAspect="1"/>
          </p:cNvPicPr>
          <p:nvPr/>
        </p:nvPicPr>
        <p:blipFill rotWithShape="1">
          <a:blip r:embed="rId3"/>
          <a:srcRect t="-216" r="11440" b="216"/>
          <a:stretch/>
        </p:blipFill>
        <p:spPr>
          <a:xfrm>
            <a:off x="3170776" y="1390819"/>
            <a:ext cx="5887820" cy="3952875"/>
          </a:xfrm>
          <a:prstGeom prst="rect">
            <a:avLst/>
          </a:prstGeom>
        </p:spPr>
      </p:pic>
      <p:sp>
        <p:nvSpPr>
          <p:cNvPr id="18" name="TextBox 17"/>
          <p:cNvSpPr txBox="1"/>
          <p:nvPr/>
        </p:nvSpPr>
        <p:spPr>
          <a:xfrm>
            <a:off x="3640508" y="6423785"/>
            <a:ext cx="3463449" cy="307777"/>
          </a:xfrm>
          <a:prstGeom prst="rect">
            <a:avLst/>
          </a:prstGeom>
          <a:noFill/>
        </p:spPr>
        <p:txBody>
          <a:bodyPr wrap="none" rtlCol="0">
            <a:spAutoFit/>
          </a:bodyPr>
          <a:lstStyle/>
          <a:p>
            <a:pPr algn="r"/>
            <a:r>
              <a:rPr lang="en-US" sz="1400" dirty="0" smtClean="0">
                <a:latin typeface="Franklin Gothic Book" panose="020B0503020102020204" pitchFamily="34" charset="0"/>
              </a:rPr>
              <a:t>IRS Draft Instructions, Form 8965, page 10</a:t>
            </a:r>
            <a:endParaRPr lang="en-US" sz="1400" dirty="0">
              <a:latin typeface="Franklin Gothic Book" panose="020B0503020102020204" pitchFamily="34" charset="0"/>
            </a:endParaRPr>
          </a:p>
        </p:txBody>
      </p:sp>
      <p:sp>
        <p:nvSpPr>
          <p:cNvPr id="26" name="Rounded Rectangle 25"/>
          <p:cNvSpPr/>
          <p:nvPr/>
        </p:nvSpPr>
        <p:spPr>
          <a:xfrm>
            <a:off x="3170776" y="3719749"/>
            <a:ext cx="5893392" cy="553149"/>
          </a:xfrm>
          <a:prstGeom prst="roundRect">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Content Placeholder 4"/>
          <p:cNvSpPr>
            <a:spLocks noGrp="1"/>
          </p:cNvSpPr>
          <p:nvPr>
            <p:ph idx="1"/>
          </p:nvPr>
        </p:nvSpPr>
        <p:spPr>
          <a:xfrm>
            <a:off x="405990" y="1420930"/>
            <a:ext cx="2518274" cy="4597638"/>
          </a:xfrm>
          <a:solidFill>
            <a:schemeClr val="accent1">
              <a:lumMod val="40000"/>
              <a:lumOff val="60000"/>
            </a:schemeClr>
          </a:solidFill>
          <a:ln w="28575">
            <a:solidFill>
              <a:schemeClr val="tx2"/>
            </a:solidFill>
          </a:ln>
        </p:spPr>
        <p:txBody>
          <a:bodyPr/>
          <a:lstStyle/>
          <a:p>
            <a:pPr marL="0" indent="0">
              <a:buNone/>
            </a:pPr>
            <a:r>
              <a:rPr lang="en-US" sz="1800" b="1" dirty="0" smtClean="0"/>
              <a:t>Line 10 </a:t>
            </a:r>
            <a:r>
              <a:rPr lang="en-US" sz="1800" dirty="0" smtClean="0"/>
              <a:t>requires the preparer find the cost of the second lowest-cost silver plan (SLCSP) available to members of the household.</a:t>
            </a:r>
          </a:p>
          <a:p>
            <a:pPr marL="0" indent="0">
              <a:buNone/>
            </a:pPr>
            <a:r>
              <a:rPr lang="en-US" sz="1800" b="1" dirty="0" smtClean="0"/>
              <a:t>Find the SLCSP that includes </a:t>
            </a:r>
            <a:r>
              <a:rPr lang="en-US" sz="1800" dirty="0" smtClean="0"/>
              <a:t>everyone claimed on the tax return that is NOT:</a:t>
            </a:r>
          </a:p>
          <a:p>
            <a:r>
              <a:rPr lang="en-US" sz="1600" dirty="0" smtClean="0"/>
              <a:t>Eligible for other MEC (including Medicaid, Medicare or employer-sponsored coverage), OR</a:t>
            </a:r>
          </a:p>
          <a:p>
            <a:r>
              <a:rPr lang="en-US" sz="1600" dirty="0" smtClean="0"/>
              <a:t>Eligible for exemption</a:t>
            </a:r>
          </a:p>
        </p:txBody>
      </p:sp>
      <p:sp>
        <p:nvSpPr>
          <p:cNvPr id="27" name="Rectangle 26"/>
          <p:cNvSpPr/>
          <p:nvPr/>
        </p:nvSpPr>
        <p:spPr>
          <a:xfrm>
            <a:off x="3003846" y="5566809"/>
            <a:ext cx="5892325" cy="584775"/>
          </a:xfrm>
          <a:prstGeom prst="rect">
            <a:avLst/>
          </a:prstGeom>
          <a:ln w="28575">
            <a:solidFill>
              <a:schemeClr val="tx2"/>
            </a:solidFill>
          </a:ln>
        </p:spPr>
        <p:txBody>
          <a:bodyPr wrap="square">
            <a:spAutoFit/>
          </a:bodyPr>
          <a:lstStyle/>
          <a:p>
            <a:r>
              <a:rPr lang="en-US" sz="1600" b="1" dirty="0">
                <a:latin typeface="Franklin Gothic Book" panose="020B0503020102020204" pitchFamily="34" charset="0"/>
              </a:rPr>
              <a:t>Federal marketplace SLCSP tool </a:t>
            </a:r>
            <a:r>
              <a:rPr lang="en-US" sz="1600" dirty="0">
                <a:latin typeface="Franklin Gothic Book" panose="020B0503020102020204" pitchFamily="34" charset="0"/>
                <a:hlinkClick r:id="rId4"/>
              </a:rPr>
              <a:t>https://</a:t>
            </a:r>
            <a:r>
              <a:rPr lang="en-US" sz="1600">
                <a:latin typeface="Franklin Gothic Book" panose="020B0503020102020204" pitchFamily="34" charset="0"/>
                <a:hlinkClick r:id="rId4"/>
              </a:rPr>
              <a:t>www.healthcare.gov/taxes/tools/silver/</a:t>
            </a:r>
            <a:r>
              <a:rPr lang="en-US" sz="1600" dirty="0">
                <a:latin typeface="Franklin Gothic Book" panose="020B0503020102020204" pitchFamily="34" charset="0"/>
              </a:rPr>
              <a:t> </a:t>
            </a:r>
          </a:p>
        </p:txBody>
      </p:sp>
      <p:sp>
        <p:nvSpPr>
          <p:cNvPr id="10" name="TextBox 2"/>
          <p:cNvSpPr txBox="1"/>
          <p:nvPr/>
        </p:nvSpPr>
        <p:spPr>
          <a:xfrm>
            <a:off x="114301" y="858627"/>
            <a:ext cx="5619927" cy="369332"/>
          </a:xfrm>
          <a:prstGeom prst="rect">
            <a:avLst/>
          </a:prstGeom>
          <a:noFill/>
        </p:spPr>
        <p:txBody>
          <a:bodyPr wrap="square" rtlCol="0">
            <a:spAutoFit/>
          </a:bodyPr>
          <a:lstStyle/>
          <a:p>
            <a:r>
              <a:rPr lang="en-US" dirty="0" smtClean="0">
                <a:latin typeface="Franklin Gothic Book" panose="020B0503020102020204" pitchFamily="34" charset="0"/>
              </a:rPr>
              <a:t>The worksheet requires careful reading!</a:t>
            </a:r>
            <a:endParaRPr lang="en-US" dirty="0">
              <a:latin typeface="Franklin Gothic Book" panose="020B0503020102020204" pitchFamily="34" charset="0"/>
            </a:endParaRPr>
          </a:p>
        </p:txBody>
      </p:sp>
    </p:spTree>
    <p:extLst>
      <p:ext uri="{BB962C8B-B14F-4D97-AF65-F5344CB8AC3E}">
        <p14:creationId xmlns:p14="http://schemas.microsoft.com/office/powerpoint/2010/main" val="246288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bg/>
                                          </p:spTgt>
                                        </p:tgtEl>
                                        <p:attrNameLst>
                                          <p:attrName>style.visibility</p:attrName>
                                        </p:attrNameLst>
                                      </p:cBhvr>
                                      <p:to>
                                        <p:strVal val="visible"/>
                                      </p:to>
                                    </p:set>
                                    <p:animEffect transition="in" filter="fade">
                                      <p:cBhvr>
                                        <p:cTn id="12" dur="500"/>
                                        <p:tgtEl>
                                          <p:spTgt spid="5">
                                            <p:bg/>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animEffect transition="in" filter="fade">
                                      <p:cBhvr>
                                        <p:cTn id="15" dur="500"/>
                                        <p:tgtEl>
                                          <p:spTgt spid="5">
                                            <p:txEl>
                                              <p:pRg st="0" end="0"/>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7"/>
                                        </p:tgtEl>
                                        <p:attrNameLst>
                                          <p:attrName>style.visibility</p:attrName>
                                        </p:attrNameLst>
                                      </p:cBhvr>
                                      <p:to>
                                        <p:strVal val="visible"/>
                                      </p:to>
                                    </p:set>
                                    <p:animEffect transition="in" filter="fade">
                                      <p:cBhvr>
                                        <p:cTn id="18" dur="500"/>
                                        <p:tgtEl>
                                          <p:spTgt spid="27"/>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5">
                                            <p:txEl>
                                              <p:pRg st="1" end="1"/>
                                            </p:txEl>
                                          </p:spTgt>
                                        </p:tgtEl>
                                        <p:attrNameLst>
                                          <p:attrName>style.visibility</p:attrName>
                                        </p:attrNameLst>
                                      </p:cBhvr>
                                      <p:to>
                                        <p:strVal val="visible"/>
                                      </p:to>
                                    </p:set>
                                    <p:animEffect transition="in" filter="fade">
                                      <p:cBhvr>
                                        <p:cTn id="23" dur="500"/>
                                        <p:tgtEl>
                                          <p:spTgt spid="5">
                                            <p:txEl>
                                              <p:pRg st="1" end="1"/>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5">
                                            <p:txEl>
                                              <p:pRg st="2" end="2"/>
                                            </p:txEl>
                                          </p:spTgt>
                                        </p:tgtEl>
                                        <p:attrNameLst>
                                          <p:attrName>style.visibility</p:attrName>
                                        </p:attrNameLst>
                                      </p:cBhvr>
                                      <p:to>
                                        <p:strVal val="visible"/>
                                      </p:to>
                                    </p:set>
                                    <p:animEffect transition="in" filter="fade">
                                      <p:cBhvr>
                                        <p:cTn id="26" dur="500"/>
                                        <p:tgtEl>
                                          <p:spTgt spid="5">
                                            <p:txEl>
                                              <p:pRg st="2" end="2"/>
                                            </p:tx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5">
                                            <p:txEl>
                                              <p:pRg st="3" end="3"/>
                                            </p:txEl>
                                          </p:spTgt>
                                        </p:tgtEl>
                                        <p:attrNameLst>
                                          <p:attrName>style.visibility</p:attrName>
                                        </p:attrNameLst>
                                      </p:cBhvr>
                                      <p:to>
                                        <p:strVal val="visible"/>
                                      </p:to>
                                    </p:set>
                                    <p:animEffect transition="in" filter="fade">
                                      <p:cBhvr>
                                        <p:cTn id="29"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build="p" animBg="1"/>
      <p:bldP spid="2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IRS Exemptions: Affordability Exemption</a:t>
            </a:r>
            <a:endParaRPr lang="en-US" dirty="0"/>
          </a:p>
        </p:txBody>
      </p:sp>
      <p:sp>
        <p:nvSpPr>
          <p:cNvPr id="4" name="Slide Number Placeholder 3"/>
          <p:cNvSpPr>
            <a:spLocks noGrp="1"/>
          </p:cNvSpPr>
          <p:nvPr>
            <p:ph type="sldNum" sz="quarter" idx="12"/>
          </p:nvPr>
        </p:nvSpPr>
        <p:spPr/>
        <p:txBody>
          <a:bodyPr/>
          <a:lstStyle/>
          <a:p>
            <a:pPr algn="r"/>
            <a:fld id="{7FFE15FC-A8B6-4718-BABB-4F5309630F6C}" type="slidenum">
              <a:rPr lang="en-US" smtClean="0"/>
              <a:pPr algn="r"/>
              <a:t>32</a:t>
            </a:fld>
            <a:endParaRPr lang="en-US" dirty="0"/>
          </a:p>
        </p:txBody>
      </p:sp>
      <p:pic>
        <p:nvPicPr>
          <p:cNvPr id="17" name="Picture 16"/>
          <p:cNvPicPr>
            <a:picLocks noChangeAspect="1"/>
          </p:cNvPicPr>
          <p:nvPr/>
        </p:nvPicPr>
        <p:blipFill>
          <a:blip r:embed="rId3"/>
          <a:stretch>
            <a:fillRect/>
          </a:stretch>
        </p:blipFill>
        <p:spPr>
          <a:xfrm>
            <a:off x="114301" y="1412384"/>
            <a:ext cx="6648450" cy="3952875"/>
          </a:xfrm>
          <a:prstGeom prst="rect">
            <a:avLst/>
          </a:prstGeom>
        </p:spPr>
      </p:pic>
      <p:sp>
        <p:nvSpPr>
          <p:cNvPr id="18" name="TextBox 17"/>
          <p:cNvSpPr txBox="1"/>
          <p:nvPr/>
        </p:nvSpPr>
        <p:spPr>
          <a:xfrm>
            <a:off x="3640508" y="6423785"/>
            <a:ext cx="3463449" cy="307777"/>
          </a:xfrm>
          <a:prstGeom prst="rect">
            <a:avLst/>
          </a:prstGeom>
          <a:noFill/>
        </p:spPr>
        <p:txBody>
          <a:bodyPr wrap="none" rtlCol="0">
            <a:spAutoFit/>
          </a:bodyPr>
          <a:lstStyle/>
          <a:p>
            <a:pPr algn="r"/>
            <a:r>
              <a:rPr lang="en-US" sz="1400" dirty="0" smtClean="0">
                <a:latin typeface="Franklin Gothic Book" panose="020B0503020102020204" pitchFamily="34" charset="0"/>
              </a:rPr>
              <a:t>IRS Draft Instructions, Form 8965, page 10</a:t>
            </a:r>
            <a:endParaRPr lang="en-US" sz="1400" dirty="0">
              <a:latin typeface="Franklin Gothic Book" panose="020B0503020102020204" pitchFamily="34" charset="0"/>
            </a:endParaRPr>
          </a:p>
        </p:txBody>
      </p:sp>
      <p:sp>
        <p:nvSpPr>
          <p:cNvPr id="25" name="TextBox 24"/>
          <p:cNvSpPr txBox="1"/>
          <p:nvPr/>
        </p:nvSpPr>
        <p:spPr>
          <a:xfrm>
            <a:off x="114301" y="858627"/>
            <a:ext cx="5619927" cy="369332"/>
          </a:xfrm>
          <a:prstGeom prst="rect">
            <a:avLst/>
          </a:prstGeom>
          <a:noFill/>
        </p:spPr>
        <p:txBody>
          <a:bodyPr wrap="square" rtlCol="0">
            <a:spAutoFit/>
          </a:bodyPr>
          <a:lstStyle/>
          <a:p>
            <a:r>
              <a:rPr lang="en-US" dirty="0" smtClean="0">
                <a:latin typeface="Franklin Gothic Book" panose="020B0503020102020204" pitchFamily="34" charset="0"/>
              </a:rPr>
              <a:t>The worksheet requires careful reading!</a:t>
            </a:r>
            <a:endParaRPr lang="en-US" dirty="0">
              <a:latin typeface="Franklin Gothic Book" panose="020B0503020102020204" pitchFamily="34" charset="0"/>
            </a:endParaRPr>
          </a:p>
        </p:txBody>
      </p:sp>
      <p:sp>
        <p:nvSpPr>
          <p:cNvPr id="26" name="Rounded Rectangle 25"/>
          <p:cNvSpPr/>
          <p:nvPr/>
        </p:nvSpPr>
        <p:spPr>
          <a:xfrm>
            <a:off x="114301" y="1412384"/>
            <a:ext cx="5893392" cy="553149"/>
          </a:xfrm>
          <a:prstGeom prst="roundRect">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Rectangle 26"/>
          <p:cNvSpPr/>
          <p:nvPr/>
        </p:nvSpPr>
        <p:spPr>
          <a:xfrm>
            <a:off x="200825" y="5591352"/>
            <a:ext cx="5892325" cy="584775"/>
          </a:xfrm>
          <a:prstGeom prst="rect">
            <a:avLst/>
          </a:prstGeom>
          <a:ln w="28575">
            <a:solidFill>
              <a:schemeClr val="tx2"/>
            </a:solidFill>
          </a:ln>
        </p:spPr>
        <p:txBody>
          <a:bodyPr wrap="square">
            <a:spAutoFit/>
          </a:bodyPr>
          <a:lstStyle/>
          <a:p>
            <a:r>
              <a:rPr lang="en-US" sz="1600" b="1" dirty="0">
                <a:latin typeface="Franklin Gothic Book" panose="020B0503020102020204" pitchFamily="34" charset="0"/>
              </a:rPr>
              <a:t>Federal marketplace LCBP tool </a:t>
            </a:r>
            <a:r>
              <a:rPr lang="en-US" sz="1600" dirty="0">
                <a:latin typeface="Franklin Gothic Book" panose="020B0503020102020204" pitchFamily="34" charset="0"/>
                <a:hlinkClick r:id="rId4"/>
              </a:rPr>
              <a:t>https://</a:t>
            </a:r>
            <a:r>
              <a:rPr lang="en-US" sz="1600">
                <a:latin typeface="Franklin Gothic Book" panose="020B0503020102020204" pitchFamily="34" charset="0"/>
                <a:hlinkClick r:id="rId4"/>
              </a:rPr>
              <a:t>www.healthcare.gov/taxes/tools/bronze/</a:t>
            </a:r>
            <a:r>
              <a:rPr lang="en-US" sz="1600" dirty="0">
                <a:latin typeface="Franklin Gothic Book" panose="020B0503020102020204" pitchFamily="34" charset="0"/>
              </a:rPr>
              <a:t> </a:t>
            </a:r>
          </a:p>
        </p:txBody>
      </p:sp>
      <p:sp>
        <p:nvSpPr>
          <p:cNvPr id="5" name="Content Placeholder 4"/>
          <p:cNvSpPr>
            <a:spLocks noGrp="1"/>
          </p:cNvSpPr>
          <p:nvPr>
            <p:ph idx="1"/>
          </p:nvPr>
        </p:nvSpPr>
        <p:spPr>
          <a:xfrm>
            <a:off x="6452075" y="863125"/>
            <a:ext cx="2518274" cy="3187582"/>
          </a:xfrm>
          <a:solidFill>
            <a:schemeClr val="bg1"/>
          </a:solidFill>
          <a:ln w="28575">
            <a:solidFill>
              <a:srgbClr val="FF0000"/>
            </a:solidFill>
          </a:ln>
        </p:spPr>
        <p:txBody>
          <a:bodyPr/>
          <a:lstStyle/>
          <a:p>
            <a:pPr marL="0" indent="0">
              <a:buNone/>
            </a:pPr>
            <a:r>
              <a:rPr lang="en-US" sz="1600" b="1" dirty="0" smtClean="0"/>
              <a:t>TIP!</a:t>
            </a:r>
          </a:p>
          <a:p>
            <a:pPr marL="0" indent="0">
              <a:buNone/>
            </a:pPr>
            <a:r>
              <a:rPr lang="en-US" sz="1600" dirty="0" smtClean="0"/>
              <a:t>Everything after Line 1 is designed to calculate the premium tax credit the individual may have been eligible for, i.e., to reduce the cost of coverage.</a:t>
            </a:r>
          </a:p>
          <a:p>
            <a:pPr marL="0" indent="0">
              <a:buNone/>
            </a:pPr>
            <a:r>
              <a:rPr lang="en-US" sz="1600" dirty="0" smtClean="0"/>
              <a:t>If the LCBP is already less than 8.05% of household income, </a:t>
            </a:r>
            <a:r>
              <a:rPr lang="en-US" sz="1600" b="1" dirty="0" smtClean="0"/>
              <a:t>STOP</a:t>
            </a:r>
            <a:r>
              <a:rPr lang="en-US" sz="1600" dirty="0" smtClean="0"/>
              <a:t>. The taxpayer is not eligible for this exemption. </a:t>
            </a:r>
          </a:p>
        </p:txBody>
      </p:sp>
    </p:spTree>
    <p:extLst>
      <p:ext uri="{BB962C8B-B14F-4D97-AF65-F5344CB8AC3E}">
        <p14:creationId xmlns:p14="http://schemas.microsoft.com/office/powerpoint/2010/main" val="388096310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IRS Exemptions: Affordability Exemption</a:t>
            </a:r>
            <a:endParaRPr lang="en-US" dirty="0"/>
          </a:p>
        </p:txBody>
      </p:sp>
      <p:sp>
        <p:nvSpPr>
          <p:cNvPr id="4" name="Slide Number Placeholder 3"/>
          <p:cNvSpPr>
            <a:spLocks noGrp="1"/>
          </p:cNvSpPr>
          <p:nvPr>
            <p:ph type="sldNum" sz="quarter" idx="12"/>
          </p:nvPr>
        </p:nvSpPr>
        <p:spPr/>
        <p:txBody>
          <a:bodyPr/>
          <a:lstStyle/>
          <a:p>
            <a:pPr algn="r"/>
            <a:fld id="{7FFE15FC-A8B6-4718-BABB-4F5309630F6C}" type="slidenum">
              <a:rPr lang="en-US" smtClean="0"/>
              <a:pPr algn="r"/>
              <a:t>33</a:t>
            </a:fld>
            <a:endParaRPr lang="en-US" dirty="0"/>
          </a:p>
        </p:txBody>
      </p:sp>
      <p:sp>
        <p:nvSpPr>
          <p:cNvPr id="18" name="TextBox 17"/>
          <p:cNvSpPr txBox="1"/>
          <p:nvPr/>
        </p:nvSpPr>
        <p:spPr>
          <a:xfrm>
            <a:off x="3640508" y="6423785"/>
            <a:ext cx="3463449" cy="307777"/>
          </a:xfrm>
          <a:prstGeom prst="rect">
            <a:avLst/>
          </a:prstGeom>
          <a:noFill/>
        </p:spPr>
        <p:txBody>
          <a:bodyPr wrap="none" rtlCol="0">
            <a:spAutoFit/>
          </a:bodyPr>
          <a:lstStyle/>
          <a:p>
            <a:pPr algn="r"/>
            <a:r>
              <a:rPr lang="en-US" sz="1400" dirty="0" smtClean="0">
                <a:latin typeface="Franklin Gothic Book" panose="020B0503020102020204" pitchFamily="34" charset="0"/>
              </a:rPr>
              <a:t>IRS Draft Instructions, Form 8965, page 10</a:t>
            </a:r>
            <a:endParaRPr lang="en-US" sz="1400" dirty="0">
              <a:latin typeface="Franklin Gothic Book" panose="020B0503020102020204" pitchFamily="34" charset="0"/>
            </a:endParaRPr>
          </a:p>
        </p:txBody>
      </p:sp>
      <p:sp>
        <p:nvSpPr>
          <p:cNvPr id="27" name="Rectangle 26"/>
          <p:cNvSpPr/>
          <p:nvPr/>
        </p:nvSpPr>
        <p:spPr>
          <a:xfrm>
            <a:off x="200825" y="5591352"/>
            <a:ext cx="5892325" cy="584775"/>
          </a:xfrm>
          <a:prstGeom prst="rect">
            <a:avLst/>
          </a:prstGeom>
          <a:ln w="28575">
            <a:solidFill>
              <a:schemeClr val="tx2"/>
            </a:solidFill>
          </a:ln>
        </p:spPr>
        <p:txBody>
          <a:bodyPr wrap="square">
            <a:spAutoFit/>
          </a:bodyPr>
          <a:lstStyle/>
          <a:p>
            <a:r>
              <a:rPr lang="en-US" sz="1600" b="1" dirty="0">
                <a:latin typeface="Franklin Gothic Book" panose="020B0503020102020204" pitchFamily="34" charset="0"/>
              </a:rPr>
              <a:t>Federal marketplace LCBP tool </a:t>
            </a:r>
            <a:r>
              <a:rPr lang="en-US" sz="1600" dirty="0">
                <a:latin typeface="Franklin Gothic Book" panose="020B0503020102020204" pitchFamily="34" charset="0"/>
                <a:hlinkClick r:id="rId3"/>
              </a:rPr>
              <a:t>https://</a:t>
            </a:r>
            <a:r>
              <a:rPr lang="en-US" sz="1600">
                <a:latin typeface="Franklin Gothic Book" panose="020B0503020102020204" pitchFamily="34" charset="0"/>
                <a:hlinkClick r:id="rId3"/>
              </a:rPr>
              <a:t>www.healthcare.gov/taxes/tools/bronze/</a:t>
            </a:r>
            <a:r>
              <a:rPr lang="en-US" sz="1600" dirty="0">
                <a:latin typeface="Franklin Gothic Book" panose="020B0503020102020204" pitchFamily="34" charset="0"/>
              </a:rPr>
              <a:t> </a:t>
            </a:r>
          </a:p>
        </p:txBody>
      </p:sp>
      <p:sp>
        <p:nvSpPr>
          <p:cNvPr id="5" name="Content Placeholder 4"/>
          <p:cNvSpPr>
            <a:spLocks noGrp="1"/>
          </p:cNvSpPr>
          <p:nvPr>
            <p:ph idx="1"/>
          </p:nvPr>
        </p:nvSpPr>
        <p:spPr>
          <a:xfrm>
            <a:off x="6452075" y="863125"/>
            <a:ext cx="2518274" cy="3187582"/>
          </a:xfrm>
          <a:solidFill>
            <a:schemeClr val="bg1"/>
          </a:solidFill>
          <a:ln w="28575">
            <a:solidFill>
              <a:srgbClr val="FF0000"/>
            </a:solidFill>
          </a:ln>
        </p:spPr>
        <p:txBody>
          <a:bodyPr/>
          <a:lstStyle/>
          <a:p>
            <a:pPr marL="0" indent="0">
              <a:buNone/>
            </a:pPr>
            <a:r>
              <a:rPr lang="en-US" sz="1600" b="1" dirty="0" smtClean="0"/>
              <a:t>TIP!</a:t>
            </a:r>
          </a:p>
          <a:p>
            <a:pPr marL="0" indent="0">
              <a:buNone/>
            </a:pPr>
            <a:r>
              <a:rPr lang="en-US" sz="1600" dirty="0" smtClean="0"/>
              <a:t>Everything after Line 1 is designed to calculate the premium tax credit the individual may have been eligible for, i.e., to reduce the cost of coverage.</a:t>
            </a:r>
          </a:p>
          <a:p>
            <a:pPr marL="0" indent="0">
              <a:buNone/>
            </a:pPr>
            <a:r>
              <a:rPr lang="en-US" sz="1600" dirty="0" smtClean="0"/>
              <a:t>If the LCBP is already less than 8.05% of household income, </a:t>
            </a:r>
            <a:r>
              <a:rPr lang="en-US" sz="1600" b="1" dirty="0" smtClean="0"/>
              <a:t>STOP</a:t>
            </a:r>
            <a:r>
              <a:rPr lang="en-US" sz="1600" dirty="0" smtClean="0"/>
              <a:t>. The taxpayer is not eligible for this exemption. </a:t>
            </a:r>
          </a:p>
        </p:txBody>
      </p:sp>
      <p:sp>
        <p:nvSpPr>
          <p:cNvPr id="3" name="Rectangle 2"/>
          <p:cNvSpPr/>
          <p:nvPr/>
        </p:nvSpPr>
        <p:spPr>
          <a:xfrm>
            <a:off x="200825" y="858627"/>
            <a:ext cx="6063242" cy="4524315"/>
          </a:xfrm>
          <a:prstGeom prst="rect">
            <a:avLst/>
          </a:prstGeom>
        </p:spPr>
        <p:txBody>
          <a:bodyPr wrap="square">
            <a:spAutoFit/>
          </a:bodyPr>
          <a:lstStyle/>
          <a:p>
            <a:r>
              <a:rPr lang="en-US" b="1" dirty="0">
                <a:latin typeface="Franklin Gothic Book" panose="020B0503020102020204" pitchFamily="34" charset="0"/>
              </a:rPr>
              <a:t>Example:  </a:t>
            </a:r>
            <a:r>
              <a:rPr lang="en-US" dirty="0">
                <a:latin typeface="Franklin Gothic Book" panose="020B0503020102020204" pitchFamily="34" charset="0"/>
              </a:rPr>
              <a:t>Household income for a taxpayer is </a:t>
            </a:r>
            <a:r>
              <a:rPr lang="en-US" b="1" dirty="0">
                <a:latin typeface="Franklin Gothic Book" panose="020B0503020102020204" pitchFamily="34" charset="0"/>
              </a:rPr>
              <a:t>$</a:t>
            </a:r>
            <a:r>
              <a:rPr lang="en-US" b="1" dirty="0" smtClean="0">
                <a:latin typeface="Franklin Gothic Book" panose="020B0503020102020204" pitchFamily="34" charset="0"/>
              </a:rPr>
              <a:t>25,000</a:t>
            </a:r>
            <a:r>
              <a:rPr lang="en-US" dirty="0" smtClean="0">
                <a:latin typeface="Franklin Gothic Book" panose="020B0503020102020204" pitchFamily="34" charset="0"/>
              </a:rPr>
              <a:t>. He has no offer of employer-sponsored coverage and is seeking a Marketplace exemption. He can only claim the exemption for unaffordability if the cost of coverage is greater than </a:t>
            </a:r>
            <a:r>
              <a:rPr lang="en-US" b="1" dirty="0" smtClean="0">
                <a:latin typeface="Franklin Gothic Book" panose="020B0503020102020204" pitchFamily="34" charset="0"/>
              </a:rPr>
              <a:t>8.05% </a:t>
            </a:r>
            <a:r>
              <a:rPr lang="en-US" dirty="0" smtClean="0">
                <a:latin typeface="Franklin Gothic Book" panose="020B0503020102020204" pitchFamily="34" charset="0"/>
              </a:rPr>
              <a:t>of his income. </a:t>
            </a:r>
            <a:endParaRPr lang="en-US" dirty="0">
              <a:latin typeface="Franklin Gothic Book" panose="020B0503020102020204" pitchFamily="34" charset="0"/>
            </a:endParaRPr>
          </a:p>
          <a:p>
            <a:pPr algn="ctr"/>
            <a:endParaRPr lang="en-US" dirty="0" smtClean="0">
              <a:solidFill>
                <a:schemeClr val="tx2"/>
              </a:solidFill>
              <a:latin typeface="Franklin Gothic Book" panose="020B0503020102020204" pitchFamily="34" charset="0"/>
            </a:endParaRPr>
          </a:p>
          <a:p>
            <a:pPr algn="ctr"/>
            <a:r>
              <a:rPr lang="en-US" dirty="0" smtClean="0">
                <a:solidFill>
                  <a:schemeClr val="tx2"/>
                </a:solidFill>
                <a:latin typeface="Franklin Gothic Book" panose="020B0503020102020204" pitchFamily="34" charset="0"/>
              </a:rPr>
              <a:t>$</a:t>
            </a:r>
            <a:r>
              <a:rPr lang="en-US" dirty="0">
                <a:solidFill>
                  <a:schemeClr val="tx2"/>
                </a:solidFill>
                <a:latin typeface="Franklin Gothic Book" panose="020B0503020102020204" pitchFamily="34" charset="0"/>
              </a:rPr>
              <a:t>25,000 x 0.0805 = $2,013</a:t>
            </a:r>
          </a:p>
          <a:p>
            <a:endParaRPr lang="en-US" dirty="0" smtClean="0">
              <a:latin typeface="Franklin Gothic Book" panose="020B0503020102020204" pitchFamily="34" charset="0"/>
            </a:endParaRPr>
          </a:p>
          <a:p>
            <a:r>
              <a:rPr lang="en-US" dirty="0" smtClean="0">
                <a:latin typeface="Franklin Gothic Book" panose="020B0503020102020204" pitchFamily="34" charset="0"/>
              </a:rPr>
              <a:t>On Line 1 of the worksheet, he calculates a LCBP </a:t>
            </a:r>
            <a:r>
              <a:rPr lang="en-US" dirty="0">
                <a:latin typeface="Franklin Gothic Book" panose="020B0503020102020204" pitchFamily="34" charset="0"/>
              </a:rPr>
              <a:t>cost </a:t>
            </a:r>
            <a:r>
              <a:rPr lang="en-US" dirty="0" smtClean="0">
                <a:latin typeface="Franklin Gothic Book" panose="020B0503020102020204" pitchFamily="34" charset="0"/>
              </a:rPr>
              <a:t>of $100 </a:t>
            </a:r>
            <a:r>
              <a:rPr lang="en-US" dirty="0">
                <a:latin typeface="Franklin Gothic Book" panose="020B0503020102020204" pitchFamily="34" charset="0"/>
              </a:rPr>
              <a:t>per </a:t>
            </a:r>
            <a:r>
              <a:rPr lang="en-US" dirty="0" smtClean="0">
                <a:latin typeface="Franklin Gothic Book" panose="020B0503020102020204" pitchFamily="34" charset="0"/>
              </a:rPr>
              <a:t>month, or $1,200 </a:t>
            </a:r>
            <a:r>
              <a:rPr lang="en-US" dirty="0">
                <a:latin typeface="Franklin Gothic Book" panose="020B0503020102020204" pitchFamily="34" charset="0"/>
              </a:rPr>
              <a:t>per </a:t>
            </a:r>
            <a:r>
              <a:rPr lang="en-US" dirty="0" smtClean="0">
                <a:latin typeface="Franklin Gothic Book" panose="020B0503020102020204" pitchFamily="34" charset="0"/>
              </a:rPr>
              <a:t>year. </a:t>
            </a:r>
          </a:p>
          <a:p>
            <a:endParaRPr lang="en-US" dirty="0">
              <a:latin typeface="Franklin Gothic Book" panose="020B0503020102020204" pitchFamily="34" charset="0"/>
            </a:endParaRPr>
          </a:p>
          <a:p>
            <a:r>
              <a:rPr lang="en-US" dirty="0" smtClean="0">
                <a:latin typeface="Franklin Gothic Book" panose="020B0503020102020204" pitchFamily="34" charset="0"/>
              </a:rPr>
              <a:t>STOP – he cannot claim this exemption because his plan cost is already less than 8.05% of income, even before accounting for the additional discount he may get from the premium tax credit. </a:t>
            </a:r>
            <a:endParaRPr lang="en-US" dirty="0">
              <a:latin typeface="Franklin Gothic Book" panose="020B0503020102020204" pitchFamily="34" charset="0"/>
            </a:endParaRPr>
          </a:p>
          <a:p>
            <a:endParaRPr lang="en-US" dirty="0">
              <a:latin typeface="Franklin Gothic Book" panose="020B0503020102020204" pitchFamily="34" charset="0"/>
            </a:endParaRPr>
          </a:p>
        </p:txBody>
      </p:sp>
    </p:spTree>
    <p:extLst>
      <p:ext uri="{BB962C8B-B14F-4D97-AF65-F5344CB8AC3E}">
        <p14:creationId xmlns:p14="http://schemas.microsoft.com/office/powerpoint/2010/main" val="2056014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animEffect transition="in" filter="fade">
                                      <p:cBhvr>
                                        <p:cTn id="1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IRS Exemptions: Affordability Exemption</a:t>
            </a:r>
          </a:p>
        </p:txBody>
      </p:sp>
      <p:sp>
        <p:nvSpPr>
          <p:cNvPr id="4" name="Slide Number Placeholder 3"/>
          <p:cNvSpPr>
            <a:spLocks noGrp="1"/>
          </p:cNvSpPr>
          <p:nvPr>
            <p:ph type="sldNum" sz="quarter" idx="12"/>
          </p:nvPr>
        </p:nvSpPr>
        <p:spPr/>
        <p:txBody>
          <a:bodyPr/>
          <a:lstStyle/>
          <a:p>
            <a:pPr algn="r"/>
            <a:fld id="{7FFE15FC-A8B6-4718-BABB-4F5309630F6C}" type="slidenum">
              <a:rPr lang="en-US" smtClean="0"/>
              <a:pPr algn="r"/>
              <a:t>34</a:t>
            </a:fld>
            <a:endParaRPr lang="en-US" dirty="0"/>
          </a:p>
        </p:txBody>
      </p:sp>
      <p:sp>
        <p:nvSpPr>
          <p:cNvPr id="5" name="Rectangle 4"/>
          <p:cNvSpPr/>
          <p:nvPr/>
        </p:nvSpPr>
        <p:spPr>
          <a:xfrm>
            <a:off x="7943495" y="989147"/>
            <a:ext cx="882970" cy="418744"/>
          </a:xfrm>
          <a:prstGeom prst="rect">
            <a:avLst/>
          </a:prstGeom>
          <a:solidFill>
            <a:schemeClr val="accent6">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G</a:t>
            </a:r>
            <a:endParaRPr lang="en-US" dirty="0">
              <a:solidFill>
                <a:schemeClr val="tx1"/>
              </a:solidFill>
            </a:endParaRPr>
          </a:p>
        </p:txBody>
      </p:sp>
      <p:sp>
        <p:nvSpPr>
          <p:cNvPr id="6" name="Rectangle 5"/>
          <p:cNvSpPr/>
          <p:nvPr/>
        </p:nvSpPr>
        <p:spPr>
          <a:xfrm>
            <a:off x="327872" y="989147"/>
            <a:ext cx="7534260" cy="418744"/>
          </a:xfrm>
          <a:prstGeom prst="rect">
            <a:avLst/>
          </a:prstGeom>
          <a:solidFill>
            <a:schemeClr val="accent1">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r>
              <a:rPr lang="en-US" sz="1400" b="1" dirty="0" smtClean="0">
                <a:solidFill>
                  <a:schemeClr val="tx1"/>
                </a:solidFill>
              </a:rPr>
              <a:t>Aggregate self-only coverage is considered unaffordable </a:t>
            </a:r>
            <a:r>
              <a:rPr lang="en-US" sz="1400" dirty="0" smtClean="0">
                <a:solidFill>
                  <a:schemeClr val="tx1"/>
                </a:solidFill>
              </a:rPr>
              <a:t>– </a:t>
            </a:r>
            <a:r>
              <a:rPr lang="en-US" sz="1400" dirty="0">
                <a:solidFill>
                  <a:schemeClr val="tx1"/>
                </a:solidFill>
              </a:rPr>
              <a:t>Total cost of two or more family members’ aggregate self-only coverage is more than 8.05% of household income</a:t>
            </a:r>
          </a:p>
        </p:txBody>
      </p:sp>
      <p:sp>
        <p:nvSpPr>
          <p:cNvPr id="7" name="Rectangle 6"/>
          <p:cNvSpPr/>
          <p:nvPr/>
        </p:nvSpPr>
        <p:spPr>
          <a:xfrm>
            <a:off x="327871" y="1473182"/>
            <a:ext cx="8498594" cy="4423416"/>
          </a:xfrm>
          <a:prstGeom prst="rect">
            <a:avLst/>
          </a:prstGeom>
          <a:solidFill>
            <a:schemeClr val="bg1"/>
          </a:solidFill>
          <a:ln w="12700">
            <a:solidFill>
              <a:schemeClr val="tx2"/>
            </a:solidFill>
          </a:ln>
        </p:spPr>
        <p:style>
          <a:lnRef idx="1">
            <a:schemeClr val="accent1"/>
          </a:lnRef>
          <a:fillRef idx="3">
            <a:schemeClr val="accent1"/>
          </a:fillRef>
          <a:effectRef idx="2">
            <a:schemeClr val="accent1"/>
          </a:effectRef>
          <a:fontRef idx="minor">
            <a:schemeClr val="lt1"/>
          </a:fontRef>
        </p:style>
        <p:txBody>
          <a:bodyPr rtlCol="0" anchor="t"/>
          <a:lstStyle/>
          <a:p>
            <a:pPr algn="ctr">
              <a:buClr>
                <a:schemeClr val="tx2">
                  <a:lumMod val="60000"/>
                  <a:lumOff val="40000"/>
                </a:schemeClr>
              </a:buClr>
            </a:pPr>
            <a:endParaRPr lang="en-US" sz="1600" b="1" dirty="0" smtClean="0">
              <a:solidFill>
                <a:schemeClr val="tx2"/>
              </a:solidFill>
            </a:endParaRPr>
          </a:p>
          <a:p>
            <a:pPr algn="ctr">
              <a:buClr>
                <a:schemeClr val="tx2">
                  <a:lumMod val="60000"/>
                  <a:lumOff val="40000"/>
                </a:schemeClr>
              </a:buClr>
            </a:pPr>
            <a:r>
              <a:rPr lang="en-US" sz="1600" b="1" dirty="0" smtClean="0">
                <a:solidFill>
                  <a:schemeClr val="tx2"/>
                </a:solidFill>
              </a:rPr>
              <a:t>Household </a:t>
            </a:r>
            <a:r>
              <a:rPr lang="en-US" sz="1600" b="1" dirty="0">
                <a:solidFill>
                  <a:schemeClr val="tx2"/>
                </a:solidFill>
              </a:rPr>
              <a:t>Income: </a:t>
            </a:r>
            <a:r>
              <a:rPr lang="en-US" sz="1600" dirty="0">
                <a:solidFill>
                  <a:schemeClr val="tx2"/>
                </a:solidFill>
              </a:rPr>
              <a:t>$45,000</a:t>
            </a:r>
          </a:p>
          <a:p>
            <a:pPr marL="237744" indent="-237744">
              <a:buClr>
                <a:schemeClr val="tx2">
                  <a:lumMod val="60000"/>
                  <a:lumOff val="40000"/>
                </a:schemeClr>
              </a:buClr>
              <a:buFont typeface="Arial" panose="020B0604020202020204" pitchFamily="34" charset="0"/>
              <a:buChar char="•"/>
            </a:pPr>
            <a:endParaRPr lang="en-US" sz="1600" b="1" dirty="0" smtClean="0">
              <a:solidFill>
                <a:schemeClr val="tx2"/>
              </a:solidFill>
            </a:endParaRPr>
          </a:p>
          <a:p>
            <a:pPr marL="237744" indent="-237744">
              <a:buClr>
                <a:schemeClr val="tx2">
                  <a:lumMod val="60000"/>
                  <a:lumOff val="40000"/>
                </a:schemeClr>
              </a:buClr>
              <a:buFont typeface="Arial" panose="020B0604020202020204" pitchFamily="34" charset="0"/>
              <a:buChar char="•"/>
            </a:pPr>
            <a:endParaRPr lang="en-US" sz="1600" b="1" dirty="0">
              <a:solidFill>
                <a:schemeClr val="tx2"/>
              </a:solidFill>
            </a:endParaRPr>
          </a:p>
          <a:p>
            <a:pPr marL="237744" indent="-237744">
              <a:buClr>
                <a:schemeClr val="tx2">
                  <a:lumMod val="60000"/>
                  <a:lumOff val="40000"/>
                </a:schemeClr>
              </a:buClr>
              <a:buFont typeface="Arial" panose="020B0604020202020204" pitchFamily="34" charset="0"/>
              <a:buChar char="•"/>
            </a:pPr>
            <a:endParaRPr lang="en-US" sz="1600" b="1" dirty="0" smtClean="0">
              <a:solidFill>
                <a:schemeClr val="tx2"/>
              </a:solidFill>
            </a:endParaRPr>
          </a:p>
          <a:p>
            <a:pPr algn="ctr">
              <a:buClr>
                <a:schemeClr val="tx2">
                  <a:lumMod val="60000"/>
                  <a:lumOff val="40000"/>
                </a:schemeClr>
              </a:buClr>
            </a:pPr>
            <a:endParaRPr lang="en-US" sz="1600" b="1" dirty="0" smtClean="0">
              <a:solidFill>
                <a:schemeClr val="tx2"/>
              </a:solidFill>
            </a:endParaRPr>
          </a:p>
          <a:p>
            <a:pPr algn="ctr">
              <a:buClr>
                <a:schemeClr val="tx2">
                  <a:lumMod val="60000"/>
                  <a:lumOff val="40000"/>
                </a:schemeClr>
              </a:buClr>
            </a:pPr>
            <a:endParaRPr lang="en-US" sz="1600" b="1" dirty="0">
              <a:solidFill>
                <a:schemeClr val="tx2"/>
              </a:solidFill>
            </a:endParaRPr>
          </a:p>
          <a:p>
            <a:pPr algn="ctr">
              <a:buClr>
                <a:schemeClr val="tx2">
                  <a:lumMod val="60000"/>
                  <a:lumOff val="40000"/>
                </a:schemeClr>
              </a:buClr>
            </a:pPr>
            <a:endParaRPr lang="en-US" sz="1600" b="1" dirty="0" smtClean="0">
              <a:solidFill>
                <a:schemeClr val="tx2"/>
              </a:solidFill>
            </a:endParaRPr>
          </a:p>
          <a:p>
            <a:pPr algn="ctr">
              <a:buClr>
                <a:schemeClr val="tx2">
                  <a:lumMod val="60000"/>
                  <a:lumOff val="40000"/>
                </a:schemeClr>
              </a:buClr>
            </a:pPr>
            <a:endParaRPr lang="en-US" sz="1600" b="1" dirty="0">
              <a:solidFill>
                <a:schemeClr val="tx2"/>
              </a:solidFill>
            </a:endParaRPr>
          </a:p>
          <a:p>
            <a:pPr algn="ctr">
              <a:buClr>
                <a:schemeClr val="tx2">
                  <a:lumMod val="60000"/>
                  <a:lumOff val="40000"/>
                </a:schemeClr>
              </a:buClr>
            </a:pPr>
            <a:endParaRPr lang="en-US" sz="1600" b="1" dirty="0" smtClean="0">
              <a:solidFill>
                <a:schemeClr val="tx2"/>
              </a:solidFill>
            </a:endParaRPr>
          </a:p>
          <a:p>
            <a:pPr algn="ctr">
              <a:buClr>
                <a:schemeClr val="tx2">
                  <a:lumMod val="60000"/>
                  <a:lumOff val="40000"/>
                </a:schemeClr>
              </a:buClr>
            </a:pPr>
            <a:endParaRPr lang="en-US" sz="1600" b="1" dirty="0">
              <a:solidFill>
                <a:schemeClr val="tx2"/>
              </a:solidFill>
            </a:endParaRPr>
          </a:p>
          <a:p>
            <a:pPr algn="ctr">
              <a:buClr>
                <a:schemeClr val="tx2">
                  <a:lumMod val="60000"/>
                  <a:lumOff val="40000"/>
                </a:schemeClr>
              </a:buClr>
            </a:pPr>
            <a:endParaRPr lang="en-US" sz="1600" b="1" dirty="0" smtClean="0">
              <a:solidFill>
                <a:schemeClr val="tx2"/>
              </a:solidFill>
            </a:endParaRPr>
          </a:p>
        </p:txBody>
      </p:sp>
      <p:pic>
        <p:nvPicPr>
          <p:cNvPr id="8" name="Picture 7"/>
          <p:cNvPicPr>
            <a:picLocks noChangeAspect="1"/>
          </p:cNvPicPr>
          <p:nvPr/>
        </p:nvPicPr>
        <p:blipFill>
          <a:blip r:embed="rId2"/>
          <a:stretch>
            <a:fillRect/>
          </a:stretch>
        </p:blipFill>
        <p:spPr>
          <a:xfrm>
            <a:off x="3373103" y="2119354"/>
            <a:ext cx="2408129" cy="2042337"/>
          </a:xfrm>
          <a:prstGeom prst="rect">
            <a:avLst/>
          </a:prstGeom>
        </p:spPr>
      </p:pic>
      <p:sp>
        <p:nvSpPr>
          <p:cNvPr id="9" name="TextBox 8"/>
          <p:cNvSpPr txBox="1"/>
          <p:nvPr/>
        </p:nvSpPr>
        <p:spPr>
          <a:xfrm>
            <a:off x="623843" y="2468586"/>
            <a:ext cx="2615013" cy="1107996"/>
          </a:xfrm>
          <a:prstGeom prst="rect">
            <a:avLst/>
          </a:prstGeom>
          <a:noFill/>
        </p:spPr>
        <p:txBody>
          <a:bodyPr wrap="square" rtlCol="0">
            <a:spAutoFit/>
          </a:bodyPr>
          <a:lstStyle/>
          <a:p>
            <a:r>
              <a:rPr lang="en-US" sz="1600" b="1" dirty="0">
                <a:solidFill>
                  <a:schemeClr val="tx2"/>
                </a:solidFill>
              </a:rPr>
              <a:t>Premium cost for Joan only: </a:t>
            </a:r>
          </a:p>
          <a:p>
            <a:r>
              <a:rPr lang="en-US" dirty="0" smtClean="0">
                <a:latin typeface="Franklin Gothic Book" panose="020B0503020102020204" pitchFamily="34" charset="0"/>
              </a:rPr>
              <a:t>$</a:t>
            </a:r>
            <a:r>
              <a:rPr lang="en-US" b="1" dirty="0" smtClean="0">
                <a:latin typeface="Franklin Gothic Book" panose="020B0503020102020204" pitchFamily="34" charset="0"/>
              </a:rPr>
              <a:t>2,100/year </a:t>
            </a:r>
          </a:p>
          <a:p>
            <a:r>
              <a:rPr lang="en-US" sz="1400" dirty="0" smtClean="0">
                <a:latin typeface="Franklin Gothic Book" panose="020B0503020102020204" pitchFamily="34" charset="0"/>
              </a:rPr>
              <a:t>(No offer of family coverage)</a:t>
            </a:r>
          </a:p>
          <a:p>
            <a:r>
              <a:rPr lang="en-US" b="1" dirty="0">
                <a:latin typeface="Franklin Gothic Book" panose="020B0503020102020204" pitchFamily="34" charset="0"/>
              </a:rPr>
              <a:t>4.6% of income</a:t>
            </a:r>
          </a:p>
        </p:txBody>
      </p:sp>
      <p:sp>
        <p:nvSpPr>
          <p:cNvPr id="10" name="TextBox 9"/>
          <p:cNvSpPr txBox="1"/>
          <p:nvPr/>
        </p:nvSpPr>
        <p:spPr>
          <a:xfrm>
            <a:off x="6091202" y="2468585"/>
            <a:ext cx="2615013" cy="1323439"/>
          </a:xfrm>
          <a:prstGeom prst="rect">
            <a:avLst/>
          </a:prstGeom>
          <a:noFill/>
        </p:spPr>
        <p:txBody>
          <a:bodyPr wrap="square" rtlCol="0">
            <a:spAutoFit/>
          </a:bodyPr>
          <a:lstStyle/>
          <a:p>
            <a:r>
              <a:rPr lang="en-US" sz="1600" b="1" dirty="0">
                <a:solidFill>
                  <a:schemeClr val="tx2"/>
                </a:solidFill>
              </a:rPr>
              <a:t>Premium cost </a:t>
            </a:r>
            <a:r>
              <a:rPr lang="en-US" sz="1600" b="1" dirty="0" smtClean="0">
                <a:solidFill>
                  <a:schemeClr val="tx2"/>
                </a:solidFill>
              </a:rPr>
              <a:t>for Bob </a:t>
            </a:r>
            <a:r>
              <a:rPr lang="en-US" sz="1600" b="1" dirty="0">
                <a:solidFill>
                  <a:schemeClr val="tx2"/>
                </a:solidFill>
              </a:rPr>
              <a:t>only: </a:t>
            </a:r>
          </a:p>
          <a:p>
            <a:r>
              <a:rPr lang="en-US" dirty="0" smtClean="0">
                <a:latin typeface="Franklin Gothic Book" panose="020B0503020102020204" pitchFamily="34" charset="0"/>
              </a:rPr>
              <a:t>$</a:t>
            </a:r>
            <a:r>
              <a:rPr lang="en-US" b="1" dirty="0" smtClean="0">
                <a:latin typeface="Franklin Gothic Book" panose="020B0503020102020204" pitchFamily="34" charset="0"/>
              </a:rPr>
              <a:t>2,400/year</a:t>
            </a:r>
          </a:p>
          <a:p>
            <a:r>
              <a:rPr lang="en-US" sz="1400" dirty="0" smtClean="0">
                <a:latin typeface="Franklin Gothic Book" panose="020B0503020102020204" pitchFamily="34" charset="0"/>
              </a:rPr>
              <a:t>(Offer of family coverage that exceeds 8.05% of income)</a:t>
            </a:r>
          </a:p>
          <a:p>
            <a:r>
              <a:rPr lang="en-US" b="1" dirty="0">
                <a:latin typeface="Franklin Gothic Book" panose="020B0503020102020204" pitchFamily="34" charset="0"/>
              </a:rPr>
              <a:t>5.3% of income</a:t>
            </a:r>
          </a:p>
        </p:txBody>
      </p:sp>
      <p:sp>
        <p:nvSpPr>
          <p:cNvPr id="3" name="TextBox 2"/>
          <p:cNvSpPr txBox="1"/>
          <p:nvPr/>
        </p:nvSpPr>
        <p:spPr>
          <a:xfrm>
            <a:off x="1940215" y="4291761"/>
            <a:ext cx="5126872" cy="1446550"/>
          </a:xfrm>
          <a:prstGeom prst="rect">
            <a:avLst/>
          </a:prstGeom>
          <a:noFill/>
        </p:spPr>
        <p:txBody>
          <a:bodyPr wrap="square" rtlCol="0">
            <a:spAutoFit/>
          </a:bodyPr>
          <a:lstStyle/>
          <a:p>
            <a:pPr algn="ctr">
              <a:buClr>
                <a:schemeClr val="tx2">
                  <a:lumMod val="60000"/>
                  <a:lumOff val="40000"/>
                </a:schemeClr>
              </a:buClr>
            </a:pPr>
            <a:r>
              <a:rPr lang="en-US" sz="1600" b="1" dirty="0">
                <a:solidFill>
                  <a:schemeClr val="tx2"/>
                </a:solidFill>
              </a:rPr>
              <a:t>Aggregate cost: $2,100 + $2,400 = $4,500</a:t>
            </a:r>
          </a:p>
          <a:p>
            <a:pPr algn="ctr">
              <a:buClr>
                <a:schemeClr val="tx2">
                  <a:lumMod val="60000"/>
                  <a:lumOff val="40000"/>
                </a:schemeClr>
              </a:buClr>
            </a:pPr>
            <a:r>
              <a:rPr lang="en-US" b="1" dirty="0">
                <a:latin typeface="Franklin Gothic Book" panose="020B0503020102020204" pitchFamily="34" charset="0"/>
              </a:rPr>
              <a:t>10% of income</a:t>
            </a:r>
          </a:p>
          <a:p>
            <a:pPr algn="ctr">
              <a:buClr>
                <a:schemeClr val="tx2">
                  <a:lumMod val="60000"/>
                  <a:lumOff val="40000"/>
                </a:schemeClr>
              </a:buClr>
            </a:pPr>
            <a:endParaRPr lang="en-US" b="1" dirty="0">
              <a:latin typeface="Franklin Gothic Book" panose="020B0503020102020204" pitchFamily="34" charset="0"/>
            </a:endParaRPr>
          </a:p>
          <a:p>
            <a:pPr algn="ctr">
              <a:buClr>
                <a:schemeClr val="tx2">
                  <a:lumMod val="60000"/>
                  <a:lumOff val="40000"/>
                </a:schemeClr>
              </a:buClr>
            </a:pPr>
            <a:r>
              <a:rPr lang="en-US" b="1" dirty="0">
                <a:latin typeface="Franklin Gothic Book" panose="020B0503020102020204" pitchFamily="34" charset="0"/>
              </a:rPr>
              <a:t>Therefore, Joan and Bob are eligible for a Code G exemption for the year. </a:t>
            </a:r>
          </a:p>
        </p:txBody>
      </p:sp>
    </p:spTree>
    <p:extLst>
      <p:ext uri="{BB962C8B-B14F-4D97-AF65-F5344CB8AC3E}">
        <p14:creationId xmlns:p14="http://schemas.microsoft.com/office/powerpoint/2010/main" val="3389882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p:bldP spid="10" grpId="0"/>
      <p:bldP spid="3"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 y="97668"/>
            <a:ext cx="8492611" cy="516966"/>
          </a:xfrm>
        </p:spPr>
        <p:txBody>
          <a:bodyPr/>
          <a:lstStyle/>
          <a:p>
            <a:r>
              <a:rPr lang="en-US" dirty="0" smtClean="0"/>
              <a:t>IRS Exemptions: Certain Noncitizens</a:t>
            </a:r>
            <a:endParaRPr lang="en-US" dirty="0"/>
          </a:p>
        </p:txBody>
      </p:sp>
      <p:sp>
        <p:nvSpPr>
          <p:cNvPr id="5" name="Slide Number Placeholder 4"/>
          <p:cNvSpPr>
            <a:spLocks noGrp="1"/>
          </p:cNvSpPr>
          <p:nvPr>
            <p:ph type="sldNum" sz="quarter" idx="12"/>
          </p:nvPr>
        </p:nvSpPr>
        <p:spPr/>
        <p:txBody>
          <a:bodyPr/>
          <a:lstStyle/>
          <a:p>
            <a:pPr algn="r"/>
            <a:fld id="{7FFE15FC-A8B6-4718-BABB-4F5309630F6C}" type="slidenum">
              <a:rPr lang="en-US" smtClean="0"/>
              <a:pPr algn="r"/>
              <a:t>35</a:t>
            </a:fld>
            <a:endParaRPr lang="en-US" dirty="0"/>
          </a:p>
        </p:txBody>
      </p:sp>
      <p:sp>
        <p:nvSpPr>
          <p:cNvPr id="14" name="Rectangle 13"/>
          <p:cNvSpPr/>
          <p:nvPr/>
        </p:nvSpPr>
        <p:spPr>
          <a:xfrm>
            <a:off x="273000" y="861451"/>
            <a:ext cx="7566351" cy="418744"/>
          </a:xfrm>
          <a:prstGeom prst="rect">
            <a:avLst/>
          </a:prstGeom>
          <a:solidFill>
            <a:schemeClr val="accent1">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r>
              <a:rPr lang="en-US" sz="1600" b="1" dirty="0">
                <a:solidFill>
                  <a:schemeClr val="tx1"/>
                </a:solidFill>
              </a:rPr>
              <a:t>Citizens living abroad and certain </a:t>
            </a:r>
            <a:r>
              <a:rPr lang="en-US" sz="1600" b="1" dirty="0" smtClean="0">
                <a:solidFill>
                  <a:schemeClr val="tx1"/>
                </a:solidFill>
              </a:rPr>
              <a:t>noncitizens</a:t>
            </a:r>
            <a:endParaRPr lang="en-US" sz="1600" b="1" dirty="0">
              <a:solidFill>
                <a:schemeClr val="tx1"/>
              </a:solidFill>
            </a:endParaRPr>
          </a:p>
        </p:txBody>
      </p:sp>
      <p:sp>
        <p:nvSpPr>
          <p:cNvPr id="16" name="Rectangle 15"/>
          <p:cNvSpPr/>
          <p:nvPr/>
        </p:nvSpPr>
        <p:spPr>
          <a:xfrm>
            <a:off x="7873163" y="871565"/>
            <a:ext cx="917977" cy="418744"/>
          </a:xfrm>
          <a:prstGeom prst="rect">
            <a:avLst/>
          </a:prstGeom>
          <a:solidFill>
            <a:schemeClr val="accent6">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C</a:t>
            </a:r>
          </a:p>
        </p:txBody>
      </p:sp>
      <p:sp>
        <p:nvSpPr>
          <p:cNvPr id="18" name="Rectangle 17"/>
          <p:cNvSpPr/>
          <p:nvPr/>
        </p:nvSpPr>
        <p:spPr>
          <a:xfrm>
            <a:off x="272999" y="1310813"/>
            <a:ext cx="8498594" cy="4862269"/>
          </a:xfrm>
          <a:prstGeom prst="rect">
            <a:avLst/>
          </a:prstGeom>
          <a:solidFill>
            <a:schemeClr val="bg1"/>
          </a:solidFill>
          <a:ln w="12700">
            <a:solidFill>
              <a:schemeClr val="tx2"/>
            </a:solidFill>
          </a:ln>
        </p:spPr>
        <p:style>
          <a:lnRef idx="1">
            <a:schemeClr val="accent1"/>
          </a:lnRef>
          <a:fillRef idx="3">
            <a:schemeClr val="accent1"/>
          </a:fillRef>
          <a:effectRef idx="2">
            <a:schemeClr val="accent1"/>
          </a:effectRef>
          <a:fontRef idx="minor">
            <a:schemeClr val="lt1"/>
          </a:fontRef>
        </p:style>
        <p:txBody>
          <a:bodyPr rtlCol="0" anchor="t"/>
          <a:lstStyle/>
          <a:p>
            <a:pPr lvl="0" defTabSz="457200">
              <a:spcBef>
                <a:spcPct val="20000"/>
              </a:spcBef>
              <a:buClr>
                <a:srgbClr val="1F497D">
                  <a:lumMod val="60000"/>
                  <a:lumOff val="40000"/>
                </a:srgbClr>
              </a:buClr>
            </a:pPr>
            <a:r>
              <a:rPr lang="en-US" dirty="0">
                <a:solidFill>
                  <a:schemeClr val="tx1"/>
                </a:solidFill>
                <a:latin typeface="Franklin Gothic Book" panose="020B0503020102020204" pitchFamily="34" charset="0"/>
              </a:rPr>
              <a:t>This exemption applies to:</a:t>
            </a:r>
          </a:p>
          <a:p>
            <a:pPr marL="233363" lvl="0" indent="-233363" defTabSz="457200">
              <a:spcBef>
                <a:spcPct val="20000"/>
              </a:spcBef>
              <a:buClr>
                <a:srgbClr val="1F497D">
                  <a:lumMod val="60000"/>
                  <a:lumOff val="40000"/>
                </a:srgbClr>
              </a:buClr>
              <a:buFont typeface="Arial"/>
              <a:buChar char="•"/>
            </a:pPr>
            <a:r>
              <a:rPr lang="en-US" sz="1600" dirty="0">
                <a:solidFill>
                  <a:schemeClr val="tx1"/>
                </a:solidFill>
                <a:latin typeface="Franklin Gothic Book" panose="020B0503020102020204" pitchFamily="34" charset="0"/>
              </a:rPr>
              <a:t>Individuals who are not U.S. citizens, nationals or lawfully present (i.e., undocumented immigrants)</a:t>
            </a:r>
          </a:p>
          <a:p>
            <a:pPr marL="233363" lvl="0" indent="-233363" defTabSz="457200">
              <a:spcBef>
                <a:spcPct val="20000"/>
              </a:spcBef>
              <a:buClr>
                <a:srgbClr val="1F497D">
                  <a:lumMod val="60000"/>
                  <a:lumOff val="40000"/>
                </a:srgbClr>
              </a:buClr>
              <a:buFont typeface="Arial"/>
              <a:buChar char="•"/>
            </a:pPr>
            <a:r>
              <a:rPr lang="en-US" sz="1600" dirty="0" smtClean="0">
                <a:solidFill>
                  <a:schemeClr val="tx1"/>
                </a:solidFill>
                <a:latin typeface="Franklin Gothic Book" panose="020B0503020102020204" pitchFamily="34" charset="0"/>
              </a:rPr>
              <a:t>Some other </a:t>
            </a:r>
            <a:r>
              <a:rPr lang="en-US" sz="1600" dirty="0" smtClean="0">
                <a:solidFill>
                  <a:srgbClr val="000000"/>
                </a:solidFill>
                <a:latin typeface="Franklin Gothic Book" panose="020B0503020102020204" pitchFamily="34" charset="0"/>
              </a:rPr>
              <a:t>citizens living outside </a:t>
            </a:r>
            <a:r>
              <a:rPr lang="en-US" sz="1600" dirty="0" smtClean="0">
                <a:solidFill>
                  <a:schemeClr val="tx1"/>
                </a:solidFill>
                <a:latin typeface="Franklin Gothic Book" panose="020B0503020102020204" pitchFamily="34" charset="0"/>
              </a:rPr>
              <a:t>of the U.S., residents of territories, and 1040NR </a:t>
            </a:r>
            <a:r>
              <a:rPr lang="en-US" sz="1600" dirty="0">
                <a:solidFill>
                  <a:schemeClr val="tx1"/>
                </a:solidFill>
                <a:latin typeface="Franklin Gothic Book" panose="020B0503020102020204" pitchFamily="34" charset="0"/>
              </a:rPr>
              <a:t>(or 1040NR-EZ) </a:t>
            </a:r>
            <a:r>
              <a:rPr lang="en-US" sz="1600" dirty="0" smtClean="0">
                <a:solidFill>
                  <a:schemeClr val="tx1"/>
                </a:solidFill>
                <a:latin typeface="Franklin Gothic Book" panose="020B0503020102020204" pitchFamily="34" charset="0"/>
              </a:rPr>
              <a:t>filers.</a:t>
            </a:r>
          </a:p>
          <a:p>
            <a:pPr marL="233363" indent="-233363" defTabSz="457200">
              <a:spcBef>
                <a:spcPct val="20000"/>
              </a:spcBef>
              <a:buClr>
                <a:srgbClr val="1F497D">
                  <a:lumMod val="60000"/>
                  <a:lumOff val="40000"/>
                </a:srgbClr>
              </a:buClr>
              <a:buFont typeface="Arial"/>
              <a:buChar char="•"/>
            </a:pPr>
            <a:endParaRPr lang="en-US" sz="1600" b="1" u="sng" dirty="0" smtClean="0">
              <a:solidFill>
                <a:schemeClr val="tx1"/>
              </a:solidFill>
              <a:latin typeface="Franklin Gothic Book" panose="020B0503020102020204" pitchFamily="34" charset="0"/>
            </a:endParaRPr>
          </a:p>
          <a:p>
            <a:pPr defTabSz="457200">
              <a:spcBef>
                <a:spcPct val="20000"/>
              </a:spcBef>
              <a:buClr>
                <a:srgbClr val="1F497D">
                  <a:lumMod val="60000"/>
                  <a:lumOff val="40000"/>
                </a:srgbClr>
              </a:buClr>
            </a:pPr>
            <a:r>
              <a:rPr lang="en-US" sz="1600" b="1" i="1" dirty="0" smtClean="0">
                <a:solidFill>
                  <a:schemeClr val="tx1"/>
                </a:solidFill>
                <a:latin typeface="Franklin Gothic Book" panose="020B0503020102020204" pitchFamily="34" charset="0"/>
              </a:rPr>
              <a:t>How do I identify someone who is eligible for this exemption? </a:t>
            </a:r>
          </a:p>
          <a:p>
            <a:pPr marL="233363" indent="-233363" defTabSz="457200">
              <a:spcBef>
                <a:spcPct val="20000"/>
              </a:spcBef>
              <a:buClr>
                <a:srgbClr val="1F497D">
                  <a:lumMod val="60000"/>
                  <a:lumOff val="40000"/>
                </a:srgbClr>
              </a:buClr>
              <a:buFont typeface="Arial"/>
              <a:buChar char="•"/>
            </a:pPr>
            <a:r>
              <a:rPr lang="en-US" sz="1600" dirty="0" smtClean="0">
                <a:solidFill>
                  <a:schemeClr val="tx1"/>
                </a:solidFill>
                <a:latin typeface="Franklin Gothic Book" panose="020B0503020102020204" pitchFamily="34" charset="0"/>
              </a:rPr>
              <a:t>A person is eligible for PTC (and therefore NOT eligible for this exemption) if the person has an immigration status listed here: </a:t>
            </a:r>
            <a:r>
              <a:rPr lang="en-US" sz="1600" dirty="0" smtClean="0">
                <a:solidFill>
                  <a:schemeClr val="tx1"/>
                </a:solidFill>
                <a:latin typeface="Franklin Gothic Book" panose="020B0503020102020204" pitchFamily="34" charset="0"/>
                <a:hlinkClick r:id="rId2"/>
              </a:rPr>
              <a:t>https://www.healthcare.gov/immigrants/immigration-status/</a:t>
            </a:r>
            <a:endParaRPr lang="en-US" sz="1600" dirty="0" smtClean="0">
              <a:solidFill>
                <a:schemeClr val="tx1"/>
              </a:solidFill>
              <a:latin typeface="Franklin Gothic Book" panose="020B0503020102020204" pitchFamily="34" charset="0"/>
            </a:endParaRPr>
          </a:p>
          <a:p>
            <a:pPr marL="233363" indent="-233363" defTabSz="457200">
              <a:spcBef>
                <a:spcPct val="20000"/>
              </a:spcBef>
              <a:buClr>
                <a:srgbClr val="1F497D">
                  <a:lumMod val="60000"/>
                  <a:lumOff val="40000"/>
                </a:srgbClr>
              </a:buClr>
              <a:buFont typeface="Arial"/>
              <a:buChar char="•"/>
            </a:pPr>
            <a:r>
              <a:rPr lang="en-US" sz="1600" dirty="0" smtClean="0">
                <a:solidFill>
                  <a:schemeClr val="tx1"/>
                </a:solidFill>
                <a:latin typeface="Franklin Gothic Book" panose="020B0503020102020204" pitchFamily="34" charset="0"/>
              </a:rPr>
              <a:t>If the person has an immigration status that is not listed, they are eligible for this exemption. </a:t>
            </a:r>
          </a:p>
          <a:p>
            <a:pPr marL="233363" indent="-233363" defTabSz="457200">
              <a:spcBef>
                <a:spcPct val="20000"/>
              </a:spcBef>
              <a:buClr>
                <a:srgbClr val="1F497D">
                  <a:lumMod val="60000"/>
                  <a:lumOff val="40000"/>
                </a:srgbClr>
              </a:buClr>
              <a:buFont typeface="Arial"/>
              <a:buChar char="•"/>
            </a:pPr>
            <a:r>
              <a:rPr lang="en-US" sz="1600" dirty="0" smtClean="0">
                <a:solidFill>
                  <a:schemeClr val="tx1"/>
                </a:solidFill>
                <a:latin typeface="Franklin Gothic Book" panose="020B0503020102020204" pitchFamily="34" charset="0"/>
              </a:rPr>
              <a:t>For the most part, a person with an ITIN is eligible for this exemption. But there are exceptions:</a:t>
            </a:r>
          </a:p>
          <a:p>
            <a:pPr marL="690563" lvl="1" indent="-233363" defTabSz="457200">
              <a:spcBef>
                <a:spcPct val="20000"/>
              </a:spcBef>
              <a:buClr>
                <a:srgbClr val="1F497D">
                  <a:lumMod val="60000"/>
                  <a:lumOff val="40000"/>
                </a:srgbClr>
              </a:buClr>
              <a:buFont typeface="Arial"/>
              <a:buChar char="•"/>
            </a:pPr>
            <a:r>
              <a:rPr lang="en-US" sz="1600" u="sng" dirty="0" smtClean="0">
                <a:solidFill>
                  <a:schemeClr val="tx1"/>
                </a:solidFill>
                <a:latin typeface="Franklin Gothic Book" panose="020B0503020102020204" pitchFamily="34" charset="0"/>
              </a:rPr>
              <a:t>A person is NOT eligible for this exemption</a:t>
            </a:r>
            <a:r>
              <a:rPr lang="en-US" sz="1600" dirty="0" smtClean="0">
                <a:solidFill>
                  <a:schemeClr val="tx1"/>
                </a:solidFill>
                <a:latin typeface="Franklin Gothic Book" panose="020B0503020102020204" pitchFamily="34" charset="0"/>
              </a:rPr>
              <a:t> if they have an ITIN and a status that </a:t>
            </a:r>
            <a:r>
              <a:rPr lang="en-US" sz="1600" dirty="0" smtClean="0">
                <a:solidFill>
                  <a:srgbClr val="000000"/>
                </a:solidFill>
                <a:latin typeface="Franklin Gothic Book" panose="020B0503020102020204" pitchFamily="34" charset="0"/>
              </a:rPr>
              <a:t>allows them </a:t>
            </a:r>
            <a:r>
              <a:rPr lang="en-US" sz="1600" dirty="0" smtClean="0">
                <a:solidFill>
                  <a:schemeClr val="tx1"/>
                </a:solidFill>
                <a:latin typeface="Franklin Gothic Book" panose="020B0503020102020204" pitchFamily="34" charset="0"/>
              </a:rPr>
              <a:t>to purchase coverage in the Marketplace, such as the spouse of a student visa holder. </a:t>
            </a:r>
          </a:p>
          <a:p>
            <a:pPr marL="690563" lvl="1" indent="-233363" defTabSz="457200">
              <a:spcBef>
                <a:spcPct val="20000"/>
              </a:spcBef>
              <a:buClr>
                <a:srgbClr val="1F497D">
                  <a:lumMod val="60000"/>
                  <a:lumOff val="40000"/>
                </a:srgbClr>
              </a:buClr>
              <a:buFont typeface="Arial"/>
              <a:buChar char="•"/>
            </a:pPr>
            <a:r>
              <a:rPr lang="en-US" sz="1600" u="sng" dirty="0" smtClean="0">
                <a:solidFill>
                  <a:schemeClr val="tx1"/>
                </a:solidFill>
                <a:latin typeface="Franklin Gothic Book" panose="020B0503020102020204" pitchFamily="34" charset="0"/>
              </a:rPr>
              <a:t>A person IS eligible for this exemption</a:t>
            </a:r>
            <a:r>
              <a:rPr lang="en-US" sz="1600" dirty="0" smtClean="0">
                <a:solidFill>
                  <a:schemeClr val="tx1"/>
                </a:solidFill>
                <a:latin typeface="Franklin Gothic Book" panose="020B0503020102020204" pitchFamily="34" charset="0"/>
              </a:rPr>
              <a:t> if they have a lawful social security number but not an eligible immigration status. So, a person who is a Deferred Action for Childhood Arrivals (DACA) grantee (“Dreamer”) can claim the exemption, despite having an SSN.</a:t>
            </a:r>
          </a:p>
          <a:p>
            <a:pPr marL="233363" lvl="0" indent="-233363" defTabSz="457200">
              <a:spcBef>
                <a:spcPct val="20000"/>
              </a:spcBef>
              <a:buClr>
                <a:srgbClr val="1F497D">
                  <a:lumMod val="60000"/>
                  <a:lumOff val="40000"/>
                </a:srgbClr>
              </a:buClr>
              <a:buFont typeface="Arial"/>
              <a:buChar char="•"/>
            </a:pPr>
            <a:endParaRPr lang="en-US" sz="1600" dirty="0" smtClean="0">
              <a:solidFill>
                <a:schemeClr val="tx1"/>
              </a:solidFill>
              <a:latin typeface="Franklin Gothic Book" panose="020B0503020102020204" pitchFamily="34" charset="0"/>
            </a:endParaRPr>
          </a:p>
        </p:txBody>
      </p:sp>
    </p:spTree>
    <p:extLst>
      <p:ext uri="{BB962C8B-B14F-4D97-AF65-F5344CB8AC3E}">
        <p14:creationId xmlns:p14="http://schemas.microsoft.com/office/powerpoint/2010/main" val="2513057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
                                            <p:txEl>
                                              <p:pRg st="4" end="4"/>
                                            </p:txEl>
                                          </p:spTgt>
                                        </p:tgtEl>
                                        <p:attrNameLst>
                                          <p:attrName>style.visibility</p:attrName>
                                        </p:attrNameLst>
                                      </p:cBhvr>
                                      <p:to>
                                        <p:strVal val="visible"/>
                                      </p:to>
                                    </p:set>
                                    <p:animEffect transition="in" filter="fade">
                                      <p:cBhvr>
                                        <p:cTn id="7" dur="500"/>
                                        <p:tgtEl>
                                          <p:spTgt spid="18">
                                            <p:txEl>
                                              <p:pRg st="4" end="4"/>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8">
                                            <p:txEl>
                                              <p:pRg st="5" end="5"/>
                                            </p:txEl>
                                          </p:spTgt>
                                        </p:tgtEl>
                                        <p:attrNameLst>
                                          <p:attrName>style.visibility</p:attrName>
                                        </p:attrNameLst>
                                      </p:cBhvr>
                                      <p:to>
                                        <p:strVal val="visible"/>
                                      </p:to>
                                    </p:set>
                                    <p:animEffect transition="in" filter="fade">
                                      <p:cBhvr>
                                        <p:cTn id="10" dur="500"/>
                                        <p:tgtEl>
                                          <p:spTgt spid="18">
                                            <p:txEl>
                                              <p:pRg st="5" end="5"/>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18">
                                            <p:txEl>
                                              <p:pRg st="6" end="6"/>
                                            </p:txEl>
                                          </p:spTgt>
                                        </p:tgtEl>
                                        <p:attrNameLst>
                                          <p:attrName>style.visibility</p:attrName>
                                        </p:attrNameLst>
                                      </p:cBhvr>
                                      <p:to>
                                        <p:strVal val="visible"/>
                                      </p:to>
                                    </p:set>
                                    <p:animEffect transition="in" filter="fade">
                                      <p:cBhvr>
                                        <p:cTn id="13" dur="500"/>
                                        <p:tgtEl>
                                          <p:spTgt spid="18">
                                            <p:txEl>
                                              <p:pRg st="6" end="6"/>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8">
                                            <p:txEl>
                                              <p:pRg st="7" end="7"/>
                                            </p:txEl>
                                          </p:spTgt>
                                        </p:tgtEl>
                                        <p:attrNameLst>
                                          <p:attrName>style.visibility</p:attrName>
                                        </p:attrNameLst>
                                      </p:cBhvr>
                                      <p:to>
                                        <p:strVal val="visible"/>
                                      </p:to>
                                    </p:set>
                                    <p:animEffect transition="in" filter="fade">
                                      <p:cBhvr>
                                        <p:cTn id="18" dur="500"/>
                                        <p:tgtEl>
                                          <p:spTgt spid="18">
                                            <p:txEl>
                                              <p:pRg st="7" end="7"/>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18">
                                            <p:txEl>
                                              <p:pRg st="8" end="8"/>
                                            </p:txEl>
                                          </p:spTgt>
                                        </p:tgtEl>
                                        <p:attrNameLst>
                                          <p:attrName>style.visibility</p:attrName>
                                        </p:attrNameLst>
                                      </p:cBhvr>
                                      <p:to>
                                        <p:strVal val="visible"/>
                                      </p:to>
                                    </p:set>
                                    <p:animEffect transition="in" filter="fade">
                                      <p:cBhvr>
                                        <p:cTn id="21" dur="500"/>
                                        <p:tgtEl>
                                          <p:spTgt spid="18">
                                            <p:txEl>
                                              <p:pRg st="8" end="8"/>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18">
                                            <p:txEl>
                                              <p:pRg st="9" end="9"/>
                                            </p:txEl>
                                          </p:spTgt>
                                        </p:tgtEl>
                                        <p:attrNameLst>
                                          <p:attrName>style.visibility</p:attrName>
                                        </p:attrNameLst>
                                      </p:cBhvr>
                                      <p:to>
                                        <p:strVal val="visible"/>
                                      </p:to>
                                    </p:set>
                                    <p:animEffect transition="in" filter="fade">
                                      <p:cBhvr>
                                        <p:cTn id="24" dur="500"/>
                                        <p:tgtEl>
                                          <p:spTgt spid="18">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Example: Certain Noncitizens</a:t>
            </a:r>
            <a:endParaRPr lang="en-US" dirty="0"/>
          </a:p>
        </p:txBody>
      </p:sp>
      <p:sp>
        <p:nvSpPr>
          <p:cNvPr id="5" name="Slide Number Placeholder 4"/>
          <p:cNvSpPr>
            <a:spLocks noGrp="1"/>
          </p:cNvSpPr>
          <p:nvPr>
            <p:ph type="sldNum" sz="quarter" idx="10"/>
          </p:nvPr>
        </p:nvSpPr>
        <p:spPr/>
        <p:txBody>
          <a:bodyPr/>
          <a:lstStyle/>
          <a:p>
            <a:pPr algn="r"/>
            <a:fld id="{7FFE15FC-A8B6-4718-BABB-4F5309630F6C}" type="slidenum">
              <a:rPr lang="en-US" smtClean="0"/>
              <a:pPr algn="r"/>
              <a:t>36</a:t>
            </a:fld>
            <a:endParaRPr lang="en-US" dirty="0"/>
          </a:p>
        </p:txBody>
      </p:sp>
      <p:pic>
        <p:nvPicPr>
          <p:cNvPr id="7" name="Picture 6"/>
          <p:cNvPicPr>
            <a:picLocks noChangeAspect="1"/>
          </p:cNvPicPr>
          <p:nvPr/>
        </p:nvPicPr>
        <p:blipFill rotWithShape="1">
          <a:blip r:embed="rId2"/>
          <a:srcRect r="8592"/>
          <a:stretch/>
        </p:blipFill>
        <p:spPr>
          <a:xfrm>
            <a:off x="6283133" y="928675"/>
            <a:ext cx="2311201" cy="1671514"/>
          </a:xfrm>
          <a:prstGeom prst="rect">
            <a:avLst/>
          </a:prstGeom>
          <a:ln w="19050">
            <a:solidFill>
              <a:schemeClr val="tx1"/>
            </a:solidFill>
          </a:ln>
        </p:spPr>
      </p:pic>
      <p:sp>
        <p:nvSpPr>
          <p:cNvPr id="9" name="TextBox 8"/>
          <p:cNvSpPr txBox="1"/>
          <p:nvPr/>
        </p:nvSpPr>
        <p:spPr>
          <a:xfrm>
            <a:off x="208930" y="913884"/>
            <a:ext cx="6029856" cy="1308050"/>
          </a:xfrm>
          <a:prstGeom prst="rect">
            <a:avLst/>
          </a:prstGeom>
          <a:noFill/>
        </p:spPr>
        <p:txBody>
          <a:bodyPr wrap="square" rtlCol="0">
            <a:spAutoFit/>
          </a:bodyPr>
          <a:lstStyle/>
          <a:p>
            <a:pPr defTabSz="457200">
              <a:spcBef>
                <a:spcPct val="20000"/>
              </a:spcBef>
              <a:spcAft>
                <a:spcPts val="600"/>
              </a:spcAft>
              <a:buClr>
                <a:schemeClr val="tx2">
                  <a:lumMod val="60000"/>
                  <a:lumOff val="40000"/>
                </a:schemeClr>
              </a:buClr>
            </a:pPr>
            <a:r>
              <a:rPr lang="en-US" sz="2000" dirty="0" smtClean="0">
                <a:solidFill>
                  <a:srgbClr val="175475"/>
                </a:solidFill>
                <a:latin typeface="Franklin Gothic Medium" panose="020B0603020102020204" pitchFamily="34" charset="0"/>
                <a:cs typeface="Franklin Gothic Book"/>
              </a:rPr>
              <a:t>Example  </a:t>
            </a:r>
            <a:endParaRPr lang="en-US" sz="2000" dirty="0">
              <a:solidFill>
                <a:srgbClr val="175475"/>
              </a:solidFill>
              <a:latin typeface="Franklin Gothic Medium" panose="020B0603020102020204" pitchFamily="34" charset="0"/>
              <a:cs typeface="Franklin Gothic Book"/>
            </a:endParaRPr>
          </a:p>
          <a:p>
            <a:r>
              <a:rPr lang="en-US" dirty="0" smtClean="0">
                <a:latin typeface="Franklin Gothic Book"/>
                <a:cs typeface="Franklin Gothic Book"/>
              </a:rPr>
              <a:t>Fatima has an ITIN and files taxes but she is not lawfully present in the U.S.  Her husband and daughter are U.S. citizens    </a:t>
            </a:r>
            <a:endParaRPr lang="en-US" dirty="0">
              <a:latin typeface="Franklin Gothic Book"/>
              <a:cs typeface="Franklin Gothic Book"/>
            </a:endParaRPr>
          </a:p>
        </p:txBody>
      </p:sp>
      <p:grpSp>
        <p:nvGrpSpPr>
          <p:cNvPr id="14" name="Group 13"/>
          <p:cNvGrpSpPr/>
          <p:nvPr/>
        </p:nvGrpSpPr>
        <p:grpSpPr>
          <a:xfrm>
            <a:off x="91204" y="2739773"/>
            <a:ext cx="9052796" cy="1622169"/>
            <a:chOff x="91204" y="4472820"/>
            <a:chExt cx="9052796" cy="1622169"/>
          </a:xfrm>
        </p:grpSpPr>
        <p:pic>
          <p:nvPicPr>
            <p:cNvPr id="8" name="Picture 7"/>
            <p:cNvPicPr>
              <a:picLocks noChangeAspect="1"/>
            </p:cNvPicPr>
            <p:nvPr/>
          </p:nvPicPr>
          <p:blipFill rotWithShape="1">
            <a:blip r:embed="rId3"/>
            <a:srcRect l="873" t="64594" r="-873" b="20518"/>
            <a:stretch/>
          </p:blipFill>
          <p:spPr>
            <a:xfrm>
              <a:off x="91204" y="4472820"/>
              <a:ext cx="9052796" cy="1622169"/>
            </a:xfrm>
            <a:prstGeom prst="rect">
              <a:avLst/>
            </a:prstGeom>
            <a:ln>
              <a:noFill/>
            </a:ln>
            <a:effectLst>
              <a:outerShdw blurRad="190500" algn="tl" rotWithShape="0">
                <a:srgbClr val="000000">
                  <a:alpha val="70000"/>
                </a:srgbClr>
              </a:outerShdw>
            </a:effectLst>
          </p:spPr>
        </p:pic>
        <p:sp>
          <p:nvSpPr>
            <p:cNvPr id="10" name="TextBox 9"/>
            <p:cNvSpPr txBox="1"/>
            <p:nvPr/>
          </p:nvSpPr>
          <p:spPr>
            <a:xfrm>
              <a:off x="1021880" y="5619628"/>
              <a:ext cx="1751794" cy="369332"/>
            </a:xfrm>
            <a:prstGeom prst="rect">
              <a:avLst/>
            </a:prstGeom>
            <a:noFill/>
          </p:spPr>
          <p:txBody>
            <a:bodyPr wrap="square" rtlCol="0">
              <a:spAutoFit/>
            </a:bodyPr>
            <a:lstStyle/>
            <a:p>
              <a:r>
                <a:rPr lang="en-US" dirty="0">
                  <a:solidFill>
                    <a:srgbClr val="0000FF"/>
                  </a:solidFill>
                  <a:latin typeface="Apple Casual"/>
                  <a:cs typeface="Apple Casual"/>
                </a:rPr>
                <a:t>Fatima </a:t>
              </a:r>
              <a:r>
                <a:rPr lang="en-US" dirty="0" err="1">
                  <a:solidFill>
                    <a:srgbClr val="0000FF"/>
                  </a:solidFill>
                  <a:latin typeface="Apple Casual"/>
                  <a:cs typeface="Apple Casual"/>
                </a:rPr>
                <a:t>Diallo</a:t>
              </a:r>
              <a:r>
                <a:rPr lang="en-US" dirty="0">
                  <a:solidFill>
                    <a:srgbClr val="0000FF"/>
                  </a:solidFill>
                  <a:latin typeface="Apple Casual"/>
                  <a:cs typeface="Apple Casual"/>
                </a:rPr>
                <a:t> </a:t>
              </a:r>
            </a:p>
          </p:txBody>
        </p:sp>
        <p:sp>
          <p:nvSpPr>
            <p:cNvPr id="11" name="TextBox 10"/>
            <p:cNvSpPr txBox="1"/>
            <p:nvPr/>
          </p:nvSpPr>
          <p:spPr>
            <a:xfrm>
              <a:off x="2814211" y="5678179"/>
              <a:ext cx="1053907" cy="276999"/>
            </a:xfrm>
            <a:prstGeom prst="rect">
              <a:avLst/>
            </a:prstGeom>
            <a:noFill/>
          </p:spPr>
          <p:txBody>
            <a:bodyPr wrap="square" rtlCol="0">
              <a:spAutoFit/>
            </a:bodyPr>
            <a:lstStyle/>
            <a:p>
              <a:r>
                <a:rPr lang="en-US" sz="1200" dirty="0" smtClean="0">
                  <a:solidFill>
                    <a:srgbClr val="0000FF"/>
                  </a:solidFill>
                  <a:latin typeface="Apple Casual"/>
                  <a:cs typeface="Apple Casual"/>
                </a:rPr>
                <a:t>990-71-1111</a:t>
              </a:r>
              <a:endParaRPr lang="en-US" sz="1200" dirty="0">
                <a:solidFill>
                  <a:srgbClr val="0000FF"/>
                </a:solidFill>
                <a:latin typeface="Apple Casual"/>
                <a:cs typeface="Apple Casual"/>
              </a:endParaRPr>
            </a:p>
          </p:txBody>
        </p:sp>
        <p:sp>
          <p:nvSpPr>
            <p:cNvPr id="12" name="TextBox 11"/>
            <p:cNvSpPr txBox="1"/>
            <p:nvPr/>
          </p:nvSpPr>
          <p:spPr>
            <a:xfrm>
              <a:off x="3823424" y="5607758"/>
              <a:ext cx="513442" cy="369332"/>
            </a:xfrm>
            <a:prstGeom prst="rect">
              <a:avLst/>
            </a:prstGeom>
            <a:noFill/>
          </p:spPr>
          <p:txBody>
            <a:bodyPr wrap="square" rtlCol="0">
              <a:spAutoFit/>
            </a:bodyPr>
            <a:lstStyle/>
            <a:p>
              <a:pPr algn="ctr"/>
              <a:r>
                <a:rPr lang="en-US" dirty="0" smtClean="0">
                  <a:solidFill>
                    <a:srgbClr val="0000FF"/>
                  </a:solidFill>
                </a:rPr>
                <a:t>C</a:t>
              </a:r>
              <a:endParaRPr lang="en-US" dirty="0">
                <a:solidFill>
                  <a:srgbClr val="0000FF"/>
                </a:solidFill>
              </a:endParaRPr>
            </a:p>
          </p:txBody>
        </p:sp>
        <p:sp>
          <p:nvSpPr>
            <p:cNvPr id="13" name="TextBox 12"/>
            <p:cNvSpPr txBox="1"/>
            <p:nvPr/>
          </p:nvSpPr>
          <p:spPr>
            <a:xfrm>
              <a:off x="4396759" y="5609538"/>
              <a:ext cx="756651" cy="369332"/>
            </a:xfrm>
            <a:prstGeom prst="rect">
              <a:avLst/>
            </a:prstGeom>
            <a:noFill/>
          </p:spPr>
          <p:txBody>
            <a:bodyPr wrap="square" rtlCol="0">
              <a:spAutoFit/>
            </a:bodyPr>
            <a:lstStyle/>
            <a:p>
              <a:r>
                <a:rPr lang="en-US" dirty="0" smtClean="0">
                  <a:solidFill>
                    <a:srgbClr val="0000FF"/>
                  </a:solidFill>
                  <a:latin typeface="Apple Casual"/>
                  <a:cs typeface="Apple Casual"/>
                </a:rPr>
                <a:t>X  </a:t>
              </a:r>
              <a:endParaRPr lang="en-US" dirty="0">
                <a:solidFill>
                  <a:srgbClr val="0000FF"/>
                </a:solidFill>
                <a:latin typeface="Apple Casual"/>
                <a:cs typeface="Apple Casual"/>
              </a:endParaRPr>
            </a:p>
          </p:txBody>
        </p:sp>
      </p:grpSp>
      <p:sp>
        <p:nvSpPr>
          <p:cNvPr id="15" name="TextBox 14"/>
          <p:cNvSpPr txBox="1"/>
          <p:nvPr/>
        </p:nvSpPr>
        <p:spPr>
          <a:xfrm>
            <a:off x="296739" y="4605632"/>
            <a:ext cx="8344289" cy="1477328"/>
          </a:xfrm>
          <a:prstGeom prst="rect">
            <a:avLst/>
          </a:prstGeom>
          <a:noFill/>
        </p:spPr>
        <p:txBody>
          <a:bodyPr wrap="square" rtlCol="0">
            <a:spAutoFit/>
          </a:bodyPr>
          <a:lstStyle/>
          <a:p>
            <a:r>
              <a:rPr lang="en-US" dirty="0" smtClean="0">
                <a:latin typeface="Franklin Gothic Book" panose="020B0503020102020204" pitchFamily="34" charset="0"/>
              </a:rPr>
              <a:t>Alternatively, Fatima could claim the exemption if:</a:t>
            </a:r>
          </a:p>
          <a:p>
            <a:pPr marL="285750" indent="-285750">
              <a:buFont typeface="Wingdings" charset="2"/>
              <a:buChar char="§"/>
            </a:pPr>
            <a:r>
              <a:rPr lang="en-US" dirty="0" smtClean="0">
                <a:latin typeface="Franklin Gothic Book" panose="020B0503020102020204" pitchFamily="34" charset="0"/>
              </a:rPr>
              <a:t>Fatima is a nonresident living abroad but elects to be treated as a U.S. resident for the purpose of joint filing.</a:t>
            </a:r>
          </a:p>
          <a:p>
            <a:pPr marL="285750" indent="-285750">
              <a:buFont typeface="Wingdings" charset="2"/>
              <a:buChar char="§"/>
            </a:pPr>
            <a:r>
              <a:rPr lang="en-US" dirty="0" smtClean="0">
                <a:latin typeface="Franklin Gothic Book" panose="020B0503020102020204" pitchFamily="34" charset="0"/>
              </a:rPr>
              <a:t>Fatima has a social security number but is a Deferred Action for Childhood Arrivals (DACA) grantee (“Dreamer”).</a:t>
            </a:r>
            <a:endParaRPr lang="en-US" dirty="0">
              <a:latin typeface="Franklin Gothic Book" panose="020B0503020102020204" pitchFamily="34" charset="0"/>
            </a:endParaRPr>
          </a:p>
        </p:txBody>
      </p:sp>
    </p:spTree>
    <p:extLst>
      <p:ext uri="{BB962C8B-B14F-4D97-AF65-F5344CB8AC3E}">
        <p14:creationId xmlns:p14="http://schemas.microsoft.com/office/powerpoint/2010/main" val="3933887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
                                            <p:txEl>
                                              <p:pRg st="0" end="0"/>
                                            </p:txEl>
                                          </p:spTgt>
                                        </p:tgtEl>
                                        <p:attrNameLst>
                                          <p:attrName>style.visibility</p:attrName>
                                        </p:attrNameLst>
                                      </p:cBhvr>
                                      <p:to>
                                        <p:strVal val="visible"/>
                                      </p:to>
                                    </p:set>
                                    <p:animEffect transition="in" filter="fade">
                                      <p:cBhvr>
                                        <p:cTn id="12" dur="500"/>
                                        <p:tgtEl>
                                          <p:spTgt spid="15">
                                            <p:txEl>
                                              <p:pRg st="0" end="0"/>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15">
                                            <p:txEl>
                                              <p:pRg st="1" end="1"/>
                                            </p:txEl>
                                          </p:spTgt>
                                        </p:tgtEl>
                                        <p:attrNameLst>
                                          <p:attrName>style.visibility</p:attrName>
                                        </p:attrNameLst>
                                      </p:cBhvr>
                                      <p:to>
                                        <p:strVal val="visible"/>
                                      </p:to>
                                    </p:set>
                                    <p:animEffect transition="in" filter="fade">
                                      <p:cBhvr>
                                        <p:cTn id="15" dur="500"/>
                                        <p:tgtEl>
                                          <p:spTgt spid="15">
                                            <p:txEl>
                                              <p:pRg st="1" end="1"/>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15">
                                            <p:txEl>
                                              <p:pRg st="2" end="2"/>
                                            </p:txEl>
                                          </p:spTgt>
                                        </p:tgtEl>
                                        <p:attrNameLst>
                                          <p:attrName>style.visibility</p:attrName>
                                        </p:attrNameLst>
                                      </p:cBhvr>
                                      <p:to>
                                        <p:strVal val="visible"/>
                                      </p:to>
                                    </p:set>
                                    <p:animEffect transition="in" filter="fade">
                                      <p:cBhvr>
                                        <p:cTn id="18" dur="500"/>
                                        <p:tgtEl>
                                          <p:spTgt spid="1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IRS Exemptions: Born, Adopted or Died</a:t>
            </a:r>
            <a:endParaRPr lang="en-US" dirty="0"/>
          </a:p>
        </p:txBody>
      </p:sp>
      <p:sp>
        <p:nvSpPr>
          <p:cNvPr id="3" name="Slide Number Placeholder 2"/>
          <p:cNvSpPr>
            <a:spLocks noGrp="1"/>
          </p:cNvSpPr>
          <p:nvPr>
            <p:ph type="sldNum" sz="quarter" idx="10"/>
          </p:nvPr>
        </p:nvSpPr>
        <p:spPr/>
        <p:txBody>
          <a:bodyPr/>
          <a:lstStyle/>
          <a:p>
            <a:pPr algn="r"/>
            <a:fld id="{7FFE15FC-A8B6-4718-BABB-4F5309630F6C}" type="slidenum">
              <a:rPr lang="en-US" smtClean="0"/>
              <a:pPr algn="r"/>
              <a:t>37</a:t>
            </a:fld>
            <a:endParaRPr lang="en-US" dirty="0"/>
          </a:p>
        </p:txBody>
      </p:sp>
      <p:sp>
        <p:nvSpPr>
          <p:cNvPr id="4" name="Rectangle 3"/>
          <p:cNvSpPr/>
          <p:nvPr/>
        </p:nvSpPr>
        <p:spPr>
          <a:xfrm>
            <a:off x="7864428" y="811609"/>
            <a:ext cx="935258" cy="418744"/>
          </a:xfrm>
          <a:prstGeom prst="rect">
            <a:avLst/>
          </a:prstGeom>
          <a:solidFill>
            <a:schemeClr val="accent6">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H</a:t>
            </a:r>
            <a:endParaRPr lang="en-US" dirty="0">
              <a:solidFill>
                <a:schemeClr val="tx1"/>
              </a:solidFill>
            </a:endParaRPr>
          </a:p>
        </p:txBody>
      </p:sp>
      <p:sp>
        <p:nvSpPr>
          <p:cNvPr id="5" name="Rectangle 4"/>
          <p:cNvSpPr/>
          <p:nvPr/>
        </p:nvSpPr>
        <p:spPr>
          <a:xfrm>
            <a:off x="344217" y="811609"/>
            <a:ext cx="7495134" cy="418744"/>
          </a:xfrm>
          <a:prstGeom prst="rect">
            <a:avLst/>
          </a:prstGeom>
          <a:solidFill>
            <a:schemeClr val="accent1">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r>
              <a:rPr lang="en-US" sz="1600" b="1" dirty="0" smtClean="0">
                <a:solidFill>
                  <a:schemeClr val="tx1"/>
                </a:solidFill>
              </a:rPr>
              <a:t>Member of the tax household born, adopted or died</a:t>
            </a:r>
            <a:endParaRPr lang="en-US" sz="1600" b="1" dirty="0">
              <a:solidFill>
                <a:schemeClr val="tx1"/>
              </a:solidFill>
            </a:endParaRPr>
          </a:p>
        </p:txBody>
      </p:sp>
      <p:sp>
        <p:nvSpPr>
          <p:cNvPr id="9" name="TextBox 8"/>
          <p:cNvSpPr txBox="1"/>
          <p:nvPr/>
        </p:nvSpPr>
        <p:spPr>
          <a:xfrm>
            <a:off x="332348" y="1305721"/>
            <a:ext cx="8498594" cy="4801314"/>
          </a:xfrm>
          <a:prstGeom prst="rect">
            <a:avLst/>
          </a:prstGeom>
          <a:noFill/>
          <a:ln w="12700" cmpd="sng">
            <a:solidFill>
              <a:schemeClr val="tx2"/>
            </a:solidFill>
          </a:ln>
        </p:spPr>
        <p:txBody>
          <a:bodyPr wrap="square" rtlCol="0">
            <a:spAutoFit/>
          </a:bodyPr>
          <a:lstStyle/>
          <a:p>
            <a:r>
              <a:rPr lang="en-US" dirty="0" smtClean="0"/>
              <a:t>The coverage requirement applies for full months alive or adopted. This exemption covers the other months of the year, </a:t>
            </a:r>
            <a:r>
              <a:rPr lang="en-US" dirty="0" smtClean="0">
                <a:solidFill>
                  <a:srgbClr val="000000"/>
                </a:solidFill>
              </a:rPr>
              <a:t>when coverage is not required (e.g. before birth or after death). </a:t>
            </a:r>
          </a:p>
          <a:p>
            <a:pPr lvl="1"/>
            <a:endParaRPr lang="en-US" dirty="0" smtClean="0"/>
          </a:p>
          <a:p>
            <a:pPr lvl="1"/>
            <a:r>
              <a:rPr lang="en-US" b="1" dirty="0" smtClean="0"/>
              <a:t>Example 1</a:t>
            </a:r>
            <a:r>
              <a:rPr lang="en-US" dirty="0" smtClean="0"/>
              <a:t>:  A child is born May 14. Coverage is required June - December. The exemption can be used January – May.</a:t>
            </a:r>
          </a:p>
          <a:p>
            <a:pPr lvl="1"/>
            <a:endParaRPr lang="en-US" dirty="0" smtClean="0"/>
          </a:p>
          <a:p>
            <a:pPr lvl="1"/>
            <a:r>
              <a:rPr lang="en-US" b="1" dirty="0" smtClean="0"/>
              <a:t>Example 2</a:t>
            </a:r>
            <a:r>
              <a:rPr lang="en-US" dirty="0" smtClean="0"/>
              <a:t>:  A person dies May 14. Coverage is required January – April. The exemption can be used May – December.</a:t>
            </a:r>
          </a:p>
          <a:p>
            <a:endParaRPr lang="en-US" dirty="0" smtClean="0"/>
          </a:p>
          <a:p>
            <a:r>
              <a:rPr lang="en-US" b="1" dirty="0" smtClean="0">
                <a:solidFill>
                  <a:srgbClr val="000000"/>
                </a:solidFill>
              </a:rPr>
              <a:t>Tip: </a:t>
            </a:r>
            <a:r>
              <a:rPr lang="en-US" dirty="0" smtClean="0">
                <a:solidFill>
                  <a:srgbClr val="000000"/>
                </a:solidFill>
              </a:rPr>
              <a:t>If </a:t>
            </a:r>
            <a:r>
              <a:rPr lang="en-US" dirty="0" smtClean="0"/>
              <a:t>the entire tax family had coverage all year, you can still consider the born, died or adopted person to have full-year coverage.  In examples 1 and 2 above, if everyone else on the return had coverage all year, you can still check the box on Line 61.</a:t>
            </a:r>
          </a:p>
          <a:p>
            <a:endParaRPr lang="en-US" dirty="0"/>
          </a:p>
          <a:p>
            <a:r>
              <a:rPr lang="en-US" dirty="0" smtClean="0"/>
              <a:t>If you can’t check the box, and need to indicate exemption or penalty by individual, use this exemption.</a:t>
            </a:r>
          </a:p>
          <a:p>
            <a:endParaRPr lang="en-US" dirty="0"/>
          </a:p>
        </p:txBody>
      </p:sp>
    </p:spTree>
    <p:extLst>
      <p:ext uri="{BB962C8B-B14F-4D97-AF65-F5344CB8AC3E}">
        <p14:creationId xmlns:p14="http://schemas.microsoft.com/office/powerpoint/2010/main" val="3793000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bg/>
                                          </p:spTgt>
                                        </p:tgtEl>
                                        <p:attrNameLst>
                                          <p:attrName>style.visibility</p:attrName>
                                        </p:attrNameLst>
                                      </p:cBhvr>
                                      <p:to>
                                        <p:strVal val="visible"/>
                                      </p:to>
                                    </p:set>
                                    <p:animEffect transition="in" filter="fade">
                                      <p:cBhvr>
                                        <p:cTn id="7" dur="500"/>
                                        <p:tgtEl>
                                          <p:spTgt spid="9">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xEl>
                                              <p:pRg st="0" end="0"/>
                                            </p:txEl>
                                          </p:spTgt>
                                        </p:tgtEl>
                                        <p:attrNameLst>
                                          <p:attrName>style.visibility</p:attrName>
                                        </p:attrNameLst>
                                      </p:cBhvr>
                                      <p:to>
                                        <p:strVal val="visible"/>
                                      </p:to>
                                    </p:set>
                                    <p:animEffect transition="in" filter="fade">
                                      <p:cBhvr>
                                        <p:cTn id="10" dur="500"/>
                                        <p:tgtEl>
                                          <p:spTgt spid="9">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animEffect transition="in" filter="fade">
                                      <p:cBhvr>
                                        <p:cTn id="15" dur="500"/>
                                        <p:tgtEl>
                                          <p:spTgt spid="9">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9">
                                            <p:txEl>
                                              <p:pRg st="4" end="4"/>
                                            </p:txEl>
                                          </p:spTgt>
                                        </p:tgtEl>
                                        <p:attrNameLst>
                                          <p:attrName>style.visibility</p:attrName>
                                        </p:attrNameLst>
                                      </p:cBhvr>
                                      <p:to>
                                        <p:strVal val="visible"/>
                                      </p:to>
                                    </p:set>
                                    <p:animEffect transition="in" filter="fade">
                                      <p:cBhvr>
                                        <p:cTn id="18" dur="500"/>
                                        <p:tgtEl>
                                          <p:spTgt spid="9">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9">
                                            <p:txEl>
                                              <p:pRg st="6" end="6"/>
                                            </p:txEl>
                                          </p:spTgt>
                                        </p:tgtEl>
                                        <p:attrNameLst>
                                          <p:attrName>style.visibility</p:attrName>
                                        </p:attrNameLst>
                                      </p:cBhvr>
                                      <p:to>
                                        <p:strVal val="visible"/>
                                      </p:to>
                                    </p:set>
                                    <p:animEffect transition="in" filter="fade">
                                      <p:cBhvr>
                                        <p:cTn id="23" dur="500"/>
                                        <p:tgtEl>
                                          <p:spTgt spid="9">
                                            <p:txEl>
                                              <p:pRg st="6" end="6"/>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9">
                                            <p:txEl>
                                              <p:pRg st="8" end="8"/>
                                            </p:txEl>
                                          </p:spTgt>
                                        </p:tgtEl>
                                        <p:attrNameLst>
                                          <p:attrName>style.visibility</p:attrName>
                                        </p:attrNameLst>
                                      </p:cBhvr>
                                      <p:to>
                                        <p:strVal val="visible"/>
                                      </p:to>
                                    </p:set>
                                    <p:animEffect transition="in" filter="fade">
                                      <p:cBhvr>
                                        <p:cTn id="26" dur="500"/>
                                        <p:tgtEl>
                                          <p:spTgt spid="9">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allAtOnce"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Born, Adopted or Died</a:t>
            </a:r>
            <a:endParaRPr lang="en-US" dirty="0"/>
          </a:p>
        </p:txBody>
      </p:sp>
      <p:sp>
        <p:nvSpPr>
          <p:cNvPr id="3" name="Slide Number Placeholder 2"/>
          <p:cNvSpPr>
            <a:spLocks noGrp="1"/>
          </p:cNvSpPr>
          <p:nvPr>
            <p:ph type="sldNum" sz="quarter" idx="10"/>
          </p:nvPr>
        </p:nvSpPr>
        <p:spPr/>
        <p:txBody>
          <a:bodyPr/>
          <a:lstStyle/>
          <a:p>
            <a:pPr algn="r"/>
            <a:fld id="{7FFE15FC-A8B6-4718-BABB-4F5309630F6C}" type="slidenum">
              <a:rPr lang="en-US" smtClean="0"/>
              <a:pPr algn="r"/>
              <a:t>38</a:t>
            </a:fld>
            <a:endParaRPr lang="en-US" dirty="0"/>
          </a:p>
        </p:txBody>
      </p:sp>
      <p:sp>
        <p:nvSpPr>
          <p:cNvPr id="4" name="Rectangle 3"/>
          <p:cNvSpPr/>
          <p:nvPr/>
        </p:nvSpPr>
        <p:spPr>
          <a:xfrm>
            <a:off x="268176" y="917694"/>
            <a:ext cx="6064257" cy="4949048"/>
          </a:xfrm>
          <a:prstGeom prst="rect">
            <a:avLst/>
          </a:prstGeom>
        </p:spPr>
        <p:txBody>
          <a:bodyPr wrap="square">
            <a:spAutoFit/>
          </a:bodyPr>
          <a:lstStyle/>
          <a:p>
            <a:r>
              <a:rPr lang="en-US" sz="2000" b="1" dirty="0">
                <a:latin typeface="Franklin Gothic Book" panose="020B0503020102020204" pitchFamily="34" charset="0"/>
              </a:rPr>
              <a:t>Rashid, Miriam and Leila</a:t>
            </a:r>
          </a:p>
          <a:p>
            <a:pPr marL="233363" indent="-233363" defTabSz="457200">
              <a:spcBef>
                <a:spcPct val="20000"/>
              </a:spcBef>
              <a:buClr>
                <a:srgbClr val="1F497D">
                  <a:lumMod val="60000"/>
                  <a:lumOff val="40000"/>
                </a:srgbClr>
              </a:buClr>
              <a:buFont typeface="Arial"/>
              <a:buChar char="•"/>
            </a:pPr>
            <a:r>
              <a:rPr lang="en-US" dirty="0">
                <a:latin typeface="Franklin Gothic Book" panose="020B0503020102020204" pitchFamily="34" charset="0"/>
              </a:rPr>
              <a:t>Rashid and Miriam had insurance for all of 2015 through Miriam’s employer.</a:t>
            </a:r>
          </a:p>
          <a:p>
            <a:pPr marL="233363" indent="-233363" defTabSz="457200">
              <a:spcBef>
                <a:spcPct val="20000"/>
              </a:spcBef>
              <a:buClr>
                <a:srgbClr val="1F497D">
                  <a:lumMod val="60000"/>
                  <a:lumOff val="40000"/>
                </a:srgbClr>
              </a:buClr>
              <a:buFont typeface="Arial"/>
              <a:buChar char="•"/>
            </a:pPr>
            <a:r>
              <a:rPr lang="en-US" dirty="0">
                <a:latin typeface="Franklin Gothic Book" panose="020B0503020102020204" pitchFamily="34" charset="0"/>
              </a:rPr>
              <a:t>Leila was born in November and was added to the coverage. </a:t>
            </a:r>
          </a:p>
          <a:p>
            <a:pPr marL="233363" indent="-233363" defTabSz="457200">
              <a:spcBef>
                <a:spcPct val="20000"/>
              </a:spcBef>
              <a:buClr>
                <a:srgbClr val="1F497D">
                  <a:lumMod val="60000"/>
                  <a:lumOff val="40000"/>
                </a:srgbClr>
              </a:buClr>
              <a:buFont typeface="Arial"/>
              <a:buChar char="•"/>
            </a:pPr>
            <a:r>
              <a:rPr lang="en-US" dirty="0">
                <a:latin typeface="Franklin Gothic Book" panose="020B0503020102020204" pitchFamily="34" charset="0"/>
              </a:rPr>
              <a:t>Rashid and Miriam can check the box on Line 61 for full-year coverage, even though Leila only had coverage in November and December. </a:t>
            </a:r>
          </a:p>
          <a:p>
            <a:endParaRPr lang="en-US" sz="2000" dirty="0">
              <a:latin typeface="Franklin Gothic Book" panose="020B0503020102020204" pitchFamily="34" charset="0"/>
            </a:endParaRPr>
          </a:p>
          <a:p>
            <a:r>
              <a:rPr lang="en-US" sz="2000" dirty="0">
                <a:latin typeface="Franklin Gothic Book" panose="020B0503020102020204" pitchFamily="34" charset="0"/>
              </a:rPr>
              <a:t>Alternatively:</a:t>
            </a:r>
          </a:p>
          <a:p>
            <a:pPr marL="233363" indent="-233363" defTabSz="457200">
              <a:spcBef>
                <a:spcPct val="20000"/>
              </a:spcBef>
              <a:buClr>
                <a:srgbClr val="1F497D">
                  <a:lumMod val="60000"/>
                  <a:lumOff val="40000"/>
                </a:srgbClr>
              </a:buClr>
              <a:buFont typeface="Arial"/>
              <a:buChar char="•"/>
            </a:pPr>
            <a:r>
              <a:rPr lang="en-US" dirty="0">
                <a:latin typeface="Franklin Gothic Book" panose="020B0503020102020204" pitchFamily="34" charset="0"/>
              </a:rPr>
              <a:t>Rashid and Miriam were uninsured for all of 2015. </a:t>
            </a:r>
          </a:p>
          <a:p>
            <a:pPr marL="233363" indent="-233363" defTabSz="457200">
              <a:spcBef>
                <a:spcPct val="20000"/>
              </a:spcBef>
              <a:buClr>
                <a:srgbClr val="1F497D">
                  <a:lumMod val="60000"/>
                  <a:lumOff val="40000"/>
                </a:srgbClr>
              </a:buClr>
              <a:buFont typeface="Arial"/>
              <a:buChar char="•"/>
            </a:pPr>
            <a:r>
              <a:rPr lang="en-US" dirty="0">
                <a:latin typeface="Franklin Gothic Book" panose="020B0503020102020204" pitchFamily="34" charset="0"/>
              </a:rPr>
              <a:t>Leila was born in November and was also uninsured.</a:t>
            </a:r>
          </a:p>
          <a:p>
            <a:pPr marL="233363" indent="-233363" defTabSz="457200">
              <a:spcBef>
                <a:spcPct val="20000"/>
              </a:spcBef>
              <a:buClr>
                <a:srgbClr val="1F497D">
                  <a:lumMod val="60000"/>
                  <a:lumOff val="40000"/>
                </a:srgbClr>
              </a:buClr>
              <a:buFont typeface="Arial"/>
              <a:buChar char="•"/>
            </a:pPr>
            <a:r>
              <a:rPr lang="en-US" dirty="0">
                <a:latin typeface="Franklin Gothic Book" panose="020B0503020102020204" pitchFamily="34" charset="0"/>
              </a:rPr>
              <a:t>Assuming no household exemption applies, use Code H for Leila for January through November. </a:t>
            </a:r>
            <a:r>
              <a:rPr lang="en-US" dirty="0">
                <a:solidFill>
                  <a:srgbClr val="000000"/>
                </a:solidFill>
                <a:latin typeface="Franklin Gothic Book" panose="020B0503020102020204" pitchFamily="34" charset="0"/>
              </a:rPr>
              <a:t>Use the short coverage gap exemption </a:t>
            </a:r>
            <a:r>
              <a:rPr lang="en-US">
                <a:solidFill>
                  <a:srgbClr val="000000"/>
                </a:solidFill>
                <a:latin typeface="Franklin Gothic Book" panose="020B0503020102020204" pitchFamily="34" charset="0"/>
              </a:rPr>
              <a:t>code “</a:t>
            </a:r>
            <a:r>
              <a:rPr lang="en-US" smtClean="0">
                <a:solidFill>
                  <a:srgbClr val="000000"/>
                </a:solidFill>
                <a:latin typeface="Franklin Gothic Book" panose="020B0503020102020204" pitchFamily="34" charset="0"/>
              </a:rPr>
              <a:t>B” </a:t>
            </a:r>
            <a:r>
              <a:rPr lang="en-US" dirty="0">
                <a:solidFill>
                  <a:srgbClr val="000000"/>
                </a:solidFill>
                <a:latin typeface="Franklin Gothic Book" panose="020B0503020102020204" pitchFamily="34" charset="0"/>
              </a:rPr>
              <a:t>for December.</a:t>
            </a:r>
            <a:endParaRPr lang="en-US" strike="sngStrike" dirty="0">
              <a:solidFill>
                <a:srgbClr val="000000"/>
              </a:solidFill>
              <a:latin typeface="Franklin Gothic Book" panose="020B0503020102020204" pitchFamily="34" charset="0"/>
            </a:endParaRPr>
          </a:p>
          <a:p>
            <a:endParaRPr lang="en-US" dirty="0">
              <a:latin typeface="Franklin Gothic Book" panose="020B0503020102020204" pitchFamily="34" charset="0"/>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45753" y="955964"/>
            <a:ext cx="2210950" cy="2763687"/>
          </a:xfrm>
          <a:prstGeom prst="rect">
            <a:avLst/>
          </a:prstGeom>
          <a:ln w="28575">
            <a:solidFill>
              <a:schemeClr val="tx1"/>
            </a:solidFill>
          </a:ln>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664256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5" end="5"/>
                                            </p:txEl>
                                          </p:spTgt>
                                        </p:tgtEl>
                                        <p:attrNameLst>
                                          <p:attrName>style.visibility</p:attrName>
                                        </p:attrNameLst>
                                      </p:cBhvr>
                                      <p:to>
                                        <p:strVal val="visible"/>
                                      </p:to>
                                    </p:set>
                                    <p:animEffect transition="in" filter="fade">
                                      <p:cBhvr>
                                        <p:cTn id="7" dur="500"/>
                                        <p:tgtEl>
                                          <p:spTgt spid="4">
                                            <p:txEl>
                                              <p:pRg st="5" end="5"/>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
                                            <p:txEl>
                                              <p:pRg st="6" end="6"/>
                                            </p:txEl>
                                          </p:spTgt>
                                        </p:tgtEl>
                                        <p:attrNameLst>
                                          <p:attrName>style.visibility</p:attrName>
                                        </p:attrNameLst>
                                      </p:cBhvr>
                                      <p:to>
                                        <p:strVal val="visible"/>
                                      </p:to>
                                    </p:set>
                                    <p:animEffect transition="in" filter="fade">
                                      <p:cBhvr>
                                        <p:cTn id="10" dur="500"/>
                                        <p:tgtEl>
                                          <p:spTgt spid="4">
                                            <p:txEl>
                                              <p:pRg st="6" end="6"/>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4">
                                            <p:txEl>
                                              <p:pRg st="7" end="7"/>
                                            </p:txEl>
                                          </p:spTgt>
                                        </p:tgtEl>
                                        <p:attrNameLst>
                                          <p:attrName>style.visibility</p:attrName>
                                        </p:attrNameLst>
                                      </p:cBhvr>
                                      <p:to>
                                        <p:strVal val="visible"/>
                                      </p:to>
                                    </p:set>
                                    <p:animEffect transition="in" filter="fade">
                                      <p:cBhvr>
                                        <p:cTn id="13" dur="500"/>
                                        <p:tgtEl>
                                          <p:spTgt spid="4">
                                            <p:txEl>
                                              <p:pRg st="7" end="7"/>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4">
                                            <p:txEl>
                                              <p:pRg st="8" end="8"/>
                                            </p:txEl>
                                          </p:spTgt>
                                        </p:tgtEl>
                                        <p:attrNameLst>
                                          <p:attrName>style.visibility</p:attrName>
                                        </p:attrNameLst>
                                      </p:cBhvr>
                                      <p:to>
                                        <p:strVal val="visible"/>
                                      </p:to>
                                    </p:set>
                                    <p:animEffect transition="in" filter="fade">
                                      <p:cBhvr>
                                        <p:cTn id="16" dur="500"/>
                                        <p:tgtEl>
                                          <p:spTgt spid="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The Last Resort…Marketplace Exemptions  </a:t>
            </a:r>
            <a:endParaRPr lang="en-US" dirty="0"/>
          </a:p>
        </p:txBody>
      </p:sp>
      <p:sp>
        <p:nvSpPr>
          <p:cNvPr id="3" name="Slide Number Placeholder 2"/>
          <p:cNvSpPr>
            <a:spLocks noGrp="1"/>
          </p:cNvSpPr>
          <p:nvPr>
            <p:ph type="sldNum" sz="quarter" idx="12"/>
          </p:nvPr>
        </p:nvSpPr>
        <p:spPr/>
        <p:txBody>
          <a:bodyPr/>
          <a:lstStyle/>
          <a:p>
            <a:pPr algn="r"/>
            <a:fld id="{7FFE15FC-A8B6-4718-BABB-4F5309630F6C}" type="slidenum">
              <a:rPr lang="en-US" smtClean="0"/>
              <a:pPr algn="r"/>
              <a:t>39</a:t>
            </a:fld>
            <a:endParaRPr lang="en-US" dirty="0"/>
          </a:p>
        </p:txBody>
      </p:sp>
      <p:sp>
        <p:nvSpPr>
          <p:cNvPr id="10" name="TextBox 9"/>
          <p:cNvSpPr txBox="1"/>
          <p:nvPr/>
        </p:nvSpPr>
        <p:spPr>
          <a:xfrm>
            <a:off x="209605" y="1010920"/>
            <a:ext cx="4831925" cy="4696670"/>
          </a:xfrm>
          <a:prstGeom prst="rect">
            <a:avLst/>
          </a:prstGeom>
          <a:noFill/>
        </p:spPr>
        <p:txBody>
          <a:bodyPr wrap="square" rtlCol="0">
            <a:spAutoFit/>
          </a:bodyPr>
          <a:lstStyle/>
          <a:p>
            <a:pPr marL="233363" indent="-233363" defTabSz="457200">
              <a:spcBef>
                <a:spcPct val="20000"/>
              </a:spcBef>
              <a:buClr>
                <a:schemeClr val="tx2">
                  <a:lumMod val="60000"/>
                  <a:lumOff val="40000"/>
                </a:schemeClr>
              </a:buClr>
              <a:buFont typeface="Arial"/>
              <a:buChar char="•"/>
            </a:pPr>
            <a:r>
              <a:rPr lang="en-US" sz="2200" dirty="0">
                <a:latin typeface="Franklin Gothic Book"/>
                <a:cs typeface="Franklin Gothic Book"/>
              </a:rPr>
              <a:t>If no other IRS exemption applies, consider helping a client apply for a Marketplace exemption</a:t>
            </a:r>
            <a:endParaRPr lang="en-US" sz="2400" dirty="0" smtClean="0">
              <a:latin typeface="Franklin Gothic Book"/>
              <a:cs typeface="Franklin Gothic Book"/>
            </a:endParaRPr>
          </a:p>
          <a:p>
            <a:pPr marL="233363" indent="-233363" defTabSz="457200">
              <a:spcBef>
                <a:spcPct val="20000"/>
              </a:spcBef>
              <a:buClr>
                <a:schemeClr val="tx2">
                  <a:lumMod val="60000"/>
                  <a:lumOff val="40000"/>
                </a:schemeClr>
              </a:buClr>
              <a:buFont typeface="Arial"/>
              <a:buChar char="•"/>
            </a:pPr>
            <a:r>
              <a:rPr lang="en-US" sz="2200" dirty="0">
                <a:latin typeface="Franklin Gothic Book"/>
                <a:cs typeface="Franklin Gothic Book"/>
              </a:rPr>
              <a:t>Application must be mailed and takes time for processing</a:t>
            </a:r>
            <a:endParaRPr lang="en-US" sz="2400" dirty="0" smtClean="0">
              <a:latin typeface="Franklin Gothic Book"/>
              <a:cs typeface="Franklin Gothic Book"/>
            </a:endParaRPr>
          </a:p>
          <a:p>
            <a:pPr marL="233363" indent="-233363" defTabSz="457200">
              <a:spcBef>
                <a:spcPct val="20000"/>
              </a:spcBef>
              <a:buClr>
                <a:schemeClr val="tx2">
                  <a:lumMod val="60000"/>
                  <a:lumOff val="40000"/>
                </a:schemeClr>
              </a:buClr>
              <a:buFont typeface="Arial"/>
              <a:buChar char="•"/>
            </a:pPr>
            <a:r>
              <a:rPr lang="en-US" sz="2200" dirty="0">
                <a:latin typeface="Franklin Gothic Book"/>
                <a:cs typeface="Franklin Gothic Book"/>
              </a:rPr>
              <a:t>If the application has been mailed but not processed, write </a:t>
            </a:r>
            <a:r>
              <a:rPr lang="en-US" sz="2200" b="1" dirty="0">
                <a:latin typeface="Franklin Gothic Book"/>
                <a:cs typeface="Franklin Gothic Book"/>
              </a:rPr>
              <a:t>“pending” </a:t>
            </a:r>
            <a:r>
              <a:rPr lang="en-US" sz="2200" dirty="0">
                <a:latin typeface="Franklin Gothic Book"/>
                <a:cs typeface="Franklin Gothic Book"/>
              </a:rPr>
              <a:t>in Part 1 of Form 8965. </a:t>
            </a:r>
            <a:endParaRPr lang="en-US" sz="2400" dirty="0" smtClean="0">
              <a:latin typeface="Franklin Gothic Book"/>
              <a:cs typeface="Franklin Gothic Book"/>
            </a:endParaRPr>
          </a:p>
          <a:p>
            <a:pPr marL="233363" indent="-233363" defTabSz="457200">
              <a:spcBef>
                <a:spcPct val="20000"/>
              </a:spcBef>
              <a:buClr>
                <a:schemeClr val="tx2">
                  <a:lumMod val="60000"/>
                  <a:lumOff val="40000"/>
                </a:schemeClr>
              </a:buClr>
              <a:buFont typeface="Arial"/>
              <a:buChar char="•"/>
            </a:pPr>
            <a:r>
              <a:rPr lang="en-US" sz="2200" dirty="0">
                <a:latin typeface="Franklin Gothic Book"/>
                <a:cs typeface="Franklin Gothic Book"/>
              </a:rPr>
              <a:t>Useful for:</a:t>
            </a:r>
            <a:endParaRPr lang="en-US" sz="2400" dirty="0" smtClean="0">
              <a:latin typeface="Franklin Gothic Book"/>
              <a:cs typeface="Franklin Gothic Book"/>
            </a:endParaRPr>
          </a:p>
          <a:p>
            <a:pPr marL="690563" lvl="1" indent="-233363" defTabSz="457200">
              <a:spcBef>
                <a:spcPct val="20000"/>
              </a:spcBef>
              <a:buClr>
                <a:srgbClr val="1F497D">
                  <a:lumMod val="60000"/>
                  <a:lumOff val="40000"/>
                </a:srgbClr>
              </a:buClr>
              <a:buFont typeface="Arial"/>
              <a:buChar char="•"/>
            </a:pPr>
            <a:r>
              <a:rPr lang="en-US" sz="2000" dirty="0">
                <a:latin typeface="Franklin Gothic Book" panose="020B0503020102020204" pitchFamily="34" charset="0"/>
              </a:rPr>
              <a:t>Religious conscience exemption (available only through the Marketplace) </a:t>
            </a:r>
          </a:p>
          <a:p>
            <a:pPr marL="690563" lvl="1" indent="-233363" defTabSz="457200">
              <a:spcBef>
                <a:spcPct val="20000"/>
              </a:spcBef>
              <a:buClr>
                <a:srgbClr val="1F497D">
                  <a:lumMod val="60000"/>
                  <a:lumOff val="40000"/>
                </a:srgbClr>
              </a:buClr>
              <a:buFont typeface="Arial"/>
              <a:buChar char="•"/>
            </a:pPr>
            <a:r>
              <a:rPr lang="en-US" sz="2000" dirty="0">
                <a:latin typeface="Franklin Gothic Book" panose="020B0503020102020204" pitchFamily="34" charset="0"/>
              </a:rPr>
              <a:t>Hardship </a:t>
            </a:r>
            <a:r>
              <a:rPr lang="en-US" sz="2000" dirty="0" smtClean="0">
                <a:latin typeface="Franklin Gothic Book"/>
                <a:cs typeface="Franklin Gothic Book"/>
              </a:rPr>
              <a:t>exemptions</a:t>
            </a:r>
            <a:endParaRPr lang="en-US" sz="2000" dirty="0">
              <a:latin typeface="Franklin Gothic Book"/>
              <a:cs typeface="Franklin Gothic Book"/>
            </a:endParaRPr>
          </a:p>
        </p:txBody>
      </p:sp>
      <p:sp>
        <p:nvSpPr>
          <p:cNvPr id="12" name="Content Placeholder 12"/>
          <p:cNvSpPr>
            <a:spLocks noGrp="1"/>
          </p:cNvSpPr>
          <p:nvPr>
            <p:ph idx="1"/>
          </p:nvPr>
        </p:nvSpPr>
        <p:spPr>
          <a:xfrm>
            <a:off x="5209550" y="974337"/>
            <a:ext cx="3668491" cy="4747341"/>
          </a:xfrm>
          <a:solidFill>
            <a:schemeClr val="accent1">
              <a:lumMod val="20000"/>
              <a:lumOff val="80000"/>
            </a:schemeClr>
          </a:solidFill>
          <a:ln w="38100" cmpd="sng">
            <a:solidFill>
              <a:schemeClr val="tx2"/>
            </a:solidFill>
          </a:ln>
        </p:spPr>
        <p:txBody>
          <a:bodyPr/>
          <a:lstStyle/>
          <a:p>
            <a:pPr marL="0" indent="0">
              <a:buNone/>
            </a:pPr>
            <a:r>
              <a:rPr lang="en-US" sz="2000" dirty="0" smtClean="0">
                <a:latin typeface="Franklin Gothic Medium" panose="020B0603020102020204" pitchFamily="34" charset="0"/>
              </a:rPr>
              <a:t>Should I Make a Referral to Complete a Hardship Application?</a:t>
            </a:r>
          </a:p>
          <a:p>
            <a:r>
              <a:rPr lang="en-US" sz="1800" dirty="0" smtClean="0"/>
              <a:t>A referral to a health care assister is one option but it causes additional delay</a:t>
            </a:r>
          </a:p>
          <a:p>
            <a:r>
              <a:rPr lang="en-US" sz="1800" dirty="0" smtClean="0"/>
              <a:t>Consider helping the client complete the hardship application at your tax site</a:t>
            </a:r>
          </a:p>
          <a:p>
            <a:r>
              <a:rPr lang="en-US" sz="1800" dirty="0" smtClean="0"/>
              <a:t>No special health care knowledge is needed. Application requires:</a:t>
            </a:r>
          </a:p>
          <a:p>
            <a:pPr lvl="1"/>
            <a:r>
              <a:rPr lang="en-US" sz="1600" dirty="0" smtClean="0"/>
              <a:t>Name and contact info</a:t>
            </a:r>
          </a:p>
          <a:p>
            <a:pPr lvl="1"/>
            <a:r>
              <a:rPr lang="en-US" sz="1600" dirty="0" smtClean="0"/>
              <a:t>Dependents</a:t>
            </a:r>
          </a:p>
          <a:p>
            <a:pPr lvl="1"/>
            <a:r>
              <a:rPr lang="en-US" sz="1600" dirty="0" smtClean="0"/>
              <a:t>Documentation of exemption</a:t>
            </a:r>
          </a:p>
          <a:p>
            <a:pPr lvl="1"/>
            <a:r>
              <a:rPr lang="en-US" sz="1600" dirty="0" smtClean="0"/>
              <a:t>Taxpayer’s signature</a:t>
            </a:r>
            <a:endParaRPr lang="en-US" sz="1600" dirty="0"/>
          </a:p>
        </p:txBody>
      </p:sp>
    </p:spTree>
    <p:extLst>
      <p:ext uri="{BB962C8B-B14F-4D97-AF65-F5344CB8AC3E}">
        <p14:creationId xmlns:p14="http://schemas.microsoft.com/office/powerpoint/2010/main" val="23089389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2014: VITA/TCE Tax Year in Review (Shared Responsibility)</a:t>
            </a:r>
            <a:endParaRPr lang="en-US" dirty="0"/>
          </a:p>
        </p:txBody>
      </p:sp>
      <p:sp>
        <p:nvSpPr>
          <p:cNvPr id="5" name="Slide Number Placeholder 4"/>
          <p:cNvSpPr>
            <a:spLocks noGrp="1"/>
          </p:cNvSpPr>
          <p:nvPr>
            <p:ph type="sldNum" sz="quarter" idx="12"/>
          </p:nvPr>
        </p:nvSpPr>
        <p:spPr/>
        <p:txBody>
          <a:bodyPr/>
          <a:lstStyle/>
          <a:p>
            <a:pPr algn="r"/>
            <a:fld id="{7FFE15FC-A8B6-4718-BABB-4F5309630F6C}" type="slidenum">
              <a:rPr lang="en-US" smtClean="0"/>
              <a:pPr algn="r"/>
              <a:t>4</a:t>
            </a:fld>
            <a:endParaRPr lang="en-US" dirty="0"/>
          </a:p>
        </p:txBody>
      </p:sp>
      <p:graphicFrame>
        <p:nvGraphicFramePr>
          <p:cNvPr id="9" name="Chart 8"/>
          <p:cNvGraphicFramePr/>
          <p:nvPr>
            <p:extLst>
              <p:ext uri="{D42A27DB-BD31-4B8C-83A1-F6EECF244321}">
                <p14:modId xmlns:p14="http://schemas.microsoft.com/office/powerpoint/2010/main" val="534116159"/>
              </p:ext>
            </p:extLst>
          </p:nvPr>
        </p:nvGraphicFramePr>
        <p:xfrm>
          <a:off x="146958" y="973776"/>
          <a:ext cx="3771899" cy="4786162"/>
        </p:xfrm>
        <a:graphic>
          <a:graphicData uri="http://schemas.openxmlformats.org/drawingml/2006/chart">
            <c:chart xmlns:c="http://schemas.openxmlformats.org/drawingml/2006/chart" xmlns:r="http://schemas.openxmlformats.org/officeDocument/2006/relationships" r:id="rId2"/>
          </a:graphicData>
        </a:graphic>
      </p:graphicFrame>
      <p:sp>
        <p:nvSpPr>
          <p:cNvPr id="14" name="Content Placeholder 5"/>
          <p:cNvSpPr txBox="1">
            <a:spLocks/>
          </p:cNvSpPr>
          <p:nvPr/>
        </p:nvSpPr>
        <p:spPr>
          <a:xfrm>
            <a:off x="3505937" y="1083509"/>
            <a:ext cx="5638063" cy="4865716"/>
          </a:xfrm>
          <a:prstGeom prst="rect">
            <a:avLst/>
          </a:prstGeom>
        </p:spPr>
        <p:txBody>
          <a:bodyPr vert="horz" lIns="91440" tIns="45720" rIns="91440" bIns="45720" rtlCol="0">
            <a:noAutofit/>
          </a:bodyPr>
          <a:lstStyle>
            <a:lvl1pPr marL="233363" indent="-233363" algn="l" defTabSz="457200" rtl="0" eaLnBrk="1" latinLnBrk="0" hangingPunct="1">
              <a:spcBef>
                <a:spcPct val="20000"/>
              </a:spcBef>
              <a:buClr>
                <a:schemeClr val="tx2">
                  <a:lumMod val="60000"/>
                  <a:lumOff val="40000"/>
                </a:schemeClr>
              </a:buClr>
              <a:buFont typeface="Arial"/>
              <a:buChar char="•"/>
              <a:defRPr sz="2400" kern="1200">
                <a:solidFill>
                  <a:schemeClr val="tx1"/>
                </a:solidFill>
                <a:latin typeface="Franklin Gothic Book"/>
                <a:ea typeface="+mn-ea"/>
                <a:cs typeface="Franklin Gothic Book"/>
              </a:defRPr>
            </a:lvl1pPr>
            <a:lvl2pPr marL="690563" indent="-233363" algn="l" defTabSz="457200" rtl="0" eaLnBrk="1" latinLnBrk="0" hangingPunct="1">
              <a:spcBef>
                <a:spcPct val="20000"/>
              </a:spcBef>
              <a:buClr>
                <a:schemeClr val="tx2">
                  <a:lumMod val="60000"/>
                  <a:lumOff val="40000"/>
                </a:schemeClr>
              </a:buClr>
              <a:buFont typeface="Arial"/>
              <a:buChar char="–"/>
              <a:defRPr sz="2200" kern="1200">
                <a:solidFill>
                  <a:schemeClr val="tx1"/>
                </a:solidFill>
                <a:latin typeface="Franklin Gothic Book" panose="020B0503020102020204" pitchFamily="34" charset="0"/>
                <a:ea typeface="+mn-ea"/>
                <a:cs typeface="Franklin Gothic Book" panose="020B0503020102020204" pitchFamily="34" charset="0"/>
              </a:defRPr>
            </a:lvl2pPr>
            <a:lvl3pPr marL="1087438" indent="-237744" algn="l" defTabSz="457200" rtl="0" eaLnBrk="1" latinLnBrk="0" hangingPunct="1">
              <a:spcBef>
                <a:spcPct val="20000"/>
              </a:spcBef>
              <a:buClr>
                <a:schemeClr val="tx2">
                  <a:lumMod val="60000"/>
                  <a:lumOff val="40000"/>
                </a:schemeClr>
              </a:buClr>
              <a:buFont typeface="Courier New" panose="02070309020205020404" pitchFamily="49" charset="0"/>
              <a:buChar char="o"/>
              <a:defRPr sz="2000" kern="1200">
                <a:solidFill>
                  <a:schemeClr val="tx1"/>
                </a:solidFill>
                <a:latin typeface="Franklin Gothic Book" panose="020B0503020102020204" pitchFamily="34" charset="0"/>
                <a:ea typeface="+mn-ea"/>
                <a:cs typeface="+mn-cs"/>
              </a:defRPr>
            </a:lvl3pPr>
            <a:lvl4pPr marL="1544638" indent="-173038" algn="l" defTabSz="457200" rtl="0" eaLnBrk="1" latinLnBrk="0" hangingPunct="1">
              <a:spcBef>
                <a:spcPct val="20000"/>
              </a:spcBef>
              <a:buClr>
                <a:schemeClr val="tx2">
                  <a:lumMod val="60000"/>
                  <a:lumOff val="40000"/>
                </a:schemeClr>
              </a:buClr>
              <a:buFont typeface="Arial"/>
              <a:buChar char="–"/>
              <a:defRPr sz="1800" kern="1200">
                <a:solidFill>
                  <a:schemeClr val="tx1"/>
                </a:solidFill>
                <a:latin typeface="Franklin Gothic Book" panose="020B0503020102020204" pitchFamily="34" charset="0"/>
                <a:ea typeface="+mn-ea"/>
                <a:cs typeface="+mn-cs"/>
              </a:defRPr>
            </a:lvl4pPr>
            <a:lvl5pPr marL="2001838" indent="-173038" algn="l" defTabSz="457200" rtl="0" eaLnBrk="1" latinLnBrk="0" hangingPunct="1">
              <a:spcBef>
                <a:spcPct val="20000"/>
              </a:spcBef>
              <a:buClr>
                <a:schemeClr val="tx2">
                  <a:lumMod val="60000"/>
                  <a:lumOff val="40000"/>
                </a:schemeClr>
              </a:buClr>
              <a:buFont typeface="Arial" panose="020B0604020202020204" pitchFamily="34" charset="0"/>
              <a:buChar char="•"/>
              <a:defRPr sz="1600" kern="1200">
                <a:solidFill>
                  <a:schemeClr val="tx1"/>
                </a:solidFill>
                <a:latin typeface="Franklin Gothic Book" panose="020B0503020102020204" pitchFamily="34"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sz="2000" dirty="0" smtClean="0"/>
          </a:p>
        </p:txBody>
      </p:sp>
      <p:sp>
        <p:nvSpPr>
          <p:cNvPr id="6" name="TextBox 5"/>
          <p:cNvSpPr txBox="1"/>
          <p:nvPr/>
        </p:nvSpPr>
        <p:spPr>
          <a:xfrm>
            <a:off x="3918857" y="1083509"/>
            <a:ext cx="5225143" cy="2308324"/>
          </a:xfrm>
          <a:prstGeom prst="rect">
            <a:avLst/>
          </a:prstGeom>
          <a:noFill/>
        </p:spPr>
        <p:txBody>
          <a:bodyPr wrap="square" rtlCol="0">
            <a:spAutoFit/>
          </a:bodyPr>
          <a:lstStyle/>
          <a:p>
            <a:r>
              <a:rPr lang="en-US" b="1" dirty="0" smtClean="0">
                <a:latin typeface="Franklin Gothic Book"/>
                <a:cs typeface="Franklin Gothic Book"/>
              </a:rPr>
              <a:t>Per TaxWise report of 3.3 million VITA/TCE returns</a:t>
            </a:r>
            <a:r>
              <a:rPr lang="en-US" dirty="0" smtClean="0">
                <a:latin typeface="Franklin Gothic Book"/>
                <a:cs typeface="Franklin Gothic Book"/>
              </a:rPr>
              <a:t>:</a:t>
            </a:r>
          </a:p>
          <a:p>
            <a:pPr marL="285750" indent="-285750">
              <a:buFont typeface="Arial" panose="020B0604020202020204" pitchFamily="34" charset="0"/>
              <a:buChar char="•"/>
            </a:pPr>
            <a:r>
              <a:rPr lang="en-US" dirty="0" smtClean="0">
                <a:latin typeface="Franklin Gothic Book"/>
                <a:cs typeface="Franklin Gothic Book"/>
              </a:rPr>
              <a:t>Average SRP Payment of $ 131</a:t>
            </a:r>
          </a:p>
          <a:p>
            <a:pPr marL="285750" indent="-285750">
              <a:buFont typeface="Arial" panose="020B0604020202020204" pitchFamily="34" charset="0"/>
              <a:buChar char="•"/>
            </a:pPr>
            <a:r>
              <a:rPr lang="en-US" dirty="0" smtClean="0">
                <a:latin typeface="Franklin Gothic Book"/>
                <a:cs typeface="Franklin Gothic Book"/>
              </a:rPr>
              <a:t>405K total exemptions claimed (multiple/return)</a:t>
            </a:r>
          </a:p>
          <a:p>
            <a:pPr marL="285750" indent="-285750">
              <a:buFont typeface="Arial" panose="020B0604020202020204" pitchFamily="34" charset="0"/>
              <a:buChar char="•"/>
            </a:pPr>
            <a:r>
              <a:rPr lang="en-US" dirty="0" smtClean="0">
                <a:latin typeface="Franklin Gothic Book"/>
                <a:cs typeface="Franklin Gothic Book"/>
              </a:rPr>
              <a:t>Some SRP returns qualified for exemptions:</a:t>
            </a:r>
          </a:p>
          <a:p>
            <a:pPr marL="742950" lvl="1" indent="-285750">
              <a:buFont typeface="Courier New" panose="02070309020205020404" pitchFamily="49" charset="0"/>
              <a:buChar char="o"/>
            </a:pPr>
            <a:r>
              <a:rPr lang="en-US" dirty="0" smtClean="0">
                <a:latin typeface="Franklin Gothic Book"/>
                <a:cs typeface="Franklin Gothic Book"/>
              </a:rPr>
              <a:t>Income below filing threshold</a:t>
            </a:r>
          </a:p>
          <a:p>
            <a:pPr marL="742950" lvl="1" indent="-285750">
              <a:buFont typeface="Courier New" panose="02070309020205020404" pitchFamily="49" charset="0"/>
              <a:buChar char="o"/>
            </a:pPr>
            <a:r>
              <a:rPr lang="en-US" dirty="0" smtClean="0">
                <a:latin typeface="Franklin Gothic Book"/>
                <a:cs typeface="Franklin Gothic Book"/>
              </a:rPr>
              <a:t>Dependent Returns</a:t>
            </a:r>
          </a:p>
          <a:p>
            <a:endParaRPr lang="en-US" dirty="0" smtClean="0"/>
          </a:p>
          <a:p>
            <a:endParaRPr lang="en-US" dirty="0"/>
          </a:p>
        </p:txBody>
      </p:sp>
      <p:pic>
        <p:nvPicPr>
          <p:cNvPr id="1025"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59878" y="3378200"/>
            <a:ext cx="4585620" cy="229820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9633726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37776" y="89266"/>
            <a:ext cx="8686800" cy="533400"/>
          </a:xfrm>
        </p:spPr>
        <p:txBody>
          <a:bodyPr/>
          <a:lstStyle/>
          <a:p>
            <a:r>
              <a:rPr lang="en-US" dirty="0" smtClean="0"/>
              <a:t>Marketplace Exemptions: Hardship </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358189279"/>
              </p:ext>
            </p:extLst>
          </p:nvPr>
        </p:nvGraphicFramePr>
        <p:xfrm>
          <a:off x="228600" y="874168"/>
          <a:ext cx="8686800" cy="5330433"/>
        </p:xfrm>
        <a:graphic>
          <a:graphicData uri="http://schemas.openxmlformats.org/drawingml/2006/table">
            <a:tbl>
              <a:tblPr firstRow="1" bandRow="1">
                <a:tableStyleId>{69012ECD-51FC-41F1-AA8D-1B2483CD663E}</a:tableStyleId>
              </a:tblPr>
              <a:tblGrid>
                <a:gridCol w="6027345">
                  <a:extLst>
                    <a:ext uri="{9D8B030D-6E8A-4147-A177-3AD203B41FA5}">
                      <a16:colId xmlns:a16="http://schemas.microsoft.com/office/drawing/2014/main" xmlns="" val="20000"/>
                    </a:ext>
                  </a:extLst>
                </a:gridCol>
                <a:gridCol w="2659455">
                  <a:extLst>
                    <a:ext uri="{9D8B030D-6E8A-4147-A177-3AD203B41FA5}">
                      <a16:colId xmlns:a16="http://schemas.microsoft.com/office/drawing/2014/main" xmlns="" val="20001"/>
                    </a:ext>
                  </a:extLst>
                </a:gridCol>
              </a:tblGrid>
              <a:tr h="415358">
                <a:tc>
                  <a:txBody>
                    <a:bodyPr/>
                    <a:lstStyle/>
                    <a:p>
                      <a:r>
                        <a:rPr lang="en-US" sz="2000" dirty="0" smtClean="0">
                          <a:latin typeface="Calibri" panose="020F0502020204030204" pitchFamily="34" charset="0"/>
                        </a:rPr>
                        <a:t>Hardship Exemptions Granted by</a:t>
                      </a:r>
                      <a:r>
                        <a:rPr lang="en-US" sz="2000" baseline="0" dirty="0" smtClean="0">
                          <a:latin typeface="Calibri" panose="020F0502020204030204" pitchFamily="34" charset="0"/>
                        </a:rPr>
                        <a:t> Marketplace</a:t>
                      </a:r>
                      <a:endParaRPr lang="en-US" sz="2000" dirty="0">
                        <a:latin typeface="Calibri" panose="020F0502020204030204" pitchFamily="34" charset="0"/>
                      </a:endParaRPr>
                    </a:p>
                  </a:txBody>
                  <a:tcPr>
                    <a:solidFill>
                      <a:srgbClr val="0C61A4"/>
                    </a:solidFill>
                  </a:tcPr>
                </a:tc>
                <a:tc>
                  <a:txBody>
                    <a:bodyPr/>
                    <a:lstStyle/>
                    <a:p>
                      <a:r>
                        <a:rPr lang="en-US" sz="2000" dirty="0" smtClean="0">
                          <a:latin typeface="Calibri" panose="020F0502020204030204" pitchFamily="34" charset="0"/>
                        </a:rPr>
                        <a:t>Duration</a:t>
                      </a:r>
                      <a:endParaRPr lang="en-US" sz="2000" dirty="0">
                        <a:latin typeface="Calibri" panose="020F0502020204030204" pitchFamily="34" charset="0"/>
                      </a:endParaRPr>
                    </a:p>
                  </a:txBody>
                  <a:tcPr>
                    <a:solidFill>
                      <a:srgbClr val="0C61A4"/>
                    </a:solidFill>
                  </a:tcPr>
                </a:tc>
                <a:extLst>
                  <a:ext uri="{0D108BD9-81ED-4DB2-BD59-A6C34878D82A}">
                    <a16:rowId xmlns:a16="http://schemas.microsoft.com/office/drawing/2014/main" xmlns="" val="10000"/>
                  </a:ext>
                </a:extLst>
              </a:tr>
              <a:tr h="4915075">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mn-cs"/>
                        </a:rPr>
                        <a:t>Financial or domestic circumstances</a:t>
                      </a:r>
                    </a:p>
                    <a:p>
                      <a:pPr marL="571500" marR="0" lvl="0" indent="-342900" algn="l" defTabSz="457200" rtl="0" eaLnBrk="1" fontAlgn="auto" latinLnBrk="0" hangingPunct="1">
                        <a:lnSpc>
                          <a:spcPct val="100000"/>
                        </a:lnSpc>
                        <a:spcBef>
                          <a:spcPts val="300"/>
                        </a:spcBef>
                        <a:spcAft>
                          <a:spcPts val="0"/>
                        </a:spcAft>
                        <a:buClrTx/>
                        <a:buSzTx/>
                        <a:buFont typeface="+mj-lt"/>
                        <a:buAutoNum type="arabicPeriod"/>
                        <a:tabLst/>
                        <a:defRPr/>
                      </a:pPr>
                      <a:r>
                        <a:rPr kumimoji="0" lang="en-US" sz="1400" b="0" i="1" u="none" strike="noStrike" kern="1200" cap="none" spc="0" normalizeH="0" baseline="0" noProof="0" dirty="0" smtClean="0">
                          <a:ln>
                            <a:noFill/>
                          </a:ln>
                          <a:solidFill>
                            <a:prstClr val="black"/>
                          </a:solidFill>
                          <a:effectLst/>
                          <a:uLnTx/>
                          <a:uFillTx/>
                          <a:latin typeface="Calibri" panose="020F0502020204030204" pitchFamily="34" charset="0"/>
                          <a:ea typeface="+mn-ea"/>
                          <a:cs typeface="+mn-cs"/>
                        </a:rPr>
                        <a:t>Homelessness</a:t>
                      </a:r>
                    </a:p>
                    <a:p>
                      <a:pPr marL="571500" marR="0" lvl="0" indent="-342900" algn="l" defTabSz="457200" rtl="0" eaLnBrk="1" fontAlgn="auto" latinLnBrk="0" hangingPunct="1">
                        <a:lnSpc>
                          <a:spcPct val="100000"/>
                        </a:lnSpc>
                        <a:spcBef>
                          <a:spcPts val="300"/>
                        </a:spcBef>
                        <a:spcAft>
                          <a:spcPts val="0"/>
                        </a:spcAft>
                        <a:buClrTx/>
                        <a:buSzTx/>
                        <a:buFont typeface="+mj-lt"/>
                        <a:buAutoNum type="arabicPeriod"/>
                        <a:tabLst/>
                        <a:defRPr/>
                      </a:pPr>
                      <a:r>
                        <a:rPr kumimoji="0" lang="en-US" sz="1400" b="0" i="1" u="none" strike="noStrike" kern="1200" cap="none" spc="0" normalizeH="0" baseline="0" noProof="0" dirty="0" smtClean="0">
                          <a:ln>
                            <a:noFill/>
                          </a:ln>
                          <a:solidFill>
                            <a:prstClr val="black"/>
                          </a:solidFill>
                          <a:effectLst/>
                          <a:uLnTx/>
                          <a:uFillTx/>
                          <a:latin typeface="Calibri" panose="020F0502020204030204" pitchFamily="34" charset="0"/>
                          <a:ea typeface="+mn-ea"/>
                          <a:cs typeface="+mn-cs"/>
                        </a:rPr>
                        <a:t>Eviction in the last 6 months or facing eviction or foreclosure</a:t>
                      </a:r>
                    </a:p>
                    <a:p>
                      <a:pPr marL="571500" marR="0" lvl="0" indent="-342900" algn="l" defTabSz="457200" rtl="0" eaLnBrk="1" fontAlgn="auto" latinLnBrk="0" hangingPunct="1">
                        <a:lnSpc>
                          <a:spcPct val="100000"/>
                        </a:lnSpc>
                        <a:spcBef>
                          <a:spcPts val="300"/>
                        </a:spcBef>
                        <a:spcAft>
                          <a:spcPts val="0"/>
                        </a:spcAft>
                        <a:buClrTx/>
                        <a:buSzTx/>
                        <a:buFont typeface="+mj-lt"/>
                        <a:buAutoNum type="arabicPeriod"/>
                        <a:tabLst/>
                        <a:defRPr/>
                      </a:pPr>
                      <a:r>
                        <a:rPr kumimoji="0" lang="en-US" sz="1400" b="0" i="1" u="none" strike="noStrike" kern="1200" cap="none" spc="0" normalizeH="0" baseline="0" noProof="0" dirty="0" smtClean="0">
                          <a:ln>
                            <a:noFill/>
                          </a:ln>
                          <a:solidFill>
                            <a:prstClr val="black"/>
                          </a:solidFill>
                          <a:effectLst/>
                          <a:uLnTx/>
                          <a:uFillTx/>
                          <a:latin typeface="Calibri" panose="020F0502020204030204" pitchFamily="34" charset="0"/>
                          <a:ea typeface="+mn-ea"/>
                          <a:cs typeface="+mn-cs"/>
                        </a:rPr>
                        <a:t>Utility shut-off notice</a:t>
                      </a:r>
                    </a:p>
                    <a:p>
                      <a:pPr marL="571500" marR="0" lvl="0" indent="-342900" algn="l" defTabSz="457200" rtl="0" eaLnBrk="1" fontAlgn="auto" latinLnBrk="0" hangingPunct="1">
                        <a:lnSpc>
                          <a:spcPct val="100000"/>
                        </a:lnSpc>
                        <a:spcBef>
                          <a:spcPts val="300"/>
                        </a:spcBef>
                        <a:spcAft>
                          <a:spcPts val="0"/>
                        </a:spcAft>
                        <a:buClrTx/>
                        <a:buSzTx/>
                        <a:buFont typeface="+mj-lt"/>
                        <a:buAutoNum type="arabicPeriod"/>
                        <a:tabLst/>
                        <a:defRPr/>
                      </a:pPr>
                      <a:r>
                        <a:rPr kumimoji="0" lang="en-US" sz="1400" b="0" i="1" u="none" strike="noStrike" kern="1200" cap="none" spc="0" normalizeH="0" baseline="0" noProof="0" dirty="0" smtClean="0">
                          <a:ln>
                            <a:noFill/>
                          </a:ln>
                          <a:solidFill>
                            <a:prstClr val="black"/>
                          </a:solidFill>
                          <a:effectLst/>
                          <a:uLnTx/>
                          <a:uFillTx/>
                          <a:latin typeface="Calibri" panose="020F0502020204030204" pitchFamily="34" charset="0"/>
                          <a:ea typeface="+mn-ea"/>
                          <a:cs typeface="+mn-cs"/>
                        </a:rPr>
                        <a:t>Domestic violence </a:t>
                      </a:r>
                    </a:p>
                    <a:p>
                      <a:pPr marL="571500" marR="0" lvl="0" indent="-342900" algn="l" defTabSz="457200" rtl="0" eaLnBrk="1" fontAlgn="auto" latinLnBrk="0" hangingPunct="1">
                        <a:lnSpc>
                          <a:spcPct val="100000"/>
                        </a:lnSpc>
                        <a:spcBef>
                          <a:spcPts val="300"/>
                        </a:spcBef>
                        <a:spcAft>
                          <a:spcPts val="0"/>
                        </a:spcAft>
                        <a:buClrTx/>
                        <a:buSzTx/>
                        <a:buFont typeface="+mj-lt"/>
                        <a:buAutoNum type="arabicPeriod"/>
                        <a:tabLst/>
                        <a:defRPr/>
                      </a:pPr>
                      <a:r>
                        <a:rPr kumimoji="0" lang="en-US" sz="1400" b="0" i="1" u="none" strike="noStrike" kern="1200" cap="none" spc="0" normalizeH="0" baseline="0" noProof="0" dirty="0" smtClean="0">
                          <a:ln>
                            <a:noFill/>
                          </a:ln>
                          <a:solidFill>
                            <a:prstClr val="black"/>
                          </a:solidFill>
                          <a:effectLst/>
                          <a:uLnTx/>
                          <a:uFillTx/>
                          <a:latin typeface="Calibri" panose="020F0502020204030204" pitchFamily="34" charset="0"/>
                          <a:ea typeface="+mn-ea"/>
                          <a:cs typeface="+mn-cs"/>
                        </a:rPr>
                        <a:t>Recent death of a close family member </a:t>
                      </a:r>
                    </a:p>
                    <a:p>
                      <a:pPr marL="571500" marR="0" lvl="0" indent="-342900" algn="l" defTabSz="457200" rtl="0" eaLnBrk="1" fontAlgn="auto" latinLnBrk="0" hangingPunct="1">
                        <a:lnSpc>
                          <a:spcPct val="100000"/>
                        </a:lnSpc>
                        <a:spcBef>
                          <a:spcPts val="300"/>
                        </a:spcBef>
                        <a:spcAft>
                          <a:spcPts val="0"/>
                        </a:spcAft>
                        <a:buClrTx/>
                        <a:buSzTx/>
                        <a:buFont typeface="+mj-lt"/>
                        <a:buAutoNum type="arabicPeriod"/>
                        <a:tabLst/>
                        <a:defRPr/>
                      </a:pPr>
                      <a:r>
                        <a:rPr kumimoji="0" lang="en-US" sz="1400" b="0" i="1" u="none" strike="noStrike" kern="1200" cap="none" spc="0" normalizeH="0" baseline="0" noProof="0" dirty="0" smtClean="0">
                          <a:ln>
                            <a:noFill/>
                          </a:ln>
                          <a:solidFill>
                            <a:prstClr val="black"/>
                          </a:solidFill>
                          <a:effectLst/>
                          <a:uLnTx/>
                          <a:uFillTx/>
                          <a:latin typeface="Calibri" panose="020F0502020204030204" pitchFamily="34" charset="0"/>
                          <a:ea typeface="+mn-ea"/>
                          <a:cs typeface="+mn-cs"/>
                        </a:rPr>
                        <a:t>Disaster that resulted in significant property damage</a:t>
                      </a:r>
                    </a:p>
                    <a:p>
                      <a:pPr marL="571500" marR="0" lvl="0" indent="-342900" algn="l" defTabSz="457200" rtl="0" eaLnBrk="1" fontAlgn="auto" latinLnBrk="0" hangingPunct="1">
                        <a:lnSpc>
                          <a:spcPct val="100000"/>
                        </a:lnSpc>
                        <a:spcBef>
                          <a:spcPts val="300"/>
                        </a:spcBef>
                        <a:spcAft>
                          <a:spcPts val="0"/>
                        </a:spcAft>
                        <a:buClrTx/>
                        <a:buSzTx/>
                        <a:buFont typeface="+mj-lt"/>
                        <a:buAutoNum type="arabicPeriod"/>
                        <a:tabLst/>
                        <a:defRPr/>
                      </a:pPr>
                      <a:r>
                        <a:rPr kumimoji="0" lang="en-US" sz="1400" b="0" i="1" u="none" strike="noStrike" kern="1200" cap="none" spc="0" normalizeH="0" baseline="0" noProof="0" dirty="0" smtClean="0">
                          <a:ln>
                            <a:noFill/>
                          </a:ln>
                          <a:solidFill>
                            <a:prstClr val="black"/>
                          </a:solidFill>
                          <a:effectLst/>
                          <a:uLnTx/>
                          <a:uFillTx/>
                          <a:latin typeface="Calibri" panose="020F0502020204030204" pitchFamily="34" charset="0"/>
                          <a:ea typeface="+mn-ea"/>
                          <a:cs typeface="+mn-cs"/>
                        </a:rPr>
                        <a:t>Bankruptcy in the last 6 months</a:t>
                      </a:r>
                    </a:p>
                    <a:p>
                      <a:pPr marL="571500" marR="0" lvl="0" indent="-342900" algn="l" defTabSz="457200" rtl="0" eaLnBrk="1" fontAlgn="auto" latinLnBrk="0" hangingPunct="1">
                        <a:lnSpc>
                          <a:spcPct val="100000"/>
                        </a:lnSpc>
                        <a:spcBef>
                          <a:spcPts val="300"/>
                        </a:spcBef>
                        <a:spcAft>
                          <a:spcPts val="0"/>
                        </a:spcAft>
                        <a:buClrTx/>
                        <a:buSzTx/>
                        <a:buFont typeface="+mj-lt"/>
                        <a:buAutoNum type="arabicPeriod"/>
                        <a:tabLst/>
                        <a:defRPr/>
                      </a:pPr>
                      <a:r>
                        <a:rPr kumimoji="0" lang="en-US" sz="1400" b="0" i="1" u="none" strike="noStrike" kern="1200" cap="none" spc="0" normalizeH="0" baseline="0" noProof="0" dirty="0" smtClean="0">
                          <a:ln>
                            <a:noFill/>
                          </a:ln>
                          <a:solidFill>
                            <a:prstClr val="black"/>
                          </a:solidFill>
                          <a:effectLst/>
                          <a:uLnTx/>
                          <a:uFillTx/>
                          <a:latin typeface="Calibri" panose="020F0502020204030204" pitchFamily="34" charset="0"/>
                          <a:ea typeface="+mn-ea"/>
                          <a:cs typeface="+mn-cs"/>
                        </a:rPr>
                        <a:t>Debt from medical expenses in the last 24 months</a:t>
                      </a:r>
                    </a:p>
                    <a:p>
                      <a:pPr marL="571500" marR="0" lvl="0" indent="-342900" algn="l" defTabSz="457200" rtl="0" eaLnBrk="1" fontAlgn="auto" latinLnBrk="0" hangingPunct="1">
                        <a:lnSpc>
                          <a:spcPct val="100000"/>
                        </a:lnSpc>
                        <a:spcBef>
                          <a:spcPts val="300"/>
                        </a:spcBef>
                        <a:spcAft>
                          <a:spcPts val="0"/>
                        </a:spcAft>
                        <a:buClrTx/>
                        <a:buSzTx/>
                        <a:buFont typeface="+mj-lt"/>
                        <a:buAutoNum type="arabicPeriod"/>
                        <a:tabLst/>
                        <a:defRPr/>
                      </a:pPr>
                      <a:r>
                        <a:rPr kumimoji="0" lang="en-US" sz="1400" b="0" i="1" u="none" strike="noStrike" kern="1200" cap="none" spc="0" normalizeH="0" baseline="0" noProof="0" dirty="0" smtClean="0">
                          <a:ln>
                            <a:noFill/>
                          </a:ln>
                          <a:solidFill>
                            <a:prstClr val="black"/>
                          </a:solidFill>
                          <a:effectLst/>
                          <a:uLnTx/>
                          <a:uFillTx/>
                          <a:latin typeface="Calibri" panose="020F0502020204030204" pitchFamily="34" charset="0"/>
                          <a:ea typeface="+mn-ea"/>
                          <a:cs typeface="+mn-cs"/>
                        </a:rPr>
                        <a:t>High expenses caring for ill, disabled or aging relative </a:t>
                      </a:r>
                    </a:p>
                    <a:p>
                      <a:pPr marL="573088" marR="0" lvl="0" indent="-344488" algn="l" defTabSz="457200" rtl="0" eaLnBrk="1" fontAlgn="auto" latinLnBrk="0" hangingPunct="1">
                        <a:lnSpc>
                          <a:spcPct val="100000"/>
                        </a:lnSpc>
                        <a:spcBef>
                          <a:spcPts val="300"/>
                        </a:spcBef>
                        <a:spcAft>
                          <a:spcPts val="0"/>
                        </a:spcAft>
                        <a:buClrTx/>
                        <a:buSzTx/>
                        <a:buFont typeface="+mj-lt"/>
                        <a:buAutoNum type="arabicPeriod"/>
                        <a:tabLst/>
                        <a:defRPr/>
                      </a:pPr>
                      <a:r>
                        <a:rPr kumimoji="0" lang="en-US" sz="1400" b="0" i="1" u="none" strike="noStrike" kern="1200" cap="none" spc="0" normalizeH="0" baseline="0" noProof="0" dirty="0" smtClean="0">
                          <a:ln>
                            <a:noFill/>
                          </a:ln>
                          <a:solidFill>
                            <a:prstClr val="black"/>
                          </a:solidFill>
                          <a:effectLst/>
                          <a:uLnTx/>
                          <a:uFillTx/>
                          <a:latin typeface="Calibri" panose="020F0502020204030204" pitchFamily="34" charset="0"/>
                          <a:ea typeface="+mn-ea"/>
                          <a:cs typeface="+mn-cs"/>
                        </a:rPr>
                        <a:t>Failure of another party to comply with a medical support order for a dependent child who is determined ineligible for Medicaid or CHIP </a:t>
                      </a:r>
                    </a:p>
                    <a:p>
                      <a:pPr marL="573088" marR="0" lvl="0" indent="-344488" algn="l" defTabSz="457200" rtl="0" eaLnBrk="1" fontAlgn="auto" latinLnBrk="0" hangingPunct="1">
                        <a:lnSpc>
                          <a:spcPct val="100000"/>
                        </a:lnSpc>
                        <a:spcBef>
                          <a:spcPts val="300"/>
                        </a:spcBef>
                        <a:spcAft>
                          <a:spcPts val="0"/>
                        </a:spcAft>
                        <a:buClrTx/>
                        <a:buSzTx/>
                        <a:buFont typeface="+mj-lt"/>
                        <a:buAutoNum type="arabicPeriod"/>
                        <a:tabLst/>
                        <a:defRPr/>
                      </a:pPr>
                      <a:r>
                        <a:rPr kumimoji="0" lang="en-US" sz="1400" b="0" i="1" u="none" strike="noStrike" kern="1200" cap="none" spc="0" normalizeH="0" baseline="0" noProof="0" dirty="0" smtClean="0">
                          <a:ln>
                            <a:noFill/>
                          </a:ln>
                          <a:solidFill>
                            <a:prstClr val="black"/>
                          </a:solidFill>
                          <a:effectLst/>
                          <a:uLnTx/>
                          <a:uFillTx/>
                          <a:latin typeface="Calibri" panose="020F0502020204030204" pitchFamily="34" charset="0"/>
                          <a:ea typeface="+mn-ea"/>
                          <a:cs typeface="+mn-cs"/>
                        </a:rPr>
                        <a:t>Through an appeals process, determined eligible for a Marketplace plan or lower costs, but was not enrolled</a:t>
                      </a:r>
                    </a:p>
                    <a:p>
                      <a:pPr marL="573088" marR="0" lvl="0" indent="-344488" algn="l" defTabSz="457200" rtl="0" eaLnBrk="1" fontAlgn="auto" latinLnBrk="0" hangingPunct="1">
                        <a:lnSpc>
                          <a:spcPct val="100000"/>
                        </a:lnSpc>
                        <a:spcBef>
                          <a:spcPts val="300"/>
                        </a:spcBef>
                        <a:spcAft>
                          <a:spcPts val="0"/>
                        </a:spcAft>
                        <a:buClrTx/>
                        <a:buSzTx/>
                        <a:buFont typeface="+mj-lt"/>
                        <a:buAutoNum type="arabicPeriod"/>
                        <a:tabLst/>
                        <a:defRPr/>
                      </a:pPr>
                      <a:r>
                        <a:rPr kumimoji="0" lang="en-US" sz="1400" b="0" i="1" u="none" strike="noStrike" kern="1200" cap="none" spc="0" normalizeH="0" baseline="0" noProof="0" dirty="0" smtClean="0">
                          <a:ln>
                            <a:noFill/>
                          </a:ln>
                          <a:solidFill>
                            <a:prstClr val="black"/>
                          </a:solidFill>
                          <a:effectLst/>
                          <a:uLnTx/>
                          <a:uFillTx/>
                          <a:latin typeface="Calibri" panose="020F0502020204030204" pitchFamily="34" charset="0"/>
                          <a:ea typeface="+mn-ea"/>
                          <a:cs typeface="+mn-cs"/>
                        </a:rPr>
                        <a:t>Determined ineligible for Medicaid because the state did not expand </a:t>
                      </a:r>
                    </a:p>
                    <a:p>
                      <a:pPr marL="573088" marR="0" lvl="0" indent="-344488" algn="l" defTabSz="457200" rtl="0" eaLnBrk="1" fontAlgn="auto" latinLnBrk="0" hangingPunct="1">
                        <a:lnSpc>
                          <a:spcPct val="100000"/>
                        </a:lnSpc>
                        <a:spcBef>
                          <a:spcPts val="300"/>
                        </a:spcBef>
                        <a:spcAft>
                          <a:spcPts val="0"/>
                        </a:spcAft>
                        <a:buClrTx/>
                        <a:buSzTx/>
                        <a:buFont typeface="+mj-lt"/>
                        <a:buAutoNum type="arabicPeriod"/>
                        <a:tabLst/>
                        <a:defRPr/>
                      </a:pPr>
                      <a:r>
                        <a:rPr kumimoji="0" lang="en-US" sz="1400" b="0" i="1" u="none" strike="noStrike" kern="1200" cap="none" spc="0" normalizeH="0" baseline="0" noProof="0" dirty="0" smtClean="0">
                          <a:ln>
                            <a:noFill/>
                          </a:ln>
                          <a:solidFill>
                            <a:prstClr val="black"/>
                          </a:solidFill>
                          <a:effectLst/>
                          <a:uLnTx/>
                          <a:uFillTx/>
                          <a:latin typeface="Calibri" panose="020F0502020204030204" pitchFamily="34" charset="0"/>
                          <a:ea typeface="+mn-ea"/>
                          <a:cs typeface="+mn-cs"/>
                        </a:rPr>
                        <a:t>Individual health insurance plan was cancelled and you believe Marketplace plans are unaffordable</a:t>
                      </a:r>
                    </a:p>
                    <a:p>
                      <a:pPr marL="573088" marR="0" lvl="0" indent="-344488" algn="l" defTabSz="457200" rtl="0" eaLnBrk="1" fontAlgn="auto" latinLnBrk="0" hangingPunct="1">
                        <a:lnSpc>
                          <a:spcPct val="100000"/>
                        </a:lnSpc>
                        <a:spcBef>
                          <a:spcPts val="300"/>
                        </a:spcBef>
                        <a:spcAft>
                          <a:spcPts val="0"/>
                        </a:spcAft>
                        <a:buClrTx/>
                        <a:buSzTx/>
                        <a:buFont typeface="+mj-lt"/>
                        <a:buAutoNum type="arabicPeriod"/>
                        <a:tabLst/>
                        <a:defRPr/>
                      </a:pPr>
                      <a:r>
                        <a:rPr kumimoji="0" lang="en-US" sz="1400" b="0" i="1" u="none" strike="noStrike" kern="1200" cap="none" spc="0" normalizeH="0" baseline="0" noProof="0" dirty="0" smtClean="0">
                          <a:ln>
                            <a:noFill/>
                          </a:ln>
                          <a:solidFill>
                            <a:prstClr val="black"/>
                          </a:solidFill>
                          <a:effectLst/>
                          <a:uLnTx/>
                          <a:uFillTx/>
                          <a:latin typeface="Calibri" panose="020F0502020204030204" pitchFamily="34" charset="0"/>
                          <a:ea typeface="+mn-ea"/>
                          <a:cs typeface="+mn-cs"/>
                        </a:rPr>
                        <a:t>Other hardship in obtaining coverage (including for people with limited Medicaid coverage)</a:t>
                      </a:r>
                    </a:p>
                  </a:txBody>
                  <a:tcPr/>
                </a:tc>
                <a:tc>
                  <a:txBody>
                    <a:bodyPr/>
                    <a:lstStyle/>
                    <a:p>
                      <a:endParaRPr lang="en-US" sz="1800" baseline="0" dirty="0" smtClean="0">
                        <a:latin typeface="Franklin Gothic Book" panose="020B0503020102020204" pitchFamily="34" charset="0"/>
                      </a:endParaRPr>
                    </a:p>
                  </a:txBody>
                  <a:tcPr/>
                </a:tc>
                <a:extLst>
                  <a:ext uri="{0D108BD9-81ED-4DB2-BD59-A6C34878D82A}">
                    <a16:rowId xmlns:a16="http://schemas.microsoft.com/office/drawing/2014/main" xmlns="" val="10001"/>
                  </a:ext>
                </a:extLst>
              </a:tr>
            </a:tbl>
          </a:graphicData>
        </a:graphic>
      </p:graphicFrame>
      <p:sp>
        <p:nvSpPr>
          <p:cNvPr id="3" name="TextBox 2"/>
          <p:cNvSpPr txBox="1"/>
          <p:nvPr/>
        </p:nvSpPr>
        <p:spPr>
          <a:xfrm>
            <a:off x="6264998" y="1341823"/>
            <a:ext cx="2650402" cy="646331"/>
          </a:xfrm>
          <a:prstGeom prst="rect">
            <a:avLst/>
          </a:prstGeom>
          <a:noFill/>
        </p:spPr>
        <p:txBody>
          <a:bodyPr wrap="square" rtlCol="0">
            <a:spAutoFit/>
          </a:bodyPr>
          <a:lstStyle/>
          <a:p>
            <a:r>
              <a:rPr lang="en-US" dirty="0">
                <a:latin typeface="Calibri" panose="020F0502020204030204" pitchFamily="34" charset="0"/>
              </a:rPr>
              <a:t>At least one month before and after </a:t>
            </a:r>
            <a:r>
              <a:rPr lang="en-US" dirty="0" smtClean="0">
                <a:latin typeface="Calibri" panose="020F0502020204030204" pitchFamily="34" charset="0"/>
              </a:rPr>
              <a:t>hardship</a:t>
            </a:r>
            <a:endParaRPr lang="en-US" dirty="0">
              <a:latin typeface="Calibri" panose="020F0502020204030204" pitchFamily="34" charset="0"/>
            </a:endParaRPr>
          </a:p>
        </p:txBody>
      </p:sp>
      <p:sp>
        <p:nvSpPr>
          <p:cNvPr id="8" name="TextBox 7"/>
          <p:cNvSpPr txBox="1"/>
          <p:nvPr/>
        </p:nvSpPr>
        <p:spPr>
          <a:xfrm>
            <a:off x="6264998" y="2616470"/>
            <a:ext cx="2650402" cy="400110"/>
          </a:xfrm>
          <a:prstGeom prst="rect">
            <a:avLst/>
          </a:prstGeom>
          <a:solidFill>
            <a:srgbClr val="0C61A4"/>
          </a:solidFill>
        </p:spPr>
        <p:txBody>
          <a:bodyPr wrap="square" rtlCol="0">
            <a:spAutoFit/>
          </a:bodyPr>
          <a:lstStyle/>
          <a:p>
            <a:r>
              <a:rPr lang="en-US" sz="2000" b="1" dirty="0">
                <a:solidFill>
                  <a:schemeClr val="bg1"/>
                </a:solidFill>
                <a:latin typeface="Calibri"/>
                <a:cs typeface="Calibri"/>
              </a:rPr>
              <a:t>When </a:t>
            </a:r>
            <a:r>
              <a:rPr lang="en-US" sz="2000" b="1" dirty="0" smtClean="0">
                <a:solidFill>
                  <a:schemeClr val="bg1"/>
                </a:solidFill>
                <a:latin typeface="Calibri"/>
                <a:cs typeface="Calibri"/>
              </a:rPr>
              <a:t>to Apply</a:t>
            </a:r>
            <a:endParaRPr lang="en-US" sz="2000" b="1" dirty="0">
              <a:solidFill>
                <a:schemeClr val="bg1"/>
              </a:solidFill>
              <a:latin typeface="Calibri"/>
              <a:cs typeface="Calibri"/>
            </a:endParaRPr>
          </a:p>
        </p:txBody>
      </p:sp>
      <p:sp>
        <p:nvSpPr>
          <p:cNvPr id="6" name="TextBox 5"/>
          <p:cNvSpPr txBox="1"/>
          <p:nvPr/>
        </p:nvSpPr>
        <p:spPr>
          <a:xfrm>
            <a:off x="6264998" y="3078135"/>
            <a:ext cx="2650402" cy="1323439"/>
          </a:xfrm>
          <a:prstGeom prst="rect">
            <a:avLst/>
          </a:prstGeom>
          <a:noFill/>
        </p:spPr>
        <p:txBody>
          <a:bodyPr wrap="square" rtlCol="0">
            <a:spAutoFit/>
          </a:bodyPr>
          <a:lstStyle/>
          <a:p>
            <a:r>
              <a:rPr lang="en-US" sz="1600" dirty="0">
                <a:latin typeface="Calibri" panose="020F0502020204030204" pitchFamily="34" charset="0"/>
              </a:rPr>
              <a:t>Up to 3 years after the month of the hardship (but documentation is required in most circumstances so earlier is better)</a:t>
            </a:r>
          </a:p>
        </p:txBody>
      </p:sp>
      <p:sp>
        <p:nvSpPr>
          <p:cNvPr id="5" name="Slide Number Placeholder 4"/>
          <p:cNvSpPr>
            <a:spLocks noGrp="1"/>
          </p:cNvSpPr>
          <p:nvPr>
            <p:ph type="sldNum" sz="quarter" idx="12"/>
          </p:nvPr>
        </p:nvSpPr>
        <p:spPr/>
        <p:txBody>
          <a:bodyPr/>
          <a:lstStyle/>
          <a:p>
            <a:pPr algn="r"/>
            <a:fld id="{7FFE15FC-A8B6-4718-BABB-4F5309630F6C}" type="slidenum">
              <a:rPr lang="en-US" smtClean="0"/>
              <a:pPr algn="r"/>
              <a:t>40</a:t>
            </a:fld>
            <a:endParaRPr lang="en-US" dirty="0"/>
          </a:p>
        </p:txBody>
      </p:sp>
    </p:spTree>
    <p:extLst>
      <p:ext uri="{BB962C8B-B14F-4D97-AF65-F5344CB8AC3E}">
        <p14:creationId xmlns:p14="http://schemas.microsoft.com/office/powerpoint/2010/main" val="426048853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Applying for a Hardship </a:t>
            </a:r>
            <a:r>
              <a:rPr lang="en-US" dirty="0"/>
              <a:t>E</a:t>
            </a:r>
            <a:r>
              <a:rPr lang="en-US" dirty="0" smtClean="0"/>
              <a:t>xemption</a:t>
            </a:r>
            <a:endParaRPr lang="en-US" dirty="0"/>
          </a:p>
        </p:txBody>
      </p:sp>
      <p:sp>
        <p:nvSpPr>
          <p:cNvPr id="4" name="Slide Number Placeholder 3"/>
          <p:cNvSpPr>
            <a:spLocks noGrp="1"/>
          </p:cNvSpPr>
          <p:nvPr>
            <p:ph type="sldNum" sz="quarter" idx="12"/>
          </p:nvPr>
        </p:nvSpPr>
        <p:spPr/>
        <p:txBody>
          <a:bodyPr/>
          <a:lstStyle/>
          <a:p>
            <a:pPr algn="r"/>
            <a:fld id="{7FFE15FC-A8B6-4718-BABB-4F5309630F6C}" type="slidenum">
              <a:rPr lang="en-US" smtClean="0"/>
              <a:pPr algn="r"/>
              <a:t>41</a:t>
            </a:fld>
            <a:endParaRPr lang="en-US" dirty="0"/>
          </a:p>
        </p:txBody>
      </p:sp>
      <p:sp>
        <p:nvSpPr>
          <p:cNvPr id="10" name="TextBox 9"/>
          <p:cNvSpPr txBox="1"/>
          <p:nvPr/>
        </p:nvSpPr>
        <p:spPr>
          <a:xfrm>
            <a:off x="167612" y="5682839"/>
            <a:ext cx="8632522" cy="64633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b="1" dirty="0">
                <a:solidFill>
                  <a:schemeClr val="tx2"/>
                </a:solidFill>
              </a:rPr>
              <a:t>Hardship application</a:t>
            </a:r>
          </a:p>
          <a:p>
            <a:r>
              <a:rPr lang="en-US" dirty="0">
                <a:solidFill>
                  <a:schemeClr val="tx2"/>
                </a:solidFill>
                <a:hlinkClick r:id="rId3"/>
              </a:rPr>
              <a:t>https</a:t>
            </a:r>
            <a:r>
              <a:rPr lang="en-US">
                <a:solidFill>
                  <a:schemeClr val="tx2"/>
                </a:solidFill>
                <a:hlinkClick r:id="rId3"/>
              </a:rPr>
              <a:t>://marketplace.cms.gov/applications-and-forms/hardship-exemption.pdf</a:t>
            </a:r>
            <a:r>
              <a:rPr lang="en-US" dirty="0">
                <a:solidFill>
                  <a:schemeClr val="tx2"/>
                </a:solidFill>
              </a:rPr>
              <a:t> </a:t>
            </a:r>
          </a:p>
        </p:txBody>
      </p:sp>
      <p:pic>
        <p:nvPicPr>
          <p:cNvPr id="3" name="Picture 2"/>
          <p:cNvPicPr>
            <a:picLocks noChangeAspect="1"/>
          </p:cNvPicPr>
          <p:nvPr/>
        </p:nvPicPr>
        <p:blipFill>
          <a:blip r:embed="rId4"/>
          <a:stretch>
            <a:fillRect/>
          </a:stretch>
        </p:blipFill>
        <p:spPr>
          <a:xfrm>
            <a:off x="5025728" y="964109"/>
            <a:ext cx="3774406" cy="4629383"/>
          </a:xfrm>
          <a:prstGeom prst="rect">
            <a:avLst/>
          </a:prstGeom>
          <a:solidFill>
            <a:srgbClr val="FFFFFF">
              <a:shade val="85000"/>
            </a:srgbClr>
          </a:solidFill>
          <a:ln w="19050" cap="sq">
            <a:solidFill>
              <a:schemeClr val="bg1">
                <a:lumMod val="5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1" name="TextBox 10"/>
          <p:cNvSpPr txBox="1"/>
          <p:nvPr/>
        </p:nvSpPr>
        <p:spPr>
          <a:xfrm>
            <a:off x="248172" y="964109"/>
            <a:ext cx="4439158" cy="1938992"/>
          </a:xfrm>
          <a:prstGeom prst="rect">
            <a:avLst/>
          </a:prstGeom>
          <a:noFill/>
          <a:ln w="38100" cmpd="sng">
            <a:noFill/>
          </a:ln>
        </p:spPr>
        <p:txBody>
          <a:bodyPr wrap="square" rtlCol="0">
            <a:spAutoFit/>
          </a:bodyPr>
          <a:lstStyle/>
          <a:p>
            <a:pPr marL="285750" indent="-285750">
              <a:buFont typeface="Arial"/>
              <a:buChar char="•"/>
            </a:pPr>
            <a:r>
              <a:rPr lang="en-US" sz="2400" dirty="0" smtClean="0">
                <a:latin typeface="Franklin Gothic Book"/>
                <a:cs typeface="Franklin Gothic Book"/>
              </a:rPr>
              <a:t>For exemptions that must be approved by the Marketplace, the FFM is processing exemptions for all states except Connecticut. </a:t>
            </a:r>
          </a:p>
        </p:txBody>
      </p:sp>
    </p:spTree>
    <p:extLst>
      <p:ext uri="{BB962C8B-B14F-4D97-AF65-F5344CB8AC3E}">
        <p14:creationId xmlns:p14="http://schemas.microsoft.com/office/powerpoint/2010/main" val="284796748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Shared Responsibility Payment</a:t>
            </a:r>
            <a:endParaRPr lang="en-US" dirty="0"/>
          </a:p>
        </p:txBody>
      </p:sp>
    </p:spTree>
    <p:extLst>
      <p:ext uri="{BB962C8B-B14F-4D97-AF65-F5344CB8AC3E}">
        <p14:creationId xmlns:p14="http://schemas.microsoft.com/office/powerpoint/2010/main" val="227599494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t>Shared </a:t>
            </a:r>
            <a:r>
              <a:rPr lang="en-US" sz="2400" dirty="0"/>
              <a:t>Responsibility </a:t>
            </a:r>
            <a:r>
              <a:rPr lang="en-US" sz="2400" dirty="0" smtClean="0"/>
              <a:t>Payment</a:t>
            </a:r>
            <a:endParaRPr lang="en-US" dirty="0"/>
          </a:p>
        </p:txBody>
      </p:sp>
      <p:sp>
        <p:nvSpPr>
          <p:cNvPr id="3" name="Content Placeholder 2"/>
          <p:cNvSpPr>
            <a:spLocks noGrp="1"/>
          </p:cNvSpPr>
          <p:nvPr>
            <p:ph idx="1"/>
          </p:nvPr>
        </p:nvSpPr>
        <p:spPr/>
        <p:txBody>
          <a:bodyPr/>
          <a:lstStyle/>
          <a:p>
            <a:r>
              <a:rPr lang="en-US" sz="1800" dirty="0">
                <a:latin typeface="Franklin Gothic Medium" panose="020B0603020102020204" pitchFamily="34" charset="0"/>
              </a:rPr>
              <a:t>Calculate </a:t>
            </a:r>
            <a:r>
              <a:rPr lang="en-US" sz="1800" dirty="0" smtClean="0">
                <a:latin typeface="Franklin Gothic Medium" panose="020B0603020102020204" pitchFamily="34" charset="0"/>
              </a:rPr>
              <a:t>Shared </a:t>
            </a:r>
            <a:r>
              <a:rPr lang="en-US" sz="1800" dirty="0">
                <a:latin typeface="Franklin Gothic Medium" panose="020B0603020102020204" pitchFamily="34" charset="0"/>
              </a:rPr>
              <a:t>Responsibility Payment </a:t>
            </a:r>
            <a:r>
              <a:rPr lang="en-US" sz="1800" dirty="0"/>
              <a:t>for a taxpayer, spouse or dependent </a:t>
            </a:r>
            <a:r>
              <a:rPr lang="en-US" sz="1800" dirty="0" smtClean="0"/>
              <a:t> </a:t>
            </a:r>
            <a:r>
              <a:rPr lang="en-US" sz="1800" dirty="0"/>
              <a:t>is </a:t>
            </a:r>
            <a:r>
              <a:rPr lang="en-US" sz="1800" dirty="0" smtClean="0">
                <a:solidFill>
                  <a:srgbClr val="000000"/>
                </a:solidFill>
              </a:rPr>
              <a:t>uninsured and </a:t>
            </a:r>
            <a:r>
              <a:rPr lang="en-US" sz="1800" dirty="0">
                <a:solidFill>
                  <a:srgbClr val="000000"/>
                </a:solidFill>
              </a:rPr>
              <a:t>is not eligible for an </a:t>
            </a:r>
            <a:r>
              <a:rPr lang="en-US" sz="1800" dirty="0" smtClean="0">
                <a:solidFill>
                  <a:srgbClr val="000000"/>
                </a:solidFill>
              </a:rPr>
              <a:t>exemption (e.g. income below the filing threshold). </a:t>
            </a:r>
            <a:endParaRPr lang="en-US" sz="1800" dirty="0">
              <a:solidFill>
                <a:srgbClr val="000000"/>
              </a:solidFill>
            </a:endParaRPr>
          </a:p>
          <a:p>
            <a:endParaRPr lang="en-US" sz="1800" dirty="0"/>
          </a:p>
        </p:txBody>
      </p:sp>
      <p:graphicFrame>
        <p:nvGraphicFramePr>
          <p:cNvPr id="4" name="Content Placeholder 3"/>
          <p:cNvGraphicFramePr>
            <a:graphicFrameLocks/>
          </p:cNvGraphicFramePr>
          <p:nvPr>
            <p:extLst>
              <p:ext uri="{D42A27DB-BD31-4B8C-83A1-F6EECF244321}">
                <p14:modId xmlns:p14="http://schemas.microsoft.com/office/powerpoint/2010/main" val="678156461"/>
              </p:ext>
            </p:extLst>
          </p:nvPr>
        </p:nvGraphicFramePr>
        <p:xfrm>
          <a:off x="521879" y="2157942"/>
          <a:ext cx="8229601" cy="3235960"/>
        </p:xfrm>
        <a:graphic>
          <a:graphicData uri="http://schemas.openxmlformats.org/drawingml/2006/table">
            <a:tbl>
              <a:tblPr firstRow="1" bandRow="1">
                <a:tableStyleId>{5C22544A-7EE6-4342-B048-85BDC9FD1C3A}</a:tableStyleId>
              </a:tblPr>
              <a:tblGrid>
                <a:gridCol w="543995"/>
                <a:gridCol w="1488661"/>
                <a:gridCol w="2792286"/>
                <a:gridCol w="626533"/>
                <a:gridCol w="2778126"/>
              </a:tblGrid>
              <a:tr h="370840">
                <a:tc gridSpan="5">
                  <a:txBody>
                    <a:bodyPr/>
                    <a:lstStyle/>
                    <a:p>
                      <a:pPr algn="ctr"/>
                      <a:r>
                        <a:rPr lang="en-US" dirty="0" smtClean="0"/>
                        <a:t>Shared</a:t>
                      </a:r>
                      <a:r>
                        <a:rPr lang="en-US" baseline="0" dirty="0" smtClean="0"/>
                        <a:t> Responsibility Payment</a:t>
                      </a:r>
                      <a:r>
                        <a:rPr lang="en-US" sz="1400" baseline="30000" dirty="0" smtClean="0">
                          <a:latin typeface="Franklin Gothic Book" panose="020B0503020102020204" pitchFamily="34" charset="0"/>
                        </a:rPr>
                        <a:t>†</a:t>
                      </a:r>
                      <a:endParaRPr lang="en-US" dirty="0" smtClean="0"/>
                    </a:p>
                    <a:p>
                      <a:pPr>
                        <a:tabLst>
                          <a:tab pos="914400" algn="l"/>
                        </a:tabLst>
                      </a:pPr>
                      <a:r>
                        <a:rPr lang="en-US" sz="1400" i="1" dirty="0" smtClean="0">
                          <a:latin typeface="Franklin Gothic Book" panose="020B0503020102020204" pitchFamily="34" charset="0"/>
                        </a:rPr>
                        <a:t>Year                                        If income is above filing threshold,</a:t>
                      </a:r>
                      <a:r>
                        <a:rPr lang="en-US" sz="1400" i="1" baseline="0" dirty="0" smtClean="0">
                          <a:latin typeface="Franklin Gothic Book" panose="020B0503020102020204" pitchFamily="34" charset="0"/>
                        </a:rPr>
                        <a:t> the payment is the greater of... </a:t>
                      </a:r>
                      <a:endParaRPr lang="en-US" sz="1400" i="1" dirty="0">
                        <a:latin typeface="Franklin Gothic Book" panose="020B0503020102020204" pitchFamily="34" charset="0"/>
                      </a:endParaRPr>
                    </a:p>
                  </a:txBody>
                  <a:tcPr>
                    <a:lnL w="12700" cap="flat" cmpd="sng" algn="ctr">
                      <a:solidFill>
                        <a:srgbClr val="175475"/>
                      </a:solidFill>
                      <a:prstDash val="solid"/>
                      <a:round/>
                      <a:headEnd type="none" w="med" len="med"/>
                      <a:tailEnd type="none" w="med" len="med"/>
                    </a:lnL>
                    <a:lnR w="12700" cap="flat" cmpd="sng" algn="ctr">
                      <a:solidFill>
                        <a:srgbClr val="175475"/>
                      </a:solidFill>
                      <a:prstDash val="solid"/>
                      <a:round/>
                      <a:headEnd type="none" w="med" len="med"/>
                      <a:tailEnd type="none" w="med" len="med"/>
                    </a:lnR>
                    <a:lnT w="12700" cap="flat" cmpd="sng" algn="ctr">
                      <a:solidFill>
                        <a:srgbClr val="175475"/>
                      </a:solidFill>
                      <a:prstDash val="solid"/>
                      <a:round/>
                      <a:headEnd type="none" w="med" len="med"/>
                      <a:tailEnd type="none" w="med" len="med"/>
                    </a:lnT>
                    <a:lnB w="12700" cap="flat" cmpd="sng" algn="ctr">
                      <a:solidFill>
                        <a:srgbClr val="0C61A4"/>
                      </a:solidFill>
                      <a:prstDash val="solid"/>
                      <a:round/>
                      <a:headEnd type="none" w="med" len="med"/>
                      <a:tailEnd type="none" w="med" len="med"/>
                    </a:lnB>
                    <a:solidFill>
                      <a:srgbClr val="0C61A4"/>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dirty="0"/>
                    </a:p>
                  </a:txBody>
                  <a:tcPr/>
                </a:tc>
              </a:tr>
              <a:tr h="370840">
                <a:tc>
                  <a:txBody>
                    <a:bodyPr/>
                    <a:lstStyle/>
                    <a:p>
                      <a:r>
                        <a:rPr lang="en-US" sz="1200" dirty="0" smtClean="0">
                          <a:latin typeface="Franklin Gothic Book" panose="020B0503020102020204" pitchFamily="34" charset="0"/>
                        </a:rPr>
                        <a:t>2014</a:t>
                      </a:r>
                      <a:endParaRPr lang="en-US" sz="1200" dirty="0">
                        <a:latin typeface="Franklin Gothic Book" panose="020B0503020102020204" pitchFamily="34" charset="0"/>
                      </a:endParaRPr>
                    </a:p>
                  </a:txBody>
                  <a:tcPr>
                    <a:lnL w="12700" cap="flat" cmpd="sng" algn="ctr">
                      <a:solidFill>
                        <a:srgbClr val="175475"/>
                      </a:solidFill>
                      <a:prstDash val="solid"/>
                      <a:round/>
                      <a:headEnd type="none" w="med" len="med"/>
                      <a:tailEnd type="none" w="med" len="med"/>
                    </a:lnL>
                    <a:lnR w="38100" cap="flat" cmpd="sng" algn="ctr">
                      <a:solidFill>
                        <a:schemeClr val="accent1"/>
                      </a:solidFill>
                      <a:prstDash val="solid"/>
                      <a:round/>
                      <a:headEnd type="none" w="med" len="med"/>
                      <a:tailEnd type="none" w="med" len="med"/>
                    </a:lnR>
                    <a:lnT w="12700" cap="flat" cmpd="sng" algn="ctr">
                      <a:solidFill>
                        <a:srgbClr val="0C61A4"/>
                      </a:solidFill>
                      <a:prstDash val="solid"/>
                      <a:round/>
                      <a:headEnd type="none" w="med" len="med"/>
                      <a:tailEnd type="none" w="med" len="med"/>
                    </a:lnT>
                    <a:noFill/>
                  </a:tcPr>
                </a:tc>
                <a:tc rowSpan="4">
                  <a:txBody>
                    <a:bodyPr/>
                    <a:lstStyle/>
                    <a:p>
                      <a:pPr algn="ctr"/>
                      <a:r>
                        <a:rPr lang="en-US" sz="1400" b="1" i="1" dirty="0" smtClean="0"/>
                        <a:t>NO PENALTY</a:t>
                      </a:r>
                      <a:endParaRPr lang="en-US" sz="1400" b="1" i="1" baseline="0" dirty="0" smtClean="0"/>
                    </a:p>
                    <a:p>
                      <a:pPr algn="ctr"/>
                      <a:r>
                        <a:rPr lang="en-US" sz="1400" baseline="0" dirty="0" smtClean="0"/>
                        <a:t>if income is less than filing threshold</a:t>
                      </a:r>
                    </a:p>
                    <a:p>
                      <a:pPr algn="ctr"/>
                      <a:endParaRPr lang="en-US" sz="1400" dirty="0" smtClean="0"/>
                    </a:p>
                    <a:p>
                      <a:pPr algn="ctr"/>
                      <a:r>
                        <a:rPr lang="en-US" sz="1400" i="1" u="none" dirty="0" smtClean="0"/>
                        <a:t>In 2015:</a:t>
                      </a:r>
                    </a:p>
                    <a:p>
                      <a:pPr algn="ctr"/>
                      <a:r>
                        <a:rPr lang="en-US" sz="1400" b="1" i="1" dirty="0" smtClean="0"/>
                        <a:t>Single</a:t>
                      </a:r>
                      <a:r>
                        <a:rPr lang="en-US" sz="1400" dirty="0" smtClean="0"/>
                        <a:t>  $10,300</a:t>
                      </a:r>
                    </a:p>
                    <a:p>
                      <a:pPr algn="ctr"/>
                      <a:r>
                        <a:rPr lang="en-US" sz="1400" b="1" i="1" dirty="0" smtClean="0"/>
                        <a:t>MFJ</a:t>
                      </a:r>
                      <a:r>
                        <a:rPr lang="en-US" sz="1400" b="1" i="1" baseline="0" dirty="0" smtClean="0"/>
                        <a:t>    </a:t>
                      </a:r>
                      <a:r>
                        <a:rPr lang="en-US" sz="1400" dirty="0" smtClean="0"/>
                        <a:t>  $20,600</a:t>
                      </a:r>
                    </a:p>
                  </a:txBody>
                  <a:tcPr>
                    <a:lnL w="38100" cap="flat" cmpd="sng" algn="ctr">
                      <a:solidFill>
                        <a:schemeClr val="accent1"/>
                      </a:solidFill>
                      <a:prstDash val="solid"/>
                      <a:round/>
                      <a:headEnd type="none" w="med" len="med"/>
                      <a:tailEnd type="none" w="med" len="med"/>
                    </a:lnL>
                    <a:lnR w="38100" cap="flat" cmpd="sng" algn="ctr">
                      <a:solidFill>
                        <a:schemeClr val="accent1"/>
                      </a:solidFill>
                      <a:prstDash val="solid"/>
                      <a:round/>
                      <a:headEnd type="none" w="med" len="med"/>
                      <a:tailEnd type="none" w="med" len="med"/>
                    </a:lnR>
                    <a:lnT w="12700" cap="flat" cmpd="sng" algn="ctr">
                      <a:solidFill>
                        <a:srgbClr val="0C61A4"/>
                      </a:solidFill>
                      <a:prstDash val="solid"/>
                      <a:round/>
                      <a:headEnd type="none" w="med" len="med"/>
                      <a:tailEnd type="none" w="med" len="med"/>
                    </a:lnT>
                    <a:lnB w="38100" cap="flat" cmpd="sng" algn="ctr">
                      <a:solidFill>
                        <a:schemeClr val="accent1"/>
                      </a:solidFill>
                      <a:prstDash val="solid"/>
                      <a:round/>
                      <a:headEnd type="none" w="med" len="med"/>
                      <a:tailEnd type="none" w="med" len="med"/>
                    </a:lnB>
                    <a:noFill/>
                  </a:tcPr>
                </a:tc>
                <a:tc>
                  <a:txBody>
                    <a:bodyPr/>
                    <a:lstStyle/>
                    <a:p>
                      <a:r>
                        <a:rPr lang="en-US" sz="1400" dirty="0" smtClean="0"/>
                        <a:t>$95 per adult,</a:t>
                      </a:r>
                      <a:r>
                        <a:rPr lang="en-US" sz="1400" baseline="0" dirty="0" smtClean="0"/>
                        <a:t> $47.50 per child </a:t>
                      </a:r>
                    </a:p>
                    <a:p>
                      <a:r>
                        <a:rPr lang="en-US" sz="1400" baseline="0" dirty="0" smtClean="0"/>
                        <a:t>(up to $285)</a:t>
                      </a:r>
                      <a:endParaRPr lang="en-US" sz="1400" dirty="0"/>
                    </a:p>
                  </a:txBody>
                  <a:tcPr>
                    <a:lnL w="38100" cap="flat" cmpd="sng" algn="ctr">
                      <a:solidFill>
                        <a:schemeClr val="accent1"/>
                      </a:solidFill>
                      <a:prstDash val="solid"/>
                      <a:round/>
                      <a:headEnd type="none" w="med" len="med"/>
                      <a:tailEnd type="none" w="med" len="med"/>
                    </a:lnL>
                    <a:lnT w="12700" cap="flat" cmpd="sng" algn="ctr">
                      <a:solidFill>
                        <a:srgbClr val="0C61A4"/>
                      </a:solidFill>
                      <a:prstDash val="solid"/>
                      <a:round/>
                      <a:headEnd type="none" w="med" len="med"/>
                      <a:tailEnd type="none" w="med" len="med"/>
                    </a:lnT>
                    <a:noFill/>
                  </a:tcPr>
                </a:tc>
                <a:tc>
                  <a:txBody>
                    <a:bodyPr/>
                    <a:lstStyle/>
                    <a:p>
                      <a:pPr algn="ctr"/>
                      <a:r>
                        <a:rPr lang="en-US" sz="1800" b="1" i="1" dirty="0" smtClean="0"/>
                        <a:t>or</a:t>
                      </a:r>
                      <a:endParaRPr lang="en-US" sz="1400" b="1" i="1" dirty="0"/>
                    </a:p>
                  </a:txBody>
                  <a:tcPr>
                    <a:lnT w="12700" cap="flat" cmpd="sng" algn="ctr">
                      <a:solidFill>
                        <a:srgbClr val="0C61A4"/>
                      </a:solidFill>
                      <a:prstDash val="solid"/>
                      <a:round/>
                      <a:headEnd type="none" w="med" len="med"/>
                      <a:tailEnd type="none" w="med" len="med"/>
                    </a:lnT>
                    <a:noFill/>
                  </a:tcPr>
                </a:tc>
                <a:tc>
                  <a:txBody>
                    <a:bodyPr/>
                    <a:lstStyle/>
                    <a:p>
                      <a:r>
                        <a:rPr lang="en-US" sz="1400" dirty="0" smtClean="0"/>
                        <a:t>1% of income above the tax filing threshold*</a:t>
                      </a:r>
                      <a:endParaRPr lang="en-US" sz="1400" dirty="0"/>
                    </a:p>
                  </a:txBody>
                  <a:tcPr>
                    <a:lnR w="12700" cap="flat" cmpd="sng" algn="ctr">
                      <a:solidFill>
                        <a:srgbClr val="175475"/>
                      </a:solidFill>
                      <a:prstDash val="solid"/>
                      <a:round/>
                      <a:headEnd type="none" w="med" len="med"/>
                      <a:tailEnd type="none" w="med" len="med"/>
                    </a:lnR>
                    <a:lnT w="12700" cap="flat" cmpd="sng" algn="ctr">
                      <a:solidFill>
                        <a:srgbClr val="0C61A4"/>
                      </a:solidFill>
                      <a:prstDash val="solid"/>
                      <a:round/>
                      <a:headEnd type="none" w="med" len="med"/>
                      <a:tailEnd type="none" w="med" len="med"/>
                    </a:lnT>
                    <a:noFill/>
                  </a:tcPr>
                </a:tc>
              </a:tr>
              <a:tr h="370840">
                <a:tc>
                  <a:txBody>
                    <a:bodyPr/>
                    <a:lstStyle/>
                    <a:p>
                      <a:r>
                        <a:rPr lang="en-US" sz="1200" dirty="0" smtClean="0">
                          <a:latin typeface="Franklin Gothic Book" panose="020B0503020102020204" pitchFamily="34" charset="0"/>
                        </a:rPr>
                        <a:t>2015</a:t>
                      </a:r>
                      <a:endParaRPr lang="en-US" sz="1200" dirty="0">
                        <a:latin typeface="Franklin Gothic Book" panose="020B0503020102020204" pitchFamily="34" charset="0"/>
                      </a:endParaRPr>
                    </a:p>
                  </a:txBody>
                  <a:tcPr>
                    <a:lnL w="12700" cap="flat" cmpd="sng" algn="ctr">
                      <a:solidFill>
                        <a:srgbClr val="175475"/>
                      </a:solidFill>
                      <a:prstDash val="solid"/>
                      <a:round/>
                      <a:headEnd type="none" w="med" len="med"/>
                      <a:tailEnd type="none" w="med" len="med"/>
                    </a:lnL>
                    <a:lnR w="38100" cap="flat" cmpd="sng" algn="ctr">
                      <a:solidFill>
                        <a:schemeClr val="accent1"/>
                      </a:solidFill>
                      <a:prstDash val="solid"/>
                      <a:round/>
                      <a:headEnd type="none" w="med" len="med"/>
                      <a:tailEnd type="none" w="med" len="med"/>
                    </a:lnR>
                    <a:solidFill>
                      <a:schemeClr val="accent1">
                        <a:lumMod val="20000"/>
                        <a:lumOff val="80000"/>
                      </a:schemeClr>
                    </a:solidFill>
                  </a:tcPr>
                </a:tc>
                <a:tc vMerge="1">
                  <a:txBody>
                    <a:bodyPr/>
                    <a:lstStyle/>
                    <a:p>
                      <a:endParaRPr lang="en-US" sz="1400" dirty="0"/>
                    </a:p>
                  </a:txBody>
                  <a:tcPr>
                    <a:solidFill>
                      <a:schemeClr val="accent1">
                        <a:lumMod val="20000"/>
                        <a:lumOff val="80000"/>
                      </a:schemeClr>
                    </a:solidFill>
                  </a:tcPr>
                </a:tc>
                <a:tc>
                  <a:txBody>
                    <a:bodyPr/>
                    <a:lstStyle/>
                    <a:p>
                      <a:r>
                        <a:rPr lang="en-US" sz="1400" dirty="0" smtClean="0"/>
                        <a:t>$325 per adult, $162.50 per child (up to $975)</a:t>
                      </a:r>
                      <a:endParaRPr lang="en-US" sz="1400" dirty="0"/>
                    </a:p>
                  </a:txBody>
                  <a:tcPr>
                    <a:lnL w="38100" cap="flat" cmpd="sng" algn="ctr">
                      <a:solidFill>
                        <a:schemeClr val="accent1"/>
                      </a:solidFill>
                      <a:prstDash val="solid"/>
                      <a:round/>
                      <a:headEnd type="none" w="med" len="med"/>
                      <a:tailEnd type="none" w="med" len="med"/>
                    </a:lnL>
                    <a:solidFill>
                      <a:schemeClr val="accent1">
                        <a:lumMod val="20000"/>
                        <a:lumOff val="80000"/>
                      </a:schemeClr>
                    </a:solidFill>
                  </a:tcPr>
                </a:tc>
                <a:tc>
                  <a:txBody>
                    <a:bodyPr/>
                    <a:lstStyle/>
                    <a:p>
                      <a:pPr marL="0" algn="ctr" defTabSz="457200" rtl="0" eaLnBrk="1" latinLnBrk="0" hangingPunct="1"/>
                      <a:r>
                        <a:rPr lang="en-US" sz="1800" b="1" i="1" kern="1200" dirty="0" smtClean="0">
                          <a:solidFill>
                            <a:schemeClr val="dk1"/>
                          </a:solidFill>
                          <a:latin typeface="+mn-lt"/>
                          <a:ea typeface="+mn-ea"/>
                          <a:cs typeface="+mn-cs"/>
                        </a:rPr>
                        <a:t>or</a:t>
                      </a:r>
                      <a:endParaRPr lang="en-US" sz="1800" b="1" i="1" kern="1200" dirty="0">
                        <a:solidFill>
                          <a:schemeClr val="dk1"/>
                        </a:solidFill>
                        <a:latin typeface="+mn-lt"/>
                        <a:ea typeface="+mn-ea"/>
                        <a:cs typeface="+mn-cs"/>
                      </a:endParaRPr>
                    </a:p>
                  </a:txBody>
                  <a:tcPr>
                    <a:solidFill>
                      <a:schemeClr val="accent1">
                        <a:lumMod val="20000"/>
                        <a:lumOff val="80000"/>
                      </a:schemeClr>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dirty="0" smtClean="0"/>
                        <a:t>2% of income above the tax filing threshold*</a:t>
                      </a:r>
                    </a:p>
                  </a:txBody>
                  <a:tcPr>
                    <a:lnR w="12700" cap="flat" cmpd="sng" algn="ctr">
                      <a:solidFill>
                        <a:srgbClr val="175475"/>
                      </a:solidFill>
                      <a:prstDash val="solid"/>
                      <a:round/>
                      <a:headEnd type="none" w="med" len="med"/>
                      <a:tailEnd type="none" w="med" len="med"/>
                    </a:lnR>
                    <a:solidFill>
                      <a:schemeClr val="accent1">
                        <a:lumMod val="20000"/>
                        <a:lumOff val="80000"/>
                      </a:schemeClr>
                    </a:solidFill>
                  </a:tcPr>
                </a:tc>
              </a:tr>
              <a:tr h="370840">
                <a:tc>
                  <a:txBody>
                    <a:bodyPr/>
                    <a:lstStyle/>
                    <a:p>
                      <a:r>
                        <a:rPr lang="en-US" sz="1200" dirty="0" smtClean="0">
                          <a:latin typeface="Franklin Gothic Book" panose="020B0503020102020204" pitchFamily="34" charset="0"/>
                        </a:rPr>
                        <a:t>2016</a:t>
                      </a:r>
                      <a:endParaRPr lang="en-US" sz="1200" dirty="0">
                        <a:latin typeface="Franklin Gothic Book" panose="020B0503020102020204" pitchFamily="34" charset="0"/>
                      </a:endParaRPr>
                    </a:p>
                  </a:txBody>
                  <a:tcPr>
                    <a:lnL w="12700" cap="flat" cmpd="sng" algn="ctr">
                      <a:solidFill>
                        <a:srgbClr val="175475"/>
                      </a:solidFill>
                      <a:prstDash val="solid"/>
                      <a:round/>
                      <a:headEnd type="none" w="med" len="med"/>
                      <a:tailEnd type="none" w="med" len="med"/>
                    </a:lnL>
                    <a:lnR w="38100" cap="flat" cmpd="sng" algn="ctr">
                      <a:solidFill>
                        <a:schemeClr val="accent1"/>
                      </a:solidFill>
                      <a:prstDash val="solid"/>
                      <a:round/>
                      <a:headEnd type="none" w="med" len="med"/>
                      <a:tailEnd type="none" w="med" len="med"/>
                    </a:lnR>
                    <a:noFill/>
                  </a:tcPr>
                </a:tc>
                <a:tc vMerge="1">
                  <a:txBody>
                    <a:bodyPr/>
                    <a:lstStyle/>
                    <a:p>
                      <a:endParaRPr lang="en-US" sz="1400" dirty="0"/>
                    </a:p>
                  </a:txBody>
                  <a:tcPr>
                    <a:noFill/>
                  </a:tcPr>
                </a:tc>
                <a:tc>
                  <a:txBody>
                    <a:bodyPr/>
                    <a:lstStyle/>
                    <a:p>
                      <a:r>
                        <a:rPr lang="en-US" sz="1400" dirty="0" smtClean="0"/>
                        <a:t>$695 per adult,</a:t>
                      </a:r>
                      <a:r>
                        <a:rPr lang="en-US" sz="1400" baseline="0" dirty="0" smtClean="0"/>
                        <a:t> $347.50 per child (up to $2,085) </a:t>
                      </a:r>
                      <a:endParaRPr lang="en-US" sz="1400" dirty="0"/>
                    </a:p>
                  </a:txBody>
                  <a:tcPr>
                    <a:lnL w="38100" cap="flat" cmpd="sng" algn="ctr">
                      <a:solidFill>
                        <a:schemeClr val="accent1"/>
                      </a:solidFill>
                      <a:prstDash val="solid"/>
                      <a:round/>
                      <a:headEnd type="none" w="med" len="med"/>
                      <a:tailEnd type="none" w="med" len="med"/>
                    </a:lnL>
                    <a:noFill/>
                  </a:tcPr>
                </a:tc>
                <a:tc>
                  <a:txBody>
                    <a:bodyPr/>
                    <a:lstStyle/>
                    <a:p>
                      <a:pPr marL="0" algn="ctr" defTabSz="457200" rtl="0" eaLnBrk="1" latinLnBrk="0" hangingPunct="1"/>
                      <a:r>
                        <a:rPr lang="en-US" sz="1800" b="1" i="1" kern="1200" dirty="0" smtClean="0">
                          <a:solidFill>
                            <a:schemeClr val="dk1"/>
                          </a:solidFill>
                          <a:latin typeface="+mn-lt"/>
                          <a:ea typeface="+mn-ea"/>
                          <a:cs typeface="+mn-cs"/>
                        </a:rPr>
                        <a:t>or</a:t>
                      </a:r>
                      <a:endParaRPr lang="en-US" sz="1800" b="1" i="1" kern="1200" dirty="0">
                        <a:solidFill>
                          <a:schemeClr val="dk1"/>
                        </a:solidFill>
                        <a:latin typeface="+mn-lt"/>
                        <a:ea typeface="+mn-ea"/>
                        <a:cs typeface="+mn-cs"/>
                      </a:endParaRPr>
                    </a:p>
                  </a:txBody>
                  <a:tcPr>
                    <a:no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dirty="0" smtClean="0"/>
                        <a:t>2.5% of income above the tax filing threshold*</a:t>
                      </a:r>
                    </a:p>
                  </a:txBody>
                  <a:tcPr>
                    <a:lnR w="12700" cap="flat" cmpd="sng" algn="ctr">
                      <a:solidFill>
                        <a:srgbClr val="175475"/>
                      </a:solidFill>
                      <a:prstDash val="solid"/>
                      <a:round/>
                      <a:headEnd type="none" w="med" len="med"/>
                      <a:tailEnd type="none" w="med" len="med"/>
                    </a:lnR>
                    <a:noFill/>
                  </a:tcPr>
                </a:tc>
              </a:tr>
              <a:tr h="370840">
                <a:tc>
                  <a:txBody>
                    <a:bodyPr/>
                    <a:lstStyle/>
                    <a:p>
                      <a:r>
                        <a:rPr lang="en-US" sz="1200" dirty="0" smtClean="0">
                          <a:latin typeface="Franklin Gothic Book" panose="020B0503020102020204" pitchFamily="34" charset="0"/>
                        </a:rPr>
                        <a:t>2017</a:t>
                      </a:r>
                      <a:endParaRPr lang="en-US" sz="1200" dirty="0">
                        <a:latin typeface="Franklin Gothic Book" panose="020B0503020102020204" pitchFamily="34" charset="0"/>
                      </a:endParaRPr>
                    </a:p>
                  </a:txBody>
                  <a:tcPr>
                    <a:lnL w="12700" cap="flat" cmpd="sng" algn="ctr">
                      <a:solidFill>
                        <a:srgbClr val="175475"/>
                      </a:solidFill>
                      <a:prstDash val="solid"/>
                      <a:round/>
                      <a:headEnd type="none" w="med" len="med"/>
                      <a:tailEnd type="none" w="med" len="med"/>
                    </a:lnL>
                    <a:lnR w="38100" cap="flat" cmpd="sng" algn="ctr">
                      <a:solidFill>
                        <a:schemeClr val="accent1"/>
                      </a:solidFill>
                      <a:prstDash val="solid"/>
                      <a:round/>
                      <a:headEnd type="none" w="med" len="med"/>
                      <a:tailEnd type="none" w="med" len="med"/>
                    </a:lnR>
                    <a:solidFill>
                      <a:schemeClr val="accent1">
                        <a:lumMod val="20000"/>
                        <a:lumOff val="80000"/>
                      </a:schemeClr>
                    </a:solidFill>
                  </a:tcPr>
                </a:tc>
                <a:tc vMerge="1">
                  <a:txBody>
                    <a:bodyPr/>
                    <a:lstStyle/>
                    <a:p>
                      <a:endParaRPr lang="en-US" sz="1400" dirty="0"/>
                    </a:p>
                  </a:txBody>
                  <a:tcPr>
                    <a:solidFill>
                      <a:schemeClr val="accent1">
                        <a:lumMod val="20000"/>
                        <a:lumOff val="80000"/>
                      </a:schemeClr>
                    </a:solidFill>
                  </a:tcPr>
                </a:tc>
                <a:tc gridSpan="3">
                  <a:txBody>
                    <a:bodyPr/>
                    <a:lstStyle/>
                    <a:p>
                      <a:pPr algn="ctr"/>
                      <a:r>
                        <a:rPr lang="en-US" sz="1400" i="1" dirty="0" smtClean="0"/>
                        <a:t>Values are increased by a cost of living adjustment</a:t>
                      </a:r>
                      <a:endParaRPr lang="en-US" sz="1400" i="1" dirty="0"/>
                    </a:p>
                  </a:txBody>
                  <a:tcPr>
                    <a:lnL w="38100" cap="flat" cmpd="sng" algn="ctr">
                      <a:solidFill>
                        <a:schemeClr val="accent1"/>
                      </a:solidFill>
                      <a:prstDash val="solid"/>
                      <a:round/>
                      <a:headEnd type="none" w="med" len="med"/>
                      <a:tailEnd type="none" w="med" len="med"/>
                    </a:lnL>
                    <a:lnR w="12700" cap="flat" cmpd="sng" algn="ctr">
                      <a:solidFill>
                        <a:srgbClr val="175475"/>
                      </a:solidFill>
                      <a:prstDash val="solid"/>
                      <a:round/>
                      <a:headEnd type="none" w="med" len="med"/>
                      <a:tailEnd type="none" w="med" len="med"/>
                    </a:lnR>
                    <a:solidFill>
                      <a:schemeClr val="accent1">
                        <a:lumMod val="20000"/>
                        <a:lumOff val="80000"/>
                      </a:schemeClr>
                    </a:solidFill>
                  </a:tcPr>
                </a:tc>
                <a:tc hMerge="1">
                  <a:txBody>
                    <a:bodyPr/>
                    <a:lstStyle/>
                    <a:p>
                      <a:endParaRPr lang="en-US" sz="1400" dirty="0"/>
                    </a:p>
                  </a:txBody>
                  <a:tcPr>
                    <a:solidFill>
                      <a:schemeClr val="accent1">
                        <a:lumMod val="20000"/>
                        <a:lumOff val="80000"/>
                      </a:schemeClr>
                    </a:solidFill>
                  </a:tcPr>
                </a:tc>
                <a:tc hMerge="1">
                  <a:txBody>
                    <a:bodyPr/>
                    <a:lstStyle/>
                    <a:p>
                      <a:endParaRPr lang="en-US" sz="1400" dirty="0"/>
                    </a:p>
                  </a:txBody>
                  <a:tcPr>
                    <a:solidFill>
                      <a:schemeClr val="accent1">
                        <a:lumMod val="20000"/>
                        <a:lumOff val="80000"/>
                      </a:schemeClr>
                    </a:solidFill>
                  </a:tcPr>
                </a:tc>
              </a:tr>
              <a:tr h="370840">
                <a:tc gridSpan="5">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baseline="30000" dirty="0" smtClean="0">
                          <a:latin typeface="Franklin Gothic Book" panose="020B0503020102020204" pitchFamily="34" charset="0"/>
                        </a:rPr>
                        <a:t>†</a:t>
                      </a:r>
                      <a:r>
                        <a:rPr lang="en-US" sz="1400" baseline="30000" dirty="0" smtClean="0">
                          <a:latin typeface="+mn-lt"/>
                        </a:rPr>
                        <a:t> </a:t>
                      </a:r>
                      <a:r>
                        <a:rPr lang="en-US" sz="1400" i="1" kern="1200" baseline="0" dirty="0" smtClean="0">
                          <a:solidFill>
                            <a:schemeClr val="dk1"/>
                          </a:solidFill>
                          <a:latin typeface="+mn-lt"/>
                          <a:ea typeface="+mn-ea"/>
                          <a:cs typeface="+mn-cs"/>
                        </a:rPr>
                        <a:t>The payment calculation is for a person who is uninsured all year. If a person is uninsured for only some months, prorate the payment. </a:t>
                      </a:r>
                    </a:p>
                    <a:p>
                      <a:r>
                        <a:rPr lang="en-US" sz="1400" i="1" dirty="0" smtClean="0"/>
                        <a:t>*Capped at the</a:t>
                      </a:r>
                      <a:r>
                        <a:rPr lang="en-US" sz="1400" i="1" baseline="0" dirty="0" smtClean="0"/>
                        <a:t> national average premium of a bronze level plan purchased through a Marketplace. </a:t>
                      </a:r>
                      <a:endParaRPr lang="en-US" sz="1400" i="1" dirty="0"/>
                    </a:p>
                  </a:txBody>
                  <a:tcPr>
                    <a:lnL w="12700" cap="flat" cmpd="sng" algn="ctr">
                      <a:solidFill>
                        <a:srgbClr val="175475"/>
                      </a:solidFill>
                      <a:prstDash val="solid"/>
                      <a:round/>
                      <a:headEnd type="none" w="med" len="med"/>
                      <a:tailEnd type="none" w="med" len="med"/>
                    </a:lnL>
                    <a:lnR w="12700" cap="flat" cmpd="sng" algn="ctr">
                      <a:solidFill>
                        <a:srgbClr val="175475"/>
                      </a:solidFill>
                      <a:prstDash val="solid"/>
                      <a:round/>
                      <a:headEnd type="none" w="med" len="med"/>
                      <a:tailEnd type="none" w="med" len="med"/>
                    </a:lnR>
                    <a:lnB w="12700" cap="flat" cmpd="sng" algn="ctr">
                      <a:solidFill>
                        <a:srgbClr val="175475"/>
                      </a:solidFill>
                      <a:prstDash val="solid"/>
                      <a:round/>
                      <a:headEnd type="none" w="med" len="med"/>
                      <a:tailEnd type="none" w="med" len="med"/>
                    </a:lnB>
                    <a:noFill/>
                  </a:tcPr>
                </a:tc>
                <a:tc hMerge="1">
                  <a:txBody>
                    <a:bodyPr/>
                    <a:lstStyle/>
                    <a:p>
                      <a:endParaRPr lang="en-US" dirty="0"/>
                    </a:p>
                  </a:txBody>
                  <a:tcPr>
                    <a:lnT w="38100" cap="flat" cmpd="sng" algn="ctr">
                      <a:solidFill>
                        <a:schemeClr val="accent1"/>
                      </a:solidFill>
                      <a:prstDash val="solid"/>
                      <a:round/>
                      <a:headEnd type="none" w="med" len="med"/>
                      <a:tailEnd type="none" w="med" len="med"/>
                    </a:lnT>
                    <a:noFill/>
                  </a:tcPr>
                </a:tc>
                <a:tc hMerge="1">
                  <a:txBody>
                    <a:bodyPr/>
                    <a:lstStyle/>
                    <a:p>
                      <a:endParaRPr lang="en-US" dirty="0"/>
                    </a:p>
                  </a:txBody>
                  <a:tcPr>
                    <a:noFill/>
                  </a:tcPr>
                </a:tc>
                <a:tc hMerge="1">
                  <a:txBody>
                    <a:bodyPr/>
                    <a:lstStyle/>
                    <a:p>
                      <a:endParaRPr lang="en-US" dirty="0"/>
                    </a:p>
                  </a:txBody>
                  <a:tcPr>
                    <a:noFill/>
                  </a:tcPr>
                </a:tc>
                <a:tc hMerge="1">
                  <a:txBody>
                    <a:bodyPr/>
                    <a:lstStyle/>
                    <a:p>
                      <a:endParaRPr lang="en-US" dirty="0"/>
                    </a:p>
                  </a:txBody>
                  <a:tcPr>
                    <a:noFill/>
                  </a:tcPr>
                </a:tc>
              </a:tr>
            </a:tbl>
          </a:graphicData>
        </a:graphic>
      </p:graphicFrame>
      <p:sp>
        <p:nvSpPr>
          <p:cNvPr id="5" name="Slide Number Placeholder 4"/>
          <p:cNvSpPr>
            <a:spLocks noGrp="1"/>
          </p:cNvSpPr>
          <p:nvPr>
            <p:ph type="sldNum" sz="quarter" idx="12"/>
          </p:nvPr>
        </p:nvSpPr>
        <p:spPr/>
        <p:txBody>
          <a:bodyPr/>
          <a:lstStyle/>
          <a:p>
            <a:pPr algn="r"/>
            <a:fld id="{7FFE15FC-A8B6-4718-BABB-4F5309630F6C}" type="slidenum">
              <a:rPr lang="en-US" smtClean="0"/>
              <a:pPr algn="r"/>
              <a:t>43</a:t>
            </a:fld>
            <a:endParaRPr lang="en-US" dirty="0"/>
          </a:p>
        </p:txBody>
      </p:sp>
    </p:spTree>
    <p:extLst>
      <p:ext uri="{BB962C8B-B14F-4D97-AF65-F5344CB8AC3E}">
        <p14:creationId xmlns:p14="http://schemas.microsoft.com/office/powerpoint/2010/main" val="253256759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26351" y="2453887"/>
            <a:ext cx="5556273" cy="2361430"/>
          </a:xfrm>
          <a:pattFill prst="ltHorz">
            <a:fgClr>
              <a:schemeClr val="accent1">
                <a:lumMod val="20000"/>
                <a:lumOff val="80000"/>
              </a:schemeClr>
            </a:fgClr>
            <a:bgClr>
              <a:schemeClr val="bg1"/>
            </a:bgClr>
          </a:pattFill>
          <a:ln>
            <a:solidFill>
              <a:schemeClr val="bg1">
                <a:lumMod val="75000"/>
              </a:schemeClr>
            </a:solidFill>
          </a:ln>
        </p:spPr>
        <p:txBody>
          <a:bodyPr/>
          <a:lstStyle/>
          <a:p>
            <a:pPr marL="0" indent="0">
              <a:buNone/>
            </a:pPr>
            <a:endParaRPr lang="en-US" sz="1200" dirty="0">
              <a:latin typeface="Calibri" panose="020F0502020204030204" pitchFamily="34" charset="0"/>
            </a:endParaRPr>
          </a:p>
          <a:p>
            <a:pPr marL="0" indent="0">
              <a:buNone/>
            </a:pPr>
            <a:r>
              <a:rPr lang="en-US" sz="2000" dirty="0" smtClean="0">
                <a:latin typeface="Calibri" panose="020F0502020204030204" pitchFamily="34" charset="0"/>
              </a:rPr>
              <a:t>1. </a:t>
            </a:r>
            <a:r>
              <a:rPr lang="en-US" sz="2000" dirty="0">
                <a:latin typeface="Calibri" panose="020F0502020204030204" pitchFamily="34" charset="0"/>
              </a:rPr>
              <a:t>$17,000 - $</a:t>
            </a:r>
            <a:r>
              <a:rPr lang="en-US" sz="2000" dirty="0" smtClean="0">
                <a:latin typeface="Calibri" panose="020F0502020204030204" pitchFamily="34" charset="0"/>
              </a:rPr>
              <a:t>10,300 =</a:t>
            </a:r>
          </a:p>
          <a:p>
            <a:pPr marL="0" indent="0">
              <a:buNone/>
            </a:pPr>
            <a:r>
              <a:rPr lang="en-US" sz="2000" dirty="0">
                <a:latin typeface="Calibri" panose="020F0502020204030204" pitchFamily="34" charset="0"/>
              </a:rPr>
              <a:t>	</a:t>
            </a:r>
            <a:r>
              <a:rPr lang="en-US" sz="2000" dirty="0" smtClean="0">
                <a:latin typeface="Calibri" panose="020F0502020204030204" pitchFamily="34" charset="0"/>
              </a:rPr>
              <a:t>						</a:t>
            </a:r>
            <a:endParaRPr lang="en-US" sz="2000" u="sng" dirty="0" smtClean="0">
              <a:latin typeface="Calibri" panose="020F0502020204030204" pitchFamily="34" charset="0"/>
            </a:endParaRPr>
          </a:p>
          <a:p>
            <a:pPr marL="0" indent="0">
              <a:buNone/>
            </a:pPr>
            <a:r>
              <a:rPr lang="en-US" sz="2000" b="1" dirty="0">
                <a:latin typeface="Calibri" panose="020F0502020204030204" pitchFamily="34" charset="0"/>
              </a:rPr>
              <a:t>	</a:t>
            </a:r>
            <a:r>
              <a:rPr lang="en-US" sz="2000" b="1" dirty="0" smtClean="0">
                <a:latin typeface="Calibri" panose="020F0502020204030204" pitchFamily="34" charset="0"/>
              </a:rPr>
              <a:t>		</a:t>
            </a:r>
          </a:p>
          <a:p>
            <a:pPr marL="0" indent="0">
              <a:buNone/>
            </a:pPr>
            <a:r>
              <a:rPr lang="en-US" sz="2000" b="1" dirty="0" smtClean="0">
                <a:latin typeface="Calibri" panose="020F0502020204030204" pitchFamily="34" charset="0"/>
              </a:rPr>
              <a:t>		</a:t>
            </a:r>
          </a:p>
          <a:p>
            <a:pPr marL="0" indent="0">
              <a:buNone/>
            </a:pPr>
            <a:r>
              <a:rPr lang="en-US" sz="2000" dirty="0" smtClean="0">
                <a:latin typeface="Calibri" panose="020F0502020204030204" pitchFamily="34" charset="0"/>
              </a:rPr>
              <a:t>2. $325 </a:t>
            </a:r>
            <a:r>
              <a:rPr lang="en-US" sz="2000" dirty="0">
                <a:latin typeface="Calibri" panose="020F0502020204030204" pitchFamily="34" charset="0"/>
              </a:rPr>
              <a:t>x </a:t>
            </a:r>
            <a:r>
              <a:rPr lang="en-US" sz="2000" dirty="0" smtClean="0">
                <a:latin typeface="Calibri" panose="020F0502020204030204" pitchFamily="34" charset="0"/>
              </a:rPr>
              <a:t>1 </a:t>
            </a:r>
            <a:r>
              <a:rPr lang="en-US" sz="2000" dirty="0">
                <a:latin typeface="Calibri" panose="020F0502020204030204" pitchFamily="34" charset="0"/>
              </a:rPr>
              <a:t>adult </a:t>
            </a:r>
            <a:r>
              <a:rPr lang="en-US" sz="2000" dirty="0" smtClean="0">
                <a:latin typeface="Calibri" panose="020F0502020204030204" pitchFamily="34" charset="0"/>
              </a:rPr>
              <a:t>=</a:t>
            </a:r>
            <a:endParaRPr lang="en-US" sz="2000" b="1" dirty="0" smtClean="0">
              <a:latin typeface="Calibri" panose="020F0502020204030204" pitchFamily="34" charset="0"/>
            </a:endParaRPr>
          </a:p>
        </p:txBody>
      </p:sp>
      <p:sp>
        <p:nvSpPr>
          <p:cNvPr id="7" name="Title 6"/>
          <p:cNvSpPr>
            <a:spLocks noGrp="1"/>
          </p:cNvSpPr>
          <p:nvPr>
            <p:ph type="title"/>
          </p:nvPr>
        </p:nvSpPr>
        <p:spPr/>
        <p:txBody>
          <a:bodyPr/>
          <a:lstStyle/>
          <a:p>
            <a:r>
              <a:rPr lang="en-US" dirty="0" smtClean="0"/>
              <a:t>Example: Joe (Single</a:t>
            </a:r>
            <a:r>
              <a:rPr lang="en-US" dirty="0"/>
              <a:t>)</a:t>
            </a:r>
          </a:p>
        </p:txBody>
      </p:sp>
      <p:graphicFrame>
        <p:nvGraphicFramePr>
          <p:cNvPr id="2" name="Table 1"/>
          <p:cNvGraphicFramePr>
            <a:graphicFrameLocks noGrp="1"/>
          </p:cNvGraphicFramePr>
          <p:nvPr>
            <p:extLst>
              <p:ext uri="{D42A27DB-BD31-4B8C-83A1-F6EECF244321}">
                <p14:modId xmlns:p14="http://schemas.microsoft.com/office/powerpoint/2010/main" val="3733884"/>
              </p:ext>
            </p:extLst>
          </p:nvPr>
        </p:nvGraphicFramePr>
        <p:xfrm>
          <a:off x="463176" y="945767"/>
          <a:ext cx="2841310" cy="1390231"/>
        </p:xfrm>
        <a:graphic>
          <a:graphicData uri="http://schemas.openxmlformats.org/drawingml/2006/table">
            <a:tbl>
              <a:tblPr firstRow="1" bandRow="1">
                <a:tableStyleId>{5940675A-B579-460E-94D1-54222C63F5DA}</a:tableStyleId>
              </a:tblPr>
              <a:tblGrid>
                <a:gridCol w="1439102">
                  <a:extLst>
                    <a:ext uri="{9D8B030D-6E8A-4147-A177-3AD203B41FA5}">
                      <a16:colId xmlns:a16="http://schemas.microsoft.com/office/drawing/2014/main" xmlns="" val="20000"/>
                    </a:ext>
                  </a:extLst>
                </a:gridCol>
                <a:gridCol w="1402208">
                  <a:extLst>
                    <a:ext uri="{9D8B030D-6E8A-4147-A177-3AD203B41FA5}">
                      <a16:colId xmlns:a16="http://schemas.microsoft.com/office/drawing/2014/main" xmlns="" val="20001"/>
                    </a:ext>
                  </a:extLst>
                </a:gridCol>
              </a:tblGrid>
              <a:tr h="384391">
                <a:tc>
                  <a:txBody>
                    <a:bodyPr/>
                    <a:lstStyle/>
                    <a:p>
                      <a:pPr algn="l"/>
                      <a:r>
                        <a:rPr lang="en-US" sz="1600" u="none" dirty="0" smtClean="0">
                          <a:latin typeface="Franklin Gothic Book" panose="020B0503020102020204" pitchFamily="34" charset="0"/>
                        </a:rPr>
                        <a:t>Income:</a:t>
                      </a:r>
                      <a:endParaRPr lang="en-US" sz="1600" u="none" dirty="0">
                        <a:latin typeface="Franklin Gothic Book" panose="020B0503020102020204" pitchFamily="34" charset="0"/>
                      </a:endParaRPr>
                    </a:p>
                  </a:txBody>
                  <a:tcPr>
                    <a:lnL w="1270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600" b="0" dirty="0" smtClean="0">
                          <a:latin typeface="Franklin Gothic Medium" panose="020B0603020102020204" pitchFamily="34" charset="0"/>
                        </a:rPr>
                        <a:t>$17,000</a:t>
                      </a:r>
                      <a:endParaRPr lang="en-US" sz="1600" b="0" dirty="0">
                        <a:latin typeface="Franklin Gothic Medium" panose="020B0603020102020204" pitchFamily="34" charset="0"/>
                      </a:endParaRPr>
                    </a:p>
                  </a:txBody>
                  <a:tcPr>
                    <a:lnL w="635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00"/>
                  </a:ext>
                </a:extLst>
              </a:tr>
              <a:tr h="234477">
                <a:tc>
                  <a:txBody>
                    <a:bodyPr/>
                    <a:lstStyle/>
                    <a:p>
                      <a:pPr algn="l"/>
                      <a:r>
                        <a:rPr lang="en-US" sz="1600" u="none" dirty="0" smtClean="0">
                          <a:latin typeface="Franklin Gothic Book" panose="020B0503020102020204" pitchFamily="34" charset="0"/>
                        </a:rPr>
                        <a:t>Filing Status:</a:t>
                      </a:r>
                      <a:endParaRPr lang="en-US" sz="1600" u="none" dirty="0">
                        <a:latin typeface="Franklin Gothic Book" panose="020B0503020102020204" pitchFamily="34" charset="0"/>
                      </a:endParaRPr>
                    </a:p>
                  </a:txBody>
                  <a:tcPr>
                    <a:lnL w="1270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600" b="0" dirty="0" smtClean="0">
                          <a:latin typeface="Franklin Gothic Medium" panose="020B0603020102020204" pitchFamily="34" charset="0"/>
                        </a:rPr>
                        <a:t>Single</a:t>
                      </a:r>
                      <a:endParaRPr lang="en-US" sz="1600" b="0" dirty="0">
                        <a:latin typeface="Franklin Gothic Medium" panose="020B0603020102020204" pitchFamily="34" charset="0"/>
                      </a:endParaRPr>
                    </a:p>
                  </a:txBody>
                  <a:tcPr>
                    <a:lnL w="635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01"/>
                  </a:ext>
                </a:extLst>
              </a:tr>
              <a:tr h="234477">
                <a:tc>
                  <a:txBody>
                    <a:bodyPr/>
                    <a:lstStyle/>
                    <a:p>
                      <a:pPr algn="l"/>
                      <a:r>
                        <a:rPr lang="en-US" sz="1600" u="none" dirty="0" smtClean="0">
                          <a:latin typeface="Franklin Gothic Book" panose="020B0503020102020204" pitchFamily="34" charset="0"/>
                        </a:rPr>
                        <a:t>Adults:</a:t>
                      </a:r>
                      <a:endParaRPr lang="en-US" sz="1600" u="none" dirty="0">
                        <a:latin typeface="Franklin Gothic Book" panose="020B0503020102020204" pitchFamily="34" charset="0"/>
                      </a:endParaRPr>
                    </a:p>
                  </a:txBody>
                  <a:tcPr>
                    <a:lnL w="1270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600" b="0" dirty="0" smtClean="0">
                          <a:latin typeface="Franklin Gothic Medium" panose="020B0603020102020204" pitchFamily="34" charset="0"/>
                        </a:rPr>
                        <a:t>1</a:t>
                      </a:r>
                      <a:endParaRPr lang="en-US" sz="1600" b="0" dirty="0">
                        <a:latin typeface="Franklin Gothic Medium" panose="020B0603020102020204" pitchFamily="34" charset="0"/>
                      </a:endParaRPr>
                    </a:p>
                  </a:txBody>
                  <a:tcPr>
                    <a:lnL w="635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02"/>
                  </a:ext>
                </a:extLst>
              </a:tr>
              <a:tr h="234477">
                <a:tc>
                  <a:txBody>
                    <a:bodyPr/>
                    <a:lstStyle/>
                    <a:p>
                      <a:pPr algn="l"/>
                      <a:r>
                        <a:rPr lang="en-US" sz="1600" u="none" dirty="0" smtClean="0">
                          <a:latin typeface="Franklin Gothic Book" panose="020B0503020102020204" pitchFamily="34" charset="0"/>
                        </a:rPr>
                        <a:t>Children:</a:t>
                      </a:r>
                      <a:endParaRPr lang="en-US" sz="1600" u="none" dirty="0">
                        <a:latin typeface="Franklin Gothic Book" panose="020B0503020102020204" pitchFamily="34" charset="0"/>
                      </a:endParaRPr>
                    </a:p>
                  </a:txBody>
                  <a:tcPr>
                    <a:lnL w="1270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600" b="0" dirty="0" smtClean="0">
                          <a:latin typeface="Franklin Gothic Medium" panose="020B0603020102020204" pitchFamily="34" charset="0"/>
                        </a:rPr>
                        <a:t>0</a:t>
                      </a:r>
                      <a:endParaRPr lang="en-US" sz="1600" b="0" dirty="0">
                        <a:latin typeface="Franklin Gothic Medium" panose="020B0603020102020204" pitchFamily="34" charset="0"/>
                      </a:endParaRPr>
                    </a:p>
                  </a:txBody>
                  <a:tcPr>
                    <a:lnL w="635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03"/>
                  </a:ext>
                </a:extLst>
              </a:tr>
            </a:tbl>
          </a:graphicData>
        </a:graphic>
      </p:graphicFrame>
      <p:sp>
        <p:nvSpPr>
          <p:cNvPr id="8" name="Content Placeholder 2"/>
          <p:cNvSpPr txBox="1">
            <a:spLocks/>
          </p:cNvSpPr>
          <p:nvPr/>
        </p:nvSpPr>
        <p:spPr>
          <a:xfrm>
            <a:off x="3454748" y="2708006"/>
            <a:ext cx="2286797" cy="2253057"/>
          </a:xfrm>
          <a:prstGeom prst="rect">
            <a:avLst/>
          </a:prstGeom>
        </p:spPr>
        <p:txBody>
          <a:bodyPr vert="horz" lIns="91440" tIns="45720" rIns="91440" bIns="45720" rtlCol="0">
            <a:noAutofit/>
          </a:bodyPr>
          <a:lstStyle>
            <a:lvl1pPr marL="233363" indent="-233363" algn="l" defTabSz="457200" rtl="0" eaLnBrk="1" latinLnBrk="0" hangingPunct="1">
              <a:spcBef>
                <a:spcPct val="20000"/>
              </a:spcBef>
              <a:buClr>
                <a:schemeClr val="tx2">
                  <a:lumMod val="60000"/>
                  <a:lumOff val="40000"/>
                </a:schemeClr>
              </a:buClr>
              <a:buFont typeface="Arial"/>
              <a:buChar char="•"/>
              <a:defRPr sz="2400" kern="1200">
                <a:solidFill>
                  <a:schemeClr val="tx1"/>
                </a:solidFill>
                <a:latin typeface="Franklin Gothic Book"/>
                <a:ea typeface="+mn-ea"/>
                <a:cs typeface="Franklin Gothic Book"/>
              </a:defRPr>
            </a:lvl1pPr>
            <a:lvl2pPr marL="690563" indent="-233363" algn="l" defTabSz="457200" rtl="0" eaLnBrk="1" latinLnBrk="0" hangingPunct="1">
              <a:spcBef>
                <a:spcPct val="20000"/>
              </a:spcBef>
              <a:buClr>
                <a:schemeClr val="tx2">
                  <a:lumMod val="60000"/>
                  <a:lumOff val="40000"/>
                </a:schemeClr>
              </a:buClr>
              <a:buFont typeface="Arial"/>
              <a:buChar char="–"/>
              <a:defRPr sz="2200" kern="1200">
                <a:solidFill>
                  <a:schemeClr val="tx1"/>
                </a:solidFill>
                <a:latin typeface="Myriad Pro"/>
                <a:ea typeface="+mn-ea"/>
                <a:cs typeface="Myriad Pro"/>
              </a:defRPr>
            </a:lvl2pPr>
            <a:lvl3pPr marL="1087438" indent="-173038" algn="l" defTabSz="457200" rtl="0" eaLnBrk="1" latinLnBrk="0" hangingPunct="1">
              <a:spcBef>
                <a:spcPct val="20000"/>
              </a:spcBef>
              <a:buClr>
                <a:schemeClr val="tx2">
                  <a:lumMod val="60000"/>
                  <a:lumOff val="40000"/>
                </a:schemeClr>
              </a:buClr>
              <a:buFont typeface="Arial"/>
              <a:buChar char="•"/>
              <a:defRPr sz="2000" kern="1200">
                <a:solidFill>
                  <a:schemeClr val="tx1"/>
                </a:solidFill>
                <a:latin typeface="+mn-lt"/>
                <a:ea typeface="+mn-ea"/>
                <a:cs typeface="+mn-cs"/>
              </a:defRPr>
            </a:lvl3pPr>
            <a:lvl4pPr marL="1544638" indent="-173038" algn="l" defTabSz="457200" rtl="0" eaLnBrk="1" latinLnBrk="0" hangingPunct="1">
              <a:spcBef>
                <a:spcPct val="20000"/>
              </a:spcBef>
              <a:buClr>
                <a:schemeClr val="tx2">
                  <a:lumMod val="60000"/>
                  <a:lumOff val="40000"/>
                </a:schemeClr>
              </a:buClr>
              <a:buFont typeface="Arial"/>
              <a:buChar char="–"/>
              <a:defRPr sz="1800" kern="1200">
                <a:solidFill>
                  <a:schemeClr val="tx1"/>
                </a:solidFill>
                <a:latin typeface="+mn-lt"/>
                <a:ea typeface="+mn-ea"/>
                <a:cs typeface="+mn-cs"/>
              </a:defRPr>
            </a:lvl4pPr>
            <a:lvl5pPr marL="2001838" indent="-173038" algn="l" defTabSz="457200" rtl="0" eaLnBrk="1" latinLnBrk="0" hangingPunct="1">
              <a:spcBef>
                <a:spcPct val="20000"/>
              </a:spcBef>
              <a:buClr>
                <a:schemeClr val="tx2">
                  <a:lumMod val="60000"/>
                  <a:lumOff val="40000"/>
                </a:schemeClr>
              </a:buClr>
              <a:buFont typeface="Arial" panose="020B0604020202020204" pitchFamily="34" charset="0"/>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000" dirty="0">
                <a:latin typeface="Calibri" panose="020F0502020204030204" pitchFamily="34" charset="0"/>
              </a:rPr>
              <a:t>$</a:t>
            </a:r>
            <a:r>
              <a:rPr lang="en-US" sz="2000" dirty="0" smtClean="0">
                <a:latin typeface="Calibri" panose="020F0502020204030204" pitchFamily="34" charset="0"/>
              </a:rPr>
              <a:t>6,700 </a:t>
            </a:r>
            <a:endParaRPr lang="en-US" sz="2000" dirty="0">
              <a:latin typeface="Calibri" panose="020F0502020204030204" pitchFamily="34" charset="0"/>
            </a:endParaRPr>
          </a:p>
          <a:p>
            <a:pPr marL="0" indent="0">
              <a:buNone/>
            </a:pPr>
            <a:r>
              <a:rPr lang="en-US" sz="2000" u="sng" dirty="0">
                <a:latin typeface="Calibri" panose="020F0502020204030204" pitchFamily="34" charset="0"/>
              </a:rPr>
              <a:t>      x </a:t>
            </a:r>
            <a:r>
              <a:rPr lang="en-US" sz="2000" u="sng" dirty="0" smtClean="0">
                <a:latin typeface="Calibri" panose="020F0502020204030204" pitchFamily="34" charset="0"/>
              </a:rPr>
              <a:t>2% </a:t>
            </a:r>
            <a:endParaRPr lang="en-US" sz="2000" u="sng" dirty="0">
              <a:latin typeface="Calibri" panose="020F0502020204030204" pitchFamily="34" charset="0"/>
            </a:endParaRPr>
          </a:p>
          <a:p>
            <a:pPr marL="0" indent="0">
              <a:buNone/>
            </a:pPr>
            <a:r>
              <a:rPr lang="en-US" sz="2000" b="1" dirty="0" smtClean="0">
                <a:latin typeface="Calibri" panose="020F0502020204030204" pitchFamily="34" charset="0"/>
              </a:rPr>
              <a:t>$  134</a:t>
            </a:r>
            <a:endParaRPr lang="en-US" sz="2000" b="1" dirty="0">
              <a:latin typeface="Calibri" panose="020F0502020204030204" pitchFamily="34" charset="0"/>
            </a:endParaRPr>
          </a:p>
          <a:p>
            <a:pPr marL="0" indent="0">
              <a:buNone/>
            </a:pPr>
            <a:endParaRPr lang="en-US" sz="2000" b="1" dirty="0">
              <a:latin typeface="Calibri" panose="020F0502020204030204" pitchFamily="34" charset="0"/>
            </a:endParaRPr>
          </a:p>
          <a:p>
            <a:pPr marL="0" indent="0">
              <a:buNone/>
            </a:pPr>
            <a:r>
              <a:rPr lang="en-US" sz="2000" b="1" dirty="0" smtClean="0">
                <a:latin typeface="Calibri" panose="020F0502020204030204" pitchFamily="34" charset="0"/>
              </a:rPr>
              <a:t>$325</a:t>
            </a:r>
            <a:endParaRPr lang="en-US" sz="2000" b="1" dirty="0">
              <a:latin typeface="Calibri" panose="020F0502020204030204" pitchFamily="34" charset="0"/>
            </a:endParaRPr>
          </a:p>
        </p:txBody>
      </p:sp>
      <p:sp>
        <p:nvSpPr>
          <p:cNvPr id="11" name="Oval 10"/>
          <p:cNvSpPr/>
          <p:nvPr/>
        </p:nvSpPr>
        <p:spPr>
          <a:xfrm>
            <a:off x="3257450" y="4081231"/>
            <a:ext cx="1154589" cy="574733"/>
          </a:xfrm>
          <a:prstGeom prst="ellipse">
            <a:avLst/>
          </a:prstGeom>
          <a:noFill/>
          <a:ln w="5715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TextBox 11"/>
          <p:cNvSpPr txBox="1"/>
          <p:nvPr/>
        </p:nvSpPr>
        <p:spPr>
          <a:xfrm>
            <a:off x="4443907" y="4045431"/>
            <a:ext cx="1638717" cy="646331"/>
          </a:xfrm>
          <a:prstGeom prst="rect">
            <a:avLst/>
          </a:prstGeom>
          <a:noFill/>
        </p:spPr>
        <p:txBody>
          <a:bodyPr wrap="square" rtlCol="0">
            <a:spAutoFit/>
          </a:bodyPr>
          <a:lstStyle/>
          <a:p>
            <a:pPr algn="ctr"/>
            <a:r>
              <a:rPr lang="en-US" b="1" i="1" dirty="0">
                <a:solidFill>
                  <a:srgbClr val="FF0000"/>
                </a:solidFill>
              </a:rPr>
              <a:t>Report on F1040, Line 61</a:t>
            </a:r>
          </a:p>
        </p:txBody>
      </p:sp>
      <p:graphicFrame>
        <p:nvGraphicFramePr>
          <p:cNvPr id="15" name="Table 17"/>
          <p:cNvGraphicFramePr>
            <a:graphicFrameLocks noGrp="1"/>
          </p:cNvGraphicFramePr>
          <p:nvPr>
            <p:extLst>
              <p:ext uri="{D42A27DB-BD31-4B8C-83A1-F6EECF244321}">
                <p14:modId xmlns:p14="http://schemas.microsoft.com/office/powerpoint/2010/main" val="3462933064"/>
              </p:ext>
            </p:extLst>
          </p:nvPr>
        </p:nvGraphicFramePr>
        <p:xfrm>
          <a:off x="3067724" y="946319"/>
          <a:ext cx="3470030" cy="914400"/>
        </p:xfrm>
        <a:graphic>
          <a:graphicData uri="http://schemas.openxmlformats.org/drawingml/2006/table">
            <a:tbl>
              <a:tblPr firstRow="1" bandRow="1">
                <a:tableStyleId>{5940675A-B579-460E-94D1-54222C63F5DA}</a:tableStyleId>
              </a:tblPr>
              <a:tblGrid>
                <a:gridCol w="1973833">
                  <a:extLst>
                    <a:ext uri="{9D8B030D-6E8A-4147-A177-3AD203B41FA5}">
                      <a16:colId xmlns="" xmlns:a16="http://schemas.microsoft.com/office/drawing/2014/main" val="20000"/>
                    </a:ext>
                  </a:extLst>
                </a:gridCol>
                <a:gridCol w="1496197">
                  <a:extLst>
                    <a:ext uri="{9D8B030D-6E8A-4147-A177-3AD203B41FA5}">
                      <a16:colId xmlns="" xmlns:a16="http://schemas.microsoft.com/office/drawing/2014/main" val="20001"/>
                    </a:ext>
                  </a:extLst>
                </a:gridCol>
              </a:tblGrid>
              <a:tr h="176832">
                <a:tc>
                  <a:txBody>
                    <a:bodyPr/>
                    <a:lstStyle/>
                    <a:p>
                      <a:pPr algn="l"/>
                      <a:r>
                        <a:rPr lang="en-US" sz="1600" u="none" dirty="0" smtClean="0">
                          <a:latin typeface="Franklin Gothic Book" panose="020B0503020102020204" pitchFamily="34" charset="0"/>
                        </a:rPr>
                        <a:t>2015 Tax Filing</a:t>
                      </a:r>
                      <a:r>
                        <a:rPr lang="en-US" sz="1600" u="none" baseline="0" dirty="0" smtClean="0">
                          <a:latin typeface="Franklin Gothic Book" panose="020B0503020102020204" pitchFamily="34" charset="0"/>
                        </a:rPr>
                        <a:t> Threshold</a:t>
                      </a:r>
                      <a:r>
                        <a:rPr lang="en-US" sz="1600" u="none" dirty="0" smtClean="0">
                          <a:latin typeface="Franklin Gothic Book" panose="020B0503020102020204" pitchFamily="34" charset="0"/>
                        </a:rPr>
                        <a:t>:</a:t>
                      </a:r>
                      <a:endParaRPr lang="en-US" sz="1600" u="none" dirty="0">
                        <a:latin typeface="Franklin Gothic Book" panose="020B0503020102020204" pitchFamily="34" charset="0"/>
                      </a:endParaRPr>
                    </a:p>
                  </a:txBody>
                  <a:tcPr>
                    <a:lnL w="1270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600" b="0" dirty="0" smtClean="0">
                          <a:latin typeface="Franklin Gothic Medium" panose="020B0603020102020204" pitchFamily="34" charset="0"/>
                        </a:rPr>
                        <a:t>$10,300 </a:t>
                      </a:r>
                      <a:endParaRPr lang="en-US" sz="1600" b="0" dirty="0">
                        <a:latin typeface="Franklin Gothic Medium" panose="020B0603020102020204" pitchFamily="34" charset="0"/>
                      </a:endParaRPr>
                    </a:p>
                  </a:txBody>
                  <a:tcPr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00"/>
                  </a:ext>
                </a:extLst>
              </a:tr>
              <a:tr h="176832">
                <a:tc>
                  <a:txBody>
                    <a:bodyPr/>
                    <a:lstStyle/>
                    <a:p>
                      <a:pPr algn="l"/>
                      <a:r>
                        <a:rPr lang="en-US" sz="1600" u="none" dirty="0" smtClean="0">
                          <a:latin typeface="Franklin Gothic Book" panose="020B0503020102020204" pitchFamily="34" charset="0"/>
                        </a:rPr>
                        <a:t>Months Uninsured:</a:t>
                      </a:r>
                      <a:endParaRPr lang="en-US" sz="1600" u="none" dirty="0">
                        <a:latin typeface="Franklin Gothic Book" panose="020B0503020102020204" pitchFamily="34" charset="0"/>
                      </a:endParaRPr>
                    </a:p>
                  </a:txBody>
                  <a:tcPr>
                    <a:lnL w="1270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600" b="0" dirty="0" smtClean="0">
                          <a:latin typeface="Franklin Gothic Medium" panose="020B0603020102020204" pitchFamily="34" charset="0"/>
                        </a:rPr>
                        <a:t>12</a:t>
                      </a:r>
                      <a:endParaRPr lang="en-US" sz="1600" b="0" dirty="0">
                        <a:latin typeface="Franklin Gothic Medium" panose="020B0603020102020204" pitchFamily="34" charset="0"/>
                      </a:endParaRPr>
                    </a:p>
                  </a:txBody>
                  <a:tcPr>
                    <a:lnL w="635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01"/>
                  </a:ext>
                </a:extLst>
              </a:tr>
            </a:tbl>
          </a:graphicData>
        </a:graphic>
      </p:graphicFrame>
      <p:sp>
        <p:nvSpPr>
          <p:cNvPr id="13" name="Content Placeholder 2"/>
          <p:cNvSpPr txBox="1">
            <a:spLocks/>
          </p:cNvSpPr>
          <p:nvPr/>
        </p:nvSpPr>
        <p:spPr>
          <a:xfrm>
            <a:off x="526350" y="2378408"/>
            <a:ext cx="5556274" cy="290417"/>
          </a:xfrm>
          <a:prstGeom prst="rect">
            <a:avLst/>
          </a:prstGeom>
          <a:solidFill>
            <a:schemeClr val="bg1"/>
          </a:solidFill>
          <a:ln>
            <a:solidFill>
              <a:schemeClr val="bg1">
                <a:lumMod val="75000"/>
              </a:schemeClr>
            </a:solidFill>
          </a:ln>
        </p:spPr>
        <p:txBody>
          <a:bodyPr vert="horz" lIns="91440" tIns="45720" rIns="91440" bIns="45720" rtlCol="0">
            <a:noAutofit/>
          </a:bodyPr>
          <a:lstStyle>
            <a:lvl1pPr marL="233363" indent="-233363" algn="l" defTabSz="457200" rtl="0" eaLnBrk="1" latinLnBrk="0" hangingPunct="1">
              <a:spcBef>
                <a:spcPct val="20000"/>
              </a:spcBef>
              <a:buClr>
                <a:schemeClr val="tx2">
                  <a:lumMod val="60000"/>
                  <a:lumOff val="40000"/>
                </a:schemeClr>
              </a:buClr>
              <a:buFont typeface="Arial"/>
              <a:buChar char="•"/>
              <a:defRPr sz="2400" kern="1200">
                <a:solidFill>
                  <a:schemeClr val="tx1"/>
                </a:solidFill>
                <a:latin typeface="Franklin Gothic Book"/>
                <a:ea typeface="+mn-ea"/>
                <a:cs typeface="Franklin Gothic Book"/>
              </a:defRPr>
            </a:lvl1pPr>
            <a:lvl2pPr marL="690563" indent="-233363" algn="l" defTabSz="457200" rtl="0" eaLnBrk="1" latinLnBrk="0" hangingPunct="1">
              <a:spcBef>
                <a:spcPct val="20000"/>
              </a:spcBef>
              <a:buClr>
                <a:schemeClr val="tx2">
                  <a:lumMod val="60000"/>
                  <a:lumOff val="40000"/>
                </a:schemeClr>
              </a:buClr>
              <a:buFont typeface="Arial"/>
              <a:buChar char="–"/>
              <a:defRPr sz="2200" kern="1200">
                <a:solidFill>
                  <a:schemeClr val="tx1"/>
                </a:solidFill>
                <a:latin typeface="Franklin Gothic Book" panose="020B0503020102020204" pitchFamily="34" charset="0"/>
                <a:ea typeface="+mn-ea"/>
                <a:cs typeface="Franklin Gothic Book" panose="020B0503020102020204" pitchFamily="34" charset="0"/>
              </a:defRPr>
            </a:lvl2pPr>
            <a:lvl3pPr marL="1087438" indent="-237744" algn="l" defTabSz="457200" rtl="0" eaLnBrk="1" latinLnBrk="0" hangingPunct="1">
              <a:spcBef>
                <a:spcPct val="20000"/>
              </a:spcBef>
              <a:buClr>
                <a:schemeClr val="tx2">
                  <a:lumMod val="60000"/>
                  <a:lumOff val="40000"/>
                </a:schemeClr>
              </a:buClr>
              <a:buFont typeface="Courier New" panose="02070309020205020404" pitchFamily="49" charset="0"/>
              <a:buChar char="o"/>
              <a:defRPr sz="2000" kern="1200">
                <a:solidFill>
                  <a:schemeClr val="tx1"/>
                </a:solidFill>
                <a:latin typeface="Franklin Gothic Book" panose="020B0503020102020204" pitchFamily="34" charset="0"/>
                <a:ea typeface="+mn-ea"/>
                <a:cs typeface="+mn-cs"/>
              </a:defRPr>
            </a:lvl3pPr>
            <a:lvl4pPr marL="1544638" indent="-173038" algn="l" defTabSz="457200" rtl="0" eaLnBrk="1" latinLnBrk="0" hangingPunct="1">
              <a:spcBef>
                <a:spcPct val="20000"/>
              </a:spcBef>
              <a:buClr>
                <a:schemeClr val="tx2">
                  <a:lumMod val="60000"/>
                  <a:lumOff val="40000"/>
                </a:schemeClr>
              </a:buClr>
              <a:buFont typeface="Arial"/>
              <a:buChar char="–"/>
              <a:defRPr sz="1800" kern="1200">
                <a:solidFill>
                  <a:schemeClr val="tx1"/>
                </a:solidFill>
                <a:latin typeface="Franklin Gothic Book" panose="020B0503020102020204" pitchFamily="34" charset="0"/>
                <a:ea typeface="+mn-ea"/>
                <a:cs typeface="+mn-cs"/>
              </a:defRPr>
            </a:lvl4pPr>
            <a:lvl5pPr marL="2001838" indent="-173038" algn="l" defTabSz="457200" rtl="0" eaLnBrk="1" latinLnBrk="0" hangingPunct="1">
              <a:spcBef>
                <a:spcPct val="20000"/>
              </a:spcBef>
              <a:buClr>
                <a:schemeClr val="tx2">
                  <a:lumMod val="60000"/>
                  <a:lumOff val="40000"/>
                </a:schemeClr>
              </a:buClr>
              <a:buFont typeface="Arial" panose="020B0604020202020204" pitchFamily="34" charset="0"/>
              <a:buChar char="•"/>
              <a:defRPr sz="1600" kern="1200">
                <a:solidFill>
                  <a:schemeClr val="tx1"/>
                </a:solidFill>
                <a:latin typeface="Franklin Gothic Book" panose="020B0503020102020204" pitchFamily="34"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sz="1600" i="1" dirty="0" smtClean="0"/>
              <a:t>Payment Calculation: </a:t>
            </a:r>
          </a:p>
        </p:txBody>
      </p:sp>
      <p:cxnSp>
        <p:nvCxnSpPr>
          <p:cNvPr id="9" name="Straight Connector 8"/>
          <p:cNvCxnSpPr/>
          <p:nvPr/>
        </p:nvCxnSpPr>
        <p:spPr>
          <a:xfrm>
            <a:off x="526349" y="2680863"/>
            <a:ext cx="5556275" cy="0"/>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grpSp>
        <p:nvGrpSpPr>
          <p:cNvPr id="10" name="Group 9"/>
          <p:cNvGrpSpPr/>
          <p:nvPr/>
        </p:nvGrpSpPr>
        <p:grpSpPr>
          <a:xfrm>
            <a:off x="526349" y="4937242"/>
            <a:ext cx="6899366" cy="1411686"/>
            <a:chOff x="993841" y="5168020"/>
            <a:chExt cx="6899366" cy="1411686"/>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3841" y="5410872"/>
              <a:ext cx="6899366" cy="1168834"/>
            </a:xfrm>
            <a:prstGeom prst="rect">
              <a:avLst/>
            </a:prstGeom>
          </p:spPr>
        </p:pic>
        <p:sp>
          <p:nvSpPr>
            <p:cNvPr id="6" name="Rectangle 5"/>
            <p:cNvSpPr/>
            <p:nvPr/>
          </p:nvSpPr>
          <p:spPr>
            <a:xfrm>
              <a:off x="993841" y="5168020"/>
              <a:ext cx="6899366" cy="215371"/>
            </a:xfrm>
            <a:prstGeom prst="rect">
              <a:avLst/>
            </a:prstGeom>
            <a:solidFill>
              <a:srgbClr val="175475"/>
            </a:solidFill>
            <a:ln w="28575">
              <a:solidFill>
                <a:srgbClr val="17547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i="1" dirty="0" smtClean="0">
                  <a:solidFill>
                    <a:schemeClr val="bg1"/>
                  </a:solidFill>
                  <a:latin typeface="Franklin Gothic Book" panose="020B0503020102020204" pitchFamily="34" charset="0"/>
                </a:rPr>
                <a:t>Form 1040</a:t>
              </a:r>
              <a:endParaRPr lang="en-US" sz="1600" i="1" dirty="0">
                <a:solidFill>
                  <a:schemeClr val="bg1"/>
                </a:solidFill>
                <a:latin typeface="Franklin Gothic Book" panose="020B0503020102020204" pitchFamily="34" charset="0"/>
              </a:endParaRPr>
            </a:p>
          </p:txBody>
        </p:sp>
        <p:sp>
          <p:nvSpPr>
            <p:cNvPr id="21" name="Rectangle 20"/>
            <p:cNvSpPr/>
            <p:nvPr/>
          </p:nvSpPr>
          <p:spPr>
            <a:xfrm>
              <a:off x="993841" y="5394045"/>
              <a:ext cx="6899366" cy="1182854"/>
            </a:xfrm>
            <a:prstGeom prst="rect">
              <a:avLst/>
            </a:prstGeom>
            <a:noFill/>
            <a:ln w="28575">
              <a:solidFill>
                <a:srgbClr val="17547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i="1" dirty="0">
                <a:solidFill>
                  <a:schemeClr val="tx1"/>
                </a:solidFill>
                <a:latin typeface="Franklin Gothic Book" panose="020B0503020102020204" pitchFamily="34" charset="0"/>
              </a:endParaRPr>
            </a:p>
          </p:txBody>
        </p:sp>
      </p:grpSp>
      <p:sp>
        <p:nvSpPr>
          <p:cNvPr id="14" name="Rounded Rectangle 13"/>
          <p:cNvSpPr/>
          <p:nvPr/>
        </p:nvSpPr>
        <p:spPr>
          <a:xfrm>
            <a:off x="1273421" y="5883457"/>
            <a:ext cx="6008914" cy="162162"/>
          </a:xfrm>
          <a:prstGeom prst="roundRect">
            <a:avLst/>
          </a:prstGeom>
          <a:noFill/>
          <a:ln w="28575">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TextBox 16"/>
          <p:cNvSpPr txBox="1"/>
          <p:nvPr/>
        </p:nvSpPr>
        <p:spPr>
          <a:xfrm>
            <a:off x="6246017" y="5808998"/>
            <a:ext cx="583474" cy="307777"/>
          </a:xfrm>
          <a:prstGeom prst="rect">
            <a:avLst/>
          </a:prstGeom>
          <a:noFill/>
        </p:spPr>
        <p:txBody>
          <a:bodyPr wrap="square" rtlCol="0">
            <a:spAutoFit/>
          </a:bodyPr>
          <a:lstStyle/>
          <a:p>
            <a:r>
              <a:rPr lang="en-US" sz="1400" b="1" dirty="0" smtClean="0">
                <a:latin typeface="Calibri" panose="020F0502020204030204" pitchFamily="34" charset="0"/>
              </a:rPr>
              <a:t>$325</a:t>
            </a:r>
            <a:endParaRPr lang="en-US" sz="1400" b="1" dirty="0">
              <a:latin typeface="Calibri" panose="020F0502020204030204" pitchFamily="34" charset="0"/>
            </a:endParaRPr>
          </a:p>
        </p:txBody>
      </p:sp>
      <p:sp>
        <p:nvSpPr>
          <p:cNvPr id="22" name="Slide Number Placeholder 21"/>
          <p:cNvSpPr>
            <a:spLocks noGrp="1"/>
          </p:cNvSpPr>
          <p:nvPr>
            <p:ph type="sldNum" sz="quarter" idx="12"/>
          </p:nvPr>
        </p:nvSpPr>
        <p:spPr/>
        <p:txBody>
          <a:bodyPr/>
          <a:lstStyle/>
          <a:p>
            <a:pPr algn="r"/>
            <a:fld id="{7FFE15FC-A8B6-4718-BABB-4F5309630F6C}" type="slidenum">
              <a:rPr lang="en-US" smtClean="0"/>
              <a:pPr algn="r"/>
              <a:t>44</a:t>
            </a:fld>
            <a:endParaRPr lang="en-US" dirty="0"/>
          </a:p>
        </p:txBody>
      </p:sp>
      <p:pic>
        <p:nvPicPr>
          <p:cNvPr id="19" name="Picture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06784" y="692697"/>
            <a:ext cx="2204237" cy="2204237"/>
          </a:xfrm>
          <a:prstGeom prst="rect">
            <a:avLst/>
          </a:prstGeom>
          <a:ln w="19050">
            <a:solidFill>
              <a:schemeClr val="tx1"/>
            </a:solidFill>
          </a:ln>
        </p:spPr>
      </p:pic>
      <p:sp>
        <p:nvSpPr>
          <p:cNvPr id="4" name="TextBox 3"/>
          <p:cNvSpPr txBox="1"/>
          <p:nvPr/>
        </p:nvSpPr>
        <p:spPr>
          <a:xfrm>
            <a:off x="6465308" y="3178424"/>
            <a:ext cx="2593288" cy="1477328"/>
          </a:xfrm>
          <a:prstGeom prst="rect">
            <a:avLst/>
          </a:prstGeom>
          <a:ln w="28575"/>
        </p:spPr>
        <p:style>
          <a:lnRef idx="1">
            <a:schemeClr val="accent2"/>
          </a:lnRef>
          <a:fillRef idx="2">
            <a:schemeClr val="accent2"/>
          </a:fillRef>
          <a:effectRef idx="1">
            <a:schemeClr val="accent2"/>
          </a:effectRef>
          <a:fontRef idx="minor">
            <a:schemeClr val="dk1"/>
          </a:fontRef>
        </p:style>
        <p:txBody>
          <a:bodyPr wrap="square" rtlCol="0">
            <a:spAutoFit/>
          </a:bodyPr>
          <a:lstStyle>
            <a:defPPr>
              <a:defRPr lang="en-US"/>
            </a:defPPr>
            <a:lvl1pPr algn="ctr">
              <a:defRPr sz="2500" b="1"/>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n-US" sz="1800" dirty="0" smtClean="0"/>
              <a:t>Note: </a:t>
            </a:r>
            <a:r>
              <a:rPr lang="en-US" sz="1800" b="0" dirty="0" smtClean="0"/>
              <a:t>In tax year 2014, Joe would have paid only $95. If everything remains the same, in 2016 he would pay $695.</a:t>
            </a:r>
            <a:endParaRPr lang="en-US" sz="1800" b="0" dirty="0"/>
          </a:p>
        </p:txBody>
      </p:sp>
      <p:sp>
        <p:nvSpPr>
          <p:cNvPr id="16" name="TextBox 15"/>
          <p:cNvSpPr txBox="1"/>
          <p:nvPr/>
        </p:nvSpPr>
        <p:spPr>
          <a:xfrm>
            <a:off x="1074129" y="3388006"/>
            <a:ext cx="672610" cy="369332"/>
          </a:xfrm>
          <a:prstGeom prst="rect">
            <a:avLst/>
          </a:prstGeom>
          <a:noFill/>
        </p:spPr>
        <p:txBody>
          <a:bodyPr wrap="square" rtlCol="0">
            <a:spAutoFit/>
          </a:bodyPr>
          <a:lstStyle/>
          <a:p>
            <a:r>
              <a:rPr lang="en-US" dirty="0" smtClean="0"/>
              <a:t>vs.</a:t>
            </a:r>
            <a:endParaRPr lang="en-US" dirty="0"/>
          </a:p>
        </p:txBody>
      </p:sp>
    </p:spTree>
    <p:extLst>
      <p:ext uri="{BB962C8B-B14F-4D97-AF65-F5344CB8AC3E}">
        <p14:creationId xmlns:p14="http://schemas.microsoft.com/office/powerpoint/2010/main" val="226476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bg/>
                                          </p:spTgt>
                                        </p:tgtEl>
                                        <p:attrNameLst>
                                          <p:attrName>style.visibility</p:attrName>
                                        </p:attrNameLst>
                                      </p:cBhvr>
                                      <p:to>
                                        <p:strVal val="visible"/>
                                      </p:to>
                                    </p:set>
                                    <p:animEffect transition="in" filter="fade">
                                      <p:cBhvr>
                                        <p:cTn id="15" dur="500"/>
                                        <p:tgtEl>
                                          <p:spTgt spid="3">
                                            <p:bg/>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500"/>
                                        <p:tgtEl>
                                          <p:spTgt spid="13"/>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3">
                                            <p:txEl>
                                              <p:pRg st="1" end="1"/>
                                            </p:txEl>
                                          </p:spTgt>
                                        </p:tgtEl>
                                        <p:attrNameLst>
                                          <p:attrName>style.visibility</p:attrName>
                                        </p:attrNameLst>
                                      </p:cBhvr>
                                      <p:to>
                                        <p:strVal val="visible"/>
                                      </p:to>
                                    </p:set>
                                    <p:animEffect transition="in" filter="fade">
                                      <p:cBhvr>
                                        <p:cTn id="26" dur="500"/>
                                        <p:tgtEl>
                                          <p:spTgt spid="3">
                                            <p:txEl>
                                              <p:pRg st="1" end="1"/>
                                            </p:tx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3">
                                            <p:txEl>
                                              <p:pRg st="2" end="2"/>
                                            </p:txEl>
                                          </p:spTgt>
                                        </p:tgtEl>
                                        <p:attrNameLst>
                                          <p:attrName>style.visibility</p:attrName>
                                        </p:attrNameLst>
                                      </p:cBhvr>
                                      <p:to>
                                        <p:strVal val="visible"/>
                                      </p:to>
                                    </p:set>
                                    <p:animEffect transition="in" filter="fade">
                                      <p:cBhvr>
                                        <p:cTn id="29" dur="500"/>
                                        <p:tgtEl>
                                          <p:spTgt spid="3">
                                            <p:txEl>
                                              <p:pRg st="2" end="2"/>
                                            </p:txEl>
                                          </p:spTgt>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Effect transition="in" filter="fade">
                                      <p:cBhvr>
                                        <p:cTn id="32" dur="500"/>
                                        <p:tgtEl>
                                          <p:spTgt spid="3">
                                            <p:txEl>
                                              <p:pRg st="3" end="3"/>
                                            </p:txEl>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500"/>
                                        <p:tgtEl>
                                          <p:spTgt spid="3">
                                            <p:txEl>
                                              <p:pRg st="4" end="4"/>
                                            </p:txEl>
                                          </p:spTgt>
                                        </p:tgtEl>
                                      </p:cBhvr>
                                    </p:animEffect>
                                  </p:childTnLst>
                                </p:cTn>
                              </p:par>
                            </p:childTnLst>
                          </p:cTn>
                        </p:par>
                        <p:par>
                          <p:cTn id="36" fill="hold">
                            <p:stCondLst>
                              <p:cond delay="500"/>
                            </p:stCondLst>
                            <p:childTnLst>
                              <p:par>
                                <p:cTn id="37" presetID="10" presetClass="entr" presetSubtype="0" fill="hold" nodeType="afterEffect">
                                  <p:stCondLst>
                                    <p:cond delay="0"/>
                                  </p:stCondLst>
                                  <p:childTnLst>
                                    <p:set>
                                      <p:cBhvr>
                                        <p:cTn id="38" dur="1" fill="hold">
                                          <p:stCondLst>
                                            <p:cond delay="0"/>
                                          </p:stCondLst>
                                        </p:cTn>
                                        <p:tgtEl>
                                          <p:spTgt spid="8">
                                            <p:txEl>
                                              <p:pRg st="0" end="0"/>
                                            </p:txEl>
                                          </p:spTgt>
                                        </p:tgtEl>
                                        <p:attrNameLst>
                                          <p:attrName>style.visibility</p:attrName>
                                        </p:attrNameLst>
                                      </p:cBhvr>
                                      <p:to>
                                        <p:strVal val="visible"/>
                                      </p:to>
                                    </p:set>
                                    <p:animEffect transition="in" filter="fade">
                                      <p:cBhvr>
                                        <p:cTn id="39" dur="500"/>
                                        <p:tgtEl>
                                          <p:spTgt spid="8">
                                            <p:txEl>
                                              <p:pRg st="0" end="0"/>
                                            </p:txEl>
                                          </p:spTgt>
                                        </p:tgtEl>
                                      </p:cBhvr>
                                    </p:animEffect>
                                  </p:childTnLst>
                                </p:cTn>
                              </p:par>
                            </p:childTnLst>
                          </p:cTn>
                        </p:par>
                        <p:par>
                          <p:cTn id="40" fill="hold">
                            <p:stCondLst>
                              <p:cond delay="1000"/>
                            </p:stCondLst>
                            <p:childTnLst>
                              <p:par>
                                <p:cTn id="41" presetID="10" presetClass="entr" presetSubtype="0" fill="hold" nodeType="afterEffect">
                                  <p:stCondLst>
                                    <p:cond delay="0"/>
                                  </p:stCondLst>
                                  <p:childTnLst>
                                    <p:set>
                                      <p:cBhvr>
                                        <p:cTn id="42" dur="1" fill="hold">
                                          <p:stCondLst>
                                            <p:cond delay="0"/>
                                          </p:stCondLst>
                                        </p:cTn>
                                        <p:tgtEl>
                                          <p:spTgt spid="8">
                                            <p:txEl>
                                              <p:pRg st="1" end="1"/>
                                            </p:txEl>
                                          </p:spTgt>
                                        </p:tgtEl>
                                        <p:attrNameLst>
                                          <p:attrName>style.visibility</p:attrName>
                                        </p:attrNameLst>
                                      </p:cBhvr>
                                      <p:to>
                                        <p:strVal val="visible"/>
                                      </p:to>
                                    </p:set>
                                    <p:animEffect transition="in" filter="fade">
                                      <p:cBhvr>
                                        <p:cTn id="43" dur="500"/>
                                        <p:tgtEl>
                                          <p:spTgt spid="8">
                                            <p:txEl>
                                              <p:pRg st="1" end="1"/>
                                            </p:txEl>
                                          </p:spTgt>
                                        </p:tgtEl>
                                      </p:cBhvr>
                                    </p:animEffect>
                                  </p:childTnLst>
                                </p:cTn>
                              </p:par>
                            </p:childTnLst>
                          </p:cTn>
                        </p:par>
                        <p:par>
                          <p:cTn id="44" fill="hold">
                            <p:stCondLst>
                              <p:cond delay="1500"/>
                            </p:stCondLst>
                            <p:childTnLst>
                              <p:par>
                                <p:cTn id="45" presetID="10" presetClass="entr" presetSubtype="0" fill="hold" nodeType="afterEffect">
                                  <p:stCondLst>
                                    <p:cond delay="0"/>
                                  </p:stCondLst>
                                  <p:childTnLst>
                                    <p:set>
                                      <p:cBhvr>
                                        <p:cTn id="46" dur="1" fill="hold">
                                          <p:stCondLst>
                                            <p:cond delay="0"/>
                                          </p:stCondLst>
                                        </p:cTn>
                                        <p:tgtEl>
                                          <p:spTgt spid="8">
                                            <p:txEl>
                                              <p:pRg st="2" end="2"/>
                                            </p:txEl>
                                          </p:spTgt>
                                        </p:tgtEl>
                                        <p:attrNameLst>
                                          <p:attrName>style.visibility</p:attrName>
                                        </p:attrNameLst>
                                      </p:cBhvr>
                                      <p:to>
                                        <p:strVal val="visible"/>
                                      </p:to>
                                    </p:set>
                                    <p:animEffect transition="in" filter="fade">
                                      <p:cBhvr>
                                        <p:cTn id="47" dur="500"/>
                                        <p:tgtEl>
                                          <p:spTgt spid="8">
                                            <p:txEl>
                                              <p:pRg st="2" end="2"/>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3">
                                            <p:txEl>
                                              <p:pRg st="5" end="5"/>
                                            </p:txEl>
                                          </p:spTgt>
                                        </p:tgtEl>
                                        <p:attrNameLst>
                                          <p:attrName>style.visibility</p:attrName>
                                        </p:attrNameLst>
                                      </p:cBhvr>
                                      <p:to>
                                        <p:strVal val="visible"/>
                                      </p:to>
                                    </p:set>
                                    <p:animEffect transition="in" filter="fade">
                                      <p:cBhvr>
                                        <p:cTn id="52" dur="500"/>
                                        <p:tgtEl>
                                          <p:spTgt spid="3">
                                            <p:txEl>
                                              <p:pRg st="5" end="5"/>
                                            </p:txEl>
                                          </p:spTgt>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500"/>
                                        <p:tgtEl>
                                          <p:spTgt spid="16"/>
                                        </p:tgtEl>
                                      </p:cBhvr>
                                    </p:animEffect>
                                  </p:childTnLst>
                                </p:cTn>
                              </p:par>
                            </p:childTnLst>
                          </p:cTn>
                        </p:par>
                        <p:par>
                          <p:cTn id="56" fill="hold">
                            <p:stCondLst>
                              <p:cond delay="500"/>
                            </p:stCondLst>
                            <p:childTnLst>
                              <p:par>
                                <p:cTn id="57" presetID="10" presetClass="entr" presetSubtype="0" fill="hold" nodeType="afterEffect">
                                  <p:stCondLst>
                                    <p:cond delay="0"/>
                                  </p:stCondLst>
                                  <p:childTnLst>
                                    <p:set>
                                      <p:cBhvr>
                                        <p:cTn id="58" dur="1" fill="hold">
                                          <p:stCondLst>
                                            <p:cond delay="0"/>
                                          </p:stCondLst>
                                        </p:cTn>
                                        <p:tgtEl>
                                          <p:spTgt spid="8">
                                            <p:txEl>
                                              <p:pRg st="4" end="4"/>
                                            </p:txEl>
                                          </p:spTgt>
                                        </p:tgtEl>
                                        <p:attrNameLst>
                                          <p:attrName>style.visibility</p:attrName>
                                        </p:attrNameLst>
                                      </p:cBhvr>
                                      <p:to>
                                        <p:strVal val="visible"/>
                                      </p:to>
                                    </p:set>
                                    <p:animEffect transition="in" filter="fade">
                                      <p:cBhvr>
                                        <p:cTn id="59" dur="500"/>
                                        <p:tgtEl>
                                          <p:spTgt spid="8">
                                            <p:txEl>
                                              <p:pRg st="4" end="4"/>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21" presetClass="entr" presetSubtype="1" fill="hold" grpId="0" nodeType="clickEffect">
                                  <p:stCondLst>
                                    <p:cond delay="0"/>
                                  </p:stCondLst>
                                  <p:childTnLst>
                                    <p:set>
                                      <p:cBhvr>
                                        <p:cTn id="63" dur="1" fill="hold">
                                          <p:stCondLst>
                                            <p:cond delay="0"/>
                                          </p:stCondLst>
                                        </p:cTn>
                                        <p:tgtEl>
                                          <p:spTgt spid="11"/>
                                        </p:tgtEl>
                                        <p:attrNameLst>
                                          <p:attrName>style.visibility</p:attrName>
                                        </p:attrNameLst>
                                      </p:cBhvr>
                                      <p:to>
                                        <p:strVal val="visible"/>
                                      </p:to>
                                    </p:set>
                                    <p:animEffect transition="in" filter="wheel(1)">
                                      <p:cBhvr>
                                        <p:cTn id="64" dur="500"/>
                                        <p:tgtEl>
                                          <p:spTgt spid="11"/>
                                        </p:tgtEl>
                                      </p:cBhvr>
                                    </p:animEffect>
                                  </p:childTnLst>
                                </p:cTn>
                              </p:par>
                            </p:childTnLst>
                          </p:cTn>
                        </p:par>
                        <p:par>
                          <p:cTn id="65" fill="hold">
                            <p:stCondLst>
                              <p:cond delay="500"/>
                            </p:stCondLst>
                            <p:childTnLst>
                              <p:par>
                                <p:cTn id="66" presetID="10" presetClass="entr" presetSubtype="0" fill="hold" grpId="0" nodeType="afterEffect">
                                  <p:stCondLst>
                                    <p:cond delay="0"/>
                                  </p:stCondLst>
                                  <p:childTnLst>
                                    <p:set>
                                      <p:cBhvr>
                                        <p:cTn id="67" dur="1" fill="hold">
                                          <p:stCondLst>
                                            <p:cond delay="0"/>
                                          </p:stCondLst>
                                        </p:cTn>
                                        <p:tgtEl>
                                          <p:spTgt spid="12"/>
                                        </p:tgtEl>
                                        <p:attrNameLst>
                                          <p:attrName>style.visibility</p:attrName>
                                        </p:attrNameLst>
                                      </p:cBhvr>
                                      <p:to>
                                        <p:strVal val="visible"/>
                                      </p:to>
                                    </p:set>
                                    <p:animEffect transition="in" filter="fade">
                                      <p:cBhvr>
                                        <p:cTn id="68" dur="500"/>
                                        <p:tgtEl>
                                          <p:spTgt spid="12"/>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nodeType="clickEffect">
                                  <p:stCondLst>
                                    <p:cond delay="0"/>
                                  </p:stCondLst>
                                  <p:childTnLst>
                                    <p:set>
                                      <p:cBhvr>
                                        <p:cTn id="72" dur="1" fill="hold">
                                          <p:stCondLst>
                                            <p:cond delay="0"/>
                                          </p:stCondLst>
                                        </p:cTn>
                                        <p:tgtEl>
                                          <p:spTgt spid="10"/>
                                        </p:tgtEl>
                                        <p:attrNameLst>
                                          <p:attrName>style.visibility</p:attrName>
                                        </p:attrNameLst>
                                      </p:cBhvr>
                                      <p:to>
                                        <p:strVal val="visible"/>
                                      </p:to>
                                    </p:set>
                                    <p:animEffect transition="in" filter="fade">
                                      <p:cBhvr>
                                        <p:cTn id="73" dur="500"/>
                                        <p:tgtEl>
                                          <p:spTgt spid="10"/>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14"/>
                                        </p:tgtEl>
                                        <p:attrNameLst>
                                          <p:attrName>style.visibility</p:attrName>
                                        </p:attrNameLst>
                                      </p:cBhvr>
                                      <p:to>
                                        <p:strVal val="visible"/>
                                      </p:to>
                                    </p:set>
                                    <p:animEffect transition="in" filter="fade">
                                      <p:cBhvr>
                                        <p:cTn id="76" dur="500"/>
                                        <p:tgtEl>
                                          <p:spTgt spid="14"/>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17"/>
                                        </p:tgtEl>
                                        <p:attrNameLst>
                                          <p:attrName>style.visibility</p:attrName>
                                        </p:attrNameLst>
                                      </p:cBhvr>
                                      <p:to>
                                        <p:strVal val="visible"/>
                                      </p:to>
                                    </p:set>
                                    <p:animEffect transition="in" filter="fade">
                                      <p:cBhvr>
                                        <p:cTn id="79" dur="500"/>
                                        <p:tgtEl>
                                          <p:spTgt spid="17"/>
                                        </p:tgtEl>
                                      </p:cBhvr>
                                    </p:animEffect>
                                  </p:childTnLst>
                                </p:cTn>
                              </p:par>
                            </p:childTnLst>
                          </p:cTn>
                        </p:par>
                      </p:childTnLst>
                    </p:cTn>
                  </p:par>
                  <p:par>
                    <p:cTn id="80" fill="hold">
                      <p:stCondLst>
                        <p:cond delay="indefinite"/>
                      </p:stCondLst>
                      <p:childTnLst>
                        <p:par>
                          <p:cTn id="81" fill="hold">
                            <p:stCondLst>
                              <p:cond delay="0"/>
                            </p:stCondLst>
                            <p:childTnLst>
                              <p:par>
                                <p:cTn id="82" presetID="1" presetClass="entr" presetSubtype="0" fill="hold" grpId="0" nodeType="clickEffect">
                                  <p:stCondLst>
                                    <p:cond delay="0"/>
                                  </p:stCondLst>
                                  <p:childTnLst>
                                    <p:set>
                                      <p:cBhvr>
                                        <p:cTn id="83"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11" grpId="0" animBg="1"/>
      <p:bldP spid="12" grpId="0"/>
      <p:bldP spid="13" grpId="0" animBg="1"/>
      <p:bldP spid="14" grpId="0" animBg="1"/>
      <p:bldP spid="17" grpId="0"/>
      <p:bldP spid="4" grpId="0" animBg="1"/>
      <p:bldP spid="16"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26652" y="955964"/>
            <a:ext cx="2867682" cy="2047915"/>
          </a:xfrm>
          <a:prstGeom prst="rect">
            <a:avLst/>
          </a:prstGeom>
          <a:noFill/>
          <a:ln w="28575">
            <a:solidFill>
              <a:schemeClr val="tx1"/>
            </a:solidFill>
          </a:ln>
          <a:effectLst>
            <a:outerShdw blurRad="63500" sx="102000" sy="102000" algn="ctr" rotWithShape="0">
              <a:prstClr val="black">
                <a:alpha val="40000"/>
              </a:prstClr>
            </a:outerShdw>
          </a:effectLst>
        </p:spPr>
      </p:pic>
      <p:sp>
        <p:nvSpPr>
          <p:cNvPr id="2" name="Title 1"/>
          <p:cNvSpPr>
            <a:spLocks noGrp="1"/>
          </p:cNvSpPr>
          <p:nvPr>
            <p:ph type="title"/>
          </p:nvPr>
        </p:nvSpPr>
        <p:spPr/>
        <p:txBody>
          <a:bodyPr/>
          <a:lstStyle/>
          <a:p>
            <a:r>
              <a:rPr lang="en-US" dirty="0" smtClean="0"/>
              <a:t>Example: Ruiz Family</a:t>
            </a:r>
            <a:endParaRPr lang="en-US" dirty="0"/>
          </a:p>
        </p:txBody>
      </p:sp>
      <p:sp>
        <p:nvSpPr>
          <p:cNvPr id="4" name="Slide Number Placeholder 3"/>
          <p:cNvSpPr>
            <a:spLocks noGrp="1"/>
          </p:cNvSpPr>
          <p:nvPr>
            <p:ph type="sldNum" sz="quarter" idx="12"/>
          </p:nvPr>
        </p:nvSpPr>
        <p:spPr/>
        <p:txBody>
          <a:bodyPr/>
          <a:lstStyle/>
          <a:p>
            <a:pPr algn="r"/>
            <a:fld id="{7FFE15FC-A8B6-4718-BABB-4F5309630F6C}" type="slidenum">
              <a:rPr lang="en-US" smtClean="0"/>
              <a:pPr algn="r"/>
              <a:t>45</a:t>
            </a:fld>
            <a:endParaRPr lang="en-US" dirty="0"/>
          </a:p>
        </p:txBody>
      </p:sp>
      <p:grpSp>
        <p:nvGrpSpPr>
          <p:cNvPr id="15" name="Group 14"/>
          <p:cNvGrpSpPr/>
          <p:nvPr/>
        </p:nvGrpSpPr>
        <p:grpSpPr>
          <a:xfrm>
            <a:off x="483894" y="3078974"/>
            <a:ext cx="8110440" cy="2811186"/>
            <a:chOff x="3444808" y="956453"/>
            <a:chExt cx="5390847" cy="3326994"/>
          </a:xfrm>
        </p:grpSpPr>
        <p:sp>
          <p:nvSpPr>
            <p:cNvPr id="16" name="Content Placeholder 2"/>
            <p:cNvSpPr txBox="1">
              <a:spLocks/>
            </p:cNvSpPr>
            <p:nvPr/>
          </p:nvSpPr>
          <p:spPr>
            <a:xfrm>
              <a:off x="3444811" y="1116417"/>
              <a:ext cx="5390844" cy="3167030"/>
            </a:xfrm>
            <a:prstGeom prst="rect">
              <a:avLst/>
            </a:prstGeom>
            <a:pattFill prst="ltHorz">
              <a:fgClr>
                <a:schemeClr val="accent1">
                  <a:lumMod val="20000"/>
                  <a:lumOff val="80000"/>
                </a:schemeClr>
              </a:fgClr>
              <a:bgClr>
                <a:schemeClr val="bg1"/>
              </a:bgClr>
            </a:pattFill>
            <a:ln>
              <a:solidFill>
                <a:schemeClr val="bg1">
                  <a:lumMod val="75000"/>
                </a:schemeClr>
              </a:solidFill>
            </a:ln>
          </p:spPr>
          <p:txBody>
            <a:bodyPr vert="horz" lIns="91440" tIns="45720" rIns="91440" bIns="45720" rtlCol="0">
              <a:noAutofit/>
            </a:bodyPr>
            <a:lstStyle>
              <a:lvl1pPr marL="233363" indent="-233363" algn="l" defTabSz="457200" rtl="0" eaLnBrk="1" latinLnBrk="0" hangingPunct="1">
                <a:spcBef>
                  <a:spcPct val="20000"/>
                </a:spcBef>
                <a:buClr>
                  <a:schemeClr val="tx2">
                    <a:lumMod val="60000"/>
                    <a:lumOff val="40000"/>
                  </a:schemeClr>
                </a:buClr>
                <a:buFont typeface="Arial"/>
                <a:buChar char="•"/>
                <a:defRPr sz="2400" kern="1200">
                  <a:solidFill>
                    <a:schemeClr val="tx1"/>
                  </a:solidFill>
                  <a:latin typeface="Franklin Gothic Book"/>
                  <a:ea typeface="+mn-ea"/>
                  <a:cs typeface="Franklin Gothic Book"/>
                </a:defRPr>
              </a:lvl1pPr>
              <a:lvl2pPr marL="690563" indent="-233363" algn="l" defTabSz="457200" rtl="0" eaLnBrk="1" latinLnBrk="0" hangingPunct="1">
                <a:spcBef>
                  <a:spcPct val="20000"/>
                </a:spcBef>
                <a:buClr>
                  <a:schemeClr val="tx2">
                    <a:lumMod val="60000"/>
                    <a:lumOff val="40000"/>
                  </a:schemeClr>
                </a:buClr>
                <a:buFont typeface="Arial"/>
                <a:buChar char="–"/>
                <a:defRPr sz="2200" kern="1200">
                  <a:solidFill>
                    <a:schemeClr val="tx1"/>
                  </a:solidFill>
                  <a:latin typeface="Franklin Gothic Book" panose="020B0503020102020204" pitchFamily="34" charset="0"/>
                  <a:ea typeface="+mn-ea"/>
                  <a:cs typeface="Franklin Gothic Book" panose="020B0503020102020204" pitchFamily="34" charset="0"/>
                </a:defRPr>
              </a:lvl2pPr>
              <a:lvl3pPr marL="1087438" indent="-237744" algn="l" defTabSz="457200" rtl="0" eaLnBrk="1" latinLnBrk="0" hangingPunct="1">
                <a:spcBef>
                  <a:spcPct val="20000"/>
                </a:spcBef>
                <a:buClr>
                  <a:schemeClr val="tx2">
                    <a:lumMod val="60000"/>
                    <a:lumOff val="40000"/>
                  </a:schemeClr>
                </a:buClr>
                <a:buFont typeface="Courier New" panose="02070309020205020404" pitchFamily="49" charset="0"/>
                <a:buChar char="o"/>
                <a:defRPr sz="2000" kern="1200">
                  <a:solidFill>
                    <a:schemeClr val="tx1"/>
                  </a:solidFill>
                  <a:latin typeface="Franklin Gothic Book" panose="020B0503020102020204" pitchFamily="34" charset="0"/>
                  <a:ea typeface="+mn-ea"/>
                  <a:cs typeface="+mn-cs"/>
                </a:defRPr>
              </a:lvl3pPr>
              <a:lvl4pPr marL="1544638" indent="-173038" algn="l" defTabSz="457200" rtl="0" eaLnBrk="1" latinLnBrk="0" hangingPunct="1">
                <a:spcBef>
                  <a:spcPct val="20000"/>
                </a:spcBef>
                <a:buClr>
                  <a:schemeClr val="tx2">
                    <a:lumMod val="60000"/>
                    <a:lumOff val="40000"/>
                  </a:schemeClr>
                </a:buClr>
                <a:buFont typeface="Arial"/>
                <a:buChar char="–"/>
                <a:defRPr sz="1800" kern="1200">
                  <a:solidFill>
                    <a:schemeClr val="tx1"/>
                  </a:solidFill>
                  <a:latin typeface="Franklin Gothic Book" panose="020B0503020102020204" pitchFamily="34" charset="0"/>
                  <a:ea typeface="+mn-ea"/>
                  <a:cs typeface="+mn-cs"/>
                </a:defRPr>
              </a:lvl4pPr>
              <a:lvl5pPr marL="2001838" indent="-173038" algn="l" defTabSz="457200" rtl="0" eaLnBrk="1" latinLnBrk="0" hangingPunct="1">
                <a:spcBef>
                  <a:spcPct val="20000"/>
                </a:spcBef>
                <a:buClr>
                  <a:schemeClr val="tx2">
                    <a:lumMod val="60000"/>
                    <a:lumOff val="40000"/>
                  </a:schemeClr>
                </a:buClr>
                <a:buFont typeface="Arial" panose="020B0604020202020204" pitchFamily="34" charset="0"/>
                <a:buChar char="•"/>
                <a:defRPr sz="1600" kern="1200">
                  <a:solidFill>
                    <a:schemeClr val="tx1"/>
                  </a:solidFill>
                  <a:latin typeface="Franklin Gothic Book" panose="020B0503020102020204" pitchFamily="34"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endParaRPr lang="en-US" sz="1800" dirty="0" smtClean="0">
                <a:latin typeface="Calibri" panose="020F0502020204030204" pitchFamily="34" charset="0"/>
              </a:endParaRPr>
            </a:p>
            <a:p>
              <a:pPr marL="0" indent="0">
                <a:buFont typeface="Arial"/>
                <a:buNone/>
              </a:pPr>
              <a:r>
                <a:rPr lang="en-US" sz="1800" dirty="0" smtClean="0">
                  <a:latin typeface="Calibri" panose="020F0502020204030204" pitchFamily="34" charset="0"/>
                </a:rPr>
                <a:t>1. $39,500 - $20,600 =</a:t>
              </a:r>
            </a:p>
            <a:p>
              <a:pPr marL="0" indent="0">
                <a:buFont typeface="Arial"/>
                <a:buNone/>
              </a:pPr>
              <a:endParaRPr lang="en-US" sz="1800" b="1" dirty="0" smtClean="0">
                <a:latin typeface="Calibri" panose="020F0502020204030204" pitchFamily="34" charset="0"/>
              </a:endParaRPr>
            </a:p>
            <a:p>
              <a:pPr marL="0" indent="0">
                <a:buFont typeface="Arial"/>
                <a:buNone/>
              </a:pPr>
              <a:r>
                <a:rPr lang="en-US" sz="1800" dirty="0" smtClean="0">
                  <a:latin typeface="Calibri" panose="020F0502020204030204" pitchFamily="34" charset="0"/>
                </a:rPr>
                <a:t>2. $325 x 2 adult + $162.50 x 2 children =</a:t>
              </a:r>
              <a:endParaRPr lang="en-US" sz="1800" b="1" dirty="0" smtClean="0">
                <a:latin typeface="Calibri" panose="020F0502020204030204" pitchFamily="34" charset="0"/>
              </a:endParaRPr>
            </a:p>
          </p:txBody>
        </p:sp>
        <p:sp>
          <p:nvSpPr>
            <p:cNvPr id="17" name="Content Placeholder 2"/>
            <p:cNvSpPr txBox="1">
              <a:spLocks/>
            </p:cNvSpPr>
            <p:nvPr/>
          </p:nvSpPr>
          <p:spPr>
            <a:xfrm>
              <a:off x="3444809" y="956453"/>
              <a:ext cx="5390845" cy="382717"/>
            </a:xfrm>
            <a:prstGeom prst="rect">
              <a:avLst/>
            </a:prstGeom>
            <a:solidFill>
              <a:schemeClr val="bg1"/>
            </a:solidFill>
            <a:ln>
              <a:solidFill>
                <a:schemeClr val="bg1">
                  <a:lumMod val="75000"/>
                </a:schemeClr>
              </a:solidFill>
            </a:ln>
          </p:spPr>
          <p:txBody>
            <a:bodyPr vert="horz" lIns="91440" tIns="45720" rIns="91440" bIns="45720" rtlCol="0">
              <a:noAutofit/>
            </a:bodyPr>
            <a:lstStyle>
              <a:lvl1pPr marL="233363" indent="-233363" algn="l" defTabSz="457200" rtl="0" eaLnBrk="1" latinLnBrk="0" hangingPunct="1">
                <a:spcBef>
                  <a:spcPct val="20000"/>
                </a:spcBef>
                <a:buClr>
                  <a:schemeClr val="tx2">
                    <a:lumMod val="60000"/>
                    <a:lumOff val="40000"/>
                  </a:schemeClr>
                </a:buClr>
                <a:buFont typeface="Arial"/>
                <a:buChar char="•"/>
                <a:defRPr sz="2400" kern="1200">
                  <a:solidFill>
                    <a:schemeClr val="tx1"/>
                  </a:solidFill>
                  <a:latin typeface="Franklin Gothic Book"/>
                  <a:ea typeface="+mn-ea"/>
                  <a:cs typeface="Franklin Gothic Book"/>
                </a:defRPr>
              </a:lvl1pPr>
              <a:lvl2pPr marL="690563" indent="-233363" algn="l" defTabSz="457200" rtl="0" eaLnBrk="1" latinLnBrk="0" hangingPunct="1">
                <a:spcBef>
                  <a:spcPct val="20000"/>
                </a:spcBef>
                <a:buClr>
                  <a:schemeClr val="tx2">
                    <a:lumMod val="60000"/>
                    <a:lumOff val="40000"/>
                  </a:schemeClr>
                </a:buClr>
                <a:buFont typeface="Arial"/>
                <a:buChar char="–"/>
                <a:defRPr sz="2200" kern="1200">
                  <a:solidFill>
                    <a:schemeClr val="tx1"/>
                  </a:solidFill>
                  <a:latin typeface="Franklin Gothic Book" panose="020B0503020102020204" pitchFamily="34" charset="0"/>
                  <a:ea typeface="+mn-ea"/>
                  <a:cs typeface="Franklin Gothic Book" panose="020B0503020102020204" pitchFamily="34" charset="0"/>
                </a:defRPr>
              </a:lvl2pPr>
              <a:lvl3pPr marL="1087438" indent="-237744" algn="l" defTabSz="457200" rtl="0" eaLnBrk="1" latinLnBrk="0" hangingPunct="1">
                <a:spcBef>
                  <a:spcPct val="20000"/>
                </a:spcBef>
                <a:buClr>
                  <a:schemeClr val="tx2">
                    <a:lumMod val="60000"/>
                    <a:lumOff val="40000"/>
                  </a:schemeClr>
                </a:buClr>
                <a:buFont typeface="Courier New" panose="02070309020205020404" pitchFamily="49" charset="0"/>
                <a:buChar char="o"/>
                <a:defRPr sz="2000" kern="1200">
                  <a:solidFill>
                    <a:schemeClr val="tx1"/>
                  </a:solidFill>
                  <a:latin typeface="Franklin Gothic Book" panose="020B0503020102020204" pitchFamily="34" charset="0"/>
                  <a:ea typeface="+mn-ea"/>
                  <a:cs typeface="+mn-cs"/>
                </a:defRPr>
              </a:lvl3pPr>
              <a:lvl4pPr marL="1544638" indent="-173038" algn="l" defTabSz="457200" rtl="0" eaLnBrk="1" latinLnBrk="0" hangingPunct="1">
                <a:spcBef>
                  <a:spcPct val="20000"/>
                </a:spcBef>
                <a:buClr>
                  <a:schemeClr val="tx2">
                    <a:lumMod val="60000"/>
                    <a:lumOff val="40000"/>
                  </a:schemeClr>
                </a:buClr>
                <a:buFont typeface="Arial"/>
                <a:buChar char="–"/>
                <a:defRPr sz="1800" kern="1200">
                  <a:solidFill>
                    <a:schemeClr val="tx1"/>
                  </a:solidFill>
                  <a:latin typeface="Franklin Gothic Book" panose="020B0503020102020204" pitchFamily="34" charset="0"/>
                  <a:ea typeface="+mn-ea"/>
                  <a:cs typeface="+mn-cs"/>
                </a:defRPr>
              </a:lvl4pPr>
              <a:lvl5pPr marL="2001838" indent="-173038" algn="l" defTabSz="457200" rtl="0" eaLnBrk="1" latinLnBrk="0" hangingPunct="1">
                <a:spcBef>
                  <a:spcPct val="20000"/>
                </a:spcBef>
                <a:buClr>
                  <a:schemeClr val="tx2">
                    <a:lumMod val="60000"/>
                    <a:lumOff val="40000"/>
                  </a:schemeClr>
                </a:buClr>
                <a:buFont typeface="Arial" panose="020B0604020202020204" pitchFamily="34" charset="0"/>
                <a:buChar char="•"/>
                <a:defRPr sz="1600" kern="1200">
                  <a:solidFill>
                    <a:schemeClr val="tx1"/>
                  </a:solidFill>
                  <a:latin typeface="Franklin Gothic Book" panose="020B0503020102020204" pitchFamily="34"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endParaRPr lang="en-US" sz="2000" i="1" dirty="0" smtClean="0"/>
            </a:p>
          </p:txBody>
        </p:sp>
        <p:cxnSp>
          <p:nvCxnSpPr>
            <p:cNvPr id="18" name="Straight Connector 17"/>
            <p:cNvCxnSpPr/>
            <p:nvPr/>
          </p:nvCxnSpPr>
          <p:spPr>
            <a:xfrm flipV="1">
              <a:off x="3444808" y="1351208"/>
              <a:ext cx="5390846" cy="0"/>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grpSp>
      <p:sp>
        <p:nvSpPr>
          <p:cNvPr id="19" name="Content Placeholder 2"/>
          <p:cNvSpPr txBox="1">
            <a:spLocks/>
          </p:cNvSpPr>
          <p:nvPr/>
        </p:nvSpPr>
        <p:spPr>
          <a:xfrm>
            <a:off x="2558789" y="3532802"/>
            <a:ext cx="2607347" cy="400146"/>
          </a:xfrm>
          <a:prstGeom prst="rect">
            <a:avLst/>
          </a:prstGeom>
        </p:spPr>
        <p:txBody>
          <a:bodyPr vert="horz" lIns="91440" tIns="45720" rIns="91440" bIns="45720" rtlCol="0">
            <a:noAutofit/>
          </a:bodyPr>
          <a:lstStyle>
            <a:lvl1pPr marL="233363" indent="-233363" algn="l" defTabSz="457200" rtl="0" eaLnBrk="1" latinLnBrk="0" hangingPunct="1">
              <a:spcBef>
                <a:spcPct val="20000"/>
              </a:spcBef>
              <a:buClr>
                <a:schemeClr val="tx2">
                  <a:lumMod val="60000"/>
                  <a:lumOff val="40000"/>
                </a:schemeClr>
              </a:buClr>
              <a:buFont typeface="Arial"/>
              <a:buChar char="•"/>
              <a:defRPr sz="2400" kern="1200">
                <a:solidFill>
                  <a:schemeClr val="tx1"/>
                </a:solidFill>
                <a:latin typeface="Franklin Gothic Book"/>
                <a:ea typeface="+mn-ea"/>
                <a:cs typeface="Franklin Gothic Book"/>
              </a:defRPr>
            </a:lvl1pPr>
            <a:lvl2pPr marL="690563" indent="-233363" algn="l" defTabSz="457200" rtl="0" eaLnBrk="1" latinLnBrk="0" hangingPunct="1">
              <a:spcBef>
                <a:spcPct val="20000"/>
              </a:spcBef>
              <a:buClr>
                <a:schemeClr val="tx2">
                  <a:lumMod val="60000"/>
                  <a:lumOff val="40000"/>
                </a:schemeClr>
              </a:buClr>
              <a:buFont typeface="Arial"/>
              <a:buChar char="–"/>
              <a:defRPr sz="2200" kern="1200">
                <a:solidFill>
                  <a:schemeClr val="tx1"/>
                </a:solidFill>
                <a:latin typeface="Myriad Pro"/>
                <a:ea typeface="+mn-ea"/>
                <a:cs typeface="Myriad Pro"/>
              </a:defRPr>
            </a:lvl2pPr>
            <a:lvl3pPr marL="1087438" indent="-173038" algn="l" defTabSz="457200" rtl="0" eaLnBrk="1" latinLnBrk="0" hangingPunct="1">
              <a:spcBef>
                <a:spcPct val="20000"/>
              </a:spcBef>
              <a:buClr>
                <a:schemeClr val="tx2">
                  <a:lumMod val="60000"/>
                  <a:lumOff val="40000"/>
                </a:schemeClr>
              </a:buClr>
              <a:buFont typeface="Arial"/>
              <a:buChar char="•"/>
              <a:defRPr sz="2000" kern="1200">
                <a:solidFill>
                  <a:schemeClr val="tx1"/>
                </a:solidFill>
                <a:latin typeface="+mn-lt"/>
                <a:ea typeface="+mn-ea"/>
                <a:cs typeface="+mn-cs"/>
              </a:defRPr>
            </a:lvl3pPr>
            <a:lvl4pPr marL="1544638" indent="-173038" algn="l" defTabSz="457200" rtl="0" eaLnBrk="1" latinLnBrk="0" hangingPunct="1">
              <a:spcBef>
                <a:spcPct val="20000"/>
              </a:spcBef>
              <a:buClr>
                <a:schemeClr val="tx2">
                  <a:lumMod val="60000"/>
                  <a:lumOff val="40000"/>
                </a:schemeClr>
              </a:buClr>
              <a:buFont typeface="Arial"/>
              <a:buChar char="–"/>
              <a:defRPr sz="1800" kern="1200">
                <a:solidFill>
                  <a:schemeClr val="tx1"/>
                </a:solidFill>
                <a:latin typeface="+mn-lt"/>
                <a:ea typeface="+mn-ea"/>
                <a:cs typeface="+mn-cs"/>
              </a:defRPr>
            </a:lvl4pPr>
            <a:lvl5pPr marL="2001838" indent="-173038" algn="l" defTabSz="457200" rtl="0" eaLnBrk="1" latinLnBrk="0" hangingPunct="1">
              <a:spcBef>
                <a:spcPct val="20000"/>
              </a:spcBef>
              <a:buClr>
                <a:schemeClr val="tx2">
                  <a:lumMod val="60000"/>
                  <a:lumOff val="40000"/>
                </a:schemeClr>
              </a:buClr>
              <a:buFont typeface="Arial" panose="020B0604020202020204" pitchFamily="34" charset="0"/>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800" dirty="0" smtClean="0">
                <a:latin typeface="Calibri" panose="020F0502020204030204" pitchFamily="34" charset="0"/>
              </a:rPr>
              <a:t>  $18,900  x  2% =  </a:t>
            </a:r>
            <a:r>
              <a:rPr lang="en-US" sz="1800" b="1" dirty="0" smtClean="0">
                <a:latin typeface="Calibri" panose="020F0502020204030204" pitchFamily="34" charset="0"/>
              </a:rPr>
              <a:t>$378</a:t>
            </a:r>
            <a:endParaRPr lang="en-US" sz="1800" b="1" dirty="0">
              <a:latin typeface="Calibri" panose="020F0502020204030204" pitchFamily="34" charset="0"/>
            </a:endParaRPr>
          </a:p>
        </p:txBody>
      </p:sp>
      <p:sp>
        <p:nvSpPr>
          <p:cNvPr id="20" name="TextBox 19"/>
          <p:cNvSpPr txBox="1"/>
          <p:nvPr/>
        </p:nvSpPr>
        <p:spPr>
          <a:xfrm>
            <a:off x="5984471" y="4087377"/>
            <a:ext cx="1862340" cy="646331"/>
          </a:xfrm>
          <a:prstGeom prst="rect">
            <a:avLst/>
          </a:prstGeom>
          <a:noFill/>
        </p:spPr>
        <p:txBody>
          <a:bodyPr wrap="square" rtlCol="0">
            <a:spAutoFit/>
          </a:bodyPr>
          <a:lstStyle/>
          <a:p>
            <a:pPr algn="ctr"/>
            <a:r>
              <a:rPr lang="en-US" b="1" i="1" dirty="0" smtClean="0">
                <a:solidFill>
                  <a:srgbClr val="FF0000"/>
                </a:solidFill>
                <a:latin typeface="Franklin Gothic Medium" panose="020B0603020102020204" pitchFamily="34" charset="0"/>
              </a:rPr>
              <a:t>Ruiz family’s 2015 payment</a:t>
            </a:r>
            <a:endParaRPr lang="en-US" b="1" i="1" dirty="0">
              <a:solidFill>
                <a:srgbClr val="FF0000"/>
              </a:solidFill>
              <a:latin typeface="Franklin Gothic Medium" panose="020B0603020102020204" pitchFamily="34" charset="0"/>
            </a:endParaRPr>
          </a:p>
        </p:txBody>
      </p:sp>
      <p:sp>
        <p:nvSpPr>
          <p:cNvPr id="22" name="Oval 21"/>
          <p:cNvSpPr/>
          <p:nvPr/>
        </p:nvSpPr>
        <p:spPr>
          <a:xfrm>
            <a:off x="4293164" y="4166685"/>
            <a:ext cx="1086182" cy="468508"/>
          </a:xfrm>
          <a:prstGeom prst="ellipse">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Content Placeholder 2"/>
          <p:cNvSpPr txBox="1">
            <a:spLocks/>
          </p:cNvSpPr>
          <p:nvPr/>
        </p:nvSpPr>
        <p:spPr>
          <a:xfrm>
            <a:off x="4266090" y="4194950"/>
            <a:ext cx="1136928" cy="387323"/>
          </a:xfrm>
          <a:prstGeom prst="rect">
            <a:avLst/>
          </a:prstGeom>
        </p:spPr>
        <p:txBody>
          <a:bodyPr vert="horz" lIns="91440" tIns="45720" rIns="91440" bIns="45720" rtlCol="0">
            <a:noAutofit/>
          </a:bodyPr>
          <a:lstStyle>
            <a:lvl1pPr marL="233363" indent="-233363" algn="l" defTabSz="457200" rtl="0" eaLnBrk="1" latinLnBrk="0" hangingPunct="1">
              <a:spcBef>
                <a:spcPct val="20000"/>
              </a:spcBef>
              <a:buClr>
                <a:schemeClr val="tx2">
                  <a:lumMod val="60000"/>
                  <a:lumOff val="40000"/>
                </a:schemeClr>
              </a:buClr>
              <a:buFont typeface="Arial"/>
              <a:buChar char="•"/>
              <a:defRPr sz="2400" kern="1200">
                <a:solidFill>
                  <a:schemeClr val="tx1"/>
                </a:solidFill>
                <a:latin typeface="Franklin Gothic Book"/>
                <a:ea typeface="+mn-ea"/>
                <a:cs typeface="Franklin Gothic Book"/>
              </a:defRPr>
            </a:lvl1pPr>
            <a:lvl2pPr marL="690563" indent="-233363" algn="l" defTabSz="457200" rtl="0" eaLnBrk="1" latinLnBrk="0" hangingPunct="1">
              <a:spcBef>
                <a:spcPct val="20000"/>
              </a:spcBef>
              <a:buClr>
                <a:schemeClr val="tx2">
                  <a:lumMod val="60000"/>
                  <a:lumOff val="40000"/>
                </a:schemeClr>
              </a:buClr>
              <a:buFont typeface="Arial"/>
              <a:buChar char="–"/>
              <a:defRPr sz="2200" kern="1200">
                <a:solidFill>
                  <a:schemeClr val="tx1"/>
                </a:solidFill>
                <a:latin typeface="Myriad Pro"/>
                <a:ea typeface="+mn-ea"/>
                <a:cs typeface="Myriad Pro"/>
              </a:defRPr>
            </a:lvl2pPr>
            <a:lvl3pPr marL="1087438" indent="-173038" algn="l" defTabSz="457200" rtl="0" eaLnBrk="1" latinLnBrk="0" hangingPunct="1">
              <a:spcBef>
                <a:spcPct val="20000"/>
              </a:spcBef>
              <a:buClr>
                <a:schemeClr val="tx2">
                  <a:lumMod val="60000"/>
                  <a:lumOff val="40000"/>
                </a:schemeClr>
              </a:buClr>
              <a:buFont typeface="Arial"/>
              <a:buChar char="•"/>
              <a:defRPr sz="2000" kern="1200">
                <a:solidFill>
                  <a:schemeClr val="tx1"/>
                </a:solidFill>
                <a:latin typeface="+mn-lt"/>
                <a:ea typeface="+mn-ea"/>
                <a:cs typeface="+mn-cs"/>
              </a:defRPr>
            </a:lvl3pPr>
            <a:lvl4pPr marL="1544638" indent="-173038" algn="l" defTabSz="457200" rtl="0" eaLnBrk="1" latinLnBrk="0" hangingPunct="1">
              <a:spcBef>
                <a:spcPct val="20000"/>
              </a:spcBef>
              <a:buClr>
                <a:schemeClr val="tx2">
                  <a:lumMod val="60000"/>
                  <a:lumOff val="40000"/>
                </a:schemeClr>
              </a:buClr>
              <a:buFont typeface="Arial"/>
              <a:buChar char="–"/>
              <a:defRPr sz="1800" kern="1200">
                <a:solidFill>
                  <a:schemeClr val="tx1"/>
                </a:solidFill>
                <a:latin typeface="+mn-lt"/>
                <a:ea typeface="+mn-ea"/>
                <a:cs typeface="+mn-cs"/>
              </a:defRPr>
            </a:lvl4pPr>
            <a:lvl5pPr marL="2001838" indent="-173038" algn="l" defTabSz="457200" rtl="0" eaLnBrk="1" latinLnBrk="0" hangingPunct="1">
              <a:spcBef>
                <a:spcPct val="20000"/>
              </a:spcBef>
              <a:buClr>
                <a:schemeClr val="tx2">
                  <a:lumMod val="60000"/>
                  <a:lumOff val="40000"/>
                </a:schemeClr>
              </a:buClr>
              <a:buFont typeface="Arial" panose="020B0604020202020204" pitchFamily="34" charset="0"/>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1800" b="1" dirty="0" smtClean="0">
                <a:latin typeface="Calibri" panose="020F0502020204030204" pitchFamily="34" charset="0"/>
              </a:rPr>
              <a:t>$975</a:t>
            </a:r>
            <a:endParaRPr lang="en-US" sz="1800" b="1" dirty="0">
              <a:latin typeface="Calibri" panose="020F0502020204030204" pitchFamily="34" charset="0"/>
            </a:endParaRPr>
          </a:p>
        </p:txBody>
      </p:sp>
      <p:grpSp>
        <p:nvGrpSpPr>
          <p:cNvPr id="25" name="Group 24"/>
          <p:cNvGrpSpPr/>
          <p:nvPr/>
        </p:nvGrpSpPr>
        <p:grpSpPr>
          <a:xfrm>
            <a:off x="1019536" y="4875598"/>
            <a:ext cx="6899366" cy="1411686"/>
            <a:chOff x="993841" y="5168020"/>
            <a:chExt cx="6899366" cy="1411686"/>
          </a:xfrm>
        </p:grpSpPr>
        <p:pic>
          <p:nvPicPr>
            <p:cNvPr id="26" name="Picture 2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3841" y="5410872"/>
              <a:ext cx="6899366" cy="1168834"/>
            </a:xfrm>
            <a:prstGeom prst="rect">
              <a:avLst/>
            </a:prstGeom>
          </p:spPr>
        </p:pic>
        <p:sp>
          <p:nvSpPr>
            <p:cNvPr id="27" name="Rectangle 26"/>
            <p:cNvSpPr/>
            <p:nvPr/>
          </p:nvSpPr>
          <p:spPr>
            <a:xfrm>
              <a:off x="993841" y="5168020"/>
              <a:ext cx="6899366" cy="215371"/>
            </a:xfrm>
            <a:prstGeom prst="rect">
              <a:avLst/>
            </a:prstGeom>
            <a:solidFill>
              <a:srgbClr val="175475"/>
            </a:solidFill>
            <a:ln w="28575">
              <a:solidFill>
                <a:srgbClr val="17547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i="1" dirty="0" smtClean="0">
                  <a:solidFill>
                    <a:schemeClr val="bg1"/>
                  </a:solidFill>
                  <a:latin typeface="Franklin Gothic Book" panose="020B0503020102020204" pitchFamily="34" charset="0"/>
                </a:rPr>
                <a:t>Form 1040</a:t>
              </a:r>
              <a:endParaRPr lang="en-US" sz="1600" i="1" dirty="0">
                <a:solidFill>
                  <a:schemeClr val="bg1"/>
                </a:solidFill>
                <a:latin typeface="Franklin Gothic Book" panose="020B0503020102020204" pitchFamily="34" charset="0"/>
              </a:endParaRPr>
            </a:p>
          </p:txBody>
        </p:sp>
        <p:sp>
          <p:nvSpPr>
            <p:cNvPr id="28" name="Rectangle 27"/>
            <p:cNvSpPr/>
            <p:nvPr/>
          </p:nvSpPr>
          <p:spPr>
            <a:xfrm>
              <a:off x="993841" y="5394045"/>
              <a:ext cx="6899366" cy="1182854"/>
            </a:xfrm>
            <a:prstGeom prst="rect">
              <a:avLst/>
            </a:prstGeom>
            <a:noFill/>
            <a:ln w="28575">
              <a:solidFill>
                <a:srgbClr val="17547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i="1" dirty="0">
                <a:solidFill>
                  <a:schemeClr val="tx1"/>
                </a:solidFill>
                <a:latin typeface="Franklin Gothic Book" panose="020B0503020102020204" pitchFamily="34" charset="0"/>
              </a:endParaRPr>
            </a:p>
          </p:txBody>
        </p:sp>
      </p:grpSp>
      <p:sp>
        <p:nvSpPr>
          <p:cNvPr id="29" name="Rounded Rectangle 28"/>
          <p:cNvSpPr/>
          <p:nvPr/>
        </p:nvSpPr>
        <p:spPr>
          <a:xfrm>
            <a:off x="1758698" y="5817666"/>
            <a:ext cx="6008914" cy="162162"/>
          </a:xfrm>
          <a:prstGeom prst="roundRect">
            <a:avLst/>
          </a:prstGeom>
          <a:noFill/>
          <a:ln w="28575">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TextBox 29"/>
          <p:cNvSpPr txBox="1"/>
          <p:nvPr/>
        </p:nvSpPr>
        <p:spPr>
          <a:xfrm>
            <a:off x="6714544" y="5735025"/>
            <a:ext cx="583474" cy="307777"/>
          </a:xfrm>
          <a:prstGeom prst="rect">
            <a:avLst/>
          </a:prstGeom>
          <a:noFill/>
        </p:spPr>
        <p:txBody>
          <a:bodyPr wrap="square" rtlCol="0">
            <a:spAutoFit/>
          </a:bodyPr>
          <a:lstStyle/>
          <a:p>
            <a:r>
              <a:rPr lang="en-US" sz="1400" b="1" dirty="0" smtClean="0">
                <a:latin typeface="Calibri" panose="020F0502020204030204" pitchFamily="34" charset="0"/>
              </a:rPr>
              <a:t>$975</a:t>
            </a:r>
            <a:endParaRPr lang="en-US" sz="1400" b="1" dirty="0">
              <a:latin typeface="Calibri" panose="020F0502020204030204" pitchFamily="34" charset="0"/>
            </a:endParaRPr>
          </a:p>
        </p:txBody>
      </p:sp>
      <p:graphicFrame>
        <p:nvGraphicFramePr>
          <p:cNvPr id="31" name="Table 30"/>
          <p:cNvGraphicFramePr>
            <a:graphicFrameLocks noGrp="1"/>
          </p:cNvGraphicFramePr>
          <p:nvPr>
            <p:extLst>
              <p:ext uri="{D42A27DB-BD31-4B8C-83A1-F6EECF244321}">
                <p14:modId xmlns:p14="http://schemas.microsoft.com/office/powerpoint/2010/main" val="3586933264"/>
              </p:ext>
            </p:extLst>
          </p:nvPr>
        </p:nvGraphicFramePr>
        <p:xfrm>
          <a:off x="1005682" y="908780"/>
          <a:ext cx="3596075" cy="1969351"/>
        </p:xfrm>
        <a:graphic>
          <a:graphicData uri="http://schemas.openxmlformats.org/drawingml/2006/table">
            <a:tbl>
              <a:tblPr firstRow="1" bandRow="1">
                <a:tableStyleId>{5940675A-B579-460E-94D1-54222C63F5DA}</a:tableStyleId>
              </a:tblPr>
              <a:tblGrid>
                <a:gridCol w="1570724">
                  <a:extLst>
                    <a:ext uri="{9D8B030D-6E8A-4147-A177-3AD203B41FA5}">
                      <a16:colId xmlns:a16="http://schemas.microsoft.com/office/drawing/2014/main" xmlns="" val="20000"/>
                    </a:ext>
                  </a:extLst>
                </a:gridCol>
                <a:gridCol w="2025351">
                  <a:extLst>
                    <a:ext uri="{9D8B030D-6E8A-4147-A177-3AD203B41FA5}">
                      <a16:colId xmlns:a16="http://schemas.microsoft.com/office/drawing/2014/main" xmlns="" val="20001"/>
                    </a:ext>
                  </a:extLst>
                </a:gridCol>
              </a:tblGrid>
              <a:tr h="384391">
                <a:tc>
                  <a:txBody>
                    <a:bodyPr/>
                    <a:lstStyle/>
                    <a:p>
                      <a:pPr algn="l"/>
                      <a:r>
                        <a:rPr lang="en-US" sz="1600" u="none" dirty="0" smtClean="0">
                          <a:latin typeface="Franklin Gothic Book" panose="020B0503020102020204" pitchFamily="34" charset="0"/>
                        </a:rPr>
                        <a:t>Income:</a:t>
                      </a:r>
                      <a:endParaRPr lang="en-US" sz="1600" u="none" dirty="0">
                        <a:latin typeface="Franklin Gothic Book" panose="020B0503020102020204" pitchFamily="34" charset="0"/>
                      </a:endParaRPr>
                    </a:p>
                  </a:txBody>
                  <a:tcPr>
                    <a:lnL w="1270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600" b="0" dirty="0" smtClean="0">
                          <a:latin typeface="Franklin Gothic Medium" panose="020B0603020102020204" pitchFamily="34" charset="0"/>
                        </a:rPr>
                        <a:t>$39,500</a:t>
                      </a:r>
                      <a:endParaRPr lang="en-US" sz="1600" b="0" dirty="0">
                        <a:latin typeface="Franklin Gothic Medium" panose="020B0603020102020204" pitchFamily="34" charset="0"/>
                      </a:endParaRPr>
                    </a:p>
                  </a:txBody>
                  <a:tcPr>
                    <a:lnL w="635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00"/>
                  </a:ext>
                </a:extLst>
              </a:tr>
              <a:tr h="234477">
                <a:tc>
                  <a:txBody>
                    <a:bodyPr/>
                    <a:lstStyle/>
                    <a:p>
                      <a:pPr algn="l"/>
                      <a:r>
                        <a:rPr lang="en-US" sz="1600" u="none" dirty="0" smtClean="0">
                          <a:latin typeface="Franklin Gothic Book" panose="020B0503020102020204" pitchFamily="34" charset="0"/>
                        </a:rPr>
                        <a:t>Filing Status:</a:t>
                      </a:r>
                      <a:endParaRPr lang="en-US" sz="1600" u="none" dirty="0">
                        <a:latin typeface="Franklin Gothic Book" panose="020B0503020102020204" pitchFamily="34" charset="0"/>
                      </a:endParaRPr>
                    </a:p>
                  </a:txBody>
                  <a:tcPr>
                    <a:lnL w="1270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600" b="0" dirty="0" smtClean="0">
                          <a:latin typeface="Franklin Gothic Medium" panose="020B0603020102020204" pitchFamily="34" charset="0"/>
                        </a:rPr>
                        <a:t>MFJ</a:t>
                      </a:r>
                      <a:endParaRPr lang="en-US" sz="1600" b="0" dirty="0">
                        <a:latin typeface="Franklin Gothic Medium" panose="020B0603020102020204" pitchFamily="34" charset="0"/>
                      </a:endParaRPr>
                    </a:p>
                  </a:txBody>
                  <a:tcPr>
                    <a:lnL w="635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01"/>
                  </a:ext>
                </a:extLst>
              </a:tr>
              <a:tr h="234477">
                <a:tc>
                  <a:txBody>
                    <a:bodyPr/>
                    <a:lstStyle/>
                    <a:p>
                      <a:pPr algn="l"/>
                      <a:r>
                        <a:rPr lang="en-US" sz="1600" u="none" dirty="0" smtClean="0">
                          <a:latin typeface="Franklin Gothic Book" panose="020B0503020102020204" pitchFamily="34" charset="0"/>
                        </a:rPr>
                        <a:t>Adults:</a:t>
                      </a:r>
                      <a:endParaRPr lang="en-US" sz="1600" u="none" dirty="0">
                        <a:latin typeface="Franklin Gothic Book" panose="020B0503020102020204" pitchFamily="34" charset="0"/>
                      </a:endParaRPr>
                    </a:p>
                  </a:txBody>
                  <a:tcPr>
                    <a:lnL w="1270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600" b="0" dirty="0" smtClean="0">
                          <a:latin typeface="Franklin Gothic Medium" panose="020B0603020102020204" pitchFamily="34" charset="0"/>
                        </a:rPr>
                        <a:t>2 (both uninsured)</a:t>
                      </a:r>
                      <a:endParaRPr lang="en-US" sz="1600" b="0" dirty="0">
                        <a:latin typeface="Franklin Gothic Medium" panose="020B0603020102020204" pitchFamily="34" charset="0"/>
                      </a:endParaRPr>
                    </a:p>
                  </a:txBody>
                  <a:tcPr>
                    <a:lnL w="635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02"/>
                  </a:ext>
                </a:extLst>
              </a:tr>
              <a:tr h="234477">
                <a:tc>
                  <a:txBody>
                    <a:bodyPr/>
                    <a:lstStyle/>
                    <a:p>
                      <a:pPr algn="l"/>
                      <a:r>
                        <a:rPr lang="en-US" sz="1600" u="none" dirty="0" smtClean="0">
                          <a:latin typeface="Franklin Gothic Book" panose="020B0503020102020204" pitchFamily="34" charset="0"/>
                        </a:rPr>
                        <a:t>Children:</a:t>
                      </a:r>
                      <a:endParaRPr lang="en-US" sz="1600" u="none" dirty="0">
                        <a:latin typeface="Franklin Gothic Book" panose="020B0503020102020204" pitchFamily="34" charset="0"/>
                      </a:endParaRPr>
                    </a:p>
                  </a:txBody>
                  <a:tcPr>
                    <a:lnL w="1270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600" b="0" dirty="0" smtClean="0">
                          <a:latin typeface="Franklin Gothic Medium" panose="020B0603020102020204" pitchFamily="34" charset="0"/>
                        </a:rPr>
                        <a:t>2 (both uninsured)</a:t>
                      </a:r>
                      <a:endParaRPr lang="en-US" sz="1600" b="0" dirty="0">
                        <a:latin typeface="Franklin Gothic Medium" panose="020B0603020102020204" pitchFamily="34" charset="0"/>
                      </a:endParaRPr>
                    </a:p>
                  </a:txBody>
                  <a:tcPr>
                    <a:lnL w="635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03"/>
                  </a:ext>
                </a:extLst>
              </a:tr>
              <a:tr h="234477">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u="none" dirty="0" smtClean="0">
                          <a:latin typeface="Franklin Gothic Book" panose="020B0503020102020204" pitchFamily="34" charset="0"/>
                        </a:rPr>
                        <a:t>2015 Tax Filing</a:t>
                      </a:r>
                      <a:r>
                        <a:rPr lang="en-US" sz="1600" u="none" baseline="0" dirty="0" smtClean="0">
                          <a:latin typeface="Franklin Gothic Book" panose="020B0503020102020204" pitchFamily="34" charset="0"/>
                        </a:rPr>
                        <a:t> Threshold</a:t>
                      </a:r>
                      <a:r>
                        <a:rPr lang="en-US" sz="1600" u="none" dirty="0" smtClean="0">
                          <a:latin typeface="Franklin Gothic Book" panose="020B0503020102020204" pitchFamily="34" charset="0"/>
                        </a:rPr>
                        <a:t>:</a:t>
                      </a:r>
                    </a:p>
                  </a:txBody>
                  <a:tcPr>
                    <a:lnL w="1270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600" b="0" dirty="0" smtClean="0">
                          <a:latin typeface="Franklin Gothic Medium" panose="020B0603020102020204" pitchFamily="34" charset="0"/>
                        </a:rPr>
                        <a:t>$20,600</a:t>
                      </a:r>
                      <a:endParaRPr lang="en-US" sz="1600" b="0" dirty="0">
                        <a:latin typeface="Franklin Gothic Medium" panose="020B0603020102020204" pitchFamily="34" charset="0"/>
                      </a:endParaRPr>
                    </a:p>
                  </a:txBody>
                  <a:tcPr>
                    <a:lnL w="635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sp>
        <p:nvSpPr>
          <p:cNvPr id="32" name="TextBox 31"/>
          <p:cNvSpPr txBox="1"/>
          <p:nvPr/>
        </p:nvSpPr>
        <p:spPr>
          <a:xfrm>
            <a:off x="1413036" y="3829587"/>
            <a:ext cx="672610" cy="369332"/>
          </a:xfrm>
          <a:prstGeom prst="rect">
            <a:avLst/>
          </a:prstGeom>
          <a:noFill/>
        </p:spPr>
        <p:txBody>
          <a:bodyPr wrap="square" rtlCol="0">
            <a:spAutoFit/>
          </a:bodyPr>
          <a:lstStyle/>
          <a:p>
            <a:r>
              <a:rPr lang="en-US" dirty="0" smtClean="0"/>
              <a:t>vs.</a:t>
            </a:r>
            <a:endParaRPr lang="en-US" dirty="0"/>
          </a:p>
        </p:txBody>
      </p:sp>
    </p:spTree>
    <p:extLst>
      <p:ext uri="{BB962C8B-B14F-4D97-AF65-F5344CB8AC3E}">
        <p14:creationId xmlns:p14="http://schemas.microsoft.com/office/powerpoint/2010/main" val="4106696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
                                            <p:txEl>
                                              <p:pRg st="0" end="0"/>
                                            </p:txEl>
                                          </p:spTgt>
                                        </p:tgtEl>
                                        <p:attrNameLst>
                                          <p:attrName>style.visibility</p:attrName>
                                        </p:attrNameLst>
                                      </p:cBhvr>
                                      <p:to>
                                        <p:strVal val="visible"/>
                                      </p:to>
                                    </p:set>
                                    <p:animEffect transition="in" filter="fade">
                                      <p:cBhvr>
                                        <p:cTn id="7" dur="500"/>
                                        <p:tgtEl>
                                          <p:spTgt spid="19">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3">
                                            <p:txEl>
                                              <p:pRg st="0" end="0"/>
                                            </p:txEl>
                                          </p:spTgt>
                                        </p:tgtEl>
                                        <p:attrNameLst>
                                          <p:attrName>style.visibility</p:attrName>
                                        </p:attrNameLst>
                                      </p:cBhvr>
                                      <p:to>
                                        <p:strVal val="visible"/>
                                      </p:to>
                                    </p:set>
                                    <p:animEffect transition="in" filter="fade">
                                      <p:cBhvr>
                                        <p:cTn id="11" dur="500"/>
                                        <p:tgtEl>
                                          <p:spTgt spid="2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1" presetClass="entr" presetSubtype="1" fill="hold" grpId="0" nodeType="click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wheel(1)">
                                      <p:cBhvr>
                                        <p:cTn id="16" dur="500"/>
                                        <p:tgtEl>
                                          <p:spTgt spid="22"/>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fade">
                                      <p:cBhvr>
                                        <p:cTn id="21" dur="500"/>
                                        <p:tgtEl>
                                          <p:spTgt spid="20"/>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fade">
                                      <p:cBhvr>
                                        <p:cTn id="26" dur="500"/>
                                        <p:tgtEl>
                                          <p:spTgt spid="25"/>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29"/>
                                        </p:tgtEl>
                                        <p:attrNameLst>
                                          <p:attrName>style.visibility</p:attrName>
                                        </p:attrNameLst>
                                      </p:cBhvr>
                                      <p:to>
                                        <p:strVal val="visible"/>
                                      </p:to>
                                    </p:set>
                                    <p:animEffect transition="in" filter="fade">
                                      <p:cBhvr>
                                        <p:cTn id="29" dur="500"/>
                                        <p:tgtEl>
                                          <p:spTgt spid="29"/>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30"/>
                                        </p:tgtEl>
                                        <p:attrNameLst>
                                          <p:attrName>style.visibility</p:attrName>
                                        </p:attrNameLst>
                                      </p:cBhvr>
                                      <p:to>
                                        <p:strVal val="visible"/>
                                      </p:to>
                                    </p:set>
                                    <p:animEffect transition="in" filter="fade">
                                      <p:cBhvr>
                                        <p:cTn id="32"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animBg="1"/>
      <p:bldP spid="29" grpId="0" animBg="1"/>
      <p:bldP spid="30"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26652" y="955964"/>
            <a:ext cx="2867682" cy="2047915"/>
          </a:xfrm>
          <a:prstGeom prst="rect">
            <a:avLst/>
          </a:prstGeom>
          <a:noFill/>
          <a:ln w="28575">
            <a:solidFill>
              <a:schemeClr val="tx1"/>
            </a:solidFill>
          </a:ln>
          <a:effectLst>
            <a:outerShdw blurRad="63500" sx="102000" sy="102000" algn="ctr" rotWithShape="0">
              <a:prstClr val="black">
                <a:alpha val="40000"/>
              </a:prstClr>
            </a:outerShdw>
          </a:effectLst>
        </p:spPr>
      </p:pic>
      <p:sp>
        <p:nvSpPr>
          <p:cNvPr id="2" name="Title 1"/>
          <p:cNvSpPr>
            <a:spLocks noGrp="1"/>
          </p:cNvSpPr>
          <p:nvPr>
            <p:ph type="title"/>
          </p:nvPr>
        </p:nvSpPr>
        <p:spPr/>
        <p:txBody>
          <a:bodyPr/>
          <a:lstStyle/>
          <a:p>
            <a:r>
              <a:rPr lang="en-US" dirty="0" smtClean="0"/>
              <a:t>Example: Ruiz Family</a:t>
            </a:r>
            <a:endParaRPr lang="en-US" dirty="0"/>
          </a:p>
        </p:txBody>
      </p:sp>
      <p:sp>
        <p:nvSpPr>
          <p:cNvPr id="4" name="Slide Number Placeholder 3"/>
          <p:cNvSpPr>
            <a:spLocks noGrp="1"/>
          </p:cNvSpPr>
          <p:nvPr>
            <p:ph type="sldNum" sz="quarter" idx="12"/>
          </p:nvPr>
        </p:nvSpPr>
        <p:spPr/>
        <p:txBody>
          <a:bodyPr/>
          <a:lstStyle/>
          <a:p>
            <a:pPr algn="r"/>
            <a:fld id="{7FFE15FC-A8B6-4718-BABB-4F5309630F6C}" type="slidenum">
              <a:rPr lang="en-US" smtClean="0"/>
              <a:pPr algn="r"/>
              <a:t>46</a:t>
            </a:fld>
            <a:endParaRPr lang="en-US" dirty="0"/>
          </a:p>
        </p:txBody>
      </p:sp>
      <p:grpSp>
        <p:nvGrpSpPr>
          <p:cNvPr id="15" name="Group 14"/>
          <p:cNvGrpSpPr/>
          <p:nvPr/>
        </p:nvGrpSpPr>
        <p:grpSpPr>
          <a:xfrm>
            <a:off x="483894" y="3202264"/>
            <a:ext cx="8110440" cy="2811186"/>
            <a:chOff x="3444808" y="956453"/>
            <a:chExt cx="5390847" cy="3326994"/>
          </a:xfrm>
        </p:grpSpPr>
        <p:sp>
          <p:nvSpPr>
            <p:cNvPr id="16" name="Content Placeholder 2"/>
            <p:cNvSpPr txBox="1">
              <a:spLocks/>
            </p:cNvSpPr>
            <p:nvPr/>
          </p:nvSpPr>
          <p:spPr>
            <a:xfrm>
              <a:off x="3444811" y="1116417"/>
              <a:ext cx="5390844" cy="3167030"/>
            </a:xfrm>
            <a:prstGeom prst="rect">
              <a:avLst/>
            </a:prstGeom>
            <a:pattFill prst="ltHorz">
              <a:fgClr>
                <a:schemeClr val="accent1">
                  <a:lumMod val="20000"/>
                  <a:lumOff val="80000"/>
                </a:schemeClr>
              </a:fgClr>
              <a:bgClr>
                <a:schemeClr val="bg1"/>
              </a:bgClr>
            </a:pattFill>
            <a:ln>
              <a:solidFill>
                <a:schemeClr val="bg1">
                  <a:lumMod val="75000"/>
                </a:schemeClr>
              </a:solidFill>
            </a:ln>
          </p:spPr>
          <p:txBody>
            <a:bodyPr vert="horz" lIns="91440" tIns="45720" rIns="91440" bIns="45720" rtlCol="0">
              <a:noAutofit/>
            </a:bodyPr>
            <a:lstStyle>
              <a:lvl1pPr marL="233363" indent="-233363" algn="l" defTabSz="457200" rtl="0" eaLnBrk="1" latinLnBrk="0" hangingPunct="1">
                <a:spcBef>
                  <a:spcPct val="20000"/>
                </a:spcBef>
                <a:buClr>
                  <a:schemeClr val="tx2">
                    <a:lumMod val="60000"/>
                    <a:lumOff val="40000"/>
                  </a:schemeClr>
                </a:buClr>
                <a:buFont typeface="Arial"/>
                <a:buChar char="•"/>
                <a:defRPr sz="2400" kern="1200">
                  <a:solidFill>
                    <a:schemeClr val="tx1"/>
                  </a:solidFill>
                  <a:latin typeface="Franklin Gothic Book"/>
                  <a:ea typeface="+mn-ea"/>
                  <a:cs typeface="Franklin Gothic Book"/>
                </a:defRPr>
              </a:lvl1pPr>
              <a:lvl2pPr marL="690563" indent="-233363" algn="l" defTabSz="457200" rtl="0" eaLnBrk="1" latinLnBrk="0" hangingPunct="1">
                <a:spcBef>
                  <a:spcPct val="20000"/>
                </a:spcBef>
                <a:buClr>
                  <a:schemeClr val="tx2">
                    <a:lumMod val="60000"/>
                    <a:lumOff val="40000"/>
                  </a:schemeClr>
                </a:buClr>
                <a:buFont typeface="Arial"/>
                <a:buChar char="–"/>
                <a:defRPr sz="2200" kern="1200">
                  <a:solidFill>
                    <a:schemeClr val="tx1"/>
                  </a:solidFill>
                  <a:latin typeface="Franklin Gothic Book" panose="020B0503020102020204" pitchFamily="34" charset="0"/>
                  <a:ea typeface="+mn-ea"/>
                  <a:cs typeface="Franklin Gothic Book" panose="020B0503020102020204" pitchFamily="34" charset="0"/>
                </a:defRPr>
              </a:lvl2pPr>
              <a:lvl3pPr marL="1087438" indent="-237744" algn="l" defTabSz="457200" rtl="0" eaLnBrk="1" latinLnBrk="0" hangingPunct="1">
                <a:spcBef>
                  <a:spcPct val="20000"/>
                </a:spcBef>
                <a:buClr>
                  <a:schemeClr val="tx2">
                    <a:lumMod val="60000"/>
                    <a:lumOff val="40000"/>
                  </a:schemeClr>
                </a:buClr>
                <a:buFont typeface="Courier New" panose="02070309020205020404" pitchFamily="49" charset="0"/>
                <a:buChar char="o"/>
                <a:defRPr sz="2000" kern="1200">
                  <a:solidFill>
                    <a:schemeClr val="tx1"/>
                  </a:solidFill>
                  <a:latin typeface="Franklin Gothic Book" panose="020B0503020102020204" pitchFamily="34" charset="0"/>
                  <a:ea typeface="+mn-ea"/>
                  <a:cs typeface="+mn-cs"/>
                </a:defRPr>
              </a:lvl3pPr>
              <a:lvl4pPr marL="1544638" indent="-173038" algn="l" defTabSz="457200" rtl="0" eaLnBrk="1" latinLnBrk="0" hangingPunct="1">
                <a:spcBef>
                  <a:spcPct val="20000"/>
                </a:spcBef>
                <a:buClr>
                  <a:schemeClr val="tx2">
                    <a:lumMod val="60000"/>
                    <a:lumOff val="40000"/>
                  </a:schemeClr>
                </a:buClr>
                <a:buFont typeface="Arial"/>
                <a:buChar char="–"/>
                <a:defRPr sz="1800" kern="1200">
                  <a:solidFill>
                    <a:schemeClr val="tx1"/>
                  </a:solidFill>
                  <a:latin typeface="Franklin Gothic Book" panose="020B0503020102020204" pitchFamily="34" charset="0"/>
                  <a:ea typeface="+mn-ea"/>
                  <a:cs typeface="+mn-cs"/>
                </a:defRPr>
              </a:lvl4pPr>
              <a:lvl5pPr marL="2001838" indent="-173038" algn="l" defTabSz="457200" rtl="0" eaLnBrk="1" latinLnBrk="0" hangingPunct="1">
                <a:spcBef>
                  <a:spcPct val="20000"/>
                </a:spcBef>
                <a:buClr>
                  <a:schemeClr val="tx2">
                    <a:lumMod val="60000"/>
                    <a:lumOff val="40000"/>
                  </a:schemeClr>
                </a:buClr>
                <a:buFont typeface="Arial" panose="020B0604020202020204" pitchFamily="34" charset="0"/>
                <a:buChar char="•"/>
                <a:defRPr sz="1600" kern="1200">
                  <a:solidFill>
                    <a:schemeClr val="tx1"/>
                  </a:solidFill>
                  <a:latin typeface="Franklin Gothic Book" panose="020B0503020102020204" pitchFamily="34"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endParaRPr lang="en-US" sz="1800" dirty="0" smtClean="0">
                <a:latin typeface="Calibri" panose="020F0502020204030204" pitchFamily="34" charset="0"/>
              </a:endParaRPr>
            </a:p>
            <a:p>
              <a:pPr marL="0" indent="0">
                <a:buFont typeface="Arial"/>
                <a:buNone/>
              </a:pPr>
              <a:r>
                <a:rPr lang="en-US" sz="1800" dirty="0" smtClean="0">
                  <a:latin typeface="Calibri" panose="020F0502020204030204" pitchFamily="34" charset="0"/>
                </a:rPr>
                <a:t>1. $39,500 - $20,600 =</a:t>
              </a:r>
            </a:p>
            <a:p>
              <a:pPr marL="0" indent="0">
                <a:buFont typeface="Arial"/>
                <a:buNone/>
              </a:pPr>
              <a:r>
                <a:rPr lang="en-US" sz="1800" dirty="0" smtClean="0">
                  <a:latin typeface="Calibri" panose="020F0502020204030204" pitchFamily="34" charset="0"/>
                </a:rPr>
                <a:t>							</a:t>
              </a:r>
              <a:endParaRPr lang="en-US" sz="1800" b="1" dirty="0" smtClean="0">
                <a:latin typeface="Calibri" panose="020F0502020204030204" pitchFamily="34" charset="0"/>
              </a:endParaRPr>
            </a:p>
            <a:p>
              <a:pPr marL="0" indent="0">
                <a:buFont typeface="Arial"/>
                <a:buNone/>
              </a:pPr>
              <a:r>
                <a:rPr lang="en-US" sz="1800" dirty="0" smtClean="0">
                  <a:latin typeface="Calibri" panose="020F0502020204030204" pitchFamily="34" charset="0"/>
                </a:rPr>
                <a:t>2. $325 x 1 adult =</a:t>
              </a:r>
              <a:endParaRPr lang="en-US" sz="1800" b="1" dirty="0" smtClean="0">
                <a:latin typeface="Calibri" panose="020F0502020204030204" pitchFamily="34" charset="0"/>
              </a:endParaRPr>
            </a:p>
          </p:txBody>
        </p:sp>
        <p:sp>
          <p:nvSpPr>
            <p:cNvPr id="17" name="Content Placeholder 2"/>
            <p:cNvSpPr txBox="1">
              <a:spLocks/>
            </p:cNvSpPr>
            <p:nvPr/>
          </p:nvSpPr>
          <p:spPr>
            <a:xfrm>
              <a:off x="3444809" y="956453"/>
              <a:ext cx="5390845" cy="382717"/>
            </a:xfrm>
            <a:prstGeom prst="rect">
              <a:avLst/>
            </a:prstGeom>
            <a:solidFill>
              <a:schemeClr val="bg1"/>
            </a:solidFill>
            <a:ln>
              <a:solidFill>
                <a:schemeClr val="bg1">
                  <a:lumMod val="75000"/>
                </a:schemeClr>
              </a:solidFill>
            </a:ln>
          </p:spPr>
          <p:txBody>
            <a:bodyPr vert="horz" lIns="91440" tIns="45720" rIns="91440" bIns="45720" rtlCol="0">
              <a:noAutofit/>
            </a:bodyPr>
            <a:lstStyle>
              <a:lvl1pPr marL="233363" indent="-233363" algn="l" defTabSz="457200" rtl="0" eaLnBrk="1" latinLnBrk="0" hangingPunct="1">
                <a:spcBef>
                  <a:spcPct val="20000"/>
                </a:spcBef>
                <a:buClr>
                  <a:schemeClr val="tx2">
                    <a:lumMod val="60000"/>
                    <a:lumOff val="40000"/>
                  </a:schemeClr>
                </a:buClr>
                <a:buFont typeface="Arial"/>
                <a:buChar char="•"/>
                <a:defRPr sz="2400" kern="1200">
                  <a:solidFill>
                    <a:schemeClr val="tx1"/>
                  </a:solidFill>
                  <a:latin typeface="Franklin Gothic Book"/>
                  <a:ea typeface="+mn-ea"/>
                  <a:cs typeface="Franklin Gothic Book"/>
                </a:defRPr>
              </a:lvl1pPr>
              <a:lvl2pPr marL="690563" indent="-233363" algn="l" defTabSz="457200" rtl="0" eaLnBrk="1" latinLnBrk="0" hangingPunct="1">
                <a:spcBef>
                  <a:spcPct val="20000"/>
                </a:spcBef>
                <a:buClr>
                  <a:schemeClr val="tx2">
                    <a:lumMod val="60000"/>
                    <a:lumOff val="40000"/>
                  </a:schemeClr>
                </a:buClr>
                <a:buFont typeface="Arial"/>
                <a:buChar char="–"/>
                <a:defRPr sz="2200" kern="1200">
                  <a:solidFill>
                    <a:schemeClr val="tx1"/>
                  </a:solidFill>
                  <a:latin typeface="Franklin Gothic Book" panose="020B0503020102020204" pitchFamily="34" charset="0"/>
                  <a:ea typeface="+mn-ea"/>
                  <a:cs typeface="Franklin Gothic Book" panose="020B0503020102020204" pitchFamily="34" charset="0"/>
                </a:defRPr>
              </a:lvl2pPr>
              <a:lvl3pPr marL="1087438" indent="-237744" algn="l" defTabSz="457200" rtl="0" eaLnBrk="1" latinLnBrk="0" hangingPunct="1">
                <a:spcBef>
                  <a:spcPct val="20000"/>
                </a:spcBef>
                <a:buClr>
                  <a:schemeClr val="tx2">
                    <a:lumMod val="60000"/>
                    <a:lumOff val="40000"/>
                  </a:schemeClr>
                </a:buClr>
                <a:buFont typeface="Courier New" panose="02070309020205020404" pitchFamily="49" charset="0"/>
                <a:buChar char="o"/>
                <a:defRPr sz="2000" kern="1200">
                  <a:solidFill>
                    <a:schemeClr val="tx1"/>
                  </a:solidFill>
                  <a:latin typeface="Franklin Gothic Book" panose="020B0503020102020204" pitchFamily="34" charset="0"/>
                  <a:ea typeface="+mn-ea"/>
                  <a:cs typeface="+mn-cs"/>
                </a:defRPr>
              </a:lvl3pPr>
              <a:lvl4pPr marL="1544638" indent="-173038" algn="l" defTabSz="457200" rtl="0" eaLnBrk="1" latinLnBrk="0" hangingPunct="1">
                <a:spcBef>
                  <a:spcPct val="20000"/>
                </a:spcBef>
                <a:buClr>
                  <a:schemeClr val="tx2">
                    <a:lumMod val="60000"/>
                    <a:lumOff val="40000"/>
                  </a:schemeClr>
                </a:buClr>
                <a:buFont typeface="Arial"/>
                <a:buChar char="–"/>
                <a:defRPr sz="1800" kern="1200">
                  <a:solidFill>
                    <a:schemeClr val="tx1"/>
                  </a:solidFill>
                  <a:latin typeface="Franklin Gothic Book" panose="020B0503020102020204" pitchFamily="34" charset="0"/>
                  <a:ea typeface="+mn-ea"/>
                  <a:cs typeface="+mn-cs"/>
                </a:defRPr>
              </a:lvl4pPr>
              <a:lvl5pPr marL="2001838" indent="-173038" algn="l" defTabSz="457200" rtl="0" eaLnBrk="1" latinLnBrk="0" hangingPunct="1">
                <a:spcBef>
                  <a:spcPct val="20000"/>
                </a:spcBef>
                <a:buClr>
                  <a:schemeClr val="tx2">
                    <a:lumMod val="60000"/>
                    <a:lumOff val="40000"/>
                  </a:schemeClr>
                </a:buClr>
                <a:buFont typeface="Arial" panose="020B0604020202020204" pitchFamily="34" charset="0"/>
                <a:buChar char="•"/>
                <a:defRPr sz="1600" kern="1200">
                  <a:solidFill>
                    <a:schemeClr val="tx1"/>
                  </a:solidFill>
                  <a:latin typeface="Franklin Gothic Book" panose="020B0503020102020204" pitchFamily="34"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endParaRPr lang="en-US" sz="2000" i="1" dirty="0" smtClean="0"/>
            </a:p>
          </p:txBody>
        </p:sp>
        <p:cxnSp>
          <p:nvCxnSpPr>
            <p:cNvPr id="18" name="Straight Connector 17"/>
            <p:cNvCxnSpPr/>
            <p:nvPr/>
          </p:nvCxnSpPr>
          <p:spPr>
            <a:xfrm flipV="1">
              <a:off x="3444808" y="1351208"/>
              <a:ext cx="5390846" cy="0"/>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grpSp>
      <p:sp>
        <p:nvSpPr>
          <p:cNvPr id="19" name="Content Placeholder 2"/>
          <p:cNvSpPr txBox="1">
            <a:spLocks/>
          </p:cNvSpPr>
          <p:nvPr/>
        </p:nvSpPr>
        <p:spPr>
          <a:xfrm>
            <a:off x="2546461" y="3663751"/>
            <a:ext cx="2903258" cy="454131"/>
          </a:xfrm>
          <a:prstGeom prst="rect">
            <a:avLst/>
          </a:prstGeom>
        </p:spPr>
        <p:txBody>
          <a:bodyPr vert="horz" lIns="91440" tIns="45720" rIns="91440" bIns="45720" rtlCol="0">
            <a:noAutofit/>
          </a:bodyPr>
          <a:lstStyle>
            <a:lvl1pPr marL="233363" indent="-233363" algn="l" defTabSz="457200" rtl="0" eaLnBrk="1" latinLnBrk="0" hangingPunct="1">
              <a:spcBef>
                <a:spcPct val="20000"/>
              </a:spcBef>
              <a:buClr>
                <a:schemeClr val="tx2">
                  <a:lumMod val="60000"/>
                  <a:lumOff val="40000"/>
                </a:schemeClr>
              </a:buClr>
              <a:buFont typeface="Arial"/>
              <a:buChar char="•"/>
              <a:defRPr sz="2400" kern="1200">
                <a:solidFill>
                  <a:schemeClr val="tx1"/>
                </a:solidFill>
                <a:latin typeface="Franklin Gothic Book"/>
                <a:ea typeface="+mn-ea"/>
                <a:cs typeface="Franklin Gothic Book"/>
              </a:defRPr>
            </a:lvl1pPr>
            <a:lvl2pPr marL="690563" indent="-233363" algn="l" defTabSz="457200" rtl="0" eaLnBrk="1" latinLnBrk="0" hangingPunct="1">
              <a:spcBef>
                <a:spcPct val="20000"/>
              </a:spcBef>
              <a:buClr>
                <a:schemeClr val="tx2">
                  <a:lumMod val="60000"/>
                  <a:lumOff val="40000"/>
                </a:schemeClr>
              </a:buClr>
              <a:buFont typeface="Arial"/>
              <a:buChar char="–"/>
              <a:defRPr sz="2200" kern="1200">
                <a:solidFill>
                  <a:schemeClr val="tx1"/>
                </a:solidFill>
                <a:latin typeface="Myriad Pro"/>
                <a:ea typeface="+mn-ea"/>
                <a:cs typeface="Myriad Pro"/>
              </a:defRPr>
            </a:lvl2pPr>
            <a:lvl3pPr marL="1087438" indent="-173038" algn="l" defTabSz="457200" rtl="0" eaLnBrk="1" latinLnBrk="0" hangingPunct="1">
              <a:spcBef>
                <a:spcPct val="20000"/>
              </a:spcBef>
              <a:buClr>
                <a:schemeClr val="tx2">
                  <a:lumMod val="60000"/>
                  <a:lumOff val="40000"/>
                </a:schemeClr>
              </a:buClr>
              <a:buFont typeface="Arial"/>
              <a:buChar char="•"/>
              <a:defRPr sz="2000" kern="1200">
                <a:solidFill>
                  <a:schemeClr val="tx1"/>
                </a:solidFill>
                <a:latin typeface="+mn-lt"/>
                <a:ea typeface="+mn-ea"/>
                <a:cs typeface="+mn-cs"/>
              </a:defRPr>
            </a:lvl3pPr>
            <a:lvl4pPr marL="1544638" indent="-173038" algn="l" defTabSz="457200" rtl="0" eaLnBrk="1" latinLnBrk="0" hangingPunct="1">
              <a:spcBef>
                <a:spcPct val="20000"/>
              </a:spcBef>
              <a:buClr>
                <a:schemeClr val="tx2">
                  <a:lumMod val="60000"/>
                  <a:lumOff val="40000"/>
                </a:schemeClr>
              </a:buClr>
              <a:buFont typeface="Arial"/>
              <a:buChar char="–"/>
              <a:defRPr sz="1800" kern="1200">
                <a:solidFill>
                  <a:schemeClr val="tx1"/>
                </a:solidFill>
                <a:latin typeface="+mn-lt"/>
                <a:ea typeface="+mn-ea"/>
                <a:cs typeface="+mn-cs"/>
              </a:defRPr>
            </a:lvl4pPr>
            <a:lvl5pPr marL="2001838" indent="-173038" algn="l" defTabSz="457200" rtl="0" eaLnBrk="1" latinLnBrk="0" hangingPunct="1">
              <a:spcBef>
                <a:spcPct val="20000"/>
              </a:spcBef>
              <a:buClr>
                <a:schemeClr val="tx2">
                  <a:lumMod val="60000"/>
                  <a:lumOff val="40000"/>
                </a:schemeClr>
              </a:buClr>
              <a:buFont typeface="Arial" panose="020B0604020202020204" pitchFamily="34" charset="0"/>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800" dirty="0" smtClean="0">
                <a:latin typeface="Calibri" panose="020F0502020204030204" pitchFamily="34" charset="0"/>
              </a:rPr>
              <a:t>  $18,900  x  2%  =  </a:t>
            </a:r>
            <a:r>
              <a:rPr lang="en-US" sz="1800" b="1" dirty="0" smtClean="0">
                <a:latin typeface="Calibri" panose="020F0502020204030204" pitchFamily="34" charset="0"/>
              </a:rPr>
              <a:t>$378</a:t>
            </a:r>
            <a:r>
              <a:rPr lang="en-US" sz="1800" dirty="0" smtClean="0">
                <a:latin typeface="Calibri" panose="020F0502020204030204" pitchFamily="34" charset="0"/>
              </a:rPr>
              <a:t> </a:t>
            </a:r>
            <a:endParaRPr lang="en-US" sz="1800" dirty="0">
              <a:latin typeface="Calibri" panose="020F0502020204030204" pitchFamily="34" charset="0"/>
            </a:endParaRPr>
          </a:p>
        </p:txBody>
      </p:sp>
      <p:sp>
        <p:nvSpPr>
          <p:cNvPr id="20" name="TextBox 19"/>
          <p:cNvSpPr txBox="1"/>
          <p:nvPr/>
        </p:nvSpPr>
        <p:spPr>
          <a:xfrm>
            <a:off x="5983329" y="3578264"/>
            <a:ext cx="1862340" cy="646331"/>
          </a:xfrm>
          <a:prstGeom prst="rect">
            <a:avLst/>
          </a:prstGeom>
          <a:noFill/>
        </p:spPr>
        <p:txBody>
          <a:bodyPr wrap="square" rtlCol="0">
            <a:spAutoFit/>
          </a:bodyPr>
          <a:lstStyle/>
          <a:p>
            <a:pPr algn="ctr"/>
            <a:r>
              <a:rPr lang="en-US" b="1" i="1" dirty="0">
                <a:solidFill>
                  <a:srgbClr val="FF0000"/>
                </a:solidFill>
                <a:latin typeface="Franklin Gothic Medium" panose="020B0603020102020204" pitchFamily="34" charset="0"/>
              </a:rPr>
              <a:t>Ruiz family’s 2015 payment</a:t>
            </a:r>
          </a:p>
        </p:txBody>
      </p:sp>
      <p:sp>
        <p:nvSpPr>
          <p:cNvPr id="22" name="Oval 21"/>
          <p:cNvSpPr/>
          <p:nvPr/>
        </p:nvSpPr>
        <p:spPr>
          <a:xfrm>
            <a:off x="4136264" y="3642518"/>
            <a:ext cx="1086182" cy="468508"/>
          </a:xfrm>
          <a:prstGeom prst="ellipse">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Content Placeholder 2"/>
          <p:cNvSpPr txBox="1">
            <a:spLocks/>
          </p:cNvSpPr>
          <p:nvPr/>
        </p:nvSpPr>
        <p:spPr>
          <a:xfrm>
            <a:off x="2336856" y="4322851"/>
            <a:ext cx="1136928" cy="387323"/>
          </a:xfrm>
          <a:prstGeom prst="rect">
            <a:avLst/>
          </a:prstGeom>
        </p:spPr>
        <p:txBody>
          <a:bodyPr vert="horz" lIns="91440" tIns="45720" rIns="91440" bIns="45720" rtlCol="0">
            <a:noAutofit/>
          </a:bodyPr>
          <a:lstStyle>
            <a:lvl1pPr marL="233363" indent="-233363" algn="l" defTabSz="457200" rtl="0" eaLnBrk="1" latinLnBrk="0" hangingPunct="1">
              <a:spcBef>
                <a:spcPct val="20000"/>
              </a:spcBef>
              <a:buClr>
                <a:schemeClr val="tx2">
                  <a:lumMod val="60000"/>
                  <a:lumOff val="40000"/>
                </a:schemeClr>
              </a:buClr>
              <a:buFont typeface="Arial"/>
              <a:buChar char="•"/>
              <a:defRPr sz="2400" kern="1200">
                <a:solidFill>
                  <a:schemeClr val="tx1"/>
                </a:solidFill>
                <a:latin typeface="Franklin Gothic Book"/>
                <a:ea typeface="+mn-ea"/>
                <a:cs typeface="Franklin Gothic Book"/>
              </a:defRPr>
            </a:lvl1pPr>
            <a:lvl2pPr marL="690563" indent="-233363" algn="l" defTabSz="457200" rtl="0" eaLnBrk="1" latinLnBrk="0" hangingPunct="1">
              <a:spcBef>
                <a:spcPct val="20000"/>
              </a:spcBef>
              <a:buClr>
                <a:schemeClr val="tx2">
                  <a:lumMod val="60000"/>
                  <a:lumOff val="40000"/>
                </a:schemeClr>
              </a:buClr>
              <a:buFont typeface="Arial"/>
              <a:buChar char="–"/>
              <a:defRPr sz="2200" kern="1200">
                <a:solidFill>
                  <a:schemeClr val="tx1"/>
                </a:solidFill>
                <a:latin typeface="Myriad Pro"/>
                <a:ea typeface="+mn-ea"/>
                <a:cs typeface="Myriad Pro"/>
              </a:defRPr>
            </a:lvl2pPr>
            <a:lvl3pPr marL="1087438" indent="-173038" algn="l" defTabSz="457200" rtl="0" eaLnBrk="1" latinLnBrk="0" hangingPunct="1">
              <a:spcBef>
                <a:spcPct val="20000"/>
              </a:spcBef>
              <a:buClr>
                <a:schemeClr val="tx2">
                  <a:lumMod val="60000"/>
                  <a:lumOff val="40000"/>
                </a:schemeClr>
              </a:buClr>
              <a:buFont typeface="Arial"/>
              <a:buChar char="•"/>
              <a:defRPr sz="2000" kern="1200">
                <a:solidFill>
                  <a:schemeClr val="tx1"/>
                </a:solidFill>
                <a:latin typeface="+mn-lt"/>
                <a:ea typeface="+mn-ea"/>
                <a:cs typeface="+mn-cs"/>
              </a:defRPr>
            </a:lvl3pPr>
            <a:lvl4pPr marL="1544638" indent="-173038" algn="l" defTabSz="457200" rtl="0" eaLnBrk="1" latinLnBrk="0" hangingPunct="1">
              <a:spcBef>
                <a:spcPct val="20000"/>
              </a:spcBef>
              <a:buClr>
                <a:schemeClr val="tx2">
                  <a:lumMod val="60000"/>
                  <a:lumOff val="40000"/>
                </a:schemeClr>
              </a:buClr>
              <a:buFont typeface="Arial"/>
              <a:buChar char="–"/>
              <a:defRPr sz="1800" kern="1200">
                <a:solidFill>
                  <a:schemeClr val="tx1"/>
                </a:solidFill>
                <a:latin typeface="+mn-lt"/>
                <a:ea typeface="+mn-ea"/>
                <a:cs typeface="+mn-cs"/>
              </a:defRPr>
            </a:lvl4pPr>
            <a:lvl5pPr marL="2001838" indent="-173038" algn="l" defTabSz="457200" rtl="0" eaLnBrk="1" latinLnBrk="0" hangingPunct="1">
              <a:spcBef>
                <a:spcPct val="20000"/>
              </a:spcBef>
              <a:buClr>
                <a:schemeClr val="tx2">
                  <a:lumMod val="60000"/>
                  <a:lumOff val="40000"/>
                </a:schemeClr>
              </a:buClr>
              <a:buFont typeface="Arial" panose="020B0604020202020204" pitchFamily="34" charset="0"/>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r">
              <a:buNone/>
            </a:pPr>
            <a:r>
              <a:rPr lang="en-US" sz="1800" b="1" dirty="0" smtClean="0">
                <a:latin typeface="Calibri" panose="020F0502020204030204" pitchFamily="34" charset="0"/>
              </a:rPr>
              <a:t>$325</a:t>
            </a:r>
            <a:endParaRPr lang="en-US" sz="1800" b="1" dirty="0">
              <a:latin typeface="Calibri" panose="020F0502020204030204" pitchFamily="34" charset="0"/>
            </a:endParaRPr>
          </a:p>
        </p:txBody>
      </p:sp>
      <p:graphicFrame>
        <p:nvGraphicFramePr>
          <p:cNvPr id="25" name="Table 24"/>
          <p:cNvGraphicFramePr>
            <a:graphicFrameLocks noGrp="1"/>
          </p:cNvGraphicFramePr>
          <p:nvPr>
            <p:extLst>
              <p:ext uri="{D42A27DB-BD31-4B8C-83A1-F6EECF244321}">
                <p14:modId xmlns:p14="http://schemas.microsoft.com/office/powerpoint/2010/main" val="326045809"/>
              </p:ext>
            </p:extLst>
          </p:nvPr>
        </p:nvGraphicFramePr>
        <p:xfrm>
          <a:off x="1005682" y="908780"/>
          <a:ext cx="3596075" cy="1969351"/>
        </p:xfrm>
        <a:graphic>
          <a:graphicData uri="http://schemas.openxmlformats.org/drawingml/2006/table">
            <a:tbl>
              <a:tblPr firstRow="1" bandRow="1">
                <a:tableStyleId>{5940675A-B579-460E-94D1-54222C63F5DA}</a:tableStyleId>
              </a:tblPr>
              <a:tblGrid>
                <a:gridCol w="1570724">
                  <a:extLst>
                    <a:ext uri="{9D8B030D-6E8A-4147-A177-3AD203B41FA5}">
                      <a16:colId xmlns:a16="http://schemas.microsoft.com/office/drawing/2014/main" xmlns="" val="20000"/>
                    </a:ext>
                  </a:extLst>
                </a:gridCol>
                <a:gridCol w="2025351">
                  <a:extLst>
                    <a:ext uri="{9D8B030D-6E8A-4147-A177-3AD203B41FA5}">
                      <a16:colId xmlns:a16="http://schemas.microsoft.com/office/drawing/2014/main" xmlns="" val="20001"/>
                    </a:ext>
                  </a:extLst>
                </a:gridCol>
              </a:tblGrid>
              <a:tr h="384391">
                <a:tc>
                  <a:txBody>
                    <a:bodyPr/>
                    <a:lstStyle/>
                    <a:p>
                      <a:pPr algn="l"/>
                      <a:r>
                        <a:rPr lang="en-US" sz="1600" u="none" dirty="0" smtClean="0">
                          <a:latin typeface="Franklin Gothic Book" panose="020B0503020102020204" pitchFamily="34" charset="0"/>
                        </a:rPr>
                        <a:t>Income:</a:t>
                      </a:r>
                      <a:endParaRPr lang="en-US" sz="1600" u="none" dirty="0">
                        <a:latin typeface="Franklin Gothic Book" panose="020B0503020102020204" pitchFamily="34" charset="0"/>
                      </a:endParaRPr>
                    </a:p>
                  </a:txBody>
                  <a:tcPr>
                    <a:lnL w="1270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600" b="0" dirty="0" smtClean="0">
                          <a:latin typeface="Franklin Gothic Medium" panose="020B0603020102020204" pitchFamily="34" charset="0"/>
                        </a:rPr>
                        <a:t>$39,500</a:t>
                      </a:r>
                      <a:endParaRPr lang="en-US" sz="1600" b="0" dirty="0">
                        <a:latin typeface="Franklin Gothic Medium" panose="020B0603020102020204" pitchFamily="34" charset="0"/>
                      </a:endParaRPr>
                    </a:p>
                  </a:txBody>
                  <a:tcPr>
                    <a:lnL w="635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00"/>
                  </a:ext>
                </a:extLst>
              </a:tr>
              <a:tr h="234477">
                <a:tc>
                  <a:txBody>
                    <a:bodyPr/>
                    <a:lstStyle/>
                    <a:p>
                      <a:pPr algn="l"/>
                      <a:r>
                        <a:rPr lang="en-US" sz="1600" u="none" dirty="0" smtClean="0">
                          <a:latin typeface="Franklin Gothic Book" panose="020B0503020102020204" pitchFamily="34" charset="0"/>
                        </a:rPr>
                        <a:t>Filing Status:</a:t>
                      </a:r>
                      <a:endParaRPr lang="en-US" sz="1600" u="none" dirty="0">
                        <a:latin typeface="Franklin Gothic Book" panose="020B0503020102020204" pitchFamily="34" charset="0"/>
                      </a:endParaRPr>
                    </a:p>
                  </a:txBody>
                  <a:tcPr>
                    <a:lnL w="1270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600" b="0" dirty="0" smtClean="0">
                          <a:latin typeface="Franklin Gothic Medium" panose="020B0603020102020204" pitchFamily="34" charset="0"/>
                        </a:rPr>
                        <a:t>MFJ</a:t>
                      </a:r>
                      <a:endParaRPr lang="en-US" sz="1600" b="0" dirty="0">
                        <a:latin typeface="Franklin Gothic Medium" panose="020B0603020102020204" pitchFamily="34" charset="0"/>
                      </a:endParaRPr>
                    </a:p>
                  </a:txBody>
                  <a:tcPr>
                    <a:lnL w="635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01"/>
                  </a:ext>
                </a:extLst>
              </a:tr>
              <a:tr h="234477">
                <a:tc>
                  <a:txBody>
                    <a:bodyPr/>
                    <a:lstStyle/>
                    <a:p>
                      <a:pPr algn="l"/>
                      <a:r>
                        <a:rPr lang="en-US" sz="1600" u="none" dirty="0" smtClean="0">
                          <a:latin typeface="Franklin Gothic Book" panose="020B0503020102020204" pitchFamily="34" charset="0"/>
                        </a:rPr>
                        <a:t>Adults:</a:t>
                      </a:r>
                      <a:endParaRPr lang="en-US" sz="1600" u="none" dirty="0">
                        <a:latin typeface="Franklin Gothic Book" panose="020B0503020102020204" pitchFamily="34" charset="0"/>
                      </a:endParaRPr>
                    </a:p>
                  </a:txBody>
                  <a:tcPr>
                    <a:lnL w="1270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600" b="0" dirty="0" smtClean="0">
                          <a:latin typeface="Franklin Gothic Medium" panose="020B0603020102020204" pitchFamily="34" charset="0"/>
                        </a:rPr>
                        <a:t>2 (</a:t>
                      </a:r>
                      <a:r>
                        <a:rPr lang="en-US" sz="1600" b="0" dirty="0" smtClean="0">
                          <a:solidFill>
                            <a:srgbClr val="FF0000"/>
                          </a:solidFill>
                          <a:latin typeface="Franklin Gothic Medium" panose="020B0603020102020204" pitchFamily="34" charset="0"/>
                        </a:rPr>
                        <a:t>1 uninsured</a:t>
                      </a:r>
                      <a:r>
                        <a:rPr lang="en-US" sz="1600" b="0" dirty="0" smtClean="0">
                          <a:latin typeface="Franklin Gothic Medium" panose="020B0603020102020204" pitchFamily="34" charset="0"/>
                        </a:rPr>
                        <a:t>)</a:t>
                      </a:r>
                      <a:endParaRPr lang="en-US" sz="1600" b="0" dirty="0">
                        <a:latin typeface="Franklin Gothic Medium" panose="020B0603020102020204" pitchFamily="34" charset="0"/>
                      </a:endParaRPr>
                    </a:p>
                  </a:txBody>
                  <a:tcPr>
                    <a:lnL w="635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02"/>
                  </a:ext>
                </a:extLst>
              </a:tr>
              <a:tr h="234477">
                <a:tc>
                  <a:txBody>
                    <a:bodyPr/>
                    <a:lstStyle/>
                    <a:p>
                      <a:pPr algn="l"/>
                      <a:r>
                        <a:rPr lang="en-US" sz="1600" u="none" dirty="0" smtClean="0">
                          <a:latin typeface="Franklin Gothic Book" panose="020B0503020102020204" pitchFamily="34" charset="0"/>
                        </a:rPr>
                        <a:t>Children:</a:t>
                      </a:r>
                      <a:endParaRPr lang="en-US" sz="1600" u="none" dirty="0">
                        <a:latin typeface="Franklin Gothic Book" panose="020B0503020102020204" pitchFamily="34" charset="0"/>
                      </a:endParaRPr>
                    </a:p>
                  </a:txBody>
                  <a:tcPr>
                    <a:lnL w="1270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600" b="0" dirty="0" smtClean="0">
                          <a:latin typeface="Franklin Gothic Medium" panose="020B0603020102020204" pitchFamily="34" charset="0"/>
                        </a:rPr>
                        <a:t>2 (both insured)</a:t>
                      </a:r>
                      <a:endParaRPr lang="en-US" sz="1600" b="0" dirty="0">
                        <a:latin typeface="Franklin Gothic Medium" panose="020B0603020102020204" pitchFamily="34" charset="0"/>
                      </a:endParaRPr>
                    </a:p>
                  </a:txBody>
                  <a:tcPr>
                    <a:lnL w="635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03"/>
                  </a:ext>
                </a:extLst>
              </a:tr>
              <a:tr h="234477">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u="none" dirty="0" smtClean="0">
                          <a:latin typeface="Franklin Gothic Book" panose="020B0503020102020204" pitchFamily="34" charset="0"/>
                        </a:rPr>
                        <a:t>2015 Tax Filing</a:t>
                      </a:r>
                      <a:r>
                        <a:rPr lang="en-US" sz="1600" u="none" baseline="0" dirty="0" smtClean="0">
                          <a:latin typeface="Franklin Gothic Book" panose="020B0503020102020204" pitchFamily="34" charset="0"/>
                        </a:rPr>
                        <a:t> Threshold</a:t>
                      </a:r>
                      <a:r>
                        <a:rPr lang="en-US" sz="1600" u="none" dirty="0" smtClean="0">
                          <a:latin typeface="Franklin Gothic Book" panose="020B0503020102020204" pitchFamily="34" charset="0"/>
                        </a:rPr>
                        <a:t>:</a:t>
                      </a:r>
                    </a:p>
                  </a:txBody>
                  <a:tcPr>
                    <a:lnL w="1270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600" b="0" dirty="0" smtClean="0">
                          <a:latin typeface="Franklin Gothic Medium" panose="020B0603020102020204" pitchFamily="34" charset="0"/>
                        </a:rPr>
                        <a:t>$20,600</a:t>
                      </a:r>
                      <a:endParaRPr lang="en-US" sz="1600" b="0" dirty="0">
                        <a:latin typeface="Franklin Gothic Medium" panose="020B0603020102020204" pitchFamily="34" charset="0"/>
                      </a:endParaRPr>
                    </a:p>
                  </a:txBody>
                  <a:tcPr>
                    <a:lnL w="635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grpSp>
        <p:nvGrpSpPr>
          <p:cNvPr id="26" name="Group 25"/>
          <p:cNvGrpSpPr/>
          <p:nvPr/>
        </p:nvGrpSpPr>
        <p:grpSpPr>
          <a:xfrm>
            <a:off x="1031866" y="4887926"/>
            <a:ext cx="6899366" cy="1411686"/>
            <a:chOff x="993841" y="5168020"/>
            <a:chExt cx="6899366" cy="1411686"/>
          </a:xfrm>
        </p:grpSpPr>
        <p:pic>
          <p:nvPicPr>
            <p:cNvPr id="27" name="Picture 2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3841" y="5410872"/>
              <a:ext cx="6899366" cy="1168834"/>
            </a:xfrm>
            <a:prstGeom prst="rect">
              <a:avLst/>
            </a:prstGeom>
          </p:spPr>
        </p:pic>
        <p:sp>
          <p:nvSpPr>
            <p:cNvPr id="28" name="Rectangle 27"/>
            <p:cNvSpPr/>
            <p:nvPr/>
          </p:nvSpPr>
          <p:spPr>
            <a:xfrm>
              <a:off x="993841" y="5168020"/>
              <a:ext cx="6899366" cy="215371"/>
            </a:xfrm>
            <a:prstGeom prst="rect">
              <a:avLst/>
            </a:prstGeom>
            <a:solidFill>
              <a:srgbClr val="175475"/>
            </a:solidFill>
            <a:ln w="28575">
              <a:solidFill>
                <a:srgbClr val="17547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i="1" dirty="0" smtClean="0">
                  <a:solidFill>
                    <a:schemeClr val="bg1"/>
                  </a:solidFill>
                  <a:latin typeface="Franklin Gothic Book" panose="020B0503020102020204" pitchFamily="34" charset="0"/>
                </a:rPr>
                <a:t>Form 1040</a:t>
              </a:r>
              <a:endParaRPr lang="en-US" sz="1600" i="1" dirty="0">
                <a:solidFill>
                  <a:schemeClr val="bg1"/>
                </a:solidFill>
                <a:latin typeface="Franklin Gothic Book" panose="020B0503020102020204" pitchFamily="34" charset="0"/>
              </a:endParaRPr>
            </a:p>
          </p:txBody>
        </p:sp>
        <p:sp>
          <p:nvSpPr>
            <p:cNvPr id="29" name="Rectangle 28"/>
            <p:cNvSpPr/>
            <p:nvPr/>
          </p:nvSpPr>
          <p:spPr>
            <a:xfrm>
              <a:off x="993841" y="5394045"/>
              <a:ext cx="6899366" cy="1182854"/>
            </a:xfrm>
            <a:prstGeom prst="rect">
              <a:avLst/>
            </a:prstGeom>
            <a:noFill/>
            <a:ln w="28575">
              <a:solidFill>
                <a:srgbClr val="17547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i="1" dirty="0">
                <a:solidFill>
                  <a:schemeClr val="tx1"/>
                </a:solidFill>
                <a:latin typeface="Franklin Gothic Book" panose="020B0503020102020204" pitchFamily="34" charset="0"/>
              </a:endParaRPr>
            </a:p>
          </p:txBody>
        </p:sp>
      </p:grpSp>
      <p:sp>
        <p:nvSpPr>
          <p:cNvPr id="30" name="Rounded Rectangle 29"/>
          <p:cNvSpPr/>
          <p:nvPr/>
        </p:nvSpPr>
        <p:spPr>
          <a:xfrm>
            <a:off x="1778938" y="5834141"/>
            <a:ext cx="6008914" cy="162162"/>
          </a:xfrm>
          <a:prstGeom prst="roundRect">
            <a:avLst/>
          </a:prstGeom>
          <a:noFill/>
          <a:ln w="28575">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TextBox 30"/>
          <p:cNvSpPr txBox="1"/>
          <p:nvPr/>
        </p:nvSpPr>
        <p:spPr>
          <a:xfrm>
            <a:off x="6751534" y="5759682"/>
            <a:ext cx="583474" cy="307777"/>
          </a:xfrm>
          <a:prstGeom prst="rect">
            <a:avLst/>
          </a:prstGeom>
          <a:noFill/>
        </p:spPr>
        <p:txBody>
          <a:bodyPr wrap="square" rtlCol="0">
            <a:spAutoFit/>
          </a:bodyPr>
          <a:lstStyle/>
          <a:p>
            <a:r>
              <a:rPr lang="en-US" sz="1400" b="1" dirty="0" smtClean="0">
                <a:latin typeface="Calibri" panose="020F0502020204030204" pitchFamily="34" charset="0"/>
              </a:rPr>
              <a:t>$378</a:t>
            </a:r>
            <a:endParaRPr lang="en-US" sz="1400" b="1" dirty="0">
              <a:latin typeface="Calibri" panose="020F0502020204030204" pitchFamily="34" charset="0"/>
            </a:endParaRPr>
          </a:p>
        </p:txBody>
      </p:sp>
      <p:sp>
        <p:nvSpPr>
          <p:cNvPr id="32" name="TextBox 31"/>
          <p:cNvSpPr txBox="1"/>
          <p:nvPr/>
        </p:nvSpPr>
        <p:spPr>
          <a:xfrm>
            <a:off x="1106328" y="4039929"/>
            <a:ext cx="672610" cy="369332"/>
          </a:xfrm>
          <a:prstGeom prst="rect">
            <a:avLst/>
          </a:prstGeom>
          <a:noFill/>
        </p:spPr>
        <p:txBody>
          <a:bodyPr wrap="square" rtlCol="0">
            <a:spAutoFit/>
          </a:bodyPr>
          <a:lstStyle/>
          <a:p>
            <a:r>
              <a:rPr lang="en-US" dirty="0" smtClean="0"/>
              <a:t>vs.</a:t>
            </a:r>
            <a:endParaRPr lang="en-US" dirty="0"/>
          </a:p>
        </p:txBody>
      </p:sp>
    </p:spTree>
    <p:extLst>
      <p:ext uri="{BB962C8B-B14F-4D97-AF65-F5344CB8AC3E}">
        <p14:creationId xmlns:p14="http://schemas.microsoft.com/office/powerpoint/2010/main" val="4127615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
                                            <p:txEl>
                                              <p:pRg st="0" end="0"/>
                                            </p:txEl>
                                          </p:spTgt>
                                        </p:tgtEl>
                                        <p:attrNameLst>
                                          <p:attrName>style.visibility</p:attrName>
                                        </p:attrNameLst>
                                      </p:cBhvr>
                                      <p:to>
                                        <p:strVal val="visible"/>
                                      </p:to>
                                    </p:set>
                                    <p:animEffect transition="in" filter="fade">
                                      <p:cBhvr>
                                        <p:cTn id="7" dur="500"/>
                                        <p:tgtEl>
                                          <p:spTgt spid="19">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3">
                                            <p:txEl>
                                              <p:pRg st="0" end="0"/>
                                            </p:txEl>
                                          </p:spTgt>
                                        </p:tgtEl>
                                        <p:attrNameLst>
                                          <p:attrName>style.visibility</p:attrName>
                                        </p:attrNameLst>
                                      </p:cBhvr>
                                      <p:to>
                                        <p:strVal val="visible"/>
                                      </p:to>
                                    </p:set>
                                    <p:animEffect transition="in" filter="fade">
                                      <p:cBhvr>
                                        <p:cTn id="10" dur="500"/>
                                        <p:tgtEl>
                                          <p:spTgt spid="2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1" presetClass="entr" presetSubtype="1" fill="hold" grpId="0" nodeType="click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wheel(1)">
                                      <p:cBhvr>
                                        <p:cTn id="15" dur="500"/>
                                        <p:tgtEl>
                                          <p:spTgt spid="22"/>
                                        </p:tgtEl>
                                      </p:cBhvr>
                                    </p:animEffect>
                                  </p:childTnLst>
                                </p:cTn>
                              </p:par>
                            </p:childTnLst>
                          </p:cTn>
                        </p:par>
                        <p:par>
                          <p:cTn id="16" fill="hold">
                            <p:stCondLst>
                              <p:cond delay="500"/>
                            </p:stCondLst>
                            <p:childTnLst>
                              <p:par>
                                <p:cTn id="17" presetID="10" presetClass="entr" presetSubtype="0" fill="hold" grpId="0"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500"/>
                                        <p:tgtEl>
                                          <p:spTgt spid="20"/>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fade">
                                      <p:cBhvr>
                                        <p:cTn id="24" dur="500"/>
                                        <p:tgtEl>
                                          <p:spTgt spid="26"/>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fade">
                                      <p:cBhvr>
                                        <p:cTn id="27" dur="500"/>
                                        <p:tgtEl>
                                          <p:spTgt spid="30"/>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31"/>
                                        </p:tgtEl>
                                        <p:attrNameLst>
                                          <p:attrName>style.visibility</p:attrName>
                                        </p:attrNameLst>
                                      </p:cBhvr>
                                      <p:to>
                                        <p:strVal val="visible"/>
                                      </p:to>
                                    </p:set>
                                    <p:animEffect transition="in" filter="fade">
                                      <p:cBhvr>
                                        <p:cTn id="30"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animBg="1"/>
      <p:bldP spid="30" grpId="0" animBg="1"/>
      <p:bldP spid="31"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do I tell a client that </a:t>
            </a:r>
            <a:r>
              <a:rPr lang="en-US" dirty="0" smtClean="0"/>
              <a:t>pays the SRP</a:t>
            </a:r>
            <a:r>
              <a:rPr lang="en-US" dirty="0"/>
              <a:t>?</a:t>
            </a:r>
          </a:p>
        </p:txBody>
      </p:sp>
      <p:sp>
        <p:nvSpPr>
          <p:cNvPr id="3" name="Slide Number Placeholder 2"/>
          <p:cNvSpPr>
            <a:spLocks noGrp="1"/>
          </p:cNvSpPr>
          <p:nvPr>
            <p:ph type="sldNum" sz="quarter" idx="10"/>
          </p:nvPr>
        </p:nvSpPr>
        <p:spPr/>
        <p:txBody>
          <a:bodyPr/>
          <a:lstStyle/>
          <a:p>
            <a:pPr algn="r"/>
            <a:fld id="{7FFE15FC-A8B6-4718-BABB-4F5309630F6C}" type="slidenum">
              <a:rPr lang="en-US" smtClean="0"/>
              <a:pPr algn="r"/>
              <a:t>47</a:t>
            </a:fld>
            <a:endParaRPr lang="en-US" dirty="0"/>
          </a:p>
        </p:txBody>
      </p:sp>
      <p:sp>
        <p:nvSpPr>
          <p:cNvPr id="33" name="Content Placeholder 2"/>
          <p:cNvSpPr txBox="1">
            <a:spLocks/>
          </p:cNvSpPr>
          <p:nvPr/>
        </p:nvSpPr>
        <p:spPr>
          <a:xfrm>
            <a:off x="364734" y="829224"/>
            <a:ext cx="8229600" cy="5016099"/>
          </a:xfrm>
          <a:prstGeom prst="rect">
            <a:avLst/>
          </a:prstGeom>
        </p:spPr>
        <p:txBody>
          <a:bodyPr/>
          <a:lstStyle>
            <a:lvl1pPr marL="233363" indent="-233363" algn="l" defTabSz="457200" rtl="0" eaLnBrk="1" latinLnBrk="0" hangingPunct="1">
              <a:spcBef>
                <a:spcPct val="20000"/>
              </a:spcBef>
              <a:buClr>
                <a:schemeClr val="tx2">
                  <a:lumMod val="60000"/>
                  <a:lumOff val="40000"/>
                </a:schemeClr>
              </a:buClr>
              <a:buFont typeface="Arial"/>
              <a:buChar char="•"/>
              <a:defRPr sz="2400" kern="1200">
                <a:solidFill>
                  <a:schemeClr val="tx1"/>
                </a:solidFill>
                <a:latin typeface="Franklin Gothic Book"/>
                <a:ea typeface="+mn-ea"/>
                <a:cs typeface="Franklin Gothic Book"/>
              </a:defRPr>
            </a:lvl1pPr>
            <a:lvl2pPr marL="690563" indent="-233363" algn="l" defTabSz="457200" rtl="0" eaLnBrk="1" latinLnBrk="0" hangingPunct="1">
              <a:spcBef>
                <a:spcPct val="20000"/>
              </a:spcBef>
              <a:buClr>
                <a:schemeClr val="tx2">
                  <a:lumMod val="60000"/>
                  <a:lumOff val="40000"/>
                </a:schemeClr>
              </a:buClr>
              <a:buFont typeface="Arial"/>
              <a:buChar char="–"/>
              <a:defRPr sz="2200" kern="1200">
                <a:solidFill>
                  <a:schemeClr val="tx1"/>
                </a:solidFill>
                <a:latin typeface="Franklin Gothic Book" panose="020B0503020102020204" pitchFamily="34" charset="0"/>
                <a:ea typeface="+mn-ea"/>
                <a:cs typeface="Franklin Gothic Book" panose="020B0503020102020204" pitchFamily="34" charset="0"/>
              </a:defRPr>
            </a:lvl2pPr>
            <a:lvl3pPr marL="1087438" indent="-237744" algn="l" defTabSz="457200" rtl="0" eaLnBrk="1" latinLnBrk="0" hangingPunct="1">
              <a:spcBef>
                <a:spcPct val="20000"/>
              </a:spcBef>
              <a:buClr>
                <a:schemeClr val="tx2">
                  <a:lumMod val="60000"/>
                  <a:lumOff val="40000"/>
                </a:schemeClr>
              </a:buClr>
              <a:buFont typeface="Courier New" panose="02070309020205020404" pitchFamily="49" charset="0"/>
              <a:buChar char="o"/>
              <a:defRPr sz="2000" kern="1200">
                <a:solidFill>
                  <a:schemeClr val="tx1"/>
                </a:solidFill>
                <a:latin typeface="Franklin Gothic Book" panose="020B0503020102020204" pitchFamily="34" charset="0"/>
                <a:ea typeface="+mn-ea"/>
                <a:cs typeface="+mn-cs"/>
              </a:defRPr>
            </a:lvl3pPr>
            <a:lvl4pPr marL="1544638" indent="-173038" algn="l" defTabSz="457200" rtl="0" eaLnBrk="1" latinLnBrk="0" hangingPunct="1">
              <a:spcBef>
                <a:spcPct val="20000"/>
              </a:spcBef>
              <a:buClr>
                <a:schemeClr val="tx2">
                  <a:lumMod val="60000"/>
                  <a:lumOff val="40000"/>
                </a:schemeClr>
              </a:buClr>
              <a:buFont typeface="Arial"/>
              <a:buChar char="–"/>
              <a:defRPr sz="1800" kern="1200">
                <a:solidFill>
                  <a:schemeClr val="tx1"/>
                </a:solidFill>
                <a:latin typeface="Franklin Gothic Book" panose="020B0503020102020204" pitchFamily="34" charset="0"/>
                <a:ea typeface="+mn-ea"/>
                <a:cs typeface="+mn-cs"/>
              </a:defRPr>
            </a:lvl4pPr>
            <a:lvl5pPr marL="2001838" indent="-173038" algn="l" defTabSz="457200" rtl="0" eaLnBrk="1" latinLnBrk="0" hangingPunct="1">
              <a:spcBef>
                <a:spcPct val="20000"/>
              </a:spcBef>
              <a:buClr>
                <a:schemeClr val="tx2">
                  <a:lumMod val="60000"/>
                  <a:lumOff val="40000"/>
                </a:schemeClr>
              </a:buClr>
              <a:buFont typeface="Arial" panose="020B0604020202020204" pitchFamily="34" charset="0"/>
              <a:buChar char="•"/>
              <a:defRPr sz="1600" kern="1200">
                <a:solidFill>
                  <a:schemeClr val="tx1"/>
                </a:solidFill>
                <a:latin typeface="Franklin Gothic Book" panose="020B0503020102020204" pitchFamily="34"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000" b="1" dirty="0" smtClean="0"/>
              <a:t>Make the taxpayer aware of the payment. </a:t>
            </a:r>
            <a:r>
              <a:rPr lang="en-US" sz="2000" dirty="0" smtClean="0"/>
              <a:t>It was easy to miss in TY 2014 but it increases substantially this year and next. </a:t>
            </a:r>
          </a:p>
          <a:p>
            <a:r>
              <a:rPr lang="en-US" sz="2000" b="1" dirty="0" smtClean="0"/>
              <a:t>Refer </a:t>
            </a:r>
            <a:r>
              <a:rPr lang="en-US" sz="2000" dirty="0" smtClean="0"/>
              <a:t>to a health care assister, healthcare.gov or your state-based Marketplace. If the taxpayer gets health care at a free clinic, clinic staff can likely help with enrollment. </a:t>
            </a:r>
          </a:p>
          <a:p>
            <a:pPr lvl="1"/>
            <a:r>
              <a:rPr lang="en-US" sz="2000" dirty="0" smtClean="0">
                <a:solidFill>
                  <a:srgbClr val="000000"/>
                </a:solidFill>
              </a:rPr>
              <a:t>Medicaid and CHIP are always open for enrollment</a:t>
            </a:r>
          </a:p>
          <a:p>
            <a:pPr lvl="1"/>
            <a:r>
              <a:rPr lang="en-US" sz="2000" dirty="0" smtClean="0"/>
              <a:t>Marketplace open enrollment for 2016 coverage is November 1, 2015 – January 31, 2016</a:t>
            </a:r>
          </a:p>
          <a:p>
            <a:pPr lvl="1"/>
            <a:r>
              <a:rPr lang="en-US" sz="2000" dirty="0"/>
              <a:t>After January 31, a person can only purchase private health insurance in certain circumstances, such as</a:t>
            </a:r>
            <a:r>
              <a:rPr lang="en-US" sz="2000" dirty="0" smtClean="0"/>
              <a:t>:</a:t>
            </a:r>
          </a:p>
          <a:p>
            <a:pPr marL="1141413" lvl="1" indent="-222250">
              <a:buFont typeface="Wingdings" panose="05000000000000000000" pitchFamily="2" charset="2"/>
              <a:buChar char="§"/>
            </a:pPr>
            <a:r>
              <a:rPr lang="en-US" sz="1800" dirty="0"/>
              <a:t>Getting married</a:t>
            </a:r>
          </a:p>
          <a:p>
            <a:pPr marL="1141413" lvl="1" indent="-222250">
              <a:buFont typeface="Wingdings" panose="05000000000000000000" pitchFamily="2" charset="2"/>
              <a:buChar char="§"/>
            </a:pPr>
            <a:r>
              <a:rPr lang="en-US" sz="1800" dirty="0"/>
              <a:t>Having a baby</a:t>
            </a:r>
          </a:p>
          <a:p>
            <a:pPr marL="1141413" lvl="1" indent="-222250">
              <a:buFont typeface="Wingdings" panose="05000000000000000000" pitchFamily="2" charset="2"/>
              <a:buChar char="§"/>
            </a:pPr>
            <a:r>
              <a:rPr lang="en-US" sz="1800" dirty="0"/>
              <a:t>Losing other insurance coverage</a:t>
            </a:r>
          </a:p>
          <a:p>
            <a:pPr marL="1141413" lvl="1" indent="-222250">
              <a:buFont typeface="Wingdings" panose="05000000000000000000" pitchFamily="2" charset="2"/>
              <a:buChar char="§"/>
            </a:pPr>
            <a:r>
              <a:rPr lang="en-US" sz="1800" dirty="0"/>
              <a:t>Moving </a:t>
            </a:r>
          </a:p>
          <a:p>
            <a:pPr lvl="3"/>
            <a:endParaRPr lang="en-US" dirty="0"/>
          </a:p>
          <a:p>
            <a:pPr lvl="1"/>
            <a:endParaRPr lang="en-US" sz="2000" dirty="0" smtClean="0"/>
          </a:p>
          <a:p>
            <a:pPr lvl="1"/>
            <a:endParaRPr lang="en-US" sz="2000" dirty="0"/>
          </a:p>
        </p:txBody>
      </p:sp>
    </p:spTree>
    <p:extLst>
      <p:ext uri="{BB962C8B-B14F-4D97-AF65-F5344CB8AC3E}">
        <p14:creationId xmlns:p14="http://schemas.microsoft.com/office/powerpoint/2010/main" val="125277604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	</a:t>
            </a:r>
            <a:endParaRPr lang="en-US" dirty="0"/>
          </a:p>
        </p:txBody>
      </p:sp>
      <p:sp>
        <p:nvSpPr>
          <p:cNvPr id="3" name="Content Placeholder 2"/>
          <p:cNvSpPr>
            <a:spLocks noGrp="1"/>
          </p:cNvSpPr>
          <p:nvPr>
            <p:ph idx="1"/>
          </p:nvPr>
        </p:nvSpPr>
        <p:spPr>
          <a:xfrm>
            <a:off x="491734" y="769698"/>
            <a:ext cx="8229600" cy="5457536"/>
          </a:xfrm>
        </p:spPr>
        <p:txBody>
          <a:bodyPr/>
          <a:lstStyle/>
          <a:p>
            <a:pPr marL="0" indent="0">
              <a:buNone/>
            </a:pPr>
            <a:r>
              <a:rPr lang="en-US" sz="2200" u="sng" dirty="0" smtClean="0">
                <a:latin typeface="Franklin Gothic Medium" panose="020B0603020102020204" pitchFamily="34" charset="0"/>
              </a:rPr>
              <a:t>General</a:t>
            </a:r>
          </a:p>
          <a:p>
            <a:r>
              <a:rPr lang="en-US" sz="2000" dirty="0"/>
              <a:t>IRS – ACA Landing </a:t>
            </a:r>
            <a:r>
              <a:rPr lang="en-US" sz="2000" dirty="0" smtClean="0"/>
              <a:t>Page   </a:t>
            </a:r>
            <a:r>
              <a:rPr lang="en-US" sz="1400" dirty="0">
                <a:hlinkClick r:id="rId2"/>
              </a:rPr>
              <a:t>www.irs.gov/</a:t>
            </a:r>
            <a:r>
              <a:rPr lang="en-US" sz="1400" dirty="0" err="1">
                <a:hlinkClick r:id="rId2"/>
              </a:rPr>
              <a:t>aca</a:t>
            </a:r>
            <a:endParaRPr lang="en-US" sz="1400" dirty="0"/>
          </a:p>
          <a:p>
            <a:r>
              <a:rPr lang="en-US" sz="2000" dirty="0" smtClean="0"/>
              <a:t>Publication 4491    </a:t>
            </a:r>
            <a:r>
              <a:rPr lang="en-US" sz="1400" dirty="0" smtClean="0">
                <a:hlinkClick r:id="rId3"/>
              </a:rPr>
              <a:t>https</a:t>
            </a:r>
            <a:r>
              <a:rPr lang="en-US" sz="1400" dirty="0">
                <a:hlinkClick r:id="rId3"/>
              </a:rPr>
              <a:t>://www.irs.gov/pub/irs-pdf/p4491.pdf</a:t>
            </a:r>
            <a:endParaRPr lang="en-US" sz="1400" dirty="0"/>
          </a:p>
          <a:p>
            <a:pPr lvl="0">
              <a:buClr>
                <a:srgbClr val="1F497D">
                  <a:lumMod val="60000"/>
                  <a:lumOff val="40000"/>
                </a:srgbClr>
              </a:buClr>
            </a:pPr>
            <a:r>
              <a:rPr lang="en-US" sz="2000" dirty="0">
                <a:solidFill>
                  <a:prstClr val="black"/>
                </a:solidFill>
              </a:rPr>
              <a:t>Healthcare.gov    </a:t>
            </a:r>
            <a:r>
              <a:rPr lang="en-US" sz="1400" dirty="0">
                <a:solidFill>
                  <a:prstClr val="black"/>
                </a:solidFill>
                <a:hlinkClick r:id="rId4"/>
              </a:rPr>
              <a:t>www.healthcare.gov</a:t>
            </a:r>
            <a:endParaRPr lang="en-US" sz="1400" dirty="0">
              <a:solidFill>
                <a:prstClr val="black"/>
              </a:solidFill>
            </a:endParaRPr>
          </a:p>
          <a:p>
            <a:pPr marL="0" indent="0">
              <a:buNone/>
            </a:pPr>
            <a:endParaRPr lang="en-US" sz="1400" u="sng" dirty="0" smtClean="0">
              <a:latin typeface="Franklin Gothic Medium" panose="020B0603020102020204" pitchFamily="34" charset="0"/>
            </a:endParaRPr>
          </a:p>
          <a:p>
            <a:pPr marL="0" indent="0">
              <a:buNone/>
            </a:pPr>
            <a:r>
              <a:rPr lang="en-US" sz="2200" u="sng" dirty="0" smtClean="0">
                <a:latin typeface="Franklin Gothic Medium" panose="020B0603020102020204" pitchFamily="34" charset="0"/>
              </a:rPr>
              <a:t>MEC &amp; Exemptions</a:t>
            </a:r>
          </a:p>
          <a:p>
            <a:r>
              <a:rPr lang="en-US" sz="2000" dirty="0" smtClean="0"/>
              <a:t>Draft Form 8965 </a:t>
            </a:r>
            <a:r>
              <a:rPr lang="en-US" sz="1400" dirty="0"/>
              <a:t> </a:t>
            </a:r>
            <a:r>
              <a:rPr lang="en-US" sz="1400" dirty="0" smtClean="0"/>
              <a:t> </a:t>
            </a:r>
            <a:r>
              <a:rPr lang="en-US" sz="1400" dirty="0" smtClean="0">
                <a:hlinkClick r:id="rId5"/>
              </a:rPr>
              <a:t>http</a:t>
            </a:r>
            <a:r>
              <a:rPr lang="en-US" sz="1400" dirty="0">
                <a:hlinkClick r:id="rId5"/>
              </a:rPr>
              <a:t>://www.irs.gov/pub/irs-dft/f8965--</a:t>
            </a:r>
            <a:r>
              <a:rPr lang="en-US" sz="1400" dirty="0" smtClean="0">
                <a:hlinkClick r:id="rId5"/>
              </a:rPr>
              <a:t>dft.pdf</a:t>
            </a:r>
            <a:endParaRPr lang="en-US" sz="2000" dirty="0"/>
          </a:p>
          <a:p>
            <a:r>
              <a:rPr lang="en-US" sz="2000" dirty="0" smtClean="0"/>
              <a:t>Draft Instructions for Form 8965</a:t>
            </a:r>
            <a:r>
              <a:rPr lang="en-US" sz="1400" dirty="0"/>
              <a:t> </a:t>
            </a:r>
            <a:r>
              <a:rPr lang="en-US" sz="1400" dirty="0" smtClean="0"/>
              <a:t>  </a:t>
            </a:r>
            <a:r>
              <a:rPr lang="en-US" sz="1400" dirty="0" smtClean="0">
                <a:hlinkClick r:id="rId6"/>
              </a:rPr>
              <a:t>http</a:t>
            </a:r>
            <a:r>
              <a:rPr lang="en-US" sz="1400" dirty="0">
                <a:hlinkClick r:id="rId6"/>
              </a:rPr>
              <a:t>://www.irs.gov/pub/irs-dft/i8965--</a:t>
            </a:r>
            <a:r>
              <a:rPr lang="en-US" sz="1400" dirty="0" smtClean="0">
                <a:hlinkClick r:id="rId6"/>
              </a:rPr>
              <a:t>dft.pdf</a:t>
            </a:r>
            <a:endParaRPr lang="en-US" sz="2000" dirty="0" smtClean="0"/>
          </a:p>
          <a:p>
            <a:r>
              <a:rPr lang="en-US" sz="2000" dirty="0" smtClean="0"/>
              <a:t>Marketplace exemption information and applications</a:t>
            </a:r>
          </a:p>
          <a:p>
            <a:pPr marL="0" indent="452438">
              <a:buNone/>
            </a:pPr>
            <a:r>
              <a:rPr lang="en-US" sz="1400" u="sng" dirty="0" smtClean="0">
                <a:hlinkClick r:id="rId7"/>
              </a:rPr>
              <a:t>	</a:t>
            </a:r>
            <a:r>
              <a:rPr lang="en-US" sz="1400" dirty="0">
                <a:hlinkClick r:id="rId7"/>
              </a:rPr>
              <a:t>https://</a:t>
            </a:r>
            <a:r>
              <a:rPr lang="en-US" sz="1400" dirty="0" err="1">
                <a:hlinkClick r:id="rId7"/>
              </a:rPr>
              <a:t>www.healthcare.gov</a:t>
            </a:r>
            <a:r>
              <a:rPr lang="en-US" sz="1400" dirty="0">
                <a:hlinkClick r:id="rId7"/>
              </a:rPr>
              <a:t>/fees-exemptions/exemptions-from-the-fee</a:t>
            </a:r>
            <a:r>
              <a:rPr lang="en-US" sz="1400" dirty="0" smtClean="0">
                <a:hlinkClick r:id="rId7"/>
              </a:rPr>
              <a:t>/</a:t>
            </a:r>
            <a:endParaRPr lang="en-US" sz="1400" dirty="0" smtClean="0"/>
          </a:p>
          <a:p>
            <a:pPr marL="0" indent="452438">
              <a:buNone/>
            </a:pPr>
            <a:endParaRPr lang="en-US" sz="1400" b="1" u="sng" dirty="0" smtClean="0"/>
          </a:p>
          <a:p>
            <a:pPr marL="0" indent="0">
              <a:buNone/>
            </a:pPr>
            <a:r>
              <a:rPr lang="en-US" sz="2200" u="sng" dirty="0" smtClean="0">
                <a:latin typeface="Franklin Gothic Medium" panose="020B0603020102020204" pitchFamily="34" charset="0"/>
              </a:rPr>
              <a:t>Shared Responsibility</a:t>
            </a:r>
            <a:r>
              <a:rPr lang="en-US" sz="2200" dirty="0" smtClean="0">
                <a:latin typeface="Franklin Gothic Medium" panose="020B0603020102020204" pitchFamily="34" charset="0"/>
              </a:rPr>
              <a:t> </a:t>
            </a:r>
          </a:p>
          <a:p>
            <a:pPr marL="233363" lvl="1">
              <a:buFont typeface="Arial"/>
              <a:buChar char="•"/>
            </a:pPr>
            <a:r>
              <a:rPr lang="en-US" sz="2000" dirty="0" smtClean="0">
                <a:latin typeface="Franklin Gothic Book"/>
                <a:cs typeface="Franklin Gothic Book"/>
              </a:rPr>
              <a:t>IRS </a:t>
            </a:r>
            <a:r>
              <a:rPr lang="en-US" sz="2000" dirty="0">
                <a:latin typeface="Franklin Gothic Book"/>
                <a:cs typeface="Franklin Gothic Book"/>
              </a:rPr>
              <a:t>– Shared Responsibility Resources</a:t>
            </a:r>
          </a:p>
          <a:p>
            <a:pPr marL="457200" lvl="1" indent="0">
              <a:buNone/>
            </a:pPr>
            <a:r>
              <a:rPr lang="en-US" sz="1400" dirty="0">
                <a:hlinkClick r:id="rId8"/>
              </a:rPr>
              <a:t>http://</a:t>
            </a:r>
            <a:r>
              <a:rPr lang="en-US" sz="1400" dirty="0" smtClean="0">
                <a:hlinkClick r:id="rId8"/>
              </a:rPr>
              <a:t>www.irs.gov/uac/Individual-Shared-Responsibility-Provision</a:t>
            </a:r>
            <a:endParaRPr lang="en-US" sz="1400" dirty="0" smtClean="0"/>
          </a:p>
          <a:p>
            <a:r>
              <a:rPr lang="en-US" sz="2000" dirty="0" smtClean="0">
                <a:latin typeface="Franklin Gothic Book"/>
                <a:cs typeface="Franklin Gothic Book"/>
              </a:rPr>
              <a:t>Taxpayer Advocate Service – Shared Responsibility Payment Tool </a:t>
            </a:r>
          </a:p>
          <a:p>
            <a:pPr marL="457200" lvl="1" indent="0">
              <a:buNone/>
            </a:pPr>
            <a:r>
              <a:rPr lang="en-US" sz="1400" dirty="0">
                <a:hlinkClick r:id="rId9"/>
              </a:rPr>
              <a:t>http://</a:t>
            </a:r>
            <a:r>
              <a:rPr lang="en-US" sz="1400" dirty="0" err="1">
                <a:hlinkClick r:id="rId9"/>
              </a:rPr>
              <a:t>www.taxpayeradvocate.irs.gov</a:t>
            </a:r>
            <a:r>
              <a:rPr lang="en-US" sz="1400" dirty="0">
                <a:hlinkClick r:id="rId9"/>
              </a:rPr>
              <a:t>/get-help/</a:t>
            </a:r>
            <a:r>
              <a:rPr lang="en-US" sz="1400" dirty="0" err="1">
                <a:hlinkClick r:id="rId9"/>
              </a:rPr>
              <a:t>aca-isrp?taxissue</a:t>
            </a:r>
            <a:r>
              <a:rPr lang="en-US" sz="1400" dirty="0">
                <a:hlinkClick r:id="rId9"/>
              </a:rPr>
              <a:t>=112</a:t>
            </a:r>
            <a:endParaRPr lang="en-US" sz="1400" dirty="0"/>
          </a:p>
          <a:p>
            <a:pPr marL="457200" lvl="1" indent="0">
              <a:buNone/>
            </a:pPr>
            <a:endParaRPr lang="en-US" sz="1400" dirty="0" smtClean="0"/>
          </a:p>
          <a:p>
            <a:pPr lvl="1"/>
            <a:endParaRPr lang="en-US" sz="2000" dirty="0"/>
          </a:p>
        </p:txBody>
      </p:sp>
      <p:sp>
        <p:nvSpPr>
          <p:cNvPr id="4" name="Slide Number Placeholder 3"/>
          <p:cNvSpPr>
            <a:spLocks noGrp="1"/>
          </p:cNvSpPr>
          <p:nvPr>
            <p:ph type="sldNum" sz="quarter" idx="12"/>
          </p:nvPr>
        </p:nvSpPr>
        <p:spPr/>
        <p:txBody>
          <a:bodyPr/>
          <a:lstStyle/>
          <a:p>
            <a:pPr algn="r"/>
            <a:fld id="{7FFE15FC-A8B6-4718-BABB-4F5309630F6C}" type="slidenum">
              <a:rPr lang="en-US" smtClean="0"/>
              <a:pPr algn="r"/>
              <a:t>48</a:t>
            </a:fld>
            <a:endParaRPr lang="en-US" dirty="0"/>
          </a:p>
        </p:txBody>
      </p:sp>
    </p:spTree>
    <p:extLst>
      <p:ext uri="{BB962C8B-B14F-4D97-AF65-F5344CB8AC3E}">
        <p14:creationId xmlns:p14="http://schemas.microsoft.com/office/powerpoint/2010/main" val="418427162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2014: VITA/TCE Tax Year in Review (Premium Tax Credit)</a:t>
            </a:r>
            <a:endParaRPr lang="en-US" dirty="0"/>
          </a:p>
        </p:txBody>
      </p:sp>
      <p:sp>
        <p:nvSpPr>
          <p:cNvPr id="5" name="Slide Number Placeholder 4"/>
          <p:cNvSpPr>
            <a:spLocks noGrp="1"/>
          </p:cNvSpPr>
          <p:nvPr>
            <p:ph type="sldNum" sz="quarter" idx="12"/>
          </p:nvPr>
        </p:nvSpPr>
        <p:spPr/>
        <p:txBody>
          <a:bodyPr/>
          <a:lstStyle/>
          <a:p>
            <a:pPr algn="r"/>
            <a:fld id="{7FFE15FC-A8B6-4718-BABB-4F5309630F6C}" type="slidenum">
              <a:rPr lang="en-US" smtClean="0"/>
              <a:pPr algn="r"/>
              <a:t>5</a:t>
            </a:fld>
            <a:endParaRPr lang="en-US" dirty="0"/>
          </a:p>
        </p:txBody>
      </p:sp>
      <p:graphicFrame>
        <p:nvGraphicFramePr>
          <p:cNvPr id="9" name="Chart 8"/>
          <p:cNvGraphicFramePr/>
          <p:nvPr>
            <p:extLst>
              <p:ext uri="{D42A27DB-BD31-4B8C-83A1-F6EECF244321}">
                <p14:modId xmlns:p14="http://schemas.microsoft.com/office/powerpoint/2010/main" val="1227215484"/>
              </p:ext>
            </p:extLst>
          </p:nvPr>
        </p:nvGraphicFramePr>
        <p:xfrm>
          <a:off x="277587" y="1083509"/>
          <a:ext cx="4615047" cy="4975448"/>
        </p:xfrm>
        <a:graphic>
          <a:graphicData uri="http://schemas.openxmlformats.org/drawingml/2006/chart">
            <c:chart xmlns:c="http://schemas.openxmlformats.org/drawingml/2006/chart" xmlns:r="http://schemas.openxmlformats.org/officeDocument/2006/relationships" r:id="rId2"/>
          </a:graphicData>
        </a:graphic>
      </p:graphicFrame>
      <p:sp>
        <p:nvSpPr>
          <p:cNvPr id="14" name="Content Placeholder 5"/>
          <p:cNvSpPr txBox="1">
            <a:spLocks/>
          </p:cNvSpPr>
          <p:nvPr/>
        </p:nvSpPr>
        <p:spPr>
          <a:xfrm>
            <a:off x="3505937" y="1083509"/>
            <a:ext cx="5638063" cy="4865716"/>
          </a:xfrm>
          <a:prstGeom prst="rect">
            <a:avLst/>
          </a:prstGeom>
        </p:spPr>
        <p:txBody>
          <a:bodyPr vert="horz" lIns="91440" tIns="45720" rIns="91440" bIns="45720" rtlCol="0">
            <a:noAutofit/>
          </a:bodyPr>
          <a:lstStyle>
            <a:lvl1pPr marL="233363" indent="-233363" algn="l" defTabSz="457200" rtl="0" eaLnBrk="1" latinLnBrk="0" hangingPunct="1">
              <a:spcBef>
                <a:spcPct val="20000"/>
              </a:spcBef>
              <a:buClr>
                <a:schemeClr val="tx2">
                  <a:lumMod val="60000"/>
                  <a:lumOff val="40000"/>
                </a:schemeClr>
              </a:buClr>
              <a:buFont typeface="Arial"/>
              <a:buChar char="•"/>
              <a:defRPr sz="2400" kern="1200">
                <a:solidFill>
                  <a:schemeClr val="tx1"/>
                </a:solidFill>
                <a:latin typeface="Franklin Gothic Book"/>
                <a:ea typeface="+mn-ea"/>
                <a:cs typeface="Franklin Gothic Book"/>
              </a:defRPr>
            </a:lvl1pPr>
            <a:lvl2pPr marL="690563" indent="-233363" algn="l" defTabSz="457200" rtl="0" eaLnBrk="1" latinLnBrk="0" hangingPunct="1">
              <a:spcBef>
                <a:spcPct val="20000"/>
              </a:spcBef>
              <a:buClr>
                <a:schemeClr val="tx2">
                  <a:lumMod val="60000"/>
                  <a:lumOff val="40000"/>
                </a:schemeClr>
              </a:buClr>
              <a:buFont typeface="Arial"/>
              <a:buChar char="–"/>
              <a:defRPr sz="2200" kern="1200">
                <a:solidFill>
                  <a:schemeClr val="tx1"/>
                </a:solidFill>
                <a:latin typeface="Franklin Gothic Book" panose="020B0503020102020204" pitchFamily="34" charset="0"/>
                <a:ea typeface="+mn-ea"/>
                <a:cs typeface="Franklin Gothic Book" panose="020B0503020102020204" pitchFamily="34" charset="0"/>
              </a:defRPr>
            </a:lvl2pPr>
            <a:lvl3pPr marL="1087438" indent="-237744" algn="l" defTabSz="457200" rtl="0" eaLnBrk="1" latinLnBrk="0" hangingPunct="1">
              <a:spcBef>
                <a:spcPct val="20000"/>
              </a:spcBef>
              <a:buClr>
                <a:schemeClr val="tx2">
                  <a:lumMod val="60000"/>
                  <a:lumOff val="40000"/>
                </a:schemeClr>
              </a:buClr>
              <a:buFont typeface="Courier New" panose="02070309020205020404" pitchFamily="49" charset="0"/>
              <a:buChar char="o"/>
              <a:defRPr sz="2000" kern="1200">
                <a:solidFill>
                  <a:schemeClr val="tx1"/>
                </a:solidFill>
                <a:latin typeface="Franklin Gothic Book" panose="020B0503020102020204" pitchFamily="34" charset="0"/>
                <a:ea typeface="+mn-ea"/>
                <a:cs typeface="+mn-cs"/>
              </a:defRPr>
            </a:lvl3pPr>
            <a:lvl4pPr marL="1544638" indent="-173038" algn="l" defTabSz="457200" rtl="0" eaLnBrk="1" latinLnBrk="0" hangingPunct="1">
              <a:spcBef>
                <a:spcPct val="20000"/>
              </a:spcBef>
              <a:buClr>
                <a:schemeClr val="tx2">
                  <a:lumMod val="60000"/>
                  <a:lumOff val="40000"/>
                </a:schemeClr>
              </a:buClr>
              <a:buFont typeface="Arial"/>
              <a:buChar char="–"/>
              <a:defRPr sz="1800" kern="1200">
                <a:solidFill>
                  <a:schemeClr val="tx1"/>
                </a:solidFill>
                <a:latin typeface="Franklin Gothic Book" panose="020B0503020102020204" pitchFamily="34" charset="0"/>
                <a:ea typeface="+mn-ea"/>
                <a:cs typeface="+mn-cs"/>
              </a:defRPr>
            </a:lvl4pPr>
            <a:lvl5pPr marL="2001838" indent="-173038" algn="l" defTabSz="457200" rtl="0" eaLnBrk="1" latinLnBrk="0" hangingPunct="1">
              <a:spcBef>
                <a:spcPct val="20000"/>
              </a:spcBef>
              <a:buClr>
                <a:schemeClr val="tx2">
                  <a:lumMod val="60000"/>
                  <a:lumOff val="40000"/>
                </a:schemeClr>
              </a:buClr>
              <a:buFont typeface="Arial" panose="020B0604020202020204" pitchFamily="34" charset="0"/>
              <a:buChar char="•"/>
              <a:defRPr sz="1600" kern="1200">
                <a:solidFill>
                  <a:schemeClr val="tx1"/>
                </a:solidFill>
                <a:latin typeface="Franklin Gothic Book" panose="020B0503020102020204" pitchFamily="34"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sz="2000" dirty="0" smtClean="0"/>
          </a:p>
        </p:txBody>
      </p:sp>
      <p:sp>
        <p:nvSpPr>
          <p:cNvPr id="6" name="TextBox 5"/>
          <p:cNvSpPr txBox="1"/>
          <p:nvPr/>
        </p:nvSpPr>
        <p:spPr>
          <a:xfrm>
            <a:off x="3918854" y="1083509"/>
            <a:ext cx="5225143" cy="3139321"/>
          </a:xfrm>
          <a:prstGeom prst="rect">
            <a:avLst/>
          </a:prstGeom>
          <a:noFill/>
        </p:spPr>
        <p:txBody>
          <a:bodyPr wrap="square" rtlCol="0">
            <a:spAutoFit/>
          </a:bodyPr>
          <a:lstStyle/>
          <a:p>
            <a:r>
              <a:rPr lang="en-US" b="1" dirty="0" smtClean="0">
                <a:latin typeface="Franklin Gothic Book"/>
                <a:cs typeface="Franklin Gothic Book"/>
              </a:rPr>
              <a:t>Per TaxWise report of 3.3 million VITA/TCE returns</a:t>
            </a:r>
            <a:r>
              <a:rPr lang="en-US" dirty="0" smtClean="0">
                <a:latin typeface="Franklin Gothic Book"/>
                <a:cs typeface="Franklin Gothic Book"/>
              </a:rPr>
              <a:t>:</a:t>
            </a:r>
          </a:p>
          <a:p>
            <a:pPr marL="285750" indent="-285750">
              <a:buFont typeface="Arial" panose="020B0604020202020204" pitchFamily="34" charset="0"/>
              <a:buChar char="•"/>
            </a:pPr>
            <a:r>
              <a:rPr lang="en-US" dirty="0" smtClean="0">
                <a:latin typeface="Franklin Gothic Book"/>
                <a:cs typeface="Franklin Gothic Book"/>
              </a:rPr>
              <a:t>2.74% of returns included Form 8962</a:t>
            </a:r>
          </a:p>
          <a:p>
            <a:pPr marL="285750" indent="-285750">
              <a:buFont typeface="Arial" panose="020B0604020202020204" pitchFamily="34" charset="0"/>
              <a:buChar char="•"/>
            </a:pPr>
            <a:r>
              <a:rPr lang="en-US" dirty="0" smtClean="0">
                <a:latin typeface="Franklin Gothic Book"/>
                <a:cs typeface="Franklin Gothic Book"/>
              </a:rPr>
              <a:t>2014 was the first year of APTC reconciliation: </a:t>
            </a:r>
          </a:p>
          <a:p>
            <a:pPr marL="742950" lvl="1" indent="-285750">
              <a:buFont typeface="Wingdings" panose="05000000000000000000" pitchFamily="2" charset="2"/>
              <a:buChar char="Ø"/>
            </a:pPr>
            <a:r>
              <a:rPr lang="en-US" dirty="0" smtClean="0">
                <a:latin typeface="Franklin Gothic Book"/>
                <a:cs typeface="Franklin Gothic Book"/>
              </a:rPr>
              <a:t>Additional net credit average $664</a:t>
            </a:r>
          </a:p>
          <a:p>
            <a:pPr marL="742950" lvl="1" indent="-285750">
              <a:buFont typeface="Wingdings" panose="05000000000000000000" pitchFamily="2" charset="2"/>
              <a:buChar char="Ø"/>
            </a:pPr>
            <a:r>
              <a:rPr lang="en-US" dirty="0" smtClean="0">
                <a:latin typeface="Franklin Gothic Book"/>
                <a:cs typeface="Franklin Gothic Book"/>
              </a:rPr>
              <a:t>Average excess APTC repayment $586</a:t>
            </a:r>
          </a:p>
          <a:p>
            <a:pPr marL="285750" indent="-285750">
              <a:buFont typeface="Arial" panose="020B0604020202020204" pitchFamily="34" charset="0"/>
              <a:buChar char="•"/>
            </a:pPr>
            <a:r>
              <a:rPr lang="en-US" dirty="0" smtClean="0">
                <a:latin typeface="Franklin Gothic Book"/>
                <a:cs typeface="Franklin Gothic Book"/>
              </a:rPr>
              <a:t>IRS granted administrative relief for:</a:t>
            </a:r>
          </a:p>
          <a:p>
            <a:pPr marL="742950" lvl="1" indent="-285750">
              <a:buFont typeface="Arial" panose="020B0604020202020204" pitchFamily="34" charset="0"/>
              <a:buChar char="•"/>
            </a:pPr>
            <a:r>
              <a:rPr lang="en-US" dirty="0" smtClean="0">
                <a:latin typeface="Franklin Gothic Book"/>
                <a:cs typeface="Franklin Gothic Book"/>
              </a:rPr>
              <a:t>Erroneous 1095-A data </a:t>
            </a:r>
          </a:p>
          <a:p>
            <a:pPr marL="742950" lvl="1" indent="-285750">
              <a:buFont typeface="Arial" panose="020B0604020202020204" pitchFamily="34" charset="0"/>
              <a:buChar char="•"/>
            </a:pPr>
            <a:r>
              <a:rPr lang="en-US" dirty="0" smtClean="0">
                <a:latin typeface="Franklin Gothic Book"/>
                <a:cs typeface="Franklin Gothic Book"/>
              </a:rPr>
              <a:t>Waiver of penalties related to repayment of excess APTC</a:t>
            </a:r>
          </a:p>
          <a:p>
            <a:pPr marL="742950" lvl="1" indent="-285750">
              <a:buFont typeface="Wingdings" panose="05000000000000000000" pitchFamily="2" charset="2"/>
              <a:buChar char="Ø"/>
            </a:pPr>
            <a:endParaRPr lang="en-US" dirty="0" smtClean="0">
              <a:latin typeface="Franklin Gothic Book"/>
              <a:cs typeface="Franklin Gothic Book"/>
            </a:endParaRPr>
          </a:p>
          <a:p>
            <a:endParaRPr lang="en-US" dirty="0">
              <a:latin typeface="Franklin Gothic Book"/>
              <a:cs typeface="Franklin Gothic Book"/>
            </a:endParaRPr>
          </a:p>
        </p:txBody>
      </p:sp>
      <p:sp>
        <p:nvSpPr>
          <p:cNvPr id="4" name="TextBox 3"/>
          <p:cNvSpPr txBox="1"/>
          <p:nvPr/>
        </p:nvSpPr>
        <p:spPr>
          <a:xfrm>
            <a:off x="4714502" y="3862024"/>
            <a:ext cx="4180115" cy="1815882"/>
          </a:xfrm>
          <a:prstGeom prst="rect">
            <a:avLst/>
          </a:prstGeom>
          <a:noFill/>
          <a:ln>
            <a:solidFill>
              <a:schemeClr val="tx1"/>
            </a:solidFill>
          </a:ln>
        </p:spPr>
        <p:txBody>
          <a:bodyPr wrap="square" rtlCol="0">
            <a:spAutoFit/>
          </a:bodyPr>
          <a:lstStyle/>
          <a:p>
            <a:r>
              <a:rPr lang="en-US" sz="1600" u="sng" dirty="0" smtClean="0">
                <a:latin typeface="Franklin Gothic Book"/>
                <a:cs typeface="Franklin Gothic Book"/>
              </a:rPr>
              <a:t>Note</a:t>
            </a:r>
            <a:r>
              <a:rPr lang="en-US" sz="1600" dirty="0" smtClean="0">
                <a:latin typeface="Franklin Gothic Book"/>
                <a:cs typeface="Franklin Gothic Book"/>
              </a:rPr>
              <a:t>: In July-August 2015, the IRS sent reminder notices to taxpayers who received Form 1095-A reminding them of the requirement to file a 2014 Form 1040/8962 to reconcile Advance Payments of the PTC .  This is important to remain eligible for APTC in 2016.</a:t>
            </a:r>
            <a:endParaRPr lang="en-US" sz="1600" dirty="0">
              <a:latin typeface="Franklin Gothic Book"/>
              <a:cs typeface="Franklin Gothic Book"/>
            </a:endParaRPr>
          </a:p>
        </p:txBody>
      </p:sp>
    </p:spTree>
    <p:extLst>
      <p:ext uri="{BB962C8B-B14F-4D97-AF65-F5344CB8AC3E}">
        <p14:creationId xmlns:p14="http://schemas.microsoft.com/office/powerpoint/2010/main" val="233455484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What’s New for TY 2015</a:t>
            </a:r>
            <a:endParaRPr lang="en-US" dirty="0"/>
          </a:p>
        </p:txBody>
      </p:sp>
    </p:spTree>
    <p:extLst>
      <p:ext uri="{BB962C8B-B14F-4D97-AF65-F5344CB8AC3E}">
        <p14:creationId xmlns:p14="http://schemas.microsoft.com/office/powerpoint/2010/main" val="87841774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What’s New in TY 2015</a:t>
            </a:r>
            <a:endParaRPr lang="en-US" dirty="0"/>
          </a:p>
        </p:txBody>
      </p:sp>
      <p:sp>
        <p:nvSpPr>
          <p:cNvPr id="5" name="Content Placeholder 4"/>
          <p:cNvSpPr>
            <a:spLocks noGrp="1"/>
          </p:cNvSpPr>
          <p:nvPr>
            <p:ph idx="1"/>
          </p:nvPr>
        </p:nvSpPr>
        <p:spPr>
          <a:xfrm>
            <a:off x="364734" y="867188"/>
            <a:ext cx="8229600" cy="4865716"/>
          </a:xfrm>
        </p:spPr>
        <p:txBody>
          <a:bodyPr/>
          <a:lstStyle/>
          <a:p>
            <a:r>
              <a:rPr lang="en-US" b="1" dirty="0" smtClean="0"/>
              <a:t>New VITA/TCE scope</a:t>
            </a:r>
          </a:p>
          <a:p>
            <a:pPr lvl="1"/>
            <a:r>
              <a:rPr lang="en-US" dirty="0" smtClean="0"/>
              <a:t>The premium tax credit is now an advanced topic. Complex premium tax credit situations (shared policy allocations and alternative year of marriage calculation) are out of scope.</a:t>
            </a:r>
          </a:p>
          <a:p>
            <a:pPr lvl="1"/>
            <a:endParaRPr lang="en-US" sz="800" dirty="0" smtClean="0"/>
          </a:p>
          <a:p>
            <a:r>
              <a:rPr lang="en-US" b="1" dirty="0" smtClean="0"/>
              <a:t>Anticipated TaxWise changes</a:t>
            </a:r>
          </a:p>
          <a:p>
            <a:pPr lvl="1"/>
            <a:r>
              <a:rPr lang="en-US" dirty="0" smtClean="0"/>
              <a:t>Revised ACA Worksheet</a:t>
            </a:r>
          </a:p>
          <a:p>
            <a:pPr lvl="1"/>
            <a:r>
              <a:rPr lang="en-US" dirty="0" smtClean="0"/>
              <a:t>New ACA affordability exemption worksheet </a:t>
            </a:r>
            <a:endParaRPr lang="en-US" dirty="0"/>
          </a:p>
          <a:p>
            <a:pPr lvl="1"/>
            <a:endParaRPr lang="en-US" sz="800" b="1" dirty="0" smtClean="0"/>
          </a:p>
          <a:p>
            <a:r>
              <a:rPr lang="en-US" b="1" dirty="0" smtClean="0"/>
              <a:t>New Reporting Statements: Forms 1095-B and 1095-C</a:t>
            </a:r>
          </a:p>
          <a:p>
            <a:pPr lvl="1"/>
            <a:r>
              <a:rPr lang="en-US" dirty="0"/>
              <a:t>Entities that issue health insurance coverage </a:t>
            </a:r>
            <a:r>
              <a:rPr lang="en-US" dirty="0" smtClean="0"/>
              <a:t>and large employers are </a:t>
            </a:r>
            <a:r>
              <a:rPr lang="en-US" dirty="0"/>
              <a:t>required to provide enrollees and the IRS with </a:t>
            </a:r>
            <a:r>
              <a:rPr lang="en-US" dirty="0" smtClean="0"/>
              <a:t>tax forms that report monthly coverage information. </a:t>
            </a:r>
          </a:p>
          <a:p>
            <a:pPr lvl="1"/>
            <a:r>
              <a:rPr lang="en-US" dirty="0" smtClean="0"/>
              <a:t>New, so errors likely</a:t>
            </a:r>
            <a:endParaRPr lang="en-US" dirty="0"/>
          </a:p>
          <a:p>
            <a:endParaRPr lang="en-US" dirty="0"/>
          </a:p>
        </p:txBody>
      </p:sp>
      <p:sp>
        <p:nvSpPr>
          <p:cNvPr id="2" name="Slide Number Placeholder 1"/>
          <p:cNvSpPr>
            <a:spLocks noGrp="1"/>
          </p:cNvSpPr>
          <p:nvPr>
            <p:ph type="sldNum" sz="quarter" idx="12"/>
          </p:nvPr>
        </p:nvSpPr>
        <p:spPr/>
        <p:txBody>
          <a:bodyPr/>
          <a:lstStyle/>
          <a:p>
            <a:pPr algn="r"/>
            <a:fld id="{7FFE15FC-A8B6-4718-BABB-4F5309630F6C}" type="slidenum">
              <a:rPr lang="en-US" smtClean="0"/>
              <a:pPr algn="r"/>
              <a:t>7</a:t>
            </a:fld>
            <a:endParaRPr lang="en-US" dirty="0"/>
          </a:p>
        </p:txBody>
      </p:sp>
    </p:spTree>
    <p:extLst>
      <p:ext uri="{BB962C8B-B14F-4D97-AF65-F5344CB8AC3E}">
        <p14:creationId xmlns:p14="http://schemas.microsoft.com/office/powerpoint/2010/main" val="1791862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animEffect transition="in" filter="fade">
                                      <p:cBhvr>
                                        <p:cTn id="7" dur="500"/>
                                        <p:tgtEl>
                                          <p:spTgt spid="5">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
                                            <p:txEl>
                                              <p:pRg st="4" end="4"/>
                                            </p:txEl>
                                          </p:spTgt>
                                        </p:tgtEl>
                                        <p:attrNameLst>
                                          <p:attrName>style.visibility</p:attrName>
                                        </p:attrNameLst>
                                      </p:cBhvr>
                                      <p:to>
                                        <p:strVal val="visible"/>
                                      </p:to>
                                    </p:set>
                                    <p:animEffect transition="in" filter="fade">
                                      <p:cBhvr>
                                        <p:cTn id="10" dur="500"/>
                                        <p:tgtEl>
                                          <p:spTgt spid="5">
                                            <p:txEl>
                                              <p:pRg st="4" end="4"/>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5">
                                            <p:txEl>
                                              <p:pRg st="5" end="5"/>
                                            </p:txEl>
                                          </p:spTgt>
                                        </p:tgtEl>
                                        <p:attrNameLst>
                                          <p:attrName>style.visibility</p:attrName>
                                        </p:attrNameLst>
                                      </p:cBhvr>
                                      <p:to>
                                        <p:strVal val="visible"/>
                                      </p:to>
                                    </p:set>
                                    <p:animEffect transition="in" filter="fade">
                                      <p:cBhvr>
                                        <p:cTn id="13" dur="500"/>
                                        <p:tgtEl>
                                          <p:spTgt spid="5">
                                            <p:txEl>
                                              <p:pRg st="5" end="5"/>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5">
                                            <p:txEl>
                                              <p:pRg st="7" end="7"/>
                                            </p:txEl>
                                          </p:spTgt>
                                        </p:tgtEl>
                                        <p:attrNameLst>
                                          <p:attrName>style.visibility</p:attrName>
                                        </p:attrNameLst>
                                      </p:cBhvr>
                                      <p:to>
                                        <p:strVal val="visible"/>
                                      </p:to>
                                    </p:set>
                                    <p:animEffect transition="in" filter="fade">
                                      <p:cBhvr>
                                        <p:cTn id="18" dur="500"/>
                                        <p:tgtEl>
                                          <p:spTgt spid="5">
                                            <p:txEl>
                                              <p:pRg st="7" end="7"/>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5">
                                            <p:txEl>
                                              <p:pRg st="8" end="8"/>
                                            </p:txEl>
                                          </p:spTgt>
                                        </p:tgtEl>
                                        <p:attrNameLst>
                                          <p:attrName>style.visibility</p:attrName>
                                        </p:attrNameLst>
                                      </p:cBhvr>
                                      <p:to>
                                        <p:strVal val="visible"/>
                                      </p:to>
                                    </p:set>
                                    <p:animEffect transition="in" filter="fade">
                                      <p:cBhvr>
                                        <p:cTn id="21" dur="500"/>
                                        <p:tgtEl>
                                          <p:spTgt spid="5">
                                            <p:txEl>
                                              <p:pRg st="8" end="8"/>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5">
                                            <p:txEl>
                                              <p:pRg st="9" end="9"/>
                                            </p:txEl>
                                          </p:spTgt>
                                        </p:tgtEl>
                                        <p:attrNameLst>
                                          <p:attrName>style.visibility</p:attrName>
                                        </p:attrNameLst>
                                      </p:cBhvr>
                                      <p:to>
                                        <p:strVal val="visible"/>
                                      </p:to>
                                    </p:set>
                                    <p:animEffect transition="in" filter="fade">
                                      <p:cBhvr>
                                        <p:cTn id="24" dur="500"/>
                                        <p:tgtEl>
                                          <p:spTgt spid="5">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What’s New in TY 2015</a:t>
            </a:r>
          </a:p>
        </p:txBody>
      </p:sp>
      <p:sp>
        <p:nvSpPr>
          <p:cNvPr id="3" name="Content Placeholder 2"/>
          <p:cNvSpPr>
            <a:spLocks noGrp="1"/>
          </p:cNvSpPr>
          <p:nvPr>
            <p:ph idx="1"/>
          </p:nvPr>
        </p:nvSpPr>
        <p:spPr>
          <a:xfrm>
            <a:off x="364733" y="955964"/>
            <a:ext cx="8430909" cy="4865716"/>
          </a:xfrm>
        </p:spPr>
        <p:txBody>
          <a:bodyPr/>
          <a:lstStyle/>
          <a:p>
            <a:r>
              <a:rPr lang="en-US" b="1" dirty="0" smtClean="0"/>
              <a:t>Coverage Exemptions - Updates</a:t>
            </a:r>
          </a:p>
          <a:p>
            <a:pPr lvl="1"/>
            <a:r>
              <a:rPr lang="en-US" dirty="0" smtClean="0">
                <a:solidFill>
                  <a:srgbClr val="000000"/>
                </a:solidFill>
              </a:rPr>
              <a:t>2014 “Transitional” exemptions </a:t>
            </a:r>
            <a:r>
              <a:rPr lang="en-US" i="1" u="sng" dirty="0" smtClean="0">
                <a:solidFill>
                  <a:srgbClr val="000000"/>
                </a:solidFill>
              </a:rPr>
              <a:t>no longer in effect</a:t>
            </a:r>
          </a:p>
          <a:p>
            <a:pPr lvl="2"/>
            <a:r>
              <a:rPr lang="en-US" dirty="0" smtClean="0">
                <a:solidFill>
                  <a:srgbClr val="000000"/>
                </a:solidFill>
              </a:rPr>
              <a:t>Gap in coverage before May 1</a:t>
            </a:r>
          </a:p>
          <a:p>
            <a:pPr lvl="2"/>
            <a:r>
              <a:rPr lang="en-US" dirty="0" smtClean="0">
                <a:solidFill>
                  <a:srgbClr val="000000"/>
                </a:solidFill>
              </a:rPr>
              <a:t>Employer coverage with coverage year starting in 2013</a:t>
            </a:r>
          </a:p>
          <a:p>
            <a:pPr lvl="2"/>
            <a:r>
              <a:rPr lang="en-US" dirty="0" smtClean="0">
                <a:solidFill>
                  <a:srgbClr val="000000"/>
                </a:solidFill>
              </a:rPr>
              <a:t>Limited-benefit Medicaid (still available for some types of Medicaid coverage but requires Marketplace application for exemption)</a:t>
            </a:r>
          </a:p>
          <a:p>
            <a:pPr lvl="1"/>
            <a:r>
              <a:rPr lang="en-US" dirty="0" smtClean="0">
                <a:solidFill>
                  <a:srgbClr val="000000"/>
                </a:solidFill>
              </a:rPr>
              <a:t>New exemption</a:t>
            </a:r>
          </a:p>
          <a:p>
            <a:pPr lvl="2"/>
            <a:r>
              <a:rPr lang="en-US" dirty="0" smtClean="0">
                <a:solidFill>
                  <a:srgbClr val="000000"/>
                </a:solidFill>
              </a:rPr>
              <a:t>Months not covered due to birth, adoption or death during the year</a:t>
            </a:r>
            <a:endParaRPr lang="en-US" dirty="0">
              <a:solidFill>
                <a:srgbClr val="000000"/>
              </a:solidFill>
            </a:endParaRPr>
          </a:p>
          <a:p>
            <a:pPr lvl="2"/>
            <a:endParaRPr lang="en-US" dirty="0" smtClean="0"/>
          </a:p>
          <a:p>
            <a:r>
              <a:rPr lang="en-US" b="1" dirty="0" smtClean="0"/>
              <a:t>2015 Shared Responsibility Payment</a:t>
            </a:r>
          </a:p>
          <a:p>
            <a:pPr lvl="1"/>
            <a:r>
              <a:rPr lang="en-US" dirty="0" smtClean="0"/>
              <a:t>The higher of: $325/adult or 2% of income above filing threshold.* </a:t>
            </a:r>
            <a:endParaRPr lang="en-US" sz="2000" dirty="0" smtClean="0">
              <a:solidFill>
                <a:srgbClr val="000000"/>
              </a:solidFill>
              <a:cs typeface="+mn-cs"/>
            </a:endParaRPr>
          </a:p>
          <a:p>
            <a:pPr marL="849694" lvl="2" indent="0">
              <a:buNone/>
            </a:pPr>
            <a:r>
              <a:rPr lang="en-US" dirty="0" smtClean="0">
                <a:solidFill>
                  <a:srgbClr val="000000"/>
                </a:solidFill>
              </a:rPr>
              <a:t>*Flat </a:t>
            </a:r>
            <a:r>
              <a:rPr lang="en-US" dirty="0">
                <a:solidFill>
                  <a:srgbClr val="000000"/>
                </a:solidFill>
              </a:rPr>
              <a:t>amount capped at $975; percentage of income capped at national average </a:t>
            </a:r>
            <a:r>
              <a:rPr lang="en-US" dirty="0" smtClean="0">
                <a:solidFill>
                  <a:srgbClr val="000000"/>
                </a:solidFill>
              </a:rPr>
              <a:t>LCBP</a:t>
            </a:r>
            <a:endParaRPr lang="en-US" dirty="0">
              <a:solidFill>
                <a:srgbClr val="000000"/>
              </a:solidFill>
            </a:endParaRPr>
          </a:p>
        </p:txBody>
      </p:sp>
      <p:sp>
        <p:nvSpPr>
          <p:cNvPr id="4" name="Slide Number Placeholder 3"/>
          <p:cNvSpPr>
            <a:spLocks noGrp="1"/>
          </p:cNvSpPr>
          <p:nvPr>
            <p:ph type="sldNum" sz="quarter" idx="12"/>
          </p:nvPr>
        </p:nvSpPr>
        <p:spPr/>
        <p:txBody>
          <a:bodyPr/>
          <a:lstStyle/>
          <a:p>
            <a:pPr algn="r"/>
            <a:fld id="{7FFE15FC-A8B6-4718-BABB-4F5309630F6C}" type="slidenum">
              <a:rPr lang="en-US" smtClean="0"/>
              <a:pPr algn="r"/>
              <a:t>8</a:t>
            </a:fld>
            <a:endParaRPr lang="en-US" dirty="0"/>
          </a:p>
        </p:txBody>
      </p:sp>
    </p:spTree>
    <p:extLst>
      <p:ext uri="{BB962C8B-B14F-4D97-AF65-F5344CB8AC3E}">
        <p14:creationId xmlns:p14="http://schemas.microsoft.com/office/powerpoint/2010/main" val="2240271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8" end="8"/>
                                            </p:txEl>
                                          </p:spTgt>
                                        </p:tgtEl>
                                        <p:attrNameLst>
                                          <p:attrName>style.visibility</p:attrName>
                                        </p:attrNameLst>
                                      </p:cBhvr>
                                      <p:to>
                                        <p:strVal val="visible"/>
                                      </p:to>
                                    </p:set>
                                    <p:animEffect transition="in" filter="fade">
                                      <p:cBhvr>
                                        <p:cTn id="7" dur="500"/>
                                        <p:tgtEl>
                                          <p:spTgt spid="3">
                                            <p:txEl>
                                              <p:pRg st="8" end="8"/>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9" end="9"/>
                                            </p:txEl>
                                          </p:spTgt>
                                        </p:tgtEl>
                                        <p:attrNameLst>
                                          <p:attrName>style.visibility</p:attrName>
                                        </p:attrNameLst>
                                      </p:cBhvr>
                                      <p:to>
                                        <p:strVal val="visible"/>
                                      </p:to>
                                    </p:set>
                                    <p:animEffect transition="in" filter="fade">
                                      <p:cBhvr>
                                        <p:cTn id="10" dur="500"/>
                                        <p:tgtEl>
                                          <p:spTgt spid="3">
                                            <p:txEl>
                                              <p:pRg st="9" end="9"/>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10" end="10"/>
                                            </p:txEl>
                                          </p:spTgt>
                                        </p:tgtEl>
                                        <p:attrNameLst>
                                          <p:attrName>style.visibility</p:attrName>
                                        </p:attrNameLst>
                                      </p:cBhvr>
                                      <p:to>
                                        <p:strVal val="visible"/>
                                      </p:to>
                                    </p:set>
                                    <p:animEffect transition="in" filter="fade">
                                      <p:cBhvr>
                                        <p:cTn id="13"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New ACA Questions on the Intake </a:t>
            </a:r>
            <a:r>
              <a:rPr lang="en-US" dirty="0"/>
              <a:t>S</a:t>
            </a:r>
            <a:r>
              <a:rPr lang="en-US" dirty="0" smtClean="0"/>
              <a:t>heet</a:t>
            </a:r>
            <a:endParaRPr lang="en-US" dirty="0"/>
          </a:p>
        </p:txBody>
      </p:sp>
      <p:pic>
        <p:nvPicPr>
          <p:cNvPr id="6" name="Picture 5"/>
          <p:cNvPicPr>
            <a:picLocks noChangeAspect="1"/>
          </p:cNvPicPr>
          <p:nvPr/>
        </p:nvPicPr>
        <p:blipFill rotWithShape="1">
          <a:blip r:embed="rId2"/>
          <a:srcRect t="220"/>
          <a:stretch/>
        </p:blipFill>
        <p:spPr>
          <a:xfrm>
            <a:off x="114301" y="1362269"/>
            <a:ext cx="8939814" cy="3993092"/>
          </a:xfrm>
          <a:prstGeom prst="rect">
            <a:avLst/>
          </a:prstGeom>
          <a:ln w="19050">
            <a:solidFill>
              <a:schemeClr val="bg1">
                <a:lumMod val="50000"/>
              </a:schemeClr>
            </a:solidFill>
          </a:ln>
          <a:effectLst>
            <a:outerShdw blurRad="50800" dist="38100" dir="5400000" algn="t" rotWithShape="0">
              <a:prstClr val="black">
                <a:alpha val="40000"/>
              </a:prstClr>
            </a:outerShdw>
          </a:effectLst>
        </p:spPr>
      </p:pic>
      <p:sp>
        <p:nvSpPr>
          <p:cNvPr id="2" name="Slide Number Placeholder 1"/>
          <p:cNvSpPr>
            <a:spLocks noGrp="1"/>
          </p:cNvSpPr>
          <p:nvPr>
            <p:ph type="sldNum" sz="quarter" idx="10"/>
          </p:nvPr>
        </p:nvSpPr>
        <p:spPr/>
        <p:txBody>
          <a:bodyPr/>
          <a:lstStyle/>
          <a:p>
            <a:pPr algn="r"/>
            <a:fld id="{7FFE15FC-A8B6-4718-BABB-4F5309630F6C}" type="slidenum">
              <a:rPr lang="en-US" smtClean="0"/>
              <a:pPr algn="r"/>
              <a:t>9</a:t>
            </a:fld>
            <a:endParaRPr lang="en-US" dirty="0"/>
          </a:p>
        </p:txBody>
      </p:sp>
    </p:spTree>
    <p:extLst>
      <p:ext uri="{BB962C8B-B14F-4D97-AF65-F5344CB8AC3E}">
        <p14:creationId xmlns:p14="http://schemas.microsoft.com/office/powerpoint/2010/main" val="459429395"/>
      </p:ext>
    </p:extLst>
  </p:cSld>
  <p:clrMapOvr>
    <a:masterClrMapping/>
  </p:clrMapOvr>
  <p:timing>
    <p:tnLst>
      <p:par>
        <p:cTn id="1" dur="indefinite" restart="never" nodeType="tmRoot"/>
      </p:par>
    </p:tnLst>
  </p:timing>
</p:sld>
</file>

<file path=ppt/theme/theme1.xml><?xml version="1.0" encoding="utf-8"?>
<a:theme xmlns:a="http://schemas.openxmlformats.org/drawingml/2006/main" name="1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1" id="{E11F276B-2C44-4248-AF59-18B8EE3D3283}" vid="{501C10AB-E023-4E09-BD83-F6A2FDD5482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Tax%20Webinar%20Template</Template>
  <TotalTime>0</TotalTime>
  <Words>4762</Words>
  <Application>Microsoft Office PowerPoint</Application>
  <PresentationFormat>On-screen Show (4:3)</PresentationFormat>
  <Paragraphs>675</Paragraphs>
  <Slides>48</Slides>
  <Notes>18</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48</vt:i4>
      </vt:variant>
    </vt:vector>
  </HeadingPairs>
  <TitlesOfParts>
    <vt:vector size="61" baseType="lpstr">
      <vt:lpstr>Apple Casual</vt:lpstr>
      <vt:lpstr>Arial</vt:lpstr>
      <vt:lpstr>Arial Narrow</vt:lpstr>
      <vt:lpstr>Calibri</vt:lpstr>
      <vt:lpstr>Courier New</vt:lpstr>
      <vt:lpstr>Franklin Gothic Book</vt:lpstr>
      <vt:lpstr>Franklin Gothic Medium</vt:lpstr>
      <vt:lpstr>Geneva</vt:lpstr>
      <vt:lpstr>Myriad Pro Semibold</vt:lpstr>
      <vt:lpstr>Times New Roman</vt:lpstr>
      <vt:lpstr>Wingdings</vt:lpstr>
      <vt:lpstr>Wingdings 2</vt:lpstr>
      <vt:lpstr>13_Office Theme</vt:lpstr>
      <vt:lpstr>PowerPoint Presentation</vt:lpstr>
      <vt:lpstr>Agenda</vt:lpstr>
      <vt:lpstr>Shared Responsibility Payment - Overview</vt:lpstr>
      <vt:lpstr>2014: VITA/TCE Tax Year in Review (Shared Responsibility)</vt:lpstr>
      <vt:lpstr>2014: VITA/TCE Tax Year in Review (Premium Tax Credit)</vt:lpstr>
      <vt:lpstr>What’s New for TY 2015</vt:lpstr>
      <vt:lpstr>What’s New in TY 2015</vt:lpstr>
      <vt:lpstr>What’s New in TY 2015</vt:lpstr>
      <vt:lpstr>New ACA Questions on the Intake Sheet</vt:lpstr>
      <vt:lpstr>Minimum Essential Coverage (MEC)</vt:lpstr>
      <vt:lpstr>Minimum Essential Coverage (MEC)</vt:lpstr>
      <vt:lpstr>FAQs on Minimum Essential Coverage (MEC)</vt:lpstr>
      <vt:lpstr>Forms 1095-A/B/C</vt:lpstr>
      <vt:lpstr>Form 1095-B</vt:lpstr>
      <vt:lpstr>Form 1095-C</vt:lpstr>
      <vt:lpstr>Handling Missing or Incorrect 1095s</vt:lpstr>
      <vt:lpstr>Entering MEC on the Intake Sheet and in TaxWise</vt:lpstr>
      <vt:lpstr>Exemptions</vt:lpstr>
      <vt:lpstr>Exemptions from the Coverage Requirement</vt:lpstr>
      <vt:lpstr>IRS Exemptions: Form 8965, Part II</vt:lpstr>
      <vt:lpstr>Coverage Exemptions for the Household</vt:lpstr>
      <vt:lpstr>Coverage Exemptions for the Household</vt:lpstr>
      <vt:lpstr>IRS Exemptions: Form 8965, Part III</vt:lpstr>
      <vt:lpstr>IRS Exemptions: Form 8965, Part III</vt:lpstr>
      <vt:lpstr>IRS Exemptions: Medicaid Coverage Gap</vt:lpstr>
      <vt:lpstr>Example: Medicaid Coverage Gap Exemption</vt:lpstr>
      <vt:lpstr>IRS Exemptions: Short Coverage Gap</vt:lpstr>
      <vt:lpstr>IRS Exemptions: Affordability Exemption</vt:lpstr>
      <vt:lpstr>For a Person Eligible for Employer-Sponsored Insurance</vt:lpstr>
      <vt:lpstr>IRS Exemptions: Affordability Exemption</vt:lpstr>
      <vt:lpstr>IRS Exemptions: Affordability Exemption</vt:lpstr>
      <vt:lpstr>IRS Exemptions: Affordability Exemption</vt:lpstr>
      <vt:lpstr>IRS Exemptions: Affordability Exemption</vt:lpstr>
      <vt:lpstr>IRS Exemptions: Affordability Exemption</vt:lpstr>
      <vt:lpstr>IRS Exemptions: Certain Noncitizens</vt:lpstr>
      <vt:lpstr>Example: Certain Noncitizens</vt:lpstr>
      <vt:lpstr>IRS Exemptions: Born, Adopted or Died</vt:lpstr>
      <vt:lpstr>Example: Born, Adopted or Died</vt:lpstr>
      <vt:lpstr>The Last Resort…Marketplace Exemptions  </vt:lpstr>
      <vt:lpstr>Marketplace Exemptions: Hardship </vt:lpstr>
      <vt:lpstr>Applying for a Hardship Exemption</vt:lpstr>
      <vt:lpstr>Shared Responsibility Payment</vt:lpstr>
      <vt:lpstr>Shared Responsibility Payment</vt:lpstr>
      <vt:lpstr>Example: Joe (Single)</vt:lpstr>
      <vt:lpstr>Example: Ruiz Family</vt:lpstr>
      <vt:lpstr>Example: Ruiz Family</vt:lpstr>
      <vt:lpstr>What do I tell a client that pays the SRP?</vt:lpstr>
      <vt:lpstr>Resources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2015-10-29T13:59:38Z</dcterms:created>
  <dcterms:modified xsi:type="dcterms:W3CDTF">2015-10-29T14:02:05Z</dcterms:modified>
</cp:coreProperties>
</file>