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3"/>
  </p:notesMasterIdLst>
  <p:sldIdLst>
    <p:sldId id="264" r:id="rId2"/>
    <p:sldId id="357" r:id="rId3"/>
    <p:sldId id="399" r:id="rId4"/>
    <p:sldId id="428" r:id="rId5"/>
    <p:sldId id="429" r:id="rId6"/>
    <p:sldId id="430" r:id="rId7"/>
    <p:sldId id="432" r:id="rId8"/>
    <p:sldId id="433" r:id="rId9"/>
    <p:sldId id="437" r:id="rId10"/>
    <p:sldId id="436" r:id="rId11"/>
    <p:sldId id="444" r:id="rId12"/>
    <p:sldId id="457" r:id="rId13"/>
    <p:sldId id="443" r:id="rId14"/>
    <p:sldId id="434" r:id="rId15"/>
    <p:sldId id="435" r:id="rId16"/>
    <p:sldId id="481" r:id="rId17"/>
    <p:sldId id="488" r:id="rId18"/>
    <p:sldId id="489" r:id="rId19"/>
    <p:sldId id="482" r:id="rId20"/>
    <p:sldId id="483" r:id="rId21"/>
    <p:sldId id="484" r:id="rId22"/>
    <p:sldId id="498" r:id="rId23"/>
    <p:sldId id="460" r:id="rId24"/>
    <p:sldId id="471" r:id="rId25"/>
    <p:sldId id="472" r:id="rId26"/>
    <p:sldId id="473" r:id="rId27"/>
    <p:sldId id="461" r:id="rId28"/>
    <p:sldId id="462" r:id="rId29"/>
    <p:sldId id="464" r:id="rId30"/>
    <p:sldId id="463" r:id="rId31"/>
    <p:sldId id="466" r:id="rId32"/>
    <p:sldId id="470" r:id="rId33"/>
    <p:sldId id="469" r:id="rId34"/>
    <p:sldId id="465" r:id="rId35"/>
    <p:sldId id="458" r:id="rId36"/>
    <p:sldId id="474" r:id="rId37"/>
    <p:sldId id="475" r:id="rId38"/>
    <p:sldId id="476" r:id="rId39"/>
    <p:sldId id="478" r:id="rId40"/>
    <p:sldId id="485" r:id="rId41"/>
    <p:sldId id="480" r:id="rId42"/>
    <p:sldId id="438" r:id="rId43"/>
    <p:sldId id="479" r:id="rId44"/>
    <p:sldId id="486" r:id="rId45"/>
    <p:sldId id="491" r:id="rId46"/>
    <p:sldId id="492" r:id="rId47"/>
    <p:sldId id="494" r:id="rId48"/>
    <p:sldId id="495" r:id="rId49"/>
    <p:sldId id="496" r:id="rId50"/>
    <p:sldId id="497" r:id="rId51"/>
    <p:sldId id="4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45A64F"/>
    <a:srgbClr val="521C7E"/>
    <a:srgbClr val="BC351E"/>
    <a:srgbClr val="00B050"/>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0" d="100"/>
          <a:sy n="120" d="100"/>
        </p:scale>
        <p:origin x="6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2225" cap="rnd">
              <a:solidFill>
                <a:schemeClr val="tx2">
                  <a:lumMod val="60000"/>
                  <a:lumOff val="40000"/>
                </a:schemeClr>
              </a:solidFill>
              <a:round/>
            </a:ln>
            <a:effectLst/>
          </c:spPr>
          <c:marker>
            <c:symbol val="none"/>
          </c:marker>
          <c:xVal>
            <c:numRef>
              <c:f>Sheet1!$A$2:$A$34</c:f>
              <c:numCache>
                <c:formatCode>General</c:formatCode>
                <c:ptCount val="33"/>
                <c:pt idx="0">
                  <c:v>0</c:v>
                </c:pt>
                <c:pt idx="1">
                  <c:v>2000</c:v>
                </c:pt>
                <c:pt idx="2">
                  <c:v>4000</c:v>
                </c:pt>
                <c:pt idx="3">
                  <c:v>6000</c:v>
                </c:pt>
                <c:pt idx="4">
                  <c:v>8000</c:v>
                </c:pt>
                <c:pt idx="5">
                  <c:v>10000</c:v>
                </c:pt>
                <c:pt idx="6">
                  <c:v>10300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Sheet1!$B$2:$B$34</c:f>
              <c:numCache>
                <c:formatCode>General</c:formatCode>
                <c:ptCount val="33"/>
                <c:pt idx="6">
                  <c:v>0</c:v>
                </c:pt>
                <c:pt idx="7">
                  <c:v>34</c:v>
                </c:pt>
                <c:pt idx="8">
                  <c:v>74</c:v>
                </c:pt>
                <c:pt idx="9">
                  <c:v>114</c:v>
                </c:pt>
                <c:pt idx="10">
                  <c:v>154</c:v>
                </c:pt>
                <c:pt idx="11">
                  <c:v>194</c:v>
                </c:pt>
                <c:pt idx="12">
                  <c:v>234</c:v>
                </c:pt>
                <c:pt idx="13">
                  <c:v>274</c:v>
                </c:pt>
                <c:pt idx="14">
                  <c:v>314</c:v>
                </c:pt>
                <c:pt idx="15">
                  <c:v>354</c:v>
                </c:pt>
                <c:pt idx="16">
                  <c:v>394</c:v>
                </c:pt>
                <c:pt idx="17">
                  <c:v>434</c:v>
                </c:pt>
                <c:pt idx="18">
                  <c:v>474</c:v>
                </c:pt>
                <c:pt idx="19">
                  <c:v>514</c:v>
                </c:pt>
                <c:pt idx="20">
                  <c:v>554</c:v>
                </c:pt>
                <c:pt idx="21">
                  <c:v>594</c:v>
                </c:pt>
                <c:pt idx="22">
                  <c:v>634</c:v>
                </c:pt>
                <c:pt idx="23">
                  <c:v>674</c:v>
                </c:pt>
                <c:pt idx="24">
                  <c:v>714</c:v>
                </c:pt>
                <c:pt idx="25">
                  <c:v>754</c:v>
                </c:pt>
                <c:pt idx="26">
                  <c:v>794</c:v>
                </c:pt>
                <c:pt idx="27">
                  <c:v>834</c:v>
                </c:pt>
                <c:pt idx="28">
                  <c:v>874</c:v>
                </c:pt>
                <c:pt idx="29">
                  <c:v>914</c:v>
                </c:pt>
                <c:pt idx="30">
                  <c:v>954</c:v>
                </c:pt>
                <c:pt idx="31">
                  <c:v>994</c:v>
                </c:pt>
                <c:pt idx="32">
                  <c:v>1194</c:v>
                </c:pt>
              </c:numCache>
            </c:numRef>
          </c:yVal>
          <c:smooth val="0"/>
          <c:extLst>
            <c:ext xmlns:c16="http://schemas.microsoft.com/office/drawing/2014/chart" uri="{C3380CC4-5D6E-409C-BE32-E72D297353CC}">
              <c16:uniqueId val="{00000000-726B-429F-9423-23634DFA08A8}"/>
            </c:ext>
          </c:extLst>
        </c:ser>
        <c:ser>
          <c:idx val="1"/>
          <c:order val="1"/>
          <c:spPr>
            <a:ln w="22225" cap="rnd">
              <a:solidFill>
                <a:schemeClr val="accent2">
                  <a:lumMod val="60000"/>
                  <a:lumOff val="40000"/>
                </a:schemeClr>
              </a:solidFill>
              <a:round/>
            </a:ln>
            <a:effectLst/>
          </c:spPr>
          <c:marker>
            <c:symbol val="none"/>
          </c:marker>
          <c:xVal>
            <c:numRef>
              <c:f>Sheet1!$A$2:$A$34</c:f>
              <c:numCache>
                <c:formatCode>General</c:formatCode>
                <c:ptCount val="33"/>
                <c:pt idx="0">
                  <c:v>0</c:v>
                </c:pt>
                <c:pt idx="1">
                  <c:v>2000</c:v>
                </c:pt>
                <c:pt idx="2">
                  <c:v>4000</c:v>
                </c:pt>
                <c:pt idx="3">
                  <c:v>6000</c:v>
                </c:pt>
                <c:pt idx="4">
                  <c:v>8000</c:v>
                </c:pt>
                <c:pt idx="5">
                  <c:v>10000</c:v>
                </c:pt>
                <c:pt idx="6">
                  <c:v>10300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Sheet1!$C$2:$C$34</c:f>
              <c:numCache>
                <c:formatCode>General</c:formatCode>
                <c:ptCount val="33"/>
                <c:pt idx="0">
                  <c:v>325</c:v>
                </c:pt>
                <c:pt idx="1">
                  <c:v>325</c:v>
                </c:pt>
                <c:pt idx="2">
                  <c:v>325</c:v>
                </c:pt>
                <c:pt idx="3">
                  <c:v>325</c:v>
                </c:pt>
                <c:pt idx="4">
                  <c:v>325</c:v>
                </c:pt>
                <c:pt idx="5">
                  <c:v>325</c:v>
                </c:pt>
                <c:pt idx="6">
                  <c:v>325</c:v>
                </c:pt>
                <c:pt idx="7">
                  <c:v>325</c:v>
                </c:pt>
                <c:pt idx="8">
                  <c:v>325</c:v>
                </c:pt>
                <c:pt idx="9">
                  <c:v>325</c:v>
                </c:pt>
                <c:pt idx="10">
                  <c:v>325</c:v>
                </c:pt>
                <c:pt idx="11">
                  <c:v>325</c:v>
                </c:pt>
                <c:pt idx="12">
                  <c:v>325</c:v>
                </c:pt>
                <c:pt idx="13">
                  <c:v>325</c:v>
                </c:pt>
                <c:pt idx="14">
                  <c:v>325</c:v>
                </c:pt>
                <c:pt idx="15">
                  <c:v>325</c:v>
                </c:pt>
                <c:pt idx="16">
                  <c:v>325</c:v>
                </c:pt>
                <c:pt idx="17">
                  <c:v>325</c:v>
                </c:pt>
                <c:pt idx="18">
                  <c:v>325</c:v>
                </c:pt>
                <c:pt idx="19">
                  <c:v>325</c:v>
                </c:pt>
                <c:pt idx="20">
                  <c:v>325</c:v>
                </c:pt>
                <c:pt idx="21">
                  <c:v>325</c:v>
                </c:pt>
                <c:pt idx="22">
                  <c:v>325</c:v>
                </c:pt>
                <c:pt idx="23">
                  <c:v>325</c:v>
                </c:pt>
                <c:pt idx="24">
                  <c:v>325</c:v>
                </c:pt>
                <c:pt idx="25">
                  <c:v>325</c:v>
                </c:pt>
                <c:pt idx="26">
                  <c:v>325</c:v>
                </c:pt>
                <c:pt idx="27">
                  <c:v>325</c:v>
                </c:pt>
                <c:pt idx="28">
                  <c:v>325</c:v>
                </c:pt>
                <c:pt idx="29">
                  <c:v>325</c:v>
                </c:pt>
                <c:pt idx="30">
                  <c:v>325</c:v>
                </c:pt>
                <c:pt idx="31">
                  <c:v>325</c:v>
                </c:pt>
                <c:pt idx="32">
                  <c:v>325</c:v>
                </c:pt>
              </c:numCache>
            </c:numRef>
          </c:yVal>
          <c:smooth val="0"/>
          <c:extLst>
            <c:ext xmlns:c16="http://schemas.microsoft.com/office/drawing/2014/chart" uri="{C3380CC4-5D6E-409C-BE32-E72D297353CC}">
              <c16:uniqueId val="{00000001-726B-429F-9423-23634DFA08A8}"/>
            </c:ext>
          </c:extLst>
        </c:ser>
        <c:dLbls>
          <c:showLegendKey val="0"/>
          <c:showVal val="0"/>
          <c:showCatName val="0"/>
          <c:showSerName val="0"/>
          <c:showPercent val="0"/>
          <c:showBubbleSize val="0"/>
        </c:dLbls>
        <c:axId val="241828248"/>
        <c:axId val="187904240"/>
      </c:scatterChart>
      <c:valAx>
        <c:axId val="241828248"/>
        <c:scaling>
          <c:orientation val="minMax"/>
          <c:max val="70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Household Income</a:t>
                </a:r>
              </a:p>
            </c:rich>
          </c:tx>
          <c:overlay val="0"/>
          <c:spPr>
            <a:noFill/>
            <a:ln>
              <a:noFill/>
            </a:ln>
            <a:effectLst/>
          </c:spPr>
        </c:title>
        <c:numFmt formatCode="&quot;$&quot;#,##0" sourceLinked="0"/>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7904240"/>
        <c:crosses val="autoZero"/>
        <c:crossBetween val="midCat"/>
        <c:majorUnit val="2000"/>
        <c:minorUnit val="2000"/>
      </c:valAx>
      <c:valAx>
        <c:axId val="18790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Tax Penalty (in 2015)</a:t>
                </a:r>
              </a:p>
            </c:rich>
          </c:tx>
          <c:overlay val="0"/>
          <c:spPr>
            <a:noFill/>
            <a:ln>
              <a:noFill/>
            </a:ln>
            <a:effectLst/>
          </c:spPr>
        </c:title>
        <c:numFmt formatCode="&quot;$&quot;#,##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41828248"/>
        <c:crosses val="autoZero"/>
        <c:crossBetween val="midCat"/>
      </c:valAx>
      <c:spPr>
        <a:noFill/>
        <a:ln>
          <a:noFill/>
        </a:ln>
        <a:effectLst/>
      </c:spPr>
    </c:plotArea>
    <c:legend>
      <c:legendPos val="t"/>
      <c:layout>
        <c:manualLayout>
          <c:xMode val="edge"/>
          <c:yMode val="edge"/>
          <c:x val="0.47936072227082699"/>
          <c:y val="1.45294018271962E-2"/>
          <c:w val="0.282019296199086"/>
          <c:h val="4.955479395897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2225" cap="rnd">
              <a:solidFill>
                <a:schemeClr val="tx2">
                  <a:lumMod val="60000"/>
                  <a:lumOff val="40000"/>
                </a:schemeClr>
              </a:solidFill>
              <a:round/>
            </a:ln>
            <a:effectLst/>
          </c:spPr>
          <c:marker>
            <c:symbol val="none"/>
          </c:marker>
          <c:xVal>
            <c:numRef>
              <c:f>Sheet1!$A$2:$A$34</c:f>
              <c:numCache>
                <c:formatCode>General</c:formatCode>
                <c:ptCount val="33"/>
                <c:pt idx="0">
                  <c:v>0</c:v>
                </c:pt>
                <c:pt idx="1">
                  <c:v>2000</c:v>
                </c:pt>
                <c:pt idx="2">
                  <c:v>4000</c:v>
                </c:pt>
                <c:pt idx="3">
                  <c:v>6000</c:v>
                </c:pt>
                <c:pt idx="4">
                  <c:v>8000</c:v>
                </c:pt>
                <c:pt idx="5">
                  <c:v>10000</c:v>
                </c:pt>
                <c:pt idx="6">
                  <c:v>10350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Sheet1!$B$2:$B$34</c:f>
              <c:numCache>
                <c:formatCode>General</c:formatCode>
                <c:ptCount val="33"/>
                <c:pt idx="6">
                  <c:v>0</c:v>
                </c:pt>
                <c:pt idx="7">
                  <c:v>38.75</c:v>
                </c:pt>
                <c:pt idx="8">
                  <c:v>88.75</c:v>
                </c:pt>
                <c:pt idx="9">
                  <c:v>138.75</c:v>
                </c:pt>
                <c:pt idx="10">
                  <c:v>188.75</c:v>
                </c:pt>
                <c:pt idx="11">
                  <c:v>238.75</c:v>
                </c:pt>
                <c:pt idx="12">
                  <c:v>288.75</c:v>
                </c:pt>
                <c:pt idx="13">
                  <c:v>338.75</c:v>
                </c:pt>
                <c:pt idx="14">
                  <c:v>388.75</c:v>
                </c:pt>
                <c:pt idx="15">
                  <c:v>438.75</c:v>
                </c:pt>
                <c:pt idx="16">
                  <c:v>488.75</c:v>
                </c:pt>
                <c:pt idx="17">
                  <c:v>538.75</c:v>
                </c:pt>
                <c:pt idx="18">
                  <c:v>588.75</c:v>
                </c:pt>
                <c:pt idx="19">
                  <c:v>638.75</c:v>
                </c:pt>
                <c:pt idx="20">
                  <c:v>688.75</c:v>
                </c:pt>
                <c:pt idx="21">
                  <c:v>738.75</c:v>
                </c:pt>
                <c:pt idx="22">
                  <c:v>788.75</c:v>
                </c:pt>
                <c:pt idx="23">
                  <c:v>838.75</c:v>
                </c:pt>
                <c:pt idx="24">
                  <c:v>888.75</c:v>
                </c:pt>
                <c:pt idx="25">
                  <c:v>938.75</c:v>
                </c:pt>
                <c:pt idx="26">
                  <c:v>988.75</c:v>
                </c:pt>
                <c:pt idx="27">
                  <c:v>1038.75</c:v>
                </c:pt>
                <c:pt idx="28">
                  <c:v>1088.75</c:v>
                </c:pt>
                <c:pt idx="29">
                  <c:v>1138.75</c:v>
                </c:pt>
                <c:pt idx="30">
                  <c:v>1188.75</c:v>
                </c:pt>
                <c:pt idx="31">
                  <c:v>1238.75</c:v>
                </c:pt>
                <c:pt idx="32">
                  <c:v>1488.75</c:v>
                </c:pt>
              </c:numCache>
            </c:numRef>
          </c:yVal>
          <c:smooth val="0"/>
          <c:extLst>
            <c:ext xmlns:c16="http://schemas.microsoft.com/office/drawing/2014/chart" uri="{C3380CC4-5D6E-409C-BE32-E72D297353CC}">
              <c16:uniqueId val="{00000000-20C0-4FCF-864D-E948E1718FD3}"/>
            </c:ext>
          </c:extLst>
        </c:ser>
        <c:ser>
          <c:idx val="1"/>
          <c:order val="1"/>
          <c:spPr>
            <a:ln w="22225">
              <a:solidFill>
                <a:srgbClr val="C0504D">
                  <a:lumMod val="60000"/>
                  <a:lumOff val="40000"/>
                </a:srgbClr>
              </a:solidFill>
            </a:ln>
          </c:spPr>
          <c:marker>
            <c:symbol val="none"/>
          </c:marker>
          <c:xVal>
            <c:numRef>
              <c:f>Sheet1!$A$2:$A$34</c:f>
              <c:numCache>
                <c:formatCode>General</c:formatCode>
                <c:ptCount val="33"/>
                <c:pt idx="0">
                  <c:v>0</c:v>
                </c:pt>
                <c:pt idx="1">
                  <c:v>2000</c:v>
                </c:pt>
                <c:pt idx="2">
                  <c:v>4000</c:v>
                </c:pt>
                <c:pt idx="3">
                  <c:v>6000</c:v>
                </c:pt>
                <c:pt idx="4">
                  <c:v>8000</c:v>
                </c:pt>
                <c:pt idx="5">
                  <c:v>10000</c:v>
                </c:pt>
                <c:pt idx="6">
                  <c:v>10350</c:v>
                </c:pt>
                <c:pt idx="7">
                  <c:v>12000</c:v>
                </c:pt>
                <c:pt idx="8">
                  <c:v>14000</c:v>
                </c:pt>
                <c:pt idx="9">
                  <c:v>16000</c:v>
                </c:pt>
                <c:pt idx="10">
                  <c:v>18000</c:v>
                </c:pt>
                <c:pt idx="11">
                  <c:v>20000</c:v>
                </c:pt>
                <c:pt idx="12">
                  <c:v>22000</c:v>
                </c:pt>
                <c:pt idx="13">
                  <c:v>24000</c:v>
                </c:pt>
                <c:pt idx="14">
                  <c:v>26000</c:v>
                </c:pt>
                <c:pt idx="15">
                  <c:v>28000</c:v>
                </c:pt>
                <c:pt idx="16">
                  <c:v>30000</c:v>
                </c:pt>
                <c:pt idx="17">
                  <c:v>32000</c:v>
                </c:pt>
                <c:pt idx="18">
                  <c:v>34000</c:v>
                </c:pt>
                <c:pt idx="19">
                  <c:v>36000</c:v>
                </c:pt>
                <c:pt idx="20">
                  <c:v>38000</c:v>
                </c:pt>
                <c:pt idx="21">
                  <c:v>40000</c:v>
                </c:pt>
                <c:pt idx="22">
                  <c:v>42000</c:v>
                </c:pt>
                <c:pt idx="23">
                  <c:v>44000</c:v>
                </c:pt>
                <c:pt idx="24">
                  <c:v>46000</c:v>
                </c:pt>
                <c:pt idx="25">
                  <c:v>48000</c:v>
                </c:pt>
                <c:pt idx="26">
                  <c:v>50000</c:v>
                </c:pt>
                <c:pt idx="27">
                  <c:v>52000</c:v>
                </c:pt>
                <c:pt idx="28">
                  <c:v>54000</c:v>
                </c:pt>
                <c:pt idx="29">
                  <c:v>56000</c:v>
                </c:pt>
                <c:pt idx="30">
                  <c:v>58000</c:v>
                </c:pt>
                <c:pt idx="31">
                  <c:v>60000</c:v>
                </c:pt>
                <c:pt idx="32">
                  <c:v>70000</c:v>
                </c:pt>
              </c:numCache>
            </c:numRef>
          </c:xVal>
          <c:yVal>
            <c:numRef>
              <c:f>Sheet1!$C$2:$C$34</c:f>
              <c:numCache>
                <c:formatCode>General</c:formatCode>
                <c:ptCount val="33"/>
                <c:pt idx="0">
                  <c:v>695</c:v>
                </c:pt>
                <c:pt idx="1">
                  <c:v>695</c:v>
                </c:pt>
                <c:pt idx="2">
                  <c:v>695</c:v>
                </c:pt>
                <c:pt idx="3">
                  <c:v>695</c:v>
                </c:pt>
                <c:pt idx="4">
                  <c:v>695</c:v>
                </c:pt>
                <c:pt idx="5">
                  <c:v>695</c:v>
                </c:pt>
                <c:pt idx="6">
                  <c:v>695</c:v>
                </c:pt>
                <c:pt idx="7">
                  <c:v>695</c:v>
                </c:pt>
                <c:pt idx="8">
                  <c:v>695</c:v>
                </c:pt>
                <c:pt idx="9">
                  <c:v>695</c:v>
                </c:pt>
                <c:pt idx="10">
                  <c:v>695</c:v>
                </c:pt>
                <c:pt idx="11">
                  <c:v>695</c:v>
                </c:pt>
                <c:pt idx="12">
                  <c:v>695</c:v>
                </c:pt>
                <c:pt idx="13">
                  <c:v>695</c:v>
                </c:pt>
                <c:pt idx="14">
                  <c:v>695</c:v>
                </c:pt>
                <c:pt idx="15">
                  <c:v>695</c:v>
                </c:pt>
                <c:pt idx="16">
                  <c:v>695</c:v>
                </c:pt>
                <c:pt idx="17">
                  <c:v>695</c:v>
                </c:pt>
                <c:pt idx="18">
                  <c:v>695</c:v>
                </c:pt>
                <c:pt idx="19">
                  <c:v>695</c:v>
                </c:pt>
                <c:pt idx="20">
                  <c:v>695</c:v>
                </c:pt>
                <c:pt idx="21">
                  <c:v>695</c:v>
                </c:pt>
                <c:pt idx="22">
                  <c:v>695</c:v>
                </c:pt>
                <c:pt idx="23">
                  <c:v>695</c:v>
                </c:pt>
                <c:pt idx="24">
                  <c:v>695</c:v>
                </c:pt>
                <c:pt idx="25">
                  <c:v>695</c:v>
                </c:pt>
                <c:pt idx="26">
                  <c:v>695</c:v>
                </c:pt>
                <c:pt idx="27">
                  <c:v>695</c:v>
                </c:pt>
                <c:pt idx="28">
                  <c:v>695</c:v>
                </c:pt>
                <c:pt idx="29">
                  <c:v>695</c:v>
                </c:pt>
                <c:pt idx="30">
                  <c:v>695</c:v>
                </c:pt>
                <c:pt idx="31">
                  <c:v>695</c:v>
                </c:pt>
                <c:pt idx="32">
                  <c:v>695</c:v>
                </c:pt>
              </c:numCache>
            </c:numRef>
          </c:yVal>
          <c:smooth val="0"/>
          <c:extLst>
            <c:ext xmlns:c16="http://schemas.microsoft.com/office/drawing/2014/chart" uri="{C3380CC4-5D6E-409C-BE32-E72D297353CC}">
              <c16:uniqueId val="{00000001-20C0-4FCF-864D-E948E1718FD3}"/>
            </c:ext>
          </c:extLst>
        </c:ser>
        <c:dLbls>
          <c:showLegendKey val="0"/>
          <c:showVal val="0"/>
          <c:showCatName val="0"/>
          <c:showSerName val="0"/>
          <c:showPercent val="0"/>
          <c:showBubbleSize val="0"/>
        </c:dLbls>
        <c:axId val="187903848"/>
        <c:axId val="187902672"/>
      </c:scatterChart>
      <c:valAx>
        <c:axId val="187903848"/>
        <c:scaling>
          <c:orientation val="minMax"/>
          <c:max val="700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Household Income</a:t>
                </a:r>
              </a:p>
            </c:rich>
          </c:tx>
          <c:overlay val="0"/>
          <c:spPr>
            <a:noFill/>
            <a:ln>
              <a:noFill/>
            </a:ln>
            <a:effectLst/>
          </c:spPr>
        </c:title>
        <c:numFmt formatCode="&quot;$&quot;#,##0" sourceLinked="0"/>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7902672"/>
        <c:crosses val="autoZero"/>
        <c:crossBetween val="midCat"/>
        <c:majorUnit val="2000"/>
        <c:minorUnit val="2000"/>
      </c:valAx>
      <c:valAx>
        <c:axId val="187902672"/>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n-US" sz="1400" dirty="0">
                    <a:latin typeface="Franklin Gothic Medium" panose="020B0603020102020204" pitchFamily="34" charset="0"/>
                  </a:rPr>
                  <a:t>Tax Penalty (in 2016)</a:t>
                </a:r>
              </a:p>
            </c:rich>
          </c:tx>
          <c:overlay val="0"/>
          <c:spPr>
            <a:noFill/>
            <a:ln>
              <a:noFill/>
            </a:ln>
            <a:effectLst/>
          </c:spPr>
        </c:title>
        <c:numFmt formatCode="&quot;$&quot;#,##0"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7903848"/>
        <c:crosses val="autoZero"/>
        <c:crossBetween val="midCat"/>
      </c:valAx>
      <c:spPr>
        <a:noFill/>
        <a:ln>
          <a:noFill/>
        </a:ln>
        <a:effectLst/>
      </c:spPr>
    </c:plotArea>
    <c:legend>
      <c:legendPos val="t"/>
      <c:layout>
        <c:manualLayout>
          <c:xMode val="edge"/>
          <c:yMode val="edge"/>
          <c:x val="0.47936072227082699"/>
          <c:y val="1.45294018271962E-2"/>
          <c:w val="0.29887613006707497"/>
          <c:h val="5.43857247292326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5</a:t>
            </a:fld>
            <a:endParaRPr lang="en-US"/>
          </a:p>
        </p:txBody>
      </p:sp>
    </p:spTree>
    <p:extLst>
      <p:ext uri="{BB962C8B-B14F-4D97-AF65-F5344CB8AC3E}">
        <p14:creationId xmlns:p14="http://schemas.microsoft.com/office/powerpoint/2010/main" val="283641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504825"/>
            <a:ext cx="2597150" cy="1949450"/>
          </a:xfrm>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10"/>
          </p:nvPr>
        </p:nvSpPr>
        <p:spPr/>
        <p:txBody>
          <a:bodyPr/>
          <a:lstStyle/>
          <a:p>
            <a:fld id="{37D91C11-4474-40A9-BB9D-B68419C21F6F}" type="slidenum">
              <a:rPr lang="en-US" smtClean="0"/>
              <a:t>22</a:t>
            </a:fld>
            <a:endParaRPr lang="en-US"/>
          </a:p>
        </p:txBody>
      </p:sp>
    </p:spTree>
    <p:extLst>
      <p:ext uri="{BB962C8B-B14F-4D97-AF65-F5344CB8AC3E}">
        <p14:creationId xmlns:p14="http://schemas.microsoft.com/office/powerpoint/2010/main" val="364934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42</a:t>
            </a:fld>
            <a:endParaRPr lang="en-US"/>
          </a:p>
        </p:txBody>
      </p:sp>
    </p:spTree>
    <p:extLst>
      <p:ext uri="{BB962C8B-B14F-4D97-AF65-F5344CB8AC3E}">
        <p14:creationId xmlns:p14="http://schemas.microsoft.com/office/powerpoint/2010/main" val="228502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7</a:t>
            </a:fld>
            <a:endParaRPr lang="en-US"/>
          </a:p>
        </p:txBody>
      </p:sp>
    </p:spTree>
    <p:extLst>
      <p:ext uri="{BB962C8B-B14F-4D97-AF65-F5344CB8AC3E}">
        <p14:creationId xmlns:p14="http://schemas.microsoft.com/office/powerpoint/2010/main" val="22796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9</a:t>
            </a:fld>
            <a:endParaRPr lang="en-US"/>
          </a:p>
        </p:txBody>
      </p:sp>
    </p:spTree>
    <p:extLst>
      <p:ext uri="{BB962C8B-B14F-4D97-AF65-F5344CB8AC3E}">
        <p14:creationId xmlns:p14="http://schemas.microsoft.com/office/powerpoint/2010/main" val="208876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10</a:t>
            </a:fld>
            <a:endParaRPr lang="en-US"/>
          </a:p>
        </p:txBody>
      </p:sp>
    </p:spTree>
    <p:extLst>
      <p:ext uri="{BB962C8B-B14F-4D97-AF65-F5344CB8AC3E}">
        <p14:creationId xmlns:p14="http://schemas.microsoft.com/office/powerpoint/2010/main" val="38570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14</a:t>
            </a:fld>
            <a:endParaRPr lang="en-US"/>
          </a:p>
        </p:txBody>
      </p:sp>
    </p:spTree>
    <p:extLst>
      <p:ext uri="{BB962C8B-B14F-4D97-AF65-F5344CB8AC3E}">
        <p14:creationId xmlns:p14="http://schemas.microsoft.com/office/powerpoint/2010/main" val="174919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18</a:t>
            </a:fld>
            <a:endParaRPr lang="en-US"/>
          </a:p>
        </p:txBody>
      </p:sp>
    </p:spTree>
    <p:extLst>
      <p:ext uri="{BB962C8B-B14F-4D97-AF65-F5344CB8AC3E}">
        <p14:creationId xmlns:p14="http://schemas.microsoft.com/office/powerpoint/2010/main" val="307777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19</a:t>
            </a:fld>
            <a:endParaRPr lang="en-US"/>
          </a:p>
        </p:txBody>
      </p:sp>
    </p:spTree>
    <p:extLst>
      <p:ext uri="{BB962C8B-B14F-4D97-AF65-F5344CB8AC3E}">
        <p14:creationId xmlns:p14="http://schemas.microsoft.com/office/powerpoint/2010/main" val="126540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20</a:t>
            </a:fld>
            <a:endParaRPr lang="en-US"/>
          </a:p>
        </p:txBody>
      </p:sp>
    </p:spTree>
    <p:extLst>
      <p:ext uri="{BB962C8B-B14F-4D97-AF65-F5344CB8AC3E}">
        <p14:creationId xmlns:p14="http://schemas.microsoft.com/office/powerpoint/2010/main" val="226651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21</a:t>
            </a:fld>
            <a:endParaRPr lang="en-US"/>
          </a:p>
        </p:txBody>
      </p:sp>
    </p:spTree>
    <p:extLst>
      <p:ext uri="{BB962C8B-B14F-4D97-AF65-F5344CB8AC3E}">
        <p14:creationId xmlns:p14="http://schemas.microsoft.com/office/powerpoint/2010/main" val="226651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4"/>
            </a:gs>
            <a:gs pos="71000">
              <a:srgbClr val="FFFFFF"/>
            </a:gs>
          </a:gsLst>
          <a:lin ang="16200000" scaled="0"/>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7" name="TextBox 6"/>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11-16-2016</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healthcare.gov/immigrants/immigration-statu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care.gov/exemption-form-instructi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healthcare.gov/tax-too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Basic Topic:</a:t>
            </a:r>
          </a:p>
          <a:p>
            <a:r>
              <a:rPr lang="en-US" dirty="0">
                <a:solidFill>
                  <a:schemeClr val="accent4">
                    <a:lumMod val="75000"/>
                  </a:schemeClr>
                </a:solidFill>
              </a:rPr>
              <a:t>Exemptions</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November 16, 2016</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Short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sp>
        <p:nvSpPr>
          <p:cNvPr id="6" name="Rectangle 5"/>
          <p:cNvSpPr/>
          <p:nvPr/>
        </p:nvSpPr>
        <p:spPr>
          <a:xfrm>
            <a:off x="7906781" y="967442"/>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a:t>
            </a:r>
          </a:p>
        </p:txBody>
      </p:sp>
      <p:sp>
        <p:nvSpPr>
          <p:cNvPr id="7" name="Rectangle 6"/>
          <p:cNvSpPr/>
          <p:nvPr/>
        </p:nvSpPr>
        <p:spPr>
          <a:xfrm>
            <a:off x="305390" y="955571"/>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Short coverage gap</a:t>
            </a:r>
          </a:p>
        </p:txBody>
      </p:sp>
      <p:sp>
        <p:nvSpPr>
          <p:cNvPr id="3" name="Rectangle 2"/>
          <p:cNvSpPr/>
          <p:nvPr/>
        </p:nvSpPr>
        <p:spPr>
          <a:xfrm>
            <a:off x="308608" y="1429515"/>
            <a:ext cx="8439245" cy="488629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A coverage gap of </a:t>
            </a:r>
            <a:r>
              <a:rPr lang="en-US" sz="1600" b="1" i="1" dirty="0">
                <a:solidFill>
                  <a:schemeClr val="tx1"/>
                </a:solidFill>
                <a:latin typeface="Franklin Gothic Book" panose="020B0503020102020204" pitchFamily="34" charset="0"/>
              </a:rPr>
              <a:t>less than </a:t>
            </a:r>
            <a:r>
              <a:rPr lang="en-US" sz="1600" b="1" dirty="0">
                <a:solidFill>
                  <a:schemeClr val="tx1"/>
                </a:solidFill>
                <a:latin typeface="Franklin Gothic Book" panose="020B0503020102020204" pitchFamily="34" charset="0"/>
              </a:rPr>
              <a:t>3 months (so, 1 or 2 months)</a:t>
            </a:r>
            <a:r>
              <a:rPr lang="en-US" sz="1600" dirty="0">
                <a:solidFill>
                  <a:schemeClr val="tx1"/>
                </a:solidFill>
                <a:latin typeface="Franklin Gothic Book" panose="020B0503020102020204" pitchFamily="34" charset="0"/>
              </a:rPr>
              <a:t>.  If the coverage gap is 3 months or longer, none of the months in the gap qualify for exemption.</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January 1 to March 31, the exemption does not apply to </a:t>
            </a:r>
            <a:r>
              <a:rPr lang="en-US" sz="1400" i="1" dirty="0">
                <a:solidFill>
                  <a:schemeClr val="tx1"/>
                </a:solidFill>
                <a:latin typeface="Franklin Gothic Book" panose="020B0503020102020204" pitchFamily="34" charset="0"/>
              </a:rPr>
              <a:t>any</a:t>
            </a:r>
            <a:r>
              <a:rPr lang="en-US" sz="1400" dirty="0">
                <a:solidFill>
                  <a:schemeClr val="tx1"/>
                </a:solidFill>
                <a:latin typeface="Franklin Gothic Book" panose="020B0503020102020204" pitchFamily="34" charset="0"/>
              </a:rPr>
              <a:t> of those months because the gap is not </a:t>
            </a:r>
            <a:r>
              <a:rPr lang="en-US" sz="1400" i="1" dirty="0">
                <a:solidFill>
                  <a:schemeClr val="tx1"/>
                </a:solidFill>
                <a:latin typeface="Franklin Gothic Book" panose="020B0503020102020204" pitchFamily="34" charset="0"/>
              </a:rPr>
              <a:t>less than </a:t>
            </a:r>
            <a:r>
              <a:rPr lang="en-US" sz="1400" dirty="0">
                <a:solidFill>
                  <a:schemeClr val="tx1"/>
                </a:solidFill>
                <a:latin typeface="Franklin Gothic Book" panose="020B0503020102020204" pitchFamily="34" charset="0"/>
              </a:rPr>
              <a:t>3 months. </a:t>
            </a:r>
          </a:p>
          <a:p>
            <a:pPr lvl="1">
              <a:spcBef>
                <a:spcPts val="300"/>
              </a:spcBef>
              <a:buClr>
                <a:schemeClr val="tx2">
                  <a:lumMod val="60000"/>
                  <a:lumOff val="40000"/>
                </a:schemeClr>
              </a:buClr>
            </a:pPr>
            <a:endParaRPr lang="en-US" sz="1000" dirty="0">
              <a:solidFill>
                <a:schemeClr val="tx1"/>
              </a:solidFill>
              <a:latin typeface="Franklin Gothic Book" panose="020B0503020102020204" pitchFamily="34" charset="0"/>
            </a:endParaRPr>
          </a:p>
          <a:p>
            <a:pPr marL="225425" indent="-225425">
              <a:spcBef>
                <a:spcPts val="300"/>
              </a:spcBef>
              <a:buClr>
                <a:schemeClr val="tx2">
                  <a:lumMod val="60000"/>
                  <a:lumOff val="40000"/>
                </a:schemeClr>
              </a:buClr>
              <a:buFont typeface="Arial"/>
              <a:buChar char="•"/>
            </a:pPr>
            <a:r>
              <a:rPr lang="en-US" sz="1600" b="1" dirty="0">
                <a:solidFill>
                  <a:schemeClr val="tx1"/>
                </a:solidFill>
                <a:latin typeface="Franklin Gothic Book" panose="020B0503020102020204" pitchFamily="34" charset="0"/>
              </a:rPr>
              <a:t>Months covered by another exemption don’t count as uninsured months.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 Bob has coverage January to March, is uninsured in April and May, and is eligible for the affordability exemption June to December. Even though Bob was uninsured April to December, he is eligible for a short gap exemption for April and May.</a:t>
            </a:r>
          </a:p>
          <a:p>
            <a:pPr marL="231775" indent="-231775">
              <a:spcBef>
                <a:spcPts val="300"/>
              </a:spcBef>
              <a:buClr>
                <a:schemeClr val="tx2">
                  <a:lumMod val="60000"/>
                  <a:lumOff val="40000"/>
                </a:schemeClr>
              </a:buClr>
              <a:buFont typeface="Arial"/>
              <a:buChar char="•"/>
            </a:pPr>
            <a:endParaRPr lang="en-US" sz="1000" dirty="0">
              <a:solidFill>
                <a:schemeClr val="tx1"/>
              </a:solidFill>
              <a:latin typeface="Franklin Gothic Book" panose="020B0503020102020204" pitchFamily="34" charset="0"/>
            </a:endParaRPr>
          </a:p>
          <a:p>
            <a:pPr marL="231775" indent="-231775">
              <a:spcBef>
                <a:spcPts val="300"/>
              </a:spcBef>
              <a:buClr>
                <a:schemeClr val="tx2">
                  <a:lumMod val="60000"/>
                  <a:lumOff val="40000"/>
                </a:schemeClr>
              </a:buClr>
              <a:buFont typeface="Arial"/>
              <a:buChar char="•"/>
            </a:pPr>
            <a:r>
              <a:rPr lang="en-US" sz="1600" b="1" dirty="0">
                <a:solidFill>
                  <a:schemeClr val="tx1"/>
                </a:solidFill>
                <a:latin typeface="Franklin Gothic Book" panose="020B0503020102020204" pitchFamily="34" charset="0"/>
              </a:rPr>
              <a:t>A person is considered to have coverage for the entire month if they have coverage for one day in the month.</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 If Bob is uninsured January 5 to April 28, the exemption </a:t>
            </a:r>
            <a:r>
              <a:rPr lang="en-US" sz="1400" i="1" dirty="0">
                <a:solidFill>
                  <a:schemeClr val="tx1"/>
                </a:solidFill>
                <a:latin typeface="Franklin Gothic Book" panose="020B0503020102020204" pitchFamily="34" charset="0"/>
              </a:rPr>
              <a:t>does </a:t>
            </a:r>
            <a:r>
              <a:rPr lang="en-US" sz="1400" dirty="0">
                <a:solidFill>
                  <a:schemeClr val="tx1"/>
                </a:solidFill>
                <a:latin typeface="Franklin Gothic Book" panose="020B0503020102020204" pitchFamily="34" charset="0"/>
              </a:rPr>
              <a:t>apply. He is considered insured in January and April so there are only 2 months in the gap.</a:t>
            </a:r>
          </a:p>
          <a:p>
            <a:pPr>
              <a:spcBef>
                <a:spcPts val="300"/>
              </a:spcBef>
              <a:spcAft>
                <a:spcPts val="0"/>
              </a:spcAft>
              <a:buClr>
                <a:schemeClr val="tx2">
                  <a:lumMod val="60000"/>
                  <a:lumOff val="40000"/>
                </a:schemeClr>
              </a:buClr>
            </a:pPr>
            <a:endParaRPr lang="en-US" sz="1000"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b="1" dirty="0">
                <a:solidFill>
                  <a:schemeClr val="tx1"/>
                </a:solidFill>
                <a:latin typeface="Franklin Gothic Book" panose="020B0503020102020204" pitchFamily="34" charset="0"/>
              </a:rPr>
              <a:t>There is a look-back but no look-forward</a:t>
            </a:r>
            <a:r>
              <a:rPr lang="en-US" sz="1600" dirty="0">
                <a:solidFill>
                  <a:schemeClr val="tx1"/>
                </a:solidFill>
                <a:latin typeface="Franklin Gothic Book" panose="020B0503020102020204" pitchFamily="34" charset="0"/>
              </a:rPr>
              <a:t>. Consecutive uninsured months</a:t>
            </a:r>
            <a:r>
              <a:rPr lang="en-US" sz="1600" dirty="0">
                <a:solidFill>
                  <a:srgbClr val="000000"/>
                </a:solidFill>
                <a:latin typeface="Franklin Gothic Book" panose="020B0503020102020204" pitchFamily="34" charset="0"/>
              </a:rPr>
              <a:t> at the end of  2015 count toward a gap at the start of 2016</a:t>
            </a:r>
            <a:r>
              <a:rPr lang="en-US" sz="1600" dirty="0">
                <a:solidFill>
                  <a:schemeClr val="tx1"/>
                </a:solidFill>
                <a:latin typeface="Franklin Gothic Book" panose="020B0503020102020204" pitchFamily="34" charset="0"/>
              </a:rPr>
              <a:t>; uninsured months in 2017 do not. </a:t>
            </a:r>
          </a:p>
          <a:p>
            <a:pPr lvl="1">
              <a:spcBef>
                <a:spcPts val="300"/>
              </a:spcBef>
              <a:buClr>
                <a:schemeClr val="tx2">
                  <a:lumMod val="60000"/>
                  <a:lumOff val="40000"/>
                </a:schemeClr>
              </a:buClr>
            </a:pPr>
            <a:r>
              <a:rPr lang="en-US" sz="1400" b="1" i="1" dirty="0">
                <a:solidFill>
                  <a:schemeClr val="tx1"/>
                </a:solidFill>
                <a:latin typeface="Franklin Gothic Book" panose="020B0503020102020204" pitchFamily="34" charset="0"/>
              </a:rPr>
              <a:t>Example:  </a:t>
            </a:r>
            <a:r>
              <a:rPr lang="en-US" sz="1400" dirty="0">
                <a:solidFill>
                  <a:schemeClr val="tx1"/>
                </a:solidFill>
                <a:latin typeface="Franklin Gothic Book" panose="020B0503020102020204" pitchFamily="34" charset="0"/>
              </a:rPr>
              <a:t>If Bob is uninsured (and not exempt) Dec 2015, Jan 2016 and Feb 2016, he doesn’t qualify for this exemption because the gap is not less than 3 months.</a:t>
            </a:r>
            <a:r>
              <a:rPr lang="en-US" sz="1600" dirty="0">
                <a:solidFill>
                  <a:schemeClr val="tx1"/>
                </a:solidFill>
                <a:latin typeface="Franklin Gothic Book" panose="020B0503020102020204" pitchFamily="34" charset="0"/>
              </a:rPr>
              <a:t>  </a:t>
            </a:r>
          </a:p>
        </p:txBody>
      </p:sp>
    </p:spTree>
    <p:extLst>
      <p:ext uri="{BB962C8B-B14F-4D97-AF65-F5344CB8AC3E}">
        <p14:creationId xmlns:p14="http://schemas.microsoft.com/office/powerpoint/2010/main" val="230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92611" cy="516966"/>
          </a:xfrm>
        </p:spPr>
        <p:txBody>
          <a:bodyPr/>
          <a:lstStyle/>
          <a:p>
            <a:r>
              <a:rPr lang="en-US" dirty="0"/>
              <a:t>IRS Exemptions: Certain Noncitizens</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11</a:t>
            </a:fld>
            <a:endParaRPr lang="en-US" dirty="0"/>
          </a:p>
        </p:txBody>
      </p:sp>
      <p:sp>
        <p:nvSpPr>
          <p:cNvPr id="14" name="Rectangle 13"/>
          <p:cNvSpPr/>
          <p:nvPr/>
        </p:nvSpPr>
        <p:spPr>
          <a:xfrm>
            <a:off x="273000" y="861451"/>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Citizens living abroad and certain noncitizens</a:t>
            </a:r>
          </a:p>
        </p:txBody>
      </p:sp>
      <p:sp>
        <p:nvSpPr>
          <p:cNvPr id="16" name="Rectangle 15"/>
          <p:cNvSpPr/>
          <p:nvPr/>
        </p:nvSpPr>
        <p:spPr>
          <a:xfrm>
            <a:off x="7873163" y="859695"/>
            <a:ext cx="917977"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a:t>
            </a:r>
          </a:p>
        </p:txBody>
      </p:sp>
      <p:sp>
        <p:nvSpPr>
          <p:cNvPr id="18" name="Rectangle 17"/>
          <p:cNvSpPr/>
          <p:nvPr/>
        </p:nvSpPr>
        <p:spPr>
          <a:xfrm>
            <a:off x="272999" y="1310813"/>
            <a:ext cx="8498594" cy="4862269"/>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lvl="0" defTabSz="457200">
              <a:spcBef>
                <a:spcPct val="20000"/>
              </a:spcBef>
              <a:buClr>
                <a:srgbClr val="1F497D">
                  <a:lumMod val="60000"/>
                  <a:lumOff val="40000"/>
                </a:srgbClr>
              </a:buClr>
            </a:pPr>
            <a:r>
              <a:rPr lang="en-US" sz="1600" dirty="0">
                <a:solidFill>
                  <a:schemeClr val="tx1"/>
                </a:solidFill>
                <a:latin typeface="Franklin Gothic Book" panose="020B0503020102020204" pitchFamily="34" charset="0"/>
              </a:rPr>
              <a:t>This exemption applies to:</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Individuals who are not U.S. citizens, nationals or lawfully present (i.e., undocumented immigrants)</a:t>
            </a:r>
          </a:p>
          <a:p>
            <a:pPr marL="233363" lvl="0"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other </a:t>
            </a:r>
            <a:r>
              <a:rPr lang="en-US" sz="1600" dirty="0">
                <a:solidFill>
                  <a:srgbClr val="000000"/>
                </a:solidFill>
                <a:latin typeface="Franklin Gothic Book" panose="020B0503020102020204" pitchFamily="34" charset="0"/>
              </a:rPr>
              <a:t>citizens living outside </a:t>
            </a:r>
            <a:r>
              <a:rPr lang="en-US" sz="1600" dirty="0">
                <a:solidFill>
                  <a:schemeClr val="tx1"/>
                </a:solidFill>
                <a:latin typeface="Franklin Gothic Book" panose="020B0503020102020204" pitchFamily="34" charset="0"/>
              </a:rPr>
              <a:t>of the U.S., residents of territories, and 1040NR (or 1040NR-EZ) filers.</a:t>
            </a:r>
          </a:p>
          <a:p>
            <a:pPr marL="233363" indent="-233363" defTabSz="457200">
              <a:spcBef>
                <a:spcPct val="20000"/>
              </a:spcBef>
              <a:buClr>
                <a:srgbClr val="1F497D">
                  <a:lumMod val="60000"/>
                  <a:lumOff val="40000"/>
                </a:srgbClr>
              </a:buClr>
              <a:buFont typeface="Arial"/>
              <a:buChar char="•"/>
            </a:pPr>
            <a:endParaRPr lang="en-US" sz="1600" b="1" u="sng"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How do I identify someone who is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Consult the list of immigration statuses that qualify a person for help with health costs. If the person’s status is </a:t>
            </a:r>
            <a:r>
              <a:rPr lang="en-US" sz="1600" u="sng" dirty="0">
                <a:solidFill>
                  <a:schemeClr val="tx1"/>
                </a:solidFill>
                <a:latin typeface="Franklin Gothic Book" panose="020B0503020102020204" pitchFamily="34" charset="0"/>
              </a:rPr>
              <a:t>not</a:t>
            </a:r>
            <a:r>
              <a:rPr lang="en-US" sz="1600" dirty="0">
                <a:solidFill>
                  <a:schemeClr val="tx1"/>
                </a:solidFill>
                <a:latin typeface="Franklin Gothic Book" panose="020B0503020102020204" pitchFamily="34" charset="0"/>
              </a:rPr>
              <a:t> on this list, they are eligible for this exemption. </a:t>
            </a:r>
          </a:p>
          <a:p>
            <a:pPr marL="233363" indent="-233363" defTabSz="457200">
              <a:spcBef>
                <a:spcPct val="20000"/>
              </a:spcBef>
              <a:buClr>
                <a:srgbClr val="1F497D">
                  <a:lumMod val="60000"/>
                  <a:lumOff val="40000"/>
                </a:srgbClr>
              </a:buClr>
              <a:buFont typeface="Arial"/>
              <a:buChar char="•"/>
            </a:pPr>
            <a:r>
              <a:rPr lang="en-US" sz="1600" dirty="0">
                <a:solidFill>
                  <a:schemeClr val="accent4">
                    <a:lumMod val="50000"/>
                  </a:schemeClr>
                </a:solidFill>
                <a:latin typeface="Franklin Gothic Book" panose="020B0503020102020204" pitchFamily="34" charset="0"/>
                <a:hlinkClick r:id="rId2"/>
              </a:rPr>
              <a:t>https://www.healthcare.gov/immigrants/immigration-status/</a:t>
            </a:r>
            <a:endParaRPr lang="en-US" sz="1600" dirty="0">
              <a:solidFill>
                <a:schemeClr val="accent4">
                  <a:lumMod val="50000"/>
                </a:schemeClr>
              </a:solidFill>
              <a:latin typeface="Franklin Gothic Book" panose="020B0503020102020204" pitchFamily="34" charset="0"/>
            </a:endParaRPr>
          </a:p>
          <a:p>
            <a:pPr defTabSz="457200">
              <a:spcBef>
                <a:spcPct val="20000"/>
              </a:spcBef>
              <a:buClr>
                <a:srgbClr val="1F497D">
                  <a:lumMod val="60000"/>
                  <a:lumOff val="40000"/>
                </a:srgbClr>
              </a:buClr>
            </a:pPr>
            <a:endParaRPr lang="en-US" sz="1600" dirty="0">
              <a:solidFill>
                <a:schemeClr val="tx1"/>
              </a:solidFill>
              <a:latin typeface="Franklin Gothic Book" panose="020B0503020102020204" pitchFamily="34" charset="0"/>
            </a:endParaRPr>
          </a:p>
          <a:p>
            <a:pPr defTabSz="457200">
              <a:spcBef>
                <a:spcPct val="20000"/>
              </a:spcBef>
              <a:buClr>
                <a:srgbClr val="1F497D">
                  <a:lumMod val="60000"/>
                  <a:lumOff val="40000"/>
                </a:srgbClr>
              </a:buClr>
            </a:pPr>
            <a:r>
              <a:rPr lang="en-US" sz="1600" b="1" i="1" dirty="0">
                <a:solidFill>
                  <a:schemeClr val="tx1"/>
                </a:solidFill>
                <a:latin typeface="Franklin Gothic Book" panose="020B0503020102020204" pitchFamily="34" charset="0"/>
              </a:rPr>
              <a:t>Does everyone with an ITIN get this exemption?</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Many people with ITINs will be eligible for this exemption. </a:t>
            </a:r>
          </a:p>
          <a:p>
            <a:pPr marL="285750" indent="-285750" defTabSz="457200">
              <a:spcBef>
                <a:spcPct val="20000"/>
              </a:spcBef>
              <a:buClr>
                <a:srgbClr val="1F497D">
                  <a:lumMod val="60000"/>
                  <a:lumOff val="40000"/>
                </a:srgbClr>
              </a:buClr>
              <a:buFont typeface="Arial"/>
              <a:buChar char="•"/>
            </a:pPr>
            <a:r>
              <a:rPr lang="en-US" sz="1600" dirty="0">
                <a:solidFill>
                  <a:schemeClr val="tx1"/>
                </a:solidFill>
                <a:latin typeface="Franklin Gothic Book" panose="020B0503020102020204" pitchFamily="34" charset="0"/>
              </a:rPr>
              <a:t>Some people with SSNs are eligible, too. </a:t>
            </a:r>
          </a:p>
          <a:p>
            <a:pPr marL="742950" lvl="1" indent="-285750" defTabSz="457200">
              <a:spcBef>
                <a:spcPct val="20000"/>
              </a:spcBef>
              <a:buClr>
                <a:srgbClr val="1F497D">
                  <a:lumMod val="60000"/>
                  <a:lumOff val="40000"/>
                </a:srgbClr>
              </a:buClr>
              <a:buFont typeface="Arial"/>
              <a:buChar char="•"/>
            </a:pPr>
            <a:r>
              <a:rPr lang="en-US" sz="1400" b="1" i="1" dirty="0">
                <a:solidFill>
                  <a:schemeClr val="tx1"/>
                </a:solidFill>
                <a:latin typeface="Franklin Gothic Book" panose="020B0503020102020204" pitchFamily="34" charset="0"/>
              </a:rPr>
              <a:t>Example:</a:t>
            </a:r>
            <a:r>
              <a:rPr lang="en-US" sz="1400" dirty="0">
                <a:solidFill>
                  <a:schemeClr val="tx1"/>
                </a:solidFill>
                <a:latin typeface="Franklin Gothic Book" panose="020B0503020102020204" pitchFamily="34" charset="0"/>
              </a:rPr>
              <a:t>  A lawful social security number but not an eligible immigration status. E.g., a person who is a Deferred Action for Childhood Arrivals (DACA) grantee (“Dreamer”) can claim the exemption, despite having an SSN.</a:t>
            </a:r>
          </a:p>
          <a:p>
            <a:pPr marL="233363" lvl="0" indent="-233363" defTabSz="457200">
              <a:spcBef>
                <a:spcPct val="20000"/>
              </a:spcBef>
              <a:buClr>
                <a:srgbClr val="1F497D">
                  <a:lumMod val="60000"/>
                  <a:lumOff val="40000"/>
                </a:srgbClr>
              </a:buClr>
              <a:buFont typeface="Arial"/>
              <a:buChar char="•"/>
            </a:pPr>
            <a:endParaRPr lang="en-US" sz="16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0246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6" end="6"/>
                                            </p:txEl>
                                          </p:spTgt>
                                        </p:tgtEl>
                                        <p:attrNameLst>
                                          <p:attrName>style.visibility</p:attrName>
                                        </p:attrNameLst>
                                      </p:cBhvr>
                                      <p:to>
                                        <p:strVal val="visible"/>
                                      </p:to>
                                    </p:set>
                                    <p:animEffect transition="in" filter="fade">
                                      <p:cBhvr>
                                        <p:cTn id="13" dur="500"/>
                                        <p:tgtEl>
                                          <p:spTgt spid="1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8" end="8"/>
                                            </p:txEl>
                                          </p:spTgt>
                                        </p:tgtEl>
                                        <p:attrNameLst>
                                          <p:attrName>style.visibility</p:attrName>
                                        </p:attrNameLst>
                                      </p:cBhvr>
                                      <p:to>
                                        <p:strVal val="visible"/>
                                      </p:to>
                                    </p:set>
                                    <p:animEffect transition="in" filter="fade">
                                      <p:cBhvr>
                                        <p:cTn id="18" dur="500"/>
                                        <p:tgtEl>
                                          <p:spTgt spid="18">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xEl>
                                              <p:pRg st="9" end="9"/>
                                            </p:txEl>
                                          </p:spTgt>
                                        </p:tgtEl>
                                        <p:attrNameLst>
                                          <p:attrName>style.visibility</p:attrName>
                                        </p:attrNameLst>
                                      </p:cBhvr>
                                      <p:to>
                                        <p:strVal val="visible"/>
                                      </p:to>
                                    </p:set>
                                    <p:animEffect transition="in" filter="fade">
                                      <p:cBhvr>
                                        <p:cTn id="21" dur="500"/>
                                        <p:tgtEl>
                                          <p:spTgt spid="18">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xEl>
                                              <p:pRg st="10" end="10"/>
                                            </p:txEl>
                                          </p:spTgt>
                                        </p:tgtEl>
                                        <p:attrNameLst>
                                          <p:attrName>style.visibility</p:attrName>
                                        </p:attrNameLst>
                                      </p:cBhvr>
                                      <p:to>
                                        <p:strVal val="visible"/>
                                      </p:to>
                                    </p:set>
                                    <p:animEffect transition="in" filter="fade">
                                      <p:cBhvr>
                                        <p:cTn id="24" dur="500"/>
                                        <p:tgtEl>
                                          <p:spTgt spid="18">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xEl>
                                              <p:pRg st="11" end="11"/>
                                            </p:txEl>
                                          </p:spTgt>
                                        </p:tgtEl>
                                        <p:attrNameLst>
                                          <p:attrName>style.visibility</p:attrName>
                                        </p:attrNameLst>
                                      </p:cBhvr>
                                      <p:to>
                                        <p:strVal val="visible"/>
                                      </p:to>
                                    </p:set>
                                    <p:animEffect transition="in" filter="fade">
                                      <p:cBhvr>
                                        <p:cTn id="27"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IRS Exemptions</a:t>
            </a:r>
          </a:p>
        </p:txBody>
      </p:sp>
      <p:sp>
        <p:nvSpPr>
          <p:cNvPr id="7" name="Content Placeholder 6"/>
          <p:cNvSpPr>
            <a:spLocks noGrp="1"/>
          </p:cNvSpPr>
          <p:nvPr>
            <p:ph idx="1"/>
          </p:nvPr>
        </p:nvSpPr>
        <p:spPr>
          <a:xfrm>
            <a:off x="364734" y="2718274"/>
            <a:ext cx="8229600" cy="3103406"/>
          </a:xfrm>
        </p:spPr>
        <p:txBody>
          <a:bodyPr/>
          <a:lstStyle/>
          <a:p>
            <a:r>
              <a:rPr lang="en-US" sz="1600" dirty="0"/>
              <a:t>As of September 1, 2016, these exemptions will not be available from the marketplace. </a:t>
            </a:r>
          </a:p>
          <a:p>
            <a:r>
              <a:rPr lang="en-US" sz="1600" dirty="0"/>
              <a:t>“Evergreen” exemptions can still be used.</a:t>
            </a:r>
          </a:p>
          <a:p>
            <a:r>
              <a:rPr lang="en-US" sz="1600" dirty="0"/>
              <a:t>If someone already has an Exemption Certificate Number, use it. </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12</a:t>
            </a:fld>
            <a:endParaRPr lang="en-US" dirty="0"/>
          </a:p>
        </p:txBody>
      </p:sp>
      <p:sp>
        <p:nvSpPr>
          <p:cNvPr id="8" name="Rectangle 7"/>
          <p:cNvSpPr/>
          <p:nvPr/>
        </p:nvSpPr>
        <p:spPr>
          <a:xfrm>
            <a:off x="359071" y="1085800"/>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Members of a health care sharing ministry</a:t>
            </a:r>
          </a:p>
        </p:txBody>
      </p:sp>
      <p:sp>
        <p:nvSpPr>
          <p:cNvPr id="9" name="Rectangle 8"/>
          <p:cNvSpPr/>
          <p:nvPr/>
        </p:nvSpPr>
        <p:spPr>
          <a:xfrm>
            <a:off x="370822" y="1584247"/>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Members of an Indian tribe or eligible for services through an Indian health care provider or the Indian Health Service</a:t>
            </a:r>
          </a:p>
        </p:txBody>
      </p:sp>
      <p:sp>
        <p:nvSpPr>
          <p:cNvPr id="10" name="Rectangle 9"/>
          <p:cNvSpPr/>
          <p:nvPr/>
        </p:nvSpPr>
        <p:spPr>
          <a:xfrm>
            <a:off x="7948604" y="1085686"/>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a:t>
            </a:r>
          </a:p>
        </p:txBody>
      </p:sp>
      <p:sp>
        <p:nvSpPr>
          <p:cNvPr id="11" name="Rectangle 10"/>
          <p:cNvSpPr/>
          <p:nvPr/>
        </p:nvSpPr>
        <p:spPr>
          <a:xfrm>
            <a:off x="7960355" y="1584247"/>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a:t>
            </a:r>
          </a:p>
        </p:txBody>
      </p:sp>
      <p:sp>
        <p:nvSpPr>
          <p:cNvPr id="12" name="Rectangle 11"/>
          <p:cNvSpPr/>
          <p:nvPr/>
        </p:nvSpPr>
        <p:spPr>
          <a:xfrm>
            <a:off x="370822" y="2082694"/>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Incarceration</a:t>
            </a:r>
          </a:p>
        </p:txBody>
      </p:sp>
      <p:sp>
        <p:nvSpPr>
          <p:cNvPr id="13" name="Rectangle 12"/>
          <p:cNvSpPr/>
          <p:nvPr/>
        </p:nvSpPr>
        <p:spPr>
          <a:xfrm>
            <a:off x="7948604" y="2082694"/>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t>
            </a:r>
          </a:p>
        </p:txBody>
      </p:sp>
    </p:spTree>
    <p:extLst>
      <p:ext uri="{BB962C8B-B14F-4D97-AF65-F5344CB8AC3E}">
        <p14:creationId xmlns:p14="http://schemas.microsoft.com/office/powerpoint/2010/main" val="260226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sp>
        <p:nvSpPr>
          <p:cNvPr id="5" name="Rectangle 4"/>
          <p:cNvSpPr/>
          <p:nvPr/>
        </p:nvSpPr>
        <p:spPr>
          <a:xfrm>
            <a:off x="7943495" y="977277"/>
            <a:ext cx="882970"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t>
            </a:r>
          </a:p>
        </p:txBody>
      </p:sp>
      <p:sp>
        <p:nvSpPr>
          <p:cNvPr id="6" name="Rectangle 5"/>
          <p:cNvSpPr/>
          <p:nvPr/>
        </p:nvSpPr>
        <p:spPr>
          <a:xfrm>
            <a:off x="351612" y="977277"/>
            <a:ext cx="753426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Aggregate self-only coverage is considered unaffordable </a:t>
            </a:r>
          </a:p>
          <a:p>
            <a:r>
              <a:rPr lang="en-US" sz="1400" i="1" dirty="0">
                <a:solidFill>
                  <a:schemeClr val="tx1"/>
                </a:solidFill>
              </a:rPr>
              <a:t>Total cost of two or more family members’ aggregate self-only coverage is more than 8.13% of HHI</a:t>
            </a:r>
          </a:p>
        </p:txBody>
      </p:sp>
      <p:sp>
        <p:nvSpPr>
          <p:cNvPr id="7" name="Rectangle 6"/>
          <p:cNvSpPr/>
          <p:nvPr/>
        </p:nvSpPr>
        <p:spPr>
          <a:xfrm>
            <a:off x="356085" y="1473182"/>
            <a:ext cx="8470379" cy="4423416"/>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r>
              <a:rPr lang="en-US" sz="1600" b="1" dirty="0">
                <a:solidFill>
                  <a:schemeClr val="tx2"/>
                </a:solidFill>
              </a:rPr>
              <a:t>Household Income: </a:t>
            </a:r>
            <a:r>
              <a:rPr lang="en-US" sz="1600" dirty="0">
                <a:solidFill>
                  <a:schemeClr val="tx2"/>
                </a:solidFill>
              </a:rPr>
              <a:t>$45,000</a:t>
            </a:r>
          </a:p>
          <a:p>
            <a:pPr marL="237744" indent="-237744">
              <a:buClr>
                <a:schemeClr val="tx2">
                  <a:lumMod val="60000"/>
                  <a:lumOff val="40000"/>
                </a:schemeClr>
              </a:buClr>
              <a:buFont typeface="Arial" panose="020B0604020202020204" pitchFamily="34" charset="0"/>
              <a:buChar char="•"/>
            </a:pPr>
            <a:endParaRPr lang="en-US" sz="1600" b="1" dirty="0">
              <a:solidFill>
                <a:schemeClr val="tx2"/>
              </a:solidFill>
            </a:endParaRPr>
          </a:p>
          <a:p>
            <a:pPr marL="237744" indent="-237744">
              <a:buClr>
                <a:schemeClr val="tx2">
                  <a:lumMod val="60000"/>
                  <a:lumOff val="40000"/>
                </a:schemeClr>
              </a:buClr>
              <a:buFont typeface="Arial" panose="020B0604020202020204" pitchFamily="34" charset="0"/>
              <a:buChar char="•"/>
            </a:pPr>
            <a:endParaRPr lang="en-US" sz="1600" b="1" dirty="0">
              <a:solidFill>
                <a:schemeClr val="tx2"/>
              </a:solidFill>
            </a:endParaRPr>
          </a:p>
          <a:p>
            <a:pPr marL="237744" indent="-237744">
              <a:buClr>
                <a:schemeClr val="tx2">
                  <a:lumMod val="60000"/>
                  <a:lumOff val="40000"/>
                </a:schemeClr>
              </a:buClr>
              <a:buFont typeface="Arial" panose="020B0604020202020204" pitchFamily="34" charset="0"/>
              <a:buChar cha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a:p>
            <a:pPr algn="ctr">
              <a:buClr>
                <a:schemeClr val="tx2">
                  <a:lumMod val="60000"/>
                  <a:lumOff val="40000"/>
                </a:schemeClr>
              </a:buClr>
            </a:pPr>
            <a:endParaRPr lang="en-US" sz="1600" b="1" dirty="0">
              <a:solidFill>
                <a:schemeClr val="tx2"/>
              </a:solidFill>
            </a:endParaRPr>
          </a:p>
        </p:txBody>
      </p:sp>
      <p:pic>
        <p:nvPicPr>
          <p:cNvPr id="8" name="Picture 7"/>
          <p:cNvPicPr>
            <a:picLocks noChangeAspect="1"/>
          </p:cNvPicPr>
          <p:nvPr/>
        </p:nvPicPr>
        <p:blipFill>
          <a:blip r:embed="rId2"/>
          <a:stretch>
            <a:fillRect/>
          </a:stretch>
        </p:blipFill>
        <p:spPr>
          <a:xfrm>
            <a:off x="3373103" y="2119354"/>
            <a:ext cx="2408129" cy="2042337"/>
          </a:xfrm>
          <a:prstGeom prst="rect">
            <a:avLst/>
          </a:prstGeom>
        </p:spPr>
      </p:pic>
      <p:sp>
        <p:nvSpPr>
          <p:cNvPr id="9" name="TextBox 8"/>
          <p:cNvSpPr txBox="1"/>
          <p:nvPr/>
        </p:nvSpPr>
        <p:spPr>
          <a:xfrm>
            <a:off x="623843" y="2468586"/>
            <a:ext cx="2615013" cy="1107996"/>
          </a:xfrm>
          <a:prstGeom prst="rect">
            <a:avLst/>
          </a:prstGeom>
          <a:noFill/>
        </p:spPr>
        <p:txBody>
          <a:bodyPr wrap="square" rtlCol="0">
            <a:spAutoFit/>
          </a:bodyPr>
          <a:lstStyle/>
          <a:p>
            <a:r>
              <a:rPr lang="en-US" sz="1600" b="1" dirty="0">
                <a:solidFill>
                  <a:schemeClr val="tx2"/>
                </a:solidFill>
              </a:rPr>
              <a:t>Premium cost for Joan only: </a:t>
            </a:r>
          </a:p>
          <a:p>
            <a:r>
              <a:rPr lang="en-US" dirty="0">
                <a:latin typeface="Franklin Gothic Book" panose="020B0503020102020204" pitchFamily="34" charset="0"/>
              </a:rPr>
              <a:t>$</a:t>
            </a:r>
            <a:r>
              <a:rPr lang="en-US" b="1" dirty="0">
                <a:latin typeface="Franklin Gothic Book" panose="020B0503020102020204" pitchFamily="34" charset="0"/>
              </a:rPr>
              <a:t>2,100/year </a:t>
            </a:r>
          </a:p>
          <a:p>
            <a:r>
              <a:rPr lang="en-US" sz="1400" dirty="0">
                <a:latin typeface="Franklin Gothic Book" panose="020B0503020102020204" pitchFamily="34" charset="0"/>
              </a:rPr>
              <a:t>No offer of family coverage</a:t>
            </a:r>
          </a:p>
          <a:p>
            <a:r>
              <a:rPr lang="en-US" b="1" dirty="0">
                <a:latin typeface="Franklin Gothic Book" panose="020B0503020102020204" pitchFamily="34" charset="0"/>
              </a:rPr>
              <a:t>4.6% of income</a:t>
            </a:r>
          </a:p>
        </p:txBody>
      </p:sp>
      <p:sp>
        <p:nvSpPr>
          <p:cNvPr id="10" name="TextBox 9"/>
          <p:cNvSpPr txBox="1"/>
          <p:nvPr/>
        </p:nvSpPr>
        <p:spPr>
          <a:xfrm>
            <a:off x="6091202" y="2468585"/>
            <a:ext cx="2615013" cy="1538883"/>
          </a:xfrm>
          <a:prstGeom prst="rect">
            <a:avLst/>
          </a:prstGeom>
          <a:noFill/>
        </p:spPr>
        <p:txBody>
          <a:bodyPr wrap="square" rtlCol="0">
            <a:spAutoFit/>
          </a:bodyPr>
          <a:lstStyle/>
          <a:p>
            <a:r>
              <a:rPr lang="en-US" sz="1600" b="1" dirty="0">
                <a:solidFill>
                  <a:schemeClr val="tx2"/>
                </a:solidFill>
              </a:rPr>
              <a:t>Premium cost for Bob only: </a:t>
            </a:r>
          </a:p>
          <a:p>
            <a:r>
              <a:rPr lang="en-US" dirty="0">
                <a:latin typeface="Franklin Gothic Book" panose="020B0503020102020204" pitchFamily="34" charset="0"/>
              </a:rPr>
              <a:t>$</a:t>
            </a:r>
            <a:r>
              <a:rPr lang="en-US" b="1" dirty="0">
                <a:latin typeface="Franklin Gothic Book" panose="020B0503020102020204" pitchFamily="34" charset="0"/>
              </a:rPr>
              <a:t>2,400/year</a:t>
            </a:r>
          </a:p>
          <a:p>
            <a:r>
              <a:rPr lang="en-US" sz="1400" dirty="0">
                <a:latin typeface="Franklin Gothic Book" panose="020B0503020102020204" pitchFamily="34" charset="0"/>
              </a:rPr>
              <a:t>Family coverage is offered but is unaffordable (exceeds 8.13% of income)</a:t>
            </a:r>
          </a:p>
          <a:p>
            <a:r>
              <a:rPr lang="en-US" b="1" dirty="0">
                <a:latin typeface="Franklin Gothic Book" panose="020B0503020102020204" pitchFamily="34" charset="0"/>
              </a:rPr>
              <a:t>5.3% of income</a:t>
            </a:r>
          </a:p>
        </p:txBody>
      </p:sp>
      <p:sp>
        <p:nvSpPr>
          <p:cNvPr id="3" name="TextBox 2"/>
          <p:cNvSpPr txBox="1"/>
          <p:nvPr/>
        </p:nvSpPr>
        <p:spPr>
          <a:xfrm>
            <a:off x="1940215" y="4291761"/>
            <a:ext cx="5126872" cy="1446550"/>
          </a:xfrm>
          <a:prstGeom prst="rect">
            <a:avLst/>
          </a:prstGeom>
          <a:noFill/>
        </p:spPr>
        <p:txBody>
          <a:bodyPr wrap="square" rtlCol="0">
            <a:spAutoFit/>
          </a:bodyPr>
          <a:lstStyle/>
          <a:p>
            <a:pPr algn="ctr">
              <a:buClr>
                <a:schemeClr val="tx2">
                  <a:lumMod val="60000"/>
                  <a:lumOff val="40000"/>
                </a:schemeClr>
              </a:buClr>
            </a:pPr>
            <a:r>
              <a:rPr lang="en-US" sz="1600" b="1" dirty="0">
                <a:solidFill>
                  <a:schemeClr val="tx2"/>
                </a:solidFill>
              </a:rPr>
              <a:t>Aggregate cost: $2,100 + $2,400 = $4,500</a:t>
            </a:r>
          </a:p>
          <a:p>
            <a:pPr algn="ctr">
              <a:buClr>
                <a:schemeClr val="tx2">
                  <a:lumMod val="60000"/>
                  <a:lumOff val="40000"/>
                </a:schemeClr>
              </a:buClr>
            </a:pPr>
            <a:r>
              <a:rPr lang="en-US" b="1" dirty="0">
                <a:latin typeface="Franklin Gothic Book" panose="020B0503020102020204" pitchFamily="34" charset="0"/>
              </a:rPr>
              <a:t>10% of income</a:t>
            </a:r>
          </a:p>
          <a:p>
            <a:pPr algn="ctr">
              <a:buClr>
                <a:schemeClr val="tx2">
                  <a:lumMod val="60000"/>
                  <a:lumOff val="40000"/>
                </a:schemeClr>
              </a:buClr>
            </a:pPr>
            <a:endParaRPr lang="en-US" b="1" dirty="0">
              <a:latin typeface="Franklin Gothic Book" panose="020B0503020102020204" pitchFamily="34" charset="0"/>
            </a:endParaRPr>
          </a:p>
          <a:p>
            <a:pPr algn="ctr">
              <a:buClr>
                <a:schemeClr val="tx2">
                  <a:lumMod val="60000"/>
                  <a:lumOff val="40000"/>
                </a:schemeClr>
              </a:buClr>
            </a:pPr>
            <a:r>
              <a:rPr lang="en-US" b="1" dirty="0">
                <a:latin typeface="Franklin Gothic Book" panose="020B0503020102020204" pitchFamily="34" charset="0"/>
              </a:rPr>
              <a:t>Therefore, Joan and Bob are eligible for a Code G exemption for the year. </a:t>
            </a:r>
          </a:p>
        </p:txBody>
      </p:sp>
    </p:spTree>
    <p:extLst>
      <p:ext uri="{BB962C8B-B14F-4D97-AF65-F5344CB8AC3E}">
        <p14:creationId xmlns:p14="http://schemas.microsoft.com/office/powerpoint/2010/main" val="25701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Medicaid Coverage Gap</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sp>
        <p:nvSpPr>
          <p:cNvPr id="6" name="Rectangle 5"/>
          <p:cNvSpPr/>
          <p:nvPr/>
        </p:nvSpPr>
        <p:spPr>
          <a:xfrm>
            <a:off x="7966137" y="931831"/>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t>
            </a:r>
          </a:p>
        </p:txBody>
      </p:sp>
      <p:sp>
        <p:nvSpPr>
          <p:cNvPr id="7" name="Rectangle 6"/>
          <p:cNvSpPr/>
          <p:nvPr/>
        </p:nvSpPr>
        <p:spPr>
          <a:xfrm>
            <a:off x="388474" y="931831"/>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Resident of a state that did not expand Medicaid</a:t>
            </a:r>
          </a:p>
        </p:txBody>
      </p:sp>
      <p:sp>
        <p:nvSpPr>
          <p:cNvPr id="3" name="Rectangle 2"/>
          <p:cNvSpPr/>
          <p:nvPr/>
        </p:nvSpPr>
        <p:spPr>
          <a:xfrm>
            <a:off x="391695" y="1417645"/>
            <a:ext cx="8415507" cy="4333675"/>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marL="230188" indent="-230188">
              <a:spcBef>
                <a:spcPts val="300"/>
              </a:spcBef>
              <a:spcAft>
                <a:spcPts val="0"/>
              </a:spcAft>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Individuals who resided </a:t>
            </a:r>
            <a:r>
              <a:rPr lang="en-US" sz="1600" u="sng" dirty="0">
                <a:solidFill>
                  <a:schemeClr val="tx1"/>
                </a:solidFill>
                <a:latin typeface="Franklin Gothic Book" panose="020B0503020102020204" pitchFamily="34" charset="0"/>
              </a:rPr>
              <a:t>at any time</a:t>
            </a:r>
            <a:r>
              <a:rPr lang="en-US" sz="1600" dirty="0">
                <a:solidFill>
                  <a:schemeClr val="tx1"/>
                </a:solidFill>
                <a:latin typeface="Franklin Gothic Book" panose="020B0503020102020204" pitchFamily="34" charset="0"/>
              </a:rPr>
              <a:t> during 2016 in a state that did not expand Medicaid, </a:t>
            </a:r>
            <a:r>
              <a:rPr lang="en-US" sz="1600" i="1" dirty="0">
                <a:solidFill>
                  <a:schemeClr val="tx1"/>
                </a:solidFill>
                <a:latin typeface="Franklin Gothic Book" panose="020B0503020102020204" pitchFamily="34" charset="0"/>
              </a:rPr>
              <a:t>and</a:t>
            </a:r>
          </a:p>
          <a:p>
            <a:pPr marL="237744" indent="-237744">
              <a:spcBef>
                <a:spcPts val="300"/>
              </a:spcBef>
              <a:spcAft>
                <a:spcPts val="0"/>
              </a:spcAft>
              <a:buClr>
                <a:schemeClr val="tx2">
                  <a:lumMod val="60000"/>
                  <a:lumOff val="40000"/>
                </a:schemeClr>
              </a:buClr>
              <a:buFont typeface="Arial" panose="020B0604020202020204" pitchFamily="34" charset="0"/>
              <a:buChar char="•"/>
            </a:pPr>
            <a:r>
              <a:rPr lang="en-US" sz="1600" dirty="0">
                <a:solidFill>
                  <a:schemeClr val="tx1"/>
                </a:solidFill>
                <a:latin typeface="Franklin Gothic Book" panose="020B0503020102020204" pitchFamily="34" charset="0"/>
              </a:rPr>
              <a:t>Had household income below 138% FPL</a:t>
            </a: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37744" indent="-237744">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71430683"/>
              </p:ext>
            </p:extLst>
          </p:nvPr>
        </p:nvGraphicFramePr>
        <p:xfrm>
          <a:off x="815301" y="3542443"/>
          <a:ext cx="2956846" cy="1618955"/>
        </p:xfrm>
        <a:graphic>
          <a:graphicData uri="http://schemas.openxmlformats.org/drawingml/2006/table">
            <a:tbl>
              <a:tblPr firstRow="1" bandRow="1">
                <a:tableStyleId>{D27102A9-8310-4765-A935-A1911B00CA55}</a:tableStyleId>
              </a:tblPr>
              <a:tblGrid>
                <a:gridCol w="1216239">
                  <a:extLst>
                    <a:ext uri="{9D8B030D-6E8A-4147-A177-3AD203B41FA5}">
                      <a16:colId xmlns:a16="http://schemas.microsoft.com/office/drawing/2014/main" val="20000"/>
                    </a:ext>
                  </a:extLst>
                </a:gridCol>
                <a:gridCol w="1740607">
                  <a:extLst>
                    <a:ext uri="{9D8B030D-6E8A-4147-A177-3AD203B41FA5}">
                      <a16:colId xmlns:a16="http://schemas.microsoft.com/office/drawing/2014/main" val="20001"/>
                    </a:ext>
                  </a:extLst>
                </a:gridCol>
              </a:tblGrid>
              <a:tr h="323791">
                <a:tc>
                  <a:txBody>
                    <a:bodyPr/>
                    <a:lstStyle/>
                    <a:p>
                      <a:pPr algn="ctr"/>
                      <a:r>
                        <a:rPr lang="en-US" sz="1400" dirty="0">
                          <a:latin typeface="Franklin Gothic Book"/>
                          <a:cs typeface="Franklin Gothic Book"/>
                        </a:rPr>
                        <a:t>Family Size</a:t>
                      </a:r>
                      <a:endParaRPr lang="en-US" sz="1400" dirty="0">
                        <a:solidFill>
                          <a:schemeClr val="tx2"/>
                        </a:solidFill>
                        <a:latin typeface="Franklin Gothic Book"/>
                        <a:cs typeface="Franklin Gothic Book"/>
                      </a:endParaRPr>
                    </a:p>
                  </a:txBody>
                  <a:tcPr/>
                </a:tc>
                <a:tc>
                  <a:txBody>
                    <a:bodyPr/>
                    <a:lstStyle/>
                    <a:p>
                      <a:pPr algn="ctr"/>
                      <a:r>
                        <a:rPr lang="en-US" sz="1400" dirty="0">
                          <a:latin typeface="Franklin Gothic Book"/>
                          <a:cs typeface="Franklin Gothic Book"/>
                        </a:rPr>
                        <a:t>138%</a:t>
                      </a:r>
                      <a:r>
                        <a:rPr lang="en-US" sz="1400" baseline="0" dirty="0">
                          <a:latin typeface="Franklin Gothic Book"/>
                          <a:cs typeface="Franklin Gothic Book"/>
                        </a:rPr>
                        <a:t> FPL</a:t>
                      </a:r>
                      <a:endParaRPr lang="en-US" sz="1400" dirty="0">
                        <a:solidFill>
                          <a:schemeClr val="tx2"/>
                        </a:solidFill>
                        <a:latin typeface="Franklin Gothic Book"/>
                        <a:cs typeface="Franklin Gothic Book"/>
                      </a:endParaRPr>
                    </a:p>
                  </a:txBody>
                  <a:tcPr/>
                </a:tc>
                <a:extLst>
                  <a:ext uri="{0D108BD9-81ED-4DB2-BD59-A6C34878D82A}">
                    <a16:rowId xmlns:a16="http://schemas.microsoft.com/office/drawing/2014/main" val="10000"/>
                  </a:ext>
                </a:extLst>
              </a:tr>
              <a:tr h="323791">
                <a:tc>
                  <a:txBody>
                    <a:bodyPr/>
                    <a:lstStyle/>
                    <a:p>
                      <a:pPr algn="ctr"/>
                      <a:r>
                        <a:rPr lang="en-US" sz="1400" dirty="0">
                          <a:latin typeface="Franklin Gothic Book"/>
                          <a:cs typeface="Franklin Gothic Book"/>
                        </a:rPr>
                        <a:t>1</a:t>
                      </a:r>
                      <a:endParaRPr lang="en-US" sz="1400" dirty="0">
                        <a:solidFill>
                          <a:schemeClr val="tx2"/>
                        </a:solidFill>
                        <a:latin typeface="Franklin Gothic Book"/>
                        <a:cs typeface="Franklin Gothic Book"/>
                      </a:endParaRPr>
                    </a:p>
                  </a:txBody>
                  <a:tcPr/>
                </a:tc>
                <a:tc>
                  <a:txBody>
                    <a:bodyPr/>
                    <a:lstStyle/>
                    <a:p>
                      <a:pPr algn="ctr"/>
                      <a:r>
                        <a:rPr lang="en-US" sz="1400" dirty="0">
                          <a:latin typeface="Franklin Gothic Book"/>
                          <a:cs typeface="Franklin Gothic Book"/>
                        </a:rPr>
                        <a:t>$16,243</a:t>
                      </a:r>
                      <a:endParaRPr lang="en-US" sz="1400" dirty="0">
                        <a:solidFill>
                          <a:schemeClr val="tx2"/>
                        </a:solidFill>
                        <a:latin typeface="Franklin Gothic Book"/>
                        <a:cs typeface="Franklin Gothic Book"/>
                      </a:endParaRPr>
                    </a:p>
                  </a:txBody>
                  <a:tcPr/>
                </a:tc>
                <a:extLst>
                  <a:ext uri="{0D108BD9-81ED-4DB2-BD59-A6C34878D82A}">
                    <a16:rowId xmlns:a16="http://schemas.microsoft.com/office/drawing/2014/main" val="10001"/>
                  </a:ext>
                </a:extLst>
              </a:tr>
              <a:tr h="323791">
                <a:tc>
                  <a:txBody>
                    <a:bodyPr/>
                    <a:lstStyle/>
                    <a:p>
                      <a:pPr algn="ctr"/>
                      <a:r>
                        <a:rPr lang="en-US" sz="1400" dirty="0">
                          <a:latin typeface="Franklin Gothic Book"/>
                          <a:cs typeface="Franklin Gothic Book"/>
                        </a:rPr>
                        <a:t>2</a:t>
                      </a:r>
                      <a:endParaRPr lang="en-US" sz="1400" dirty="0">
                        <a:solidFill>
                          <a:schemeClr val="tx2"/>
                        </a:solidFill>
                        <a:latin typeface="Franklin Gothic Book"/>
                        <a:cs typeface="Franklin Gothic Book"/>
                      </a:endParaRPr>
                    </a:p>
                  </a:txBody>
                  <a:tcPr/>
                </a:tc>
                <a:tc>
                  <a:txBody>
                    <a:bodyPr/>
                    <a:lstStyle/>
                    <a:p>
                      <a:pPr algn="ctr"/>
                      <a:r>
                        <a:rPr lang="en-US" sz="1400" dirty="0">
                          <a:latin typeface="Franklin Gothic Book"/>
                          <a:cs typeface="Franklin Gothic Book"/>
                        </a:rPr>
                        <a:t>$21,984</a:t>
                      </a:r>
                      <a:endParaRPr lang="en-US" sz="1400" dirty="0">
                        <a:solidFill>
                          <a:schemeClr val="tx2"/>
                        </a:solidFill>
                        <a:latin typeface="Franklin Gothic Book"/>
                        <a:cs typeface="Franklin Gothic Book"/>
                      </a:endParaRPr>
                    </a:p>
                  </a:txBody>
                  <a:tcPr/>
                </a:tc>
                <a:extLst>
                  <a:ext uri="{0D108BD9-81ED-4DB2-BD59-A6C34878D82A}">
                    <a16:rowId xmlns:a16="http://schemas.microsoft.com/office/drawing/2014/main" val="10002"/>
                  </a:ext>
                </a:extLst>
              </a:tr>
              <a:tr h="323791">
                <a:tc>
                  <a:txBody>
                    <a:bodyPr/>
                    <a:lstStyle/>
                    <a:p>
                      <a:pPr algn="ctr"/>
                      <a:r>
                        <a:rPr lang="en-US" sz="1400" dirty="0">
                          <a:latin typeface="Franklin Gothic Book"/>
                          <a:cs typeface="Franklin Gothic Book"/>
                        </a:rPr>
                        <a:t>3</a:t>
                      </a:r>
                      <a:endParaRPr lang="en-US" sz="1400" dirty="0">
                        <a:solidFill>
                          <a:schemeClr val="tx2"/>
                        </a:solidFill>
                        <a:latin typeface="Franklin Gothic Book"/>
                        <a:cs typeface="Franklin Gothic Book"/>
                      </a:endParaRPr>
                    </a:p>
                  </a:txBody>
                  <a:tcPr/>
                </a:tc>
                <a:tc>
                  <a:txBody>
                    <a:bodyPr/>
                    <a:lstStyle/>
                    <a:p>
                      <a:pPr algn="ctr"/>
                      <a:r>
                        <a:rPr lang="en-US" sz="1400" dirty="0">
                          <a:latin typeface="Franklin Gothic Book"/>
                          <a:cs typeface="Franklin Gothic Book"/>
                        </a:rPr>
                        <a:t>$27,725</a:t>
                      </a:r>
                      <a:endParaRPr lang="en-US" sz="1400" dirty="0">
                        <a:solidFill>
                          <a:schemeClr val="tx2"/>
                        </a:solidFill>
                        <a:latin typeface="Franklin Gothic Book"/>
                        <a:cs typeface="Franklin Gothic Book"/>
                      </a:endParaRPr>
                    </a:p>
                  </a:txBody>
                  <a:tcPr/>
                </a:tc>
                <a:extLst>
                  <a:ext uri="{0D108BD9-81ED-4DB2-BD59-A6C34878D82A}">
                    <a16:rowId xmlns:a16="http://schemas.microsoft.com/office/drawing/2014/main" val="10003"/>
                  </a:ext>
                </a:extLst>
              </a:tr>
              <a:tr h="323791">
                <a:tc>
                  <a:txBody>
                    <a:bodyPr/>
                    <a:lstStyle/>
                    <a:p>
                      <a:pPr algn="ctr"/>
                      <a:r>
                        <a:rPr lang="en-US" sz="1400" dirty="0">
                          <a:latin typeface="Franklin Gothic Book"/>
                          <a:cs typeface="Franklin Gothic Book"/>
                        </a:rPr>
                        <a:t>4</a:t>
                      </a:r>
                      <a:endParaRPr lang="en-US" sz="1400" dirty="0">
                        <a:solidFill>
                          <a:schemeClr val="tx2"/>
                        </a:solidFill>
                        <a:latin typeface="Franklin Gothic Book"/>
                        <a:cs typeface="Franklin Gothic Book"/>
                      </a:endParaRPr>
                    </a:p>
                  </a:txBody>
                  <a:tcPr/>
                </a:tc>
                <a:tc>
                  <a:txBody>
                    <a:bodyPr/>
                    <a:lstStyle/>
                    <a:p>
                      <a:pPr algn="ctr"/>
                      <a:r>
                        <a:rPr lang="en-US" sz="1400" dirty="0">
                          <a:latin typeface="Franklin Gothic Book"/>
                          <a:cs typeface="Franklin Gothic Book"/>
                        </a:rPr>
                        <a:t>$33,465</a:t>
                      </a:r>
                      <a:endParaRPr lang="en-US" sz="1400" dirty="0">
                        <a:solidFill>
                          <a:schemeClr val="tx2"/>
                        </a:solidFill>
                        <a:latin typeface="Franklin Gothic Book"/>
                        <a:cs typeface="Franklin Gothic Book"/>
                      </a:endParaRPr>
                    </a:p>
                  </a:txBody>
                  <a:tcPr/>
                </a:tc>
                <a:extLst>
                  <a:ext uri="{0D108BD9-81ED-4DB2-BD59-A6C34878D82A}">
                    <a16:rowId xmlns:a16="http://schemas.microsoft.com/office/drawing/2014/main" val="10004"/>
                  </a:ext>
                </a:extLst>
              </a:tr>
            </a:tbl>
          </a:graphicData>
        </a:graphic>
      </p:graphicFrame>
      <p:grpSp>
        <p:nvGrpSpPr>
          <p:cNvPr id="13" name="Group 12"/>
          <p:cNvGrpSpPr/>
          <p:nvPr/>
        </p:nvGrpSpPr>
        <p:grpSpPr>
          <a:xfrm>
            <a:off x="462915" y="2369775"/>
            <a:ext cx="6338337" cy="782268"/>
            <a:chOff x="781584" y="1173766"/>
            <a:chExt cx="6589539" cy="782268"/>
          </a:xfrm>
        </p:grpSpPr>
        <p:sp>
          <p:nvSpPr>
            <p:cNvPr id="14" name="Rounded Rectangle 13"/>
            <p:cNvSpPr/>
            <p:nvPr/>
          </p:nvSpPr>
          <p:spPr>
            <a:xfrm>
              <a:off x="781584" y="1173766"/>
              <a:ext cx="1440997"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Adjusted Gross Income (AGI)</a:t>
              </a:r>
            </a:p>
          </p:txBody>
        </p:sp>
        <p:sp>
          <p:nvSpPr>
            <p:cNvPr id="15" name="Rounded Rectangle 14"/>
            <p:cNvSpPr/>
            <p:nvPr/>
          </p:nvSpPr>
          <p:spPr>
            <a:xfrm>
              <a:off x="2448675" y="1173766"/>
              <a:ext cx="169164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Non-Taxable Social Security Benefits</a:t>
              </a:r>
            </a:p>
          </p:txBody>
        </p:sp>
        <p:sp>
          <p:nvSpPr>
            <p:cNvPr id="16" name="Rounded Rectangle 15"/>
            <p:cNvSpPr/>
            <p:nvPr/>
          </p:nvSpPr>
          <p:spPr>
            <a:xfrm>
              <a:off x="4366409" y="1173766"/>
              <a:ext cx="1388179"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Tax-Exempt </a:t>
              </a:r>
            </a:p>
            <a:p>
              <a:pPr algn="ctr"/>
              <a:r>
                <a:rPr lang="en-US" sz="1200" b="1" dirty="0">
                  <a:latin typeface="Calibri" panose="020F0502020204030204" pitchFamily="34" charset="0"/>
                </a:rPr>
                <a:t>Interest</a:t>
              </a:r>
            </a:p>
          </p:txBody>
        </p:sp>
        <p:sp>
          <p:nvSpPr>
            <p:cNvPr id="17" name="Rounded Rectangle 16"/>
            <p:cNvSpPr/>
            <p:nvPr/>
          </p:nvSpPr>
          <p:spPr>
            <a:xfrm>
              <a:off x="6012663" y="1183596"/>
              <a:ext cx="1358460" cy="457200"/>
            </a:xfrm>
            <a:prstGeom prst="roundRect">
              <a:avLst/>
            </a:prstGeom>
            <a:solidFill>
              <a:schemeClr val="tx2"/>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Calibri" panose="020F0502020204030204" pitchFamily="34" charset="0"/>
                </a:rPr>
                <a:t>Excluded Foreign Income</a:t>
              </a:r>
            </a:p>
          </p:txBody>
        </p:sp>
        <p:sp>
          <p:nvSpPr>
            <p:cNvPr id="18" name="Rounded Rectangle 17"/>
            <p:cNvSpPr/>
            <p:nvPr/>
          </p:nvSpPr>
          <p:spPr>
            <a:xfrm>
              <a:off x="781584" y="1623105"/>
              <a:ext cx="1440997"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37</a:t>
              </a:r>
            </a:p>
          </p:txBody>
        </p:sp>
        <p:sp>
          <p:nvSpPr>
            <p:cNvPr id="19" name="Rounded Rectangle 18"/>
            <p:cNvSpPr/>
            <p:nvPr/>
          </p:nvSpPr>
          <p:spPr>
            <a:xfrm>
              <a:off x="2448675" y="1628626"/>
              <a:ext cx="169164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20a minus 20b</a:t>
              </a:r>
            </a:p>
          </p:txBody>
        </p:sp>
        <p:sp>
          <p:nvSpPr>
            <p:cNvPr id="20" name="Rounded Rectangle 19"/>
            <p:cNvSpPr/>
            <p:nvPr/>
          </p:nvSpPr>
          <p:spPr>
            <a:xfrm>
              <a:off x="4366409" y="1627159"/>
              <a:ext cx="1388179"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1040, Line 8b</a:t>
              </a:r>
            </a:p>
          </p:txBody>
        </p:sp>
        <p:sp>
          <p:nvSpPr>
            <p:cNvPr id="21" name="Rounded Rectangle 20"/>
            <p:cNvSpPr/>
            <p:nvPr/>
          </p:nvSpPr>
          <p:spPr>
            <a:xfrm>
              <a:off x="6012663" y="1623105"/>
              <a:ext cx="1358460" cy="327408"/>
            </a:xfrm>
            <a:prstGeom prst="roundRect">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22" name="Plus 21"/>
            <p:cNvSpPr/>
            <p:nvPr/>
          </p:nvSpPr>
          <p:spPr>
            <a:xfrm>
              <a:off x="2212701" y="126956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Plus 22"/>
            <p:cNvSpPr/>
            <p:nvPr/>
          </p:nvSpPr>
          <p:spPr>
            <a:xfrm>
              <a:off x="4130434" y="1253797"/>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Plus 23"/>
            <p:cNvSpPr/>
            <p:nvPr/>
          </p:nvSpPr>
          <p:spPr>
            <a:xfrm>
              <a:off x="5752008" y="1275799"/>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 name="TextBox 4"/>
          <p:cNvSpPr txBox="1"/>
          <p:nvPr/>
        </p:nvSpPr>
        <p:spPr>
          <a:xfrm>
            <a:off x="4197899" y="3561881"/>
            <a:ext cx="4269254" cy="523220"/>
          </a:xfrm>
          <a:prstGeom prst="rect">
            <a:avLst/>
          </a:prstGeom>
          <a:noFill/>
        </p:spPr>
        <p:txBody>
          <a:bodyPr wrap="square" rtlCol="0">
            <a:spAutoFit/>
          </a:bodyPr>
          <a:lstStyle/>
          <a:p>
            <a:r>
              <a:rPr lang="en-US" sz="1400" dirty="0">
                <a:latin typeface="Franklin Gothic Book" panose="020B0503020102020204" pitchFamily="34" charset="0"/>
              </a:rPr>
              <a:t>Applies to people who lived </a:t>
            </a:r>
            <a:r>
              <a:rPr lang="en-US" sz="1400" u="sng" dirty="0">
                <a:latin typeface="Franklin Gothic Book" panose="020B0503020102020204" pitchFamily="34" charset="0"/>
              </a:rPr>
              <a:t>at any time</a:t>
            </a:r>
            <a:r>
              <a:rPr lang="en-US" sz="1400" dirty="0">
                <a:latin typeface="Franklin Gothic Book" panose="020B0503020102020204" pitchFamily="34" charset="0"/>
              </a:rPr>
              <a:t> in 2016 in one of the following states:</a:t>
            </a:r>
          </a:p>
        </p:txBody>
      </p:sp>
      <p:sp>
        <p:nvSpPr>
          <p:cNvPr id="9" name="TextBox 8"/>
          <p:cNvSpPr txBox="1"/>
          <p:nvPr/>
        </p:nvSpPr>
        <p:spPr>
          <a:xfrm>
            <a:off x="4290290" y="4046821"/>
            <a:ext cx="4195062" cy="1384995"/>
          </a:xfrm>
          <a:prstGeom prst="rect">
            <a:avLst/>
          </a:prstGeom>
          <a:noFill/>
        </p:spPr>
        <p:txBody>
          <a:bodyPr wrap="square" numCol="3" rtlCol="0">
            <a:spAutoFit/>
          </a:bodyPr>
          <a:lstStyle/>
          <a:p>
            <a:pPr marL="111125" indent="-111125">
              <a:buFont typeface="Arial" panose="020B0604020202020204" pitchFamily="34" charset="0"/>
              <a:buChar char="•"/>
            </a:pPr>
            <a:r>
              <a:rPr lang="en-US" sz="1200" dirty="0"/>
              <a:t>Alabama</a:t>
            </a:r>
          </a:p>
          <a:p>
            <a:pPr marL="111125" indent="-111125">
              <a:buFont typeface="Arial" panose="020B0604020202020204" pitchFamily="34" charset="0"/>
              <a:buChar char="•"/>
            </a:pPr>
            <a:r>
              <a:rPr lang="en-US" sz="1200" dirty="0"/>
              <a:t>Florida</a:t>
            </a:r>
          </a:p>
          <a:p>
            <a:pPr marL="111125" indent="-111125">
              <a:buFont typeface="Arial" panose="020B0604020202020204" pitchFamily="34" charset="0"/>
              <a:buChar char="•"/>
            </a:pPr>
            <a:r>
              <a:rPr lang="en-US" sz="1200" dirty="0"/>
              <a:t>Georgia</a:t>
            </a:r>
          </a:p>
          <a:p>
            <a:pPr marL="111125" indent="-111125">
              <a:buFont typeface="Arial" panose="020B0604020202020204" pitchFamily="34" charset="0"/>
              <a:buChar char="•"/>
            </a:pPr>
            <a:r>
              <a:rPr lang="en-US" sz="1200"/>
              <a:t>Idaho</a:t>
            </a:r>
            <a:endParaRPr lang="en-US" sz="1200" dirty="0"/>
          </a:p>
          <a:p>
            <a:pPr marL="111125" indent="-111125">
              <a:buFont typeface="Arial" panose="020B0604020202020204" pitchFamily="34" charset="0"/>
              <a:buChar char="•"/>
            </a:pPr>
            <a:r>
              <a:rPr lang="en-US" sz="1200" dirty="0"/>
              <a:t>Kansas</a:t>
            </a:r>
          </a:p>
          <a:p>
            <a:pPr marL="111125" indent="-111125">
              <a:buFont typeface="Arial" panose="020B0604020202020204" pitchFamily="34" charset="0"/>
              <a:buChar char="•"/>
            </a:pPr>
            <a:r>
              <a:rPr lang="en-US" sz="1200" dirty="0"/>
              <a:t>Louisiana</a:t>
            </a:r>
          </a:p>
          <a:p>
            <a:pPr marL="111125" indent="-111125">
              <a:buFont typeface="Arial" panose="020B0604020202020204" pitchFamily="34" charset="0"/>
              <a:buChar char="•"/>
            </a:pPr>
            <a:r>
              <a:rPr lang="en-US" sz="1200" dirty="0"/>
              <a:t>Maine</a:t>
            </a:r>
          </a:p>
          <a:p>
            <a:pPr marL="111125" indent="-111125">
              <a:buFont typeface="Arial" panose="020B0604020202020204" pitchFamily="34" charset="0"/>
              <a:buChar char="•"/>
            </a:pPr>
            <a:r>
              <a:rPr lang="en-US" sz="1200" dirty="0"/>
              <a:t>Mississippi</a:t>
            </a:r>
          </a:p>
          <a:p>
            <a:pPr marL="111125" indent="-111125">
              <a:buFont typeface="Arial" panose="020B0604020202020204" pitchFamily="34" charset="0"/>
              <a:buChar char="•"/>
            </a:pPr>
            <a:r>
              <a:rPr lang="en-US" sz="1200" dirty="0"/>
              <a:t>Missouri</a:t>
            </a:r>
          </a:p>
          <a:p>
            <a:pPr marL="111125" indent="-111125">
              <a:buFont typeface="Arial" panose="020B0604020202020204" pitchFamily="34" charset="0"/>
              <a:buChar char="•"/>
            </a:pPr>
            <a:r>
              <a:rPr lang="en-US" sz="1200" dirty="0"/>
              <a:t>Nebraska</a:t>
            </a:r>
          </a:p>
          <a:p>
            <a:pPr marL="111125" indent="-111125">
              <a:buFont typeface="Arial" panose="020B0604020202020204" pitchFamily="34" charset="0"/>
              <a:buChar char="•"/>
            </a:pPr>
            <a:r>
              <a:rPr lang="en-US" sz="1200" dirty="0"/>
              <a:t>North Carolina</a:t>
            </a:r>
          </a:p>
          <a:p>
            <a:pPr marL="111125" indent="-111125">
              <a:buFont typeface="Arial" panose="020B0604020202020204" pitchFamily="34" charset="0"/>
              <a:buChar char="•"/>
            </a:pPr>
            <a:r>
              <a:rPr lang="en-US" sz="1200" dirty="0"/>
              <a:t>Oklahoma</a:t>
            </a:r>
          </a:p>
          <a:p>
            <a:pPr marL="111125" indent="-111125">
              <a:buFont typeface="Arial" panose="020B0604020202020204" pitchFamily="34" charset="0"/>
              <a:buChar char="•"/>
            </a:pPr>
            <a:r>
              <a:rPr lang="en-US" sz="1200" dirty="0"/>
              <a:t>South Carolina</a:t>
            </a:r>
          </a:p>
          <a:p>
            <a:pPr marL="111125" indent="-111125">
              <a:buFont typeface="Arial" panose="020B0604020202020204" pitchFamily="34" charset="0"/>
              <a:buChar char="•"/>
            </a:pPr>
            <a:r>
              <a:rPr lang="en-US" sz="1200" dirty="0"/>
              <a:t>South Dakota</a:t>
            </a:r>
          </a:p>
          <a:p>
            <a:pPr marL="111125" indent="-111125">
              <a:buFont typeface="Arial" panose="020B0604020202020204" pitchFamily="34" charset="0"/>
              <a:buChar char="•"/>
            </a:pPr>
            <a:r>
              <a:rPr lang="en-US" sz="1200" dirty="0"/>
              <a:t>Tennessee</a:t>
            </a:r>
          </a:p>
          <a:p>
            <a:pPr marL="111125" indent="-111125">
              <a:buFont typeface="Arial" panose="020B0604020202020204" pitchFamily="34" charset="0"/>
              <a:buChar char="•"/>
            </a:pPr>
            <a:r>
              <a:rPr lang="en-US" sz="1200" dirty="0"/>
              <a:t>Texas</a:t>
            </a:r>
          </a:p>
          <a:p>
            <a:pPr marL="111125" indent="-111125">
              <a:buFont typeface="Arial" panose="020B0604020202020204" pitchFamily="34" charset="0"/>
              <a:buChar char="•"/>
            </a:pPr>
            <a:r>
              <a:rPr lang="en-US" sz="1200" dirty="0"/>
              <a:t>Utah</a:t>
            </a:r>
          </a:p>
          <a:p>
            <a:pPr marL="111125" indent="-111125">
              <a:buFont typeface="Arial" panose="020B0604020202020204" pitchFamily="34" charset="0"/>
              <a:buChar char="•"/>
            </a:pPr>
            <a:r>
              <a:rPr lang="en-US" sz="1200" dirty="0"/>
              <a:t>Virginia</a:t>
            </a:r>
          </a:p>
          <a:p>
            <a:pPr marL="111125" indent="-111125">
              <a:buFont typeface="Arial" panose="020B0604020202020204" pitchFamily="34" charset="0"/>
              <a:buChar char="•"/>
            </a:pPr>
            <a:r>
              <a:rPr lang="en-US" sz="1200" dirty="0"/>
              <a:t>Wisconsin</a:t>
            </a:r>
          </a:p>
          <a:p>
            <a:pPr marL="111125" indent="-111125">
              <a:buFont typeface="Arial" panose="020B0604020202020204" pitchFamily="34" charset="0"/>
              <a:buChar char="•"/>
            </a:pPr>
            <a:r>
              <a:rPr lang="en-US" sz="1200" dirty="0"/>
              <a:t>Wyoming</a:t>
            </a:r>
          </a:p>
        </p:txBody>
      </p:sp>
      <p:sp>
        <p:nvSpPr>
          <p:cNvPr id="25" name="Rounded Rectangle 24"/>
          <p:cNvSpPr/>
          <p:nvPr/>
        </p:nvSpPr>
        <p:spPr>
          <a:xfrm>
            <a:off x="7050998" y="2366185"/>
            <a:ext cx="1637507"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7050999" y="2854270"/>
            <a:ext cx="1637507" cy="327408"/>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7" name="Plus 26"/>
          <p:cNvSpPr/>
          <p:nvPr/>
        </p:nvSpPr>
        <p:spPr>
          <a:xfrm>
            <a:off x="6808732" y="2481764"/>
            <a:ext cx="226978"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60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Medicaid Coverage Gap Exemption</a:t>
            </a:r>
          </a:p>
        </p:txBody>
      </p:sp>
      <p:sp>
        <p:nvSpPr>
          <p:cNvPr id="3" name="Content Placeholder 2"/>
          <p:cNvSpPr>
            <a:spLocks noGrp="1"/>
          </p:cNvSpPr>
          <p:nvPr>
            <p:ph idx="1"/>
          </p:nvPr>
        </p:nvSpPr>
        <p:spPr>
          <a:xfrm>
            <a:off x="364734" y="955964"/>
            <a:ext cx="6061703" cy="2438909"/>
          </a:xfrm>
        </p:spPr>
        <p:txBody>
          <a:bodyPr/>
          <a:lstStyle/>
          <a:p>
            <a:pPr marL="0" indent="0">
              <a:buNone/>
            </a:pPr>
            <a:r>
              <a:rPr lang="en-US" sz="1800" dirty="0">
                <a:latin typeface="Franklin Gothic Medium" panose="020B0603020102020204" pitchFamily="34" charset="0"/>
              </a:rPr>
              <a:t>Rashid, Miriam and Leila</a:t>
            </a:r>
          </a:p>
          <a:p>
            <a:r>
              <a:rPr lang="en-US" sz="1600" dirty="0"/>
              <a:t>Rashid was uninsured for all of 2016</a:t>
            </a:r>
          </a:p>
          <a:p>
            <a:r>
              <a:rPr lang="en-US" sz="1600" dirty="0"/>
              <a:t>His wife, Miriam, had insurance all year through her employer</a:t>
            </a:r>
          </a:p>
          <a:p>
            <a:r>
              <a:rPr lang="en-US" sz="1600" dirty="0"/>
              <a:t>Leila was born in November and was covered by CHIP</a:t>
            </a:r>
          </a:p>
          <a:p>
            <a:r>
              <a:rPr lang="en-US" sz="1600" dirty="0"/>
              <a:t>Household income for 2016: $25,000 (~124% FPL)</a:t>
            </a:r>
          </a:p>
          <a:p>
            <a:r>
              <a:rPr lang="en-US" sz="1600" dirty="0"/>
              <a:t>They live in South Carolina (a state that did not expand Medicaid)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graphicFrame>
        <p:nvGraphicFramePr>
          <p:cNvPr id="7" name="Content Placeholder 4"/>
          <p:cNvGraphicFramePr>
            <a:graphicFrameLocks/>
          </p:cNvGraphicFramePr>
          <p:nvPr>
            <p:extLst/>
          </p:nvPr>
        </p:nvGraphicFramePr>
        <p:xfrm>
          <a:off x="364735" y="3475219"/>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Rashid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5753" y="955964"/>
            <a:ext cx="2210950" cy="2763687"/>
          </a:xfrm>
          <a:prstGeom prst="rect">
            <a:avLst/>
          </a:prstGeom>
          <a:ln w="28575">
            <a:solidFill>
              <a:schemeClr val="tx1"/>
            </a:solidFill>
          </a:ln>
          <a:effectLst>
            <a:outerShdw blurRad="63500" sx="102000" sy="102000" algn="ctr" rotWithShape="0">
              <a:prstClr val="black">
                <a:alpha val="40000"/>
              </a:prstClr>
            </a:outerShdw>
          </a:effectLst>
        </p:spPr>
      </p:pic>
      <p:sp>
        <p:nvSpPr>
          <p:cNvPr id="18" name="Content Placeholder 2"/>
          <p:cNvSpPr txBox="1">
            <a:spLocks/>
          </p:cNvSpPr>
          <p:nvPr/>
        </p:nvSpPr>
        <p:spPr>
          <a:xfrm>
            <a:off x="364734" y="3910821"/>
            <a:ext cx="8204499" cy="20746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buFont typeface="Wingdings" panose="05000000000000000000" pitchFamily="2" charset="2"/>
              <a:buChar char="ü"/>
            </a:pPr>
            <a:r>
              <a:rPr lang="en-US" sz="1600" dirty="0"/>
              <a:t>YES, Rashid’s household income is below 138% FPL and in 2016, he lived in a non-expansion state</a:t>
            </a:r>
          </a:p>
          <a:p>
            <a:r>
              <a:rPr lang="en-US" sz="1600" dirty="0"/>
              <a:t>Rashid qualifies for this exemption for the entire year even if he had other insurance options, such as coverage through his wife’s employer or insurance in the Marketplace with PTCs</a:t>
            </a:r>
          </a:p>
          <a:p>
            <a:r>
              <a:rPr lang="en-US" sz="1600" dirty="0"/>
              <a:t>Rashid also qualifies for the entire year, even if he only lived in SC for one month before moving to Maryland (a state that did expand Medicaid)</a:t>
            </a:r>
          </a:p>
        </p:txBody>
      </p:sp>
    </p:spTree>
    <p:extLst>
      <p:ext uri="{BB962C8B-B14F-4D97-AF65-F5344CB8AC3E}">
        <p14:creationId xmlns:p14="http://schemas.microsoft.com/office/powerpoint/2010/main" val="2135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Born, Adopted or Died</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4" name="Rectangle 3"/>
          <p:cNvSpPr/>
          <p:nvPr/>
        </p:nvSpPr>
        <p:spPr>
          <a:xfrm>
            <a:off x="7864428" y="811609"/>
            <a:ext cx="935258"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a:t>
            </a:r>
          </a:p>
        </p:txBody>
      </p:sp>
      <p:sp>
        <p:nvSpPr>
          <p:cNvPr id="5" name="Rectangle 4"/>
          <p:cNvSpPr/>
          <p:nvPr/>
        </p:nvSpPr>
        <p:spPr>
          <a:xfrm>
            <a:off x="344217" y="811609"/>
            <a:ext cx="7495134"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 of the tax household born, adopted, or died </a:t>
            </a:r>
          </a:p>
        </p:txBody>
      </p:sp>
      <p:sp>
        <p:nvSpPr>
          <p:cNvPr id="9" name="TextBox 8"/>
          <p:cNvSpPr txBox="1"/>
          <p:nvPr/>
        </p:nvSpPr>
        <p:spPr>
          <a:xfrm>
            <a:off x="320479" y="1281980"/>
            <a:ext cx="8498594" cy="3293209"/>
          </a:xfrm>
          <a:prstGeom prst="rect">
            <a:avLst/>
          </a:prstGeom>
          <a:noFill/>
          <a:ln w="12700" cmpd="sng">
            <a:solidFill>
              <a:schemeClr val="tx2"/>
            </a:solidFill>
          </a:ln>
        </p:spPr>
        <p:txBody>
          <a:bodyPr wrap="square" rtlCol="0">
            <a:spAutoFit/>
          </a:bodyPr>
          <a:lstStyle/>
          <a:p>
            <a:r>
              <a:rPr lang="en-US" sz="1600" dirty="0">
                <a:latin typeface="Franklin Gothic Book"/>
                <a:cs typeface="Franklin Gothic Book"/>
              </a:rPr>
              <a:t>The coverage requirement applies for full months alive or adopted. This exemption covers the other months of the year, </a:t>
            </a:r>
            <a:r>
              <a:rPr lang="en-US" sz="1600" dirty="0">
                <a:solidFill>
                  <a:srgbClr val="000000"/>
                </a:solidFill>
                <a:latin typeface="Franklin Gothic Book"/>
                <a:cs typeface="Franklin Gothic Book"/>
              </a:rPr>
              <a:t>when coverage is not required (e.g. before birth or after death). </a:t>
            </a:r>
          </a:p>
          <a:p>
            <a:pPr lvl="1"/>
            <a:endParaRPr lang="en-US" sz="1600" dirty="0">
              <a:latin typeface="Franklin Gothic Book"/>
              <a:cs typeface="Franklin Gothic Book"/>
            </a:endParaRPr>
          </a:p>
          <a:p>
            <a:pPr lvl="1"/>
            <a:r>
              <a:rPr lang="en-US" sz="1600" b="1" dirty="0">
                <a:latin typeface="Franklin Gothic Book"/>
                <a:cs typeface="Franklin Gothic Book"/>
              </a:rPr>
              <a:t>Example 1</a:t>
            </a:r>
            <a:r>
              <a:rPr lang="en-US" sz="1600" dirty="0">
                <a:latin typeface="Franklin Gothic Book"/>
                <a:cs typeface="Franklin Gothic Book"/>
              </a:rPr>
              <a:t>:  A child is born May 14. Coverage is required June - December. The exemption can be used January – May.</a:t>
            </a:r>
          </a:p>
          <a:p>
            <a:pPr lvl="1"/>
            <a:endParaRPr lang="en-US" sz="1600" dirty="0">
              <a:latin typeface="Franklin Gothic Book"/>
              <a:cs typeface="Franklin Gothic Book"/>
            </a:endParaRPr>
          </a:p>
          <a:p>
            <a:pPr lvl="1"/>
            <a:r>
              <a:rPr lang="en-US" sz="1600" b="1" dirty="0">
                <a:latin typeface="Franklin Gothic Book"/>
                <a:cs typeface="Franklin Gothic Book"/>
              </a:rPr>
              <a:t>Example 2</a:t>
            </a:r>
            <a:r>
              <a:rPr lang="en-US" sz="1600" dirty="0">
                <a:latin typeface="Franklin Gothic Book"/>
                <a:cs typeface="Franklin Gothic Book"/>
              </a:rPr>
              <a:t>:  A person dies May 14. Coverage is required January – April. The exemption can be used May – December.</a:t>
            </a:r>
          </a:p>
          <a:p>
            <a:endParaRPr lang="en-US" sz="1600" dirty="0">
              <a:latin typeface="Franklin Gothic Book"/>
              <a:cs typeface="Franklin Gothic Book"/>
            </a:endParaRPr>
          </a:p>
          <a:p>
            <a:r>
              <a:rPr lang="en-US" sz="1600" b="1" dirty="0">
                <a:solidFill>
                  <a:srgbClr val="000000"/>
                </a:solidFill>
                <a:latin typeface="Franklin Gothic Book"/>
                <a:cs typeface="Franklin Gothic Book"/>
              </a:rPr>
              <a:t>Tip: </a:t>
            </a:r>
            <a:r>
              <a:rPr lang="en-US" sz="1600" dirty="0">
                <a:solidFill>
                  <a:srgbClr val="000000"/>
                </a:solidFill>
                <a:latin typeface="Franklin Gothic Book"/>
                <a:cs typeface="Franklin Gothic Book"/>
              </a:rPr>
              <a:t>If </a:t>
            </a:r>
            <a:r>
              <a:rPr lang="en-US" sz="1600" dirty="0">
                <a:latin typeface="Franklin Gothic Book"/>
                <a:cs typeface="Franklin Gothic Book"/>
              </a:rPr>
              <a:t>the entire tax family had coverage all year, you can still consider the born, died or adopted person to have full-year coverage.  In examples 1 and 2 above, if everyone else on the return had coverage all year, you can still check the box on Line 61.</a:t>
            </a:r>
          </a:p>
          <a:p>
            <a:endParaRPr lang="en-US" sz="1600" dirty="0">
              <a:latin typeface="Franklin Gothic Book"/>
              <a:cs typeface="Franklin Gothic Book"/>
            </a:endParaRPr>
          </a:p>
        </p:txBody>
      </p:sp>
    </p:spTree>
    <p:extLst>
      <p:ext uri="{BB962C8B-B14F-4D97-AF65-F5344CB8AC3E}">
        <p14:creationId xmlns:p14="http://schemas.microsoft.com/office/powerpoint/2010/main" val="16884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Last Resort…Marketplace Exemptions  </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10" name="TextBox 9"/>
          <p:cNvSpPr txBox="1"/>
          <p:nvPr/>
        </p:nvSpPr>
        <p:spPr>
          <a:xfrm>
            <a:off x="209605" y="1010920"/>
            <a:ext cx="4831925" cy="4635116"/>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If no other IRS exemption applies, consider helping a client apply for a Marketplace exemption</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Application must be mailed and takes time for processing</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Write “Pending” if approval has not yet been received.</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Useful for:</a:t>
            </a:r>
          </a:p>
          <a:p>
            <a:pPr marL="690563" lvl="1"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Religious conscience exemption (available only through the Marketplace) </a:t>
            </a:r>
          </a:p>
          <a:p>
            <a:pPr marL="690563" lvl="1" indent="-233363" defTabSz="457200">
              <a:spcBef>
                <a:spcPct val="20000"/>
              </a:spcBef>
              <a:buClr>
                <a:srgbClr val="1F497D">
                  <a:lumMod val="60000"/>
                  <a:lumOff val="40000"/>
                </a:srgbClr>
              </a:buClr>
              <a:buFont typeface="Arial"/>
              <a:buChar char="•"/>
            </a:pPr>
            <a:r>
              <a:rPr lang="en-US" dirty="0">
                <a:latin typeface="Franklin Gothic Book" panose="020B0503020102020204" pitchFamily="34" charset="0"/>
              </a:rPr>
              <a:t>Hardship </a:t>
            </a:r>
            <a:r>
              <a:rPr lang="en-US" dirty="0">
                <a:latin typeface="Franklin Gothic Book"/>
                <a:cs typeface="Franklin Gothic Book"/>
              </a:rPr>
              <a:t>exemptions</a:t>
            </a:r>
          </a:p>
          <a:p>
            <a:pPr marL="233363" indent="-233363" defTabSz="457200">
              <a:spcBef>
                <a:spcPct val="20000"/>
              </a:spcBef>
              <a:buClr>
                <a:srgbClr val="1F497D">
                  <a:lumMod val="60000"/>
                  <a:lumOff val="40000"/>
                </a:srgbClr>
              </a:buClr>
              <a:buFont typeface="Arial"/>
              <a:buChar char="•"/>
            </a:pPr>
            <a:r>
              <a:rPr lang="en-US" dirty="0">
                <a:latin typeface="Franklin Gothic Book"/>
                <a:cs typeface="Franklin Gothic Book"/>
              </a:rPr>
              <a:t>For exemptions that must be approved by the Marketplace, the FFM is processing exemptions for all states except Connecticut. </a:t>
            </a:r>
          </a:p>
          <a:p>
            <a:pPr marL="233363" indent="-233363" defTabSz="457200">
              <a:spcBef>
                <a:spcPct val="20000"/>
              </a:spcBef>
              <a:buClr>
                <a:srgbClr val="1F497D">
                  <a:lumMod val="60000"/>
                  <a:lumOff val="40000"/>
                </a:srgbClr>
              </a:buClr>
              <a:buFont typeface="Arial"/>
              <a:buChar char="•"/>
            </a:pPr>
            <a:endParaRPr lang="en-US" dirty="0">
              <a:latin typeface="Franklin Gothic Book"/>
              <a:cs typeface="Franklin Gothic Book"/>
            </a:endParaRPr>
          </a:p>
        </p:txBody>
      </p:sp>
      <p:sp>
        <p:nvSpPr>
          <p:cNvPr id="12" name="Content Placeholder 12"/>
          <p:cNvSpPr>
            <a:spLocks noGrp="1"/>
          </p:cNvSpPr>
          <p:nvPr>
            <p:ph idx="1"/>
          </p:nvPr>
        </p:nvSpPr>
        <p:spPr>
          <a:xfrm>
            <a:off x="5209550" y="974337"/>
            <a:ext cx="3668491" cy="4747341"/>
          </a:xfrm>
          <a:ln/>
        </p:spPr>
        <p:style>
          <a:lnRef idx="1">
            <a:schemeClr val="accent4"/>
          </a:lnRef>
          <a:fillRef idx="2">
            <a:schemeClr val="accent4"/>
          </a:fillRef>
          <a:effectRef idx="1">
            <a:schemeClr val="accent4"/>
          </a:effectRef>
          <a:fontRef idx="minor">
            <a:schemeClr val="dk1"/>
          </a:fontRef>
        </p:style>
        <p:txBody>
          <a:bodyPr/>
          <a:lstStyle/>
          <a:p>
            <a:pPr marL="0" indent="0">
              <a:buNone/>
            </a:pPr>
            <a:r>
              <a:rPr lang="en-US" sz="2000" dirty="0">
                <a:latin typeface="Franklin Gothic Medium" panose="020B0603020102020204" pitchFamily="34" charset="0"/>
              </a:rPr>
              <a:t>Should I Make a Referral to Complete a Hardship Application?</a:t>
            </a:r>
          </a:p>
          <a:p>
            <a:r>
              <a:rPr lang="en-US" sz="1800" dirty="0">
                <a:latin typeface="Franklin Gothic Book"/>
                <a:cs typeface="Franklin Gothic Book"/>
              </a:rPr>
              <a:t>A referral to a health care assister is one option but it causes additional delay</a:t>
            </a:r>
          </a:p>
          <a:p>
            <a:r>
              <a:rPr lang="en-US" sz="1800" dirty="0">
                <a:latin typeface="Franklin Gothic Book"/>
                <a:cs typeface="Franklin Gothic Book"/>
              </a:rPr>
              <a:t>Consider helping the client complete the hardship application at your tax site</a:t>
            </a:r>
          </a:p>
          <a:p>
            <a:r>
              <a:rPr lang="en-US" sz="1800" dirty="0">
                <a:latin typeface="Franklin Gothic Book"/>
                <a:cs typeface="Franklin Gothic Book"/>
              </a:rPr>
              <a:t>No special health care knowledge is needed. Application requires:</a:t>
            </a:r>
          </a:p>
          <a:p>
            <a:pPr lvl="1"/>
            <a:r>
              <a:rPr lang="en-US" sz="1600" dirty="0">
                <a:latin typeface="Franklin Gothic Book"/>
                <a:cs typeface="Franklin Gothic Book"/>
              </a:rPr>
              <a:t>Name and contact info</a:t>
            </a:r>
          </a:p>
          <a:p>
            <a:pPr lvl="1"/>
            <a:r>
              <a:rPr lang="en-US" sz="1600" dirty="0">
                <a:latin typeface="Franklin Gothic Book"/>
                <a:cs typeface="Franklin Gothic Book"/>
              </a:rPr>
              <a:t>Dependents</a:t>
            </a:r>
          </a:p>
          <a:p>
            <a:pPr lvl="1"/>
            <a:r>
              <a:rPr lang="en-US" sz="1600" dirty="0">
                <a:latin typeface="Franklin Gothic Book"/>
                <a:cs typeface="Franklin Gothic Book"/>
              </a:rPr>
              <a:t>Documentation of exemption</a:t>
            </a:r>
          </a:p>
          <a:p>
            <a:pPr lvl="1"/>
            <a:r>
              <a:rPr lang="en-US" sz="1600" dirty="0">
                <a:latin typeface="Franklin Gothic Book"/>
                <a:cs typeface="Franklin Gothic Book"/>
              </a:rPr>
              <a:t>Taxpayer’s signature</a:t>
            </a:r>
          </a:p>
        </p:txBody>
      </p:sp>
      <p:sp>
        <p:nvSpPr>
          <p:cNvPr id="7" name="TextBox 6"/>
          <p:cNvSpPr txBox="1"/>
          <p:nvPr/>
        </p:nvSpPr>
        <p:spPr>
          <a:xfrm>
            <a:off x="192726" y="5386356"/>
            <a:ext cx="4746379"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solidFill>
                  <a:schemeClr val="tx2"/>
                </a:solidFill>
                <a:latin typeface="Franklin Gothic Medium"/>
                <a:cs typeface="Franklin Gothic Medium"/>
              </a:rPr>
              <a:t>Hardship application @</a:t>
            </a:r>
          </a:p>
          <a:p>
            <a:r>
              <a:rPr lang="en-US" dirty="0">
                <a:solidFill>
                  <a:schemeClr val="tx2"/>
                </a:solidFill>
                <a:latin typeface="Franklin Gothic Book"/>
                <a:cs typeface="Franklin Gothic Book"/>
                <a:hlinkClick r:id="rId2"/>
              </a:rPr>
              <a:t>https://www.healthcare.gov/exemption-form-instructions/</a:t>
            </a:r>
            <a:r>
              <a:rPr lang="en-US" dirty="0">
                <a:solidFill>
                  <a:schemeClr val="tx2"/>
                </a:solidFill>
                <a:latin typeface="Franklin Gothic Book"/>
                <a:cs typeface="Franklin Gothic Book"/>
              </a:rPr>
              <a:t> </a:t>
            </a:r>
          </a:p>
        </p:txBody>
      </p:sp>
    </p:spTree>
    <p:extLst>
      <p:ext uri="{BB962C8B-B14F-4D97-AF65-F5344CB8AC3E}">
        <p14:creationId xmlns:p14="http://schemas.microsoft.com/office/powerpoint/2010/main" val="261049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a:t>Marketplace Exemptions: Hardship </a:t>
            </a:r>
          </a:p>
        </p:txBody>
      </p:sp>
      <p:graphicFrame>
        <p:nvGraphicFramePr>
          <p:cNvPr id="4" name="Content Placeholder 3"/>
          <p:cNvGraphicFramePr>
            <a:graphicFrameLocks noGrp="1"/>
          </p:cNvGraphicFramePr>
          <p:nvPr>
            <p:ph idx="1"/>
            <p:extLst/>
          </p:nvPr>
        </p:nvGraphicFramePr>
        <p:xfrm>
          <a:off x="228600" y="874168"/>
          <a:ext cx="8686800" cy="5330433"/>
        </p:xfrm>
        <a:graphic>
          <a:graphicData uri="http://schemas.openxmlformats.org/drawingml/2006/table">
            <a:tbl>
              <a:tblPr firstRow="1" bandRow="1">
                <a:tableStyleId>{69012ECD-51FC-41F1-AA8D-1B2483CD663E}</a:tableStyleId>
              </a:tblPr>
              <a:tblGrid>
                <a:gridCol w="6027345">
                  <a:extLst>
                    <a:ext uri="{9D8B030D-6E8A-4147-A177-3AD203B41FA5}">
                      <a16:colId xmlns:a16="http://schemas.microsoft.com/office/drawing/2014/main" val="20000"/>
                    </a:ext>
                  </a:extLst>
                </a:gridCol>
                <a:gridCol w="2659455">
                  <a:extLst>
                    <a:ext uri="{9D8B030D-6E8A-4147-A177-3AD203B41FA5}">
                      <a16:colId xmlns:a16="http://schemas.microsoft.com/office/drawing/2014/main" val="20001"/>
                    </a:ext>
                  </a:extLst>
                </a:gridCol>
              </a:tblGrid>
              <a:tr h="415358">
                <a:tc>
                  <a:txBody>
                    <a:bodyPr/>
                    <a:lstStyle/>
                    <a:p>
                      <a:r>
                        <a:rPr lang="en-US" sz="2000" dirty="0">
                          <a:latin typeface="Calibri" panose="020F0502020204030204" pitchFamily="34" charset="0"/>
                        </a:rPr>
                        <a:t>Hardship Exemptions Granted by</a:t>
                      </a:r>
                      <a:r>
                        <a:rPr lang="en-US" sz="2000" baseline="0" dirty="0">
                          <a:latin typeface="Calibri" panose="020F0502020204030204" pitchFamily="34" charset="0"/>
                        </a:rPr>
                        <a:t> Marketplace</a:t>
                      </a:r>
                      <a:endParaRPr lang="en-US" sz="2000" dirty="0">
                        <a:latin typeface="Calibri" panose="020F0502020204030204" pitchFamily="34" charset="0"/>
                      </a:endParaRPr>
                    </a:p>
                  </a:txBody>
                  <a:tcPr>
                    <a:solidFill>
                      <a:srgbClr val="0C61A4"/>
                    </a:solidFill>
                  </a:tcPr>
                </a:tc>
                <a:tc>
                  <a:txBody>
                    <a:bodyPr/>
                    <a:lstStyle/>
                    <a:p>
                      <a:r>
                        <a:rPr lang="en-US" sz="2000" dirty="0">
                          <a:latin typeface="Calibri" panose="020F0502020204030204" pitchFamily="34" charset="0"/>
                        </a:rPr>
                        <a:t>Duration</a:t>
                      </a:r>
                    </a:p>
                  </a:txBody>
                  <a:tcPr>
                    <a:solidFill>
                      <a:srgbClr val="0C61A4"/>
                    </a:solidFill>
                  </a:tcPr>
                </a:tc>
                <a:extLst>
                  <a:ext uri="{0D108BD9-81ED-4DB2-BD59-A6C34878D82A}">
                    <a16:rowId xmlns:a16="http://schemas.microsoft.com/office/drawing/2014/main" val="10000"/>
                  </a:ext>
                </a:extLst>
              </a:tr>
              <a:tr h="4915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Financial or domestic circumstances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Homelessness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Eviction in the last 6 months or facing eviction or foreclosure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Utility shut-off notice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Domestic violence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Recent death of a close family member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Disaster that resulted in significant property damage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Bankruptcy in the last 6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Debt from medical expenses in the last 24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High expenses caring for ill, disabled or aging relative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Failure of another party to comply with a medical support order for a dependent child who is determined ineligible for Medicaid or CHIP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Through an appeals process, determined eligible for a Marketplace plan or lower costs, but was not enrolled</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Determined ineligible for Medicaid because the state did not expand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Individual health insurance plan was cancelled and you believe Marketplace plans are unaffordable</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hardship in obtaining coverage (including for people with limited Medicaid coverage)</a:t>
                      </a:r>
                    </a:p>
                  </a:txBody>
                  <a:tcPr/>
                </a:tc>
                <a:tc>
                  <a:txBody>
                    <a:bodyPr/>
                    <a:lstStyle/>
                    <a:p>
                      <a:endParaRPr lang="en-US" sz="1800" baseline="0" dirty="0">
                        <a:latin typeface="Franklin Gothic Book" panose="020B0503020102020204" pitchFamily="34" charset="0"/>
                      </a:endParaRP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6264998" y="1341823"/>
            <a:ext cx="2650402" cy="646331"/>
          </a:xfrm>
          <a:prstGeom prst="rect">
            <a:avLst/>
          </a:prstGeom>
          <a:noFill/>
        </p:spPr>
        <p:txBody>
          <a:bodyPr wrap="square" rtlCol="0">
            <a:spAutoFit/>
          </a:bodyPr>
          <a:lstStyle/>
          <a:p>
            <a:r>
              <a:rPr lang="en-US" dirty="0">
                <a:latin typeface="Franklin Gothic Book"/>
                <a:cs typeface="Franklin Gothic Book"/>
              </a:rPr>
              <a:t>At least one month before and after hardship</a:t>
            </a:r>
          </a:p>
        </p:txBody>
      </p:sp>
      <p:sp>
        <p:nvSpPr>
          <p:cNvPr id="8" name="TextBox 7"/>
          <p:cNvSpPr txBox="1"/>
          <p:nvPr/>
        </p:nvSpPr>
        <p:spPr>
          <a:xfrm>
            <a:off x="6264998" y="2616470"/>
            <a:ext cx="2650402" cy="400110"/>
          </a:xfrm>
          <a:prstGeom prst="rect">
            <a:avLst/>
          </a:prstGeom>
          <a:solidFill>
            <a:srgbClr val="0C61A4"/>
          </a:solidFill>
        </p:spPr>
        <p:txBody>
          <a:bodyPr wrap="square" rtlCol="0">
            <a:spAutoFit/>
          </a:bodyPr>
          <a:lstStyle/>
          <a:p>
            <a:r>
              <a:rPr lang="en-US" sz="2000" b="1" dirty="0">
                <a:solidFill>
                  <a:schemeClr val="bg1"/>
                </a:solidFill>
                <a:latin typeface="Calibri"/>
                <a:cs typeface="Calibri"/>
              </a:rPr>
              <a:t>When to Apply</a:t>
            </a:r>
          </a:p>
        </p:txBody>
      </p:sp>
      <p:sp>
        <p:nvSpPr>
          <p:cNvPr id="6" name="TextBox 5"/>
          <p:cNvSpPr txBox="1"/>
          <p:nvPr/>
        </p:nvSpPr>
        <p:spPr>
          <a:xfrm>
            <a:off x="6264998" y="3078135"/>
            <a:ext cx="2650402" cy="1323439"/>
          </a:xfrm>
          <a:prstGeom prst="rect">
            <a:avLst/>
          </a:prstGeom>
          <a:noFill/>
        </p:spPr>
        <p:txBody>
          <a:bodyPr wrap="square" rtlCol="0">
            <a:spAutoFit/>
          </a:bodyPr>
          <a:lstStyle/>
          <a:p>
            <a:r>
              <a:rPr lang="en-US" sz="1600" dirty="0">
                <a:latin typeface="Franklin Gothic Book"/>
                <a:cs typeface="Franklin Gothic Book"/>
              </a:rPr>
              <a:t>Up to 3 years after the month of the hardship (but documentation is required in most circumstances so earlier is better)</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18</a:t>
            </a:fld>
            <a:endParaRPr lang="en-US" dirty="0"/>
          </a:p>
        </p:txBody>
      </p:sp>
    </p:spTree>
    <p:extLst>
      <p:ext uri="{BB962C8B-B14F-4D97-AF65-F5344CB8AC3E}">
        <p14:creationId xmlns:p14="http://schemas.microsoft.com/office/powerpoint/2010/main" val="120720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Shared Responsibility Payment</a:t>
            </a:r>
            <a:endParaRPr lang="en-US" dirty="0"/>
          </a:p>
        </p:txBody>
      </p:sp>
      <p:sp>
        <p:nvSpPr>
          <p:cNvPr id="3" name="Content Placeholder 2"/>
          <p:cNvSpPr>
            <a:spLocks noGrp="1"/>
          </p:cNvSpPr>
          <p:nvPr>
            <p:ph idx="1"/>
          </p:nvPr>
        </p:nvSpPr>
        <p:spPr/>
        <p:txBody>
          <a:bodyPr/>
          <a:lstStyle/>
          <a:p>
            <a:r>
              <a:rPr lang="en-US" sz="1800" dirty="0">
                <a:latin typeface="Franklin Gothic Medium" panose="020B0603020102020204" pitchFamily="34" charset="0"/>
              </a:rPr>
              <a:t>Calculate Shared Responsibility Payment </a:t>
            </a:r>
            <a:r>
              <a:rPr lang="en-US" sz="1800" dirty="0"/>
              <a:t>for a taxpayer, spouse or dependent  is </a:t>
            </a:r>
            <a:r>
              <a:rPr lang="en-US" sz="1800" dirty="0">
                <a:solidFill>
                  <a:srgbClr val="000000"/>
                </a:solidFill>
              </a:rPr>
              <a:t>uninsured and is not eligible for an exemption (e.g. income below the filing threshold). </a:t>
            </a:r>
          </a:p>
          <a:p>
            <a:endParaRPr 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val="3219224530"/>
              </p:ext>
            </p:extLst>
          </p:nvPr>
        </p:nvGraphicFramePr>
        <p:xfrm>
          <a:off x="521879" y="2157942"/>
          <a:ext cx="8229601" cy="3235960"/>
        </p:xfrm>
        <a:graphic>
          <a:graphicData uri="http://schemas.openxmlformats.org/drawingml/2006/table">
            <a:tbl>
              <a:tblPr firstRow="1" bandRow="1">
                <a:tableStyleId>{00A15C55-8517-42AA-B614-E9B94910E393}</a:tableStyleId>
              </a:tblPr>
              <a:tblGrid>
                <a:gridCol w="543995">
                  <a:extLst>
                    <a:ext uri="{9D8B030D-6E8A-4147-A177-3AD203B41FA5}">
                      <a16:colId xmlns:a16="http://schemas.microsoft.com/office/drawing/2014/main" val="20000"/>
                    </a:ext>
                  </a:extLst>
                </a:gridCol>
                <a:gridCol w="1488661">
                  <a:extLst>
                    <a:ext uri="{9D8B030D-6E8A-4147-A177-3AD203B41FA5}">
                      <a16:colId xmlns:a16="http://schemas.microsoft.com/office/drawing/2014/main" val="20001"/>
                    </a:ext>
                  </a:extLst>
                </a:gridCol>
                <a:gridCol w="2792286">
                  <a:extLst>
                    <a:ext uri="{9D8B030D-6E8A-4147-A177-3AD203B41FA5}">
                      <a16:colId xmlns:a16="http://schemas.microsoft.com/office/drawing/2014/main" val="20002"/>
                    </a:ext>
                  </a:extLst>
                </a:gridCol>
                <a:gridCol w="626533">
                  <a:extLst>
                    <a:ext uri="{9D8B030D-6E8A-4147-A177-3AD203B41FA5}">
                      <a16:colId xmlns:a16="http://schemas.microsoft.com/office/drawing/2014/main" val="20003"/>
                    </a:ext>
                  </a:extLst>
                </a:gridCol>
                <a:gridCol w="2778126">
                  <a:extLst>
                    <a:ext uri="{9D8B030D-6E8A-4147-A177-3AD203B41FA5}">
                      <a16:colId xmlns:a16="http://schemas.microsoft.com/office/drawing/2014/main" val="20004"/>
                    </a:ext>
                  </a:extLst>
                </a:gridCol>
              </a:tblGrid>
              <a:tr h="370840">
                <a:tc gridSpan="5">
                  <a:txBody>
                    <a:bodyPr/>
                    <a:lstStyle/>
                    <a:p>
                      <a:pPr algn="ctr"/>
                      <a:r>
                        <a:rPr lang="en-US" dirty="0"/>
                        <a:t>Shared</a:t>
                      </a:r>
                      <a:r>
                        <a:rPr lang="en-US" baseline="0" dirty="0"/>
                        <a:t> Responsibility Payment</a:t>
                      </a:r>
                      <a:r>
                        <a:rPr lang="en-US" sz="1400" baseline="30000" dirty="0"/>
                        <a:t>†</a:t>
                      </a:r>
                      <a:endParaRPr lang="en-US" dirty="0"/>
                    </a:p>
                    <a:p>
                      <a:pPr>
                        <a:tabLst>
                          <a:tab pos="914400" algn="l"/>
                        </a:tabLst>
                      </a:pPr>
                      <a:r>
                        <a:rPr lang="en-US" sz="1400" dirty="0"/>
                        <a:t>Year                                        If income is above filing threshold,</a:t>
                      </a:r>
                      <a:r>
                        <a:rPr lang="en-US" sz="1400" baseline="0" dirty="0"/>
                        <a:t> the payment is the greater of... </a:t>
                      </a:r>
                      <a:endParaRPr lang="en-US" sz="1400" i="1" dirty="0">
                        <a:latin typeface="Franklin Gothic Book" panose="020B05030201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dirty="0"/>
                        <a:t>2014</a:t>
                      </a:r>
                      <a:endParaRPr lang="en-US" sz="1200" dirty="0">
                        <a:latin typeface="Franklin Gothic Book" panose="020B0503020102020204" pitchFamily="34" charset="0"/>
                      </a:endParaRPr>
                    </a:p>
                  </a:txBody>
                  <a:tcPr/>
                </a:tc>
                <a:tc rowSpan="4">
                  <a:txBody>
                    <a:bodyPr/>
                    <a:lstStyle/>
                    <a:p>
                      <a:pPr algn="ctr"/>
                      <a:r>
                        <a:rPr lang="en-US" sz="1400" dirty="0"/>
                        <a:t>NO PENALTY</a:t>
                      </a:r>
                      <a:endParaRPr lang="en-US" sz="1400" baseline="0" dirty="0"/>
                    </a:p>
                    <a:p>
                      <a:pPr algn="ctr"/>
                      <a:r>
                        <a:rPr lang="en-US" sz="1400" baseline="0" dirty="0"/>
                        <a:t>if income is less than filing threshold</a:t>
                      </a:r>
                    </a:p>
                    <a:p>
                      <a:pPr algn="ctr"/>
                      <a:endParaRPr lang="en-US" sz="1400" dirty="0"/>
                    </a:p>
                    <a:p>
                      <a:pPr algn="ctr"/>
                      <a:r>
                        <a:rPr lang="en-US" sz="1400" u="none" dirty="0"/>
                        <a:t>In 2016:</a:t>
                      </a:r>
                    </a:p>
                    <a:p>
                      <a:pPr algn="ctr"/>
                      <a:r>
                        <a:rPr lang="en-US" sz="1400" dirty="0"/>
                        <a:t>Single  $10,350</a:t>
                      </a:r>
                    </a:p>
                    <a:p>
                      <a:pPr algn="ctr"/>
                      <a:r>
                        <a:rPr lang="en-US" sz="1400" dirty="0"/>
                        <a:t>MFJ</a:t>
                      </a:r>
                      <a:r>
                        <a:rPr lang="en-US" sz="1400" baseline="0" dirty="0"/>
                        <a:t>    </a:t>
                      </a:r>
                      <a:r>
                        <a:rPr lang="en-US" sz="1400" dirty="0"/>
                        <a:t>  $20,700</a:t>
                      </a:r>
                    </a:p>
                  </a:txBody>
                  <a:tcPr/>
                </a:tc>
                <a:tc>
                  <a:txBody>
                    <a:bodyPr/>
                    <a:lstStyle/>
                    <a:p>
                      <a:r>
                        <a:rPr lang="en-US" sz="1400" dirty="0"/>
                        <a:t>$95 per adult,</a:t>
                      </a:r>
                      <a:r>
                        <a:rPr lang="en-US" sz="1400" baseline="0" dirty="0"/>
                        <a:t> $47.50 per child </a:t>
                      </a:r>
                    </a:p>
                    <a:p>
                      <a:r>
                        <a:rPr lang="en-US" sz="1400" baseline="0" dirty="0"/>
                        <a:t>(up to $285)</a:t>
                      </a:r>
                      <a:endParaRPr lang="en-US" sz="1400" dirty="0"/>
                    </a:p>
                  </a:txBody>
                  <a:tcPr/>
                </a:tc>
                <a:tc>
                  <a:txBody>
                    <a:bodyPr/>
                    <a:lstStyle/>
                    <a:p>
                      <a:pPr algn="ctr"/>
                      <a:r>
                        <a:rPr lang="en-US" sz="1800" dirty="0"/>
                        <a:t>or</a:t>
                      </a:r>
                      <a:endParaRPr lang="en-US" sz="1400" b="1" i="1" dirty="0"/>
                    </a:p>
                  </a:txBody>
                  <a:tcPr/>
                </a:tc>
                <a:tc>
                  <a:txBody>
                    <a:bodyPr/>
                    <a:lstStyle/>
                    <a:p>
                      <a:r>
                        <a:rPr lang="en-US" sz="1400" dirty="0"/>
                        <a:t>1% of income above the tax filing threshold*</a:t>
                      </a:r>
                    </a:p>
                  </a:txBody>
                  <a:tcPr/>
                </a:tc>
                <a:extLst>
                  <a:ext uri="{0D108BD9-81ED-4DB2-BD59-A6C34878D82A}">
                    <a16:rowId xmlns:a16="http://schemas.microsoft.com/office/drawing/2014/main" val="10001"/>
                  </a:ext>
                </a:extLst>
              </a:tr>
              <a:tr h="370840">
                <a:tc>
                  <a:txBody>
                    <a:bodyPr/>
                    <a:lstStyle/>
                    <a:p>
                      <a:r>
                        <a:rPr lang="en-US" sz="1200" dirty="0"/>
                        <a:t>2015</a:t>
                      </a:r>
                      <a:endParaRPr lang="en-US" sz="1200" dirty="0">
                        <a:latin typeface="Franklin Gothic Book" panose="020B0503020102020204" pitchFamily="34" charset="0"/>
                      </a:endParaRPr>
                    </a:p>
                  </a:txBody>
                  <a:tcPr/>
                </a:tc>
                <a:tc vMerge="1">
                  <a:txBody>
                    <a:bodyPr/>
                    <a:lstStyle/>
                    <a:p>
                      <a:endParaRPr lang="en-US" sz="1400" dirty="0"/>
                    </a:p>
                  </a:txBody>
                  <a:tcPr>
                    <a:solidFill>
                      <a:schemeClr val="accent1">
                        <a:lumMod val="20000"/>
                        <a:lumOff val="80000"/>
                      </a:schemeClr>
                    </a:solidFill>
                  </a:tcPr>
                </a:tc>
                <a:tc>
                  <a:txBody>
                    <a:bodyPr/>
                    <a:lstStyle/>
                    <a:p>
                      <a:r>
                        <a:rPr lang="en-US" sz="1400" dirty="0"/>
                        <a:t>$325 per adult, $162.50 per child (up to $975)</a:t>
                      </a:r>
                    </a:p>
                  </a:txBody>
                  <a:tcPr/>
                </a:tc>
                <a:tc>
                  <a:txBody>
                    <a:bodyPr/>
                    <a:lstStyle/>
                    <a:p>
                      <a:pPr marL="0" algn="ctr" defTabSz="457200" rtl="0" eaLnBrk="1" latinLnBrk="0" hangingPunct="1"/>
                      <a:r>
                        <a:rPr lang="en-US" sz="1800" kern="1200" dirty="0"/>
                        <a:t>or</a:t>
                      </a:r>
                      <a:endParaRPr lang="en-US" sz="1800" b="1" i="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2% of income above the tax filing threshold*</a:t>
                      </a:r>
                    </a:p>
                  </a:txBody>
                  <a:tcPr/>
                </a:tc>
                <a:extLst>
                  <a:ext uri="{0D108BD9-81ED-4DB2-BD59-A6C34878D82A}">
                    <a16:rowId xmlns:a16="http://schemas.microsoft.com/office/drawing/2014/main" val="10002"/>
                  </a:ext>
                </a:extLst>
              </a:tr>
              <a:tr h="370840">
                <a:tc>
                  <a:txBody>
                    <a:bodyPr/>
                    <a:lstStyle/>
                    <a:p>
                      <a:r>
                        <a:rPr lang="en-US" sz="1200" dirty="0"/>
                        <a:t>2016</a:t>
                      </a:r>
                      <a:endParaRPr lang="en-US" sz="1200" dirty="0">
                        <a:latin typeface="Franklin Gothic Book" panose="020B0503020102020204" pitchFamily="34" charset="0"/>
                      </a:endParaRPr>
                    </a:p>
                  </a:txBody>
                  <a:tcPr/>
                </a:tc>
                <a:tc vMerge="1">
                  <a:txBody>
                    <a:bodyPr/>
                    <a:lstStyle/>
                    <a:p>
                      <a:endParaRPr lang="en-US" sz="1400" dirty="0"/>
                    </a:p>
                  </a:txBody>
                  <a:tcPr>
                    <a:noFill/>
                  </a:tcPr>
                </a:tc>
                <a:tc>
                  <a:txBody>
                    <a:bodyPr/>
                    <a:lstStyle/>
                    <a:p>
                      <a:r>
                        <a:rPr lang="en-US" sz="1400" dirty="0"/>
                        <a:t>$695 per adult,</a:t>
                      </a:r>
                      <a:r>
                        <a:rPr lang="en-US" sz="1400" baseline="0" dirty="0"/>
                        <a:t> $347.50 per child (up to $2,085) </a:t>
                      </a:r>
                      <a:endParaRPr lang="en-US" sz="1400" dirty="0"/>
                    </a:p>
                  </a:txBody>
                  <a:tcPr/>
                </a:tc>
                <a:tc>
                  <a:txBody>
                    <a:bodyPr/>
                    <a:lstStyle/>
                    <a:p>
                      <a:pPr marL="0" algn="ctr" defTabSz="457200" rtl="0" eaLnBrk="1" latinLnBrk="0" hangingPunct="1"/>
                      <a:r>
                        <a:rPr lang="en-US" sz="1800" kern="1200" dirty="0"/>
                        <a:t>or</a:t>
                      </a:r>
                      <a:endParaRPr lang="en-US" sz="1800" b="1" i="1"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2.5% of income above the tax filing threshold*</a:t>
                      </a:r>
                    </a:p>
                  </a:txBody>
                  <a:tcPr/>
                </a:tc>
                <a:extLst>
                  <a:ext uri="{0D108BD9-81ED-4DB2-BD59-A6C34878D82A}">
                    <a16:rowId xmlns:a16="http://schemas.microsoft.com/office/drawing/2014/main" val="10003"/>
                  </a:ext>
                </a:extLst>
              </a:tr>
              <a:tr h="370840">
                <a:tc>
                  <a:txBody>
                    <a:bodyPr/>
                    <a:lstStyle/>
                    <a:p>
                      <a:r>
                        <a:rPr lang="en-US" sz="1200" dirty="0"/>
                        <a:t>2017</a:t>
                      </a:r>
                      <a:endParaRPr lang="en-US" sz="1200" dirty="0">
                        <a:latin typeface="Franklin Gothic Book" panose="020B0503020102020204" pitchFamily="34" charset="0"/>
                      </a:endParaRPr>
                    </a:p>
                  </a:txBody>
                  <a:tcPr/>
                </a:tc>
                <a:tc vMerge="1">
                  <a:txBody>
                    <a:bodyPr/>
                    <a:lstStyle/>
                    <a:p>
                      <a:endParaRPr lang="en-US" sz="1400" dirty="0"/>
                    </a:p>
                  </a:txBody>
                  <a:tcPr>
                    <a:solidFill>
                      <a:schemeClr val="accent1">
                        <a:lumMod val="20000"/>
                        <a:lumOff val="80000"/>
                      </a:schemeClr>
                    </a:solidFill>
                  </a:tcPr>
                </a:tc>
                <a:tc gridSpan="3">
                  <a:txBody>
                    <a:bodyPr/>
                    <a:lstStyle/>
                    <a:p>
                      <a:pPr algn="ctr"/>
                      <a:r>
                        <a:rPr lang="en-US" sz="1400" dirty="0"/>
                        <a:t>Values are increased by a cost of living adjustment</a:t>
                      </a:r>
                      <a:endParaRPr lang="en-US" sz="1400" i="1" dirty="0"/>
                    </a:p>
                  </a:txBody>
                  <a:tcPr/>
                </a:tc>
                <a:tc hMerge="1">
                  <a:txBody>
                    <a:bodyPr/>
                    <a:lstStyle/>
                    <a:p>
                      <a:endParaRPr lang="en-US" sz="1400" dirty="0"/>
                    </a:p>
                  </a:txBody>
                  <a:tcPr>
                    <a:solidFill>
                      <a:schemeClr val="accent1">
                        <a:lumMod val="20000"/>
                        <a:lumOff val="80000"/>
                      </a:schemeClr>
                    </a:solidFill>
                  </a:tcPr>
                </a:tc>
                <a:tc hMerge="1">
                  <a:txBody>
                    <a:bodyPr/>
                    <a:lstStyle/>
                    <a:p>
                      <a:endParaRPr lang="en-US" sz="1400" dirty="0"/>
                    </a:p>
                  </a:txBody>
                  <a:tcPr>
                    <a:solidFill>
                      <a:schemeClr val="accent1">
                        <a:lumMod val="20000"/>
                        <a:lumOff val="80000"/>
                      </a:schemeClr>
                    </a:solidFill>
                  </a:tcPr>
                </a:tc>
                <a:extLst>
                  <a:ext uri="{0D108BD9-81ED-4DB2-BD59-A6C34878D82A}">
                    <a16:rowId xmlns:a16="http://schemas.microsoft.com/office/drawing/2014/main" val="10004"/>
                  </a:ext>
                </a:extLst>
              </a:tr>
              <a:tr h="37084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30000" dirty="0"/>
                        <a:t>† </a:t>
                      </a:r>
                      <a:r>
                        <a:rPr lang="en-US" sz="1400" kern="1200" baseline="0" dirty="0"/>
                        <a:t>The payment calculation is for a person who is uninsured all year. If a person is uninsured for only some months, prorate the payment. </a:t>
                      </a:r>
                    </a:p>
                    <a:p>
                      <a:r>
                        <a:rPr lang="en-US" sz="1400" dirty="0"/>
                        <a:t>*Capped at the</a:t>
                      </a:r>
                      <a:r>
                        <a:rPr lang="en-US" sz="1400" baseline="0" dirty="0"/>
                        <a:t> national average premium of a bronze level plan purchased through a Marketplace. </a:t>
                      </a:r>
                      <a:endParaRPr lang="en-US" sz="1400" i="1" dirty="0"/>
                    </a:p>
                  </a:txBody>
                  <a:tcPr/>
                </a:tc>
                <a:tc hMerge="1">
                  <a:txBody>
                    <a:bodyPr/>
                    <a:lstStyle/>
                    <a:p>
                      <a:endParaRPr lang="en-US" dirty="0"/>
                    </a:p>
                  </a:txBody>
                  <a:tcPr>
                    <a:lnT w="38100" cap="flat" cmpd="sng" algn="ctr">
                      <a:solidFill>
                        <a:schemeClr val="accent1"/>
                      </a:solidFill>
                      <a:prstDash val="solid"/>
                      <a:round/>
                      <a:headEnd type="none" w="med" len="med"/>
                      <a:tailEnd type="none" w="med" len="med"/>
                    </a:lnT>
                    <a:noFill/>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algn="r"/>
            <a:fld id="{7FFE15FC-A8B6-4718-BABB-4F5309630F6C}" type="slidenum">
              <a:rPr lang="en-US" smtClean="0"/>
              <a:pPr algn="r"/>
              <a:t>19</a:t>
            </a:fld>
            <a:endParaRPr lang="en-US" dirty="0"/>
          </a:p>
        </p:txBody>
      </p:sp>
    </p:spTree>
    <p:extLst>
      <p:ext uri="{BB962C8B-B14F-4D97-AF65-F5344CB8AC3E}">
        <p14:creationId xmlns:p14="http://schemas.microsoft.com/office/powerpoint/2010/main" val="232931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0" indent="0">
              <a:buNone/>
            </a:pPr>
            <a:r>
              <a:rPr lang="en-US" b="1" dirty="0">
                <a:latin typeface="Franklin Gothic Medium"/>
                <a:cs typeface="Franklin Gothic Medium"/>
              </a:rPr>
              <a:t>Webinar #1 -- Health Insurance Coverage, Including PTC</a:t>
            </a:r>
          </a:p>
          <a:p>
            <a:r>
              <a:rPr lang="en-US" dirty="0"/>
              <a:t>Best practices for intake</a:t>
            </a:r>
          </a:p>
          <a:p>
            <a:r>
              <a:rPr lang="en-US" dirty="0"/>
              <a:t>Using </a:t>
            </a:r>
            <a:r>
              <a:rPr lang="en-US" dirty="0" err="1"/>
              <a:t>TaxSlayer</a:t>
            </a:r>
            <a:r>
              <a:rPr lang="en-US" dirty="0"/>
              <a:t> to report coverage and PTC</a:t>
            </a:r>
          </a:p>
          <a:p>
            <a:r>
              <a:rPr lang="en-US" dirty="0"/>
              <a:t>Complex 1095-A issues</a:t>
            </a:r>
          </a:p>
          <a:p>
            <a:r>
              <a:rPr lang="en-US" dirty="0"/>
              <a:t>Review tips for PTC</a:t>
            </a:r>
          </a:p>
          <a:p>
            <a:pPr marL="0" indent="0">
              <a:buNone/>
            </a:pPr>
            <a:endParaRPr lang="en-US" dirty="0"/>
          </a:p>
          <a:p>
            <a:pPr marL="0" indent="0">
              <a:buNone/>
            </a:pPr>
            <a:r>
              <a:rPr lang="en-US" b="1" dirty="0">
                <a:latin typeface="Franklin Gothic Medium"/>
                <a:cs typeface="Franklin Gothic Medium"/>
              </a:rPr>
              <a:t>Webinar #2 – Exemptions &amp; Shared Responsibility Payment</a:t>
            </a:r>
          </a:p>
          <a:p>
            <a:r>
              <a:rPr lang="en-US" dirty="0"/>
              <a:t>Exemption rules </a:t>
            </a:r>
          </a:p>
          <a:p>
            <a:r>
              <a:rPr lang="en-US" dirty="0"/>
              <a:t>Using </a:t>
            </a:r>
            <a:r>
              <a:rPr lang="en-US" dirty="0" err="1"/>
              <a:t>TaxSlayer</a:t>
            </a:r>
            <a:r>
              <a:rPr lang="en-US" dirty="0"/>
              <a:t> to report exemptions</a:t>
            </a:r>
          </a:p>
          <a:p>
            <a:r>
              <a:rPr lang="en-US" dirty="0"/>
              <a:t>Exemption examples (focusing on affordability)</a:t>
            </a:r>
          </a:p>
          <a:p>
            <a:pPr marL="0" indent="0">
              <a:buNone/>
            </a:pPr>
            <a:r>
              <a:rPr lang="en-US" b="1" dirty="0">
                <a:latin typeface="Franklin Gothic Medium"/>
                <a:cs typeface="Franklin Gothic Medium"/>
              </a:rPr>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427674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05767" y="5289100"/>
            <a:ext cx="100584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11608" y="4379058"/>
            <a:ext cx="164592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9860000">
            <a:off x="3493431" y="3169950"/>
            <a:ext cx="502920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extLst>
              <p:ext uri="{D42A27DB-BD31-4B8C-83A1-F6EECF244321}">
                <p14:modId xmlns:p14="http://schemas.microsoft.com/office/powerpoint/2010/main" val="1648119661"/>
              </p:ext>
            </p:extLst>
          </p:nvPr>
        </p:nvGraphicFramePr>
        <p:xfrm>
          <a:off x="364734" y="955965"/>
          <a:ext cx="8229600" cy="5244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a:t>Shared Responsibility Payment – Single Filer (2015)</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20</a:t>
            </a:fld>
            <a:endParaRPr lang="en-US" dirty="0"/>
          </a:p>
        </p:txBody>
      </p:sp>
      <p:grpSp>
        <p:nvGrpSpPr>
          <p:cNvPr id="13" name="Group 12"/>
          <p:cNvGrpSpPr/>
          <p:nvPr/>
        </p:nvGrpSpPr>
        <p:grpSpPr>
          <a:xfrm>
            <a:off x="1413331" y="2190916"/>
            <a:ext cx="1591020" cy="3180523"/>
            <a:chOff x="2885098" y="2190916"/>
            <a:chExt cx="1591020" cy="3180523"/>
          </a:xfrm>
        </p:grpSpPr>
        <p:cxnSp>
          <p:nvCxnSpPr>
            <p:cNvPr id="14" name="Straight Arrow Connector 13"/>
            <p:cNvCxnSpPr/>
            <p:nvPr/>
          </p:nvCxnSpPr>
          <p:spPr>
            <a:xfrm>
              <a:off x="3680607" y="2811119"/>
              <a:ext cx="1" cy="256032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885098" y="2190916"/>
              <a:ext cx="1591020" cy="646331"/>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$10,300 </a:t>
              </a:r>
            </a:p>
            <a:p>
              <a:pPr algn="ctr"/>
              <a:r>
                <a:rPr lang="en-US" sz="1200" dirty="0">
                  <a:solidFill>
                    <a:srgbClr val="FF0000"/>
                  </a:solidFill>
                  <a:latin typeface="Franklin Gothic Book" panose="020B0503020102020204" pitchFamily="34" charset="0"/>
                </a:rPr>
                <a:t>(tax filing threshold, filing single)</a:t>
              </a:r>
            </a:p>
          </p:txBody>
        </p:sp>
      </p:grpSp>
      <p:grpSp>
        <p:nvGrpSpPr>
          <p:cNvPr id="16" name="Group 15"/>
          <p:cNvGrpSpPr/>
          <p:nvPr/>
        </p:nvGrpSpPr>
        <p:grpSpPr>
          <a:xfrm>
            <a:off x="3401048" y="2977511"/>
            <a:ext cx="890356" cy="1462461"/>
            <a:chOff x="4702809" y="2052416"/>
            <a:chExt cx="890356" cy="1462461"/>
          </a:xfrm>
        </p:grpSpPr>
        <p:cxnSp>
          <p:nvCxnSpPr>
            <p:cNvPr id="17" name="Straight Arrow Connector 16"/>
            <p:cNvCxnSpPr/>
            <p:nvPr/>
          </p:nvCxnSpPr>
          <p:spPr>
            <a:xfrm>
              <a:off x="5147987" y="2234717"/>
              <a:ext cx="1" cy="128016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4702809" y="2052416"/>
              <a:ext cx="890356" cy="276999"/>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$26,550</a:t>
              </a:r>
            </a:p>
          </p:txBody>
        </p:sp>
      </p:grpSp>
      <p:sp>
        <p:nvSpPr>
          <p:cNvPr id="19" name="TextBox 18"/>
          <p:cNvSpPr txBox="1"/>
          <p:nvPr/>
        </p:nvSpPr>
        <p:spPr>
          <a:xfrm rot="19860000">
            <a:off x="4064022" y="3759394"/>
            <a:ext cx="1366239" cy="307777"/>
          </a:xfrm>
          <a:prstGeom prst="rect">
            <a:avLst/>
          </a:prstGeom>
          <a:noFill/>
        </p:spPr>
        <p:txBody>
          <a:bodyPr wrap="square" rtlCol="0">
            <a:spAutoFit/>
          </a:bodyPr>
          <a:lstStyle/>
          <a:p>
            <a:pPr algn="ctr"/>
            <a:r>
              <a:rPr lang="en-US" sz="1400" dirty="0">
                <a:latin typeface="Franklin Gothic Medium" panose="020B0603020102020204" pitchFamily="34" charset="0"/>
              </a:rPr>
              <a:t>2% of income</a:t>
            </a:r>
          </a:p>
        </p:txBody>
      </p:sp>
      <p:sp>
        <p:nvSpPr>
          <p:cNvPr id="20" name="TextBox 19"/>
          <p:cNvSpPr txBox="1"/>
          <p:nvPr/>
        </p:nvSpPr>
        <p:spPr>
          <a:xfrm>
            <a:off x="2222017" y="4294183"/>
            <a:ext cx="1366239" cy="492443"/>
          </a:xfrm>
          <a:prstGeom prst="rect">
            <a:avLst/>
          </a:prstGeom>
          <a:noFill/>
        </p:spPr>
        <p:txBody>
          <a:bodyPr wrap="square" rtlCol="0">
            <a:spAutoFit/>
          </a:bodyPr>
          <a:lstStyle/>
          <a:p>
            <a:r>
              <a:rPr lang="en-US" sz="1400" dirty="0">
                <a:latin typeface="Franklin Gothic Medium" panose="020B0603020102020204" pitchFamily="34" charset="0"/>
              </a:rPr>
              <a:t>$325 </a:t>
            </a:r>
          </a:p>
          <a:p>
            <a:r>
              <a:rPr lang="en-US" sz="1200" i="1" dirty="0">
                <a:latin typeface="Franklin Gothic Medium" panose="020B0603020102020204" pitchFamily="34" charset="0"/>
              </a:rPr>
              <a:t>($325 x 1 adult)</a:t>
            </a:r>
          </a:p>
        </p:txBody>
      </p:sp>
      <p:grpSp>
        <p:nvGrpSpPr>
          <p:cNvPr id="21" name="Group 20"/>
          <p:cNvGrpSpPr/>
          <p:nvPr/>
        </p:nvGrpSpPr>
        <p:grpSpPr>
          <a:xfrm>
            <a:off x="2118445" y="1017162"/>
            <a:ext cx="2269584" cy="276999"/>
            <a:chOff x="2118445" y="1017162"/>
            <a:chExt cx="2269584" cy="276999"/>
          </a:xfrm>
        </p:grpSpPr>
        <p:sp>
          <p:nvSpPr>
            <p:cNvPr id="22" name="Rectangle 21"/>
            <p:cNvSpPr/>
            <p:nvPr/>
          </p:nvSpPr>
          <p:spPr>
            <a:xfrm>
              <a:off x="2118445" y="1093256"/>
              <a:ext cx="64008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22816" y="1017162"/>
              <a:ext cx="1665213" cy="276999"/>
            </a:xfrm>
            <a:prstGeom prst="rect">
              <a:avLst/>
            </a:prstGeom>
            <a:noFill/>
          </p:spPr>
          <p:txBody>
            <a:bodyPr wrap="square" rtlCol="0">
              <a:spAutoFit/>
            </a:bodyPr>
            <a:lstStyle/>
            <a:p>
              <a:r>
                <a:rPr lang="en-US" sz="1200" dirty="0">
                  <a:latin typeface="Calibri" panose="020F0502020204030204" pitchFamily="34" charset="0"/>
                </a:rPr>
                <a:t>penalty amount in 2015</a:t>
              </a:r>
            </a:p>
          </p:txBody>
        </p:sp>
      </p:grpSp>
      <p:sp>
        <p:nvSpPr>
          <p:cNvPr id="24" name="TextBox 23"/>
          <p:cNvSpPr txBox="1"/>
          <p:nvPr/>
        </p:nvSpPr>
        <p:spPr>
          <a:xfrm>
            <a:off x="1196994" y="5199855"/>
            <a:ext cx="1019036" cy="307777"/>
          </a:xfrm>
          <a:prstGeom prst="rect">
            <a:avLst/>
          </a:prstGeom>
          <a:noFill/>
          <a:ln>
            <a:noFill/>
          </a:ln>
        </p:spPr>
        <p:txBody>
          <a:bodyPr wrap="square" rtlCol="0">
            <a:spAutoFit/>
          </a:bodyPr>
          <a:lstStyle/>
          <a:p>
            <a:pPr algn="ctr" defTabSz="457200"/>
            <a:r>
              <a:rPr lang="en-US" sz="1400" dirty="0">
                <a:solidFill>
                  <a:prstClr val="black"/>
                </a:solidFill>
                <a:latin typeface="Franklin Gothic Medium" panose="020B0603020102020204" pitchFamily="34" charset="0"/>
              </a:rPr>
              <a:t>no penalty</a:t>
            </a:r>
          </a:p>
        </p:txBody>
      </p:sp>
    </p:spTree>
    <p:extLst>
      <p:ext uri="{BB962C8B-B14F-4D97-AF65-F5344CB8AC3E}">
        <p14:creationId xmlns:p14="http://schemas.microsoft.com/office/powerpoint/2010/main" val="412885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05767" y="5289100"/>
            <a:ext cx="100584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11608" y="3341575"/>
            <a:ext cx="283464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19500000">
            <a:off x="4690440" y="2329455"/>
            <a:ext cx="356616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1"/>
          <p:cNvGraphicFramePr/>
          <p:nvPr>
            <p:extLst>
              <p:ext uri="{D42A27DB-BD31-4B8C-83A1-F6EECF244321}">
                <p14:modId xmlns:p14="http://schemas.microsoft.com/office/powerpoint/2010/main" val="3933915191"/>
              </p:ext>
            </p:extLst>
          </p:nvPr>
        </p:nvGraphicFramePr>
        <p:xfrm>
          <a:off x="364734" y="955965"/>
          <a:ext cx="8229600" cy="52445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a:t>Shared Responsibility Payment – Single Filer (2016)</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21</a:t>
            </a:fld>
            <a:endParaRPr lang="en-US" dirty="0"/>
          </a:p>
        </p:txBody>
      </p:sp>
      <p:grpSp>
        <p:nvGrpSpPr>
          <p:cNvPr id="13" name="Group 12"/>
          <p:cNvGrpSpPr/>
          <p:nvPr/>
        </p:nvGrpSpPr>
        <p:grpSpPr>
          <a:xfrm>
            <a:off x="1413331" y="2190916"/>
            <a:ext cx="1591020" cy="3180523"/>
            <a:chOff x="2885098" y="2190916"/>
            <a:chExt cx="1591020" cy="3180523"/>
          </a:xfrm>
        </p:grpSpPr>
        <p:cxnSp>
          <p:nvCxnSpPr>
            <p:cNvPr id="14" name="Straight Arrow Connector 13"/>
            <p:cNvCxnSpPr/>
            <p:nvPr/>
          </p:nvCxnSpPr>
          <p:spPr>
            <a:xfrm>
              <a:off x="3680607" y="2811119"/>
              <a:ext cx="1" cy="256032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2885098" y="2190916"/>
              <a:ext cx="1591020" cy="646331"/>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$10,350 </a:t>
              </a:r>
            </a:p>
            <a:p>
              <a:pPr algn="ctr"/>
              <a:r>
                <a:rPr lang="en-US" sz="1200" dirty="0">
                  <a:solidFill>
                    <a:srgbClr val="FF0000"/>
                  </a:solidFill>
                  <a:latin typeface="Franklin Gothic Book" panose="020B0503020102020204" pitchFamily="34" charset="0"/>
                </a:rPr>
                <a:t>(tax filing threshold, filing single)</a:t>
              </a:r>
            </a:p>
          </p:txBody>
        </p:sp>
      </p:grpSp>
      <p:grpSp>
        <p:nvGrpSpPr>
          <p:cNvPr id="16" name="Group 4"/>
          <p:cNvGrpSpPr/>
          <p:nvPr/>
        </p:nvGrpSpPr>
        <p:grpSpPr>
          <a:xfrm>
            <a:off x="4568207" y="1943216"/>
            <a:ext cx="890356" cy="1462461"/>
            <a:chOff x="4702809" y="2052416"/>
            <a:chExt cx="890356" cy="1462461"/>
          </a:xfrm>
        </p:grpSpPr>
        <p:cxnSp>
          <p:nvCxnSpPr>
            <p:cNvPr id="17" name="Straight Arrow Connector 5"/>
            <p:cNvCxnSpPr/>
            <p:nvPr/>
          </p:nvCxnSpPr>
          <p:spPr>
            <a:xfrm>
              <a:off x="5147987" y="2234717"/>
              <a:ext cx="1" cy="1280160"/>
            </a:xfrm>
            <a:prstGeom prst="straightConnector1">
              <a:avLst/>
            </a:prstGeom>
            <a:ln w="19050">
              <a:solidFill>
                <a:schemeClr val="tx1"/>
              </a:solidFill>
              <a:tailEnd type="triangle" w="med" len="sm"/>
            </a:ln>
          </p:spPr>
          <p:style>
            <a:lnRef idx="2">
              <a:schemeClr val="accent2"/>
            </a:lnRef>
            <a:fillRef idx="0">
              <a:schemeClr val="accent2"/>
            </a:fillRef>
            <a:effectRef idx="1">
              <a:schemeClr val="accent2"/>
            </a:effectRef>
            <a:fontRef idx="minor">
              <a:schemeClr val="tx1"/>
            </a:fontRef>
          </p:style>
        </p:cxnSp>
        <p:sp>
          <p:nvSpPr>
            <p:cNvPr id="18" name="TextBox 8"/>
            <p:cNvSpPr txBox="1"/>
            <p:nvPr/>
          </p:nvSpPr>
          <p:spPr>
            <a:xfrm>
              <a:off x="4702809" y="2052416"/>
              <a:ext cx="890356" cy="276999"/>
            </a:xfrm>
            <a:prstGeom prst="rect">
              <a:avLst/>
            </a:prstGeom>
            <a:solidFill>
              <a:schemeClr val="bg1"/>
            </a:solidFill>
            <a:ln>
              <a:noFill/>
            </a:ln>
            <a:effectLst/>
          </p:spPr>
          <p:txBody>
            <a:bodyPr wrap="square" rtlCol="0">
              <a:spAutoFit/>
            </a:bodyPr>
            <a:lstStyle/>
            <a:p>
              <a:pPr algn="ctr"/>
              <a:r>
                <a:rPr lang="en-US" sz="1200" dirty="0">
                  <a:solidFill>
                    <a:srgbClr val="FF0000"/>
                  </a:solidFill>
                  <a:latin typeface="Franklin Gothic Book" panose="020B0503020102020204" pitchFamily="34" charset="0"/>
                </a:rPr>
                <a:t>$38,250</a:t>
              </a:r>
            </a:p>
          </p:txBody>
        </p:sp>
      </p:grpSp>
      <p:sp>
        <p:nvSpPr>
          <p:cNvPr id="19" name="TextBox 18"/>
          <p:cNvSpPr txBox="1"/>
          <p:nvPr/>
        </p:nvSpPr>
        <p:spPr>
          <a:xfrm rot="19500000">
            <a:off x="5590594" y="2293950"/>
            <a:ext cx="1525243" cy="307777"/>
          </a:xfrm>
          <a:prstGeom prst="rect">
            <a:avLst/>
          </a:prstGeom>
          <a:noFill/>
        </p:spPr>
        <p:txBody>
          <a:bodyPr wrap="square" rtlCol="0">
            <a:spAutoFit/>
          </a:bodyPr>
          <a:lstStyle/>
          <a:p>
            <a:pPr algn="ctr"/>
            <a:r>
              <a:rPr lang="en-US" sz="1400">
                <a:latin typeface="Franklin Gothic Medium" panose="020B0603020102020204" pitchFamily="34" charset="0"/>
              </a:rPr>
              <a:t>2.5% </a:t>
            </a:r>
            <a:r>
              <a:rPr lang="en-US" sz="1400" dirty="0">
                <a:latin typeface="Franklin Gothic Medium" panose="020B0603020102020204" pitchFamily="34" charset="0"/>
              </a:rPr>
              <a:t>of income</a:t>
            </a:r>
          </a:p>
        </p:txBody>
      </p:sp>
      <p:grpSp>
        <p:nvGrpSpPr>
          <p:cNvPr id="21" name="Group 20"/>
          <p:cNvGrpSpPr/>
          <p:nvPr/>
        </p:nvGrpSpPr>
        <p:grpSpPr>
          <a:xfrm>
            <a:off x="2118445" y="1017162"/>
            <a:ext cx="2269584" cy="276999"/>
            <a:chOff x="2118445" y="1017162"/>
            <a:chExt cx="2269584" cy="276999"/>
          </a:xfrm>
        </p:grpSpPr>
        <p:sp>
          <p:nvSpPr>
            <p:cNvPr id="22" name="Rectangle 21"/>
            <p:cNvSpPr/>
            <p:nvPr/>
          </p:nvSpPr>
          <p:spPr>
            <a:xfrm>
              <a:off x="2118445" y="1093256"/>
              <a:ext cx="640080" cy="13716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22816" y="1017162"/>
              <a:ext cx="1665213" cy="276999"/>
            </a:xfrm>
            <a:prstGeom prst="rect">
              <a:avLst/>
            </a:prstGeom>
            <a:noFill/>
          </p:spPr>
          <p:txBody>
            <a:bodyPr wrap="square" rtlCol="0">
              <a:spAutoFit/>
            </a:bodyPr>
            <a:lstStyle/>
            <a:p>
              <a:r>
                <a:rPr lang="en-US" sz="1200" dirty="0">
                  <a:latin typeface="Calibri" panose="020F0502020204030204" pitchFamily="34" charset="0"/>
                </a:rPr>
                <a:t>penalty amount in 2016</a:t>
              </a:r>
            </a:p>
          </p:txBody>
        </p:sp>
      </p:grpSp>
      <p:sp>
        <p:nvSpPr>
          <p:cNvPr id="20" name="TextBox 19"/>
          <p:cNvSpPr txBox="1"/>
          <p:nvPr/>
        </p:nvSpPr>
        <p:spPr>
          <a:xfrm>
            <a:off x="2208840" y="3267492"/>
            <a:ext cx="1366239" cy="492443"/>
          </a:xfrm>
          <a:prstGeom prst="rect">
            <a:avLst/>
          </a:prstGeom>
          <a:noFill/>
        </p:spPr>
        <p:txBody>
          <a:bodyPr wrap="square" rtlCol="0">
            <a:spAutoFit/>
          </a:bodyPr>
          <a:lstStyle/>
          <a:p>
            <a:r>
              <a:rPr lang="en-US" sz="1400" dirty="0">
                <a:latin typeface="Franklin Gothic Medium" panose="020B0603020102020204" pitchFamily="34" charset="0"/>
              </a:rPr>
              <a:t>$695 </a:t>
            </a:r>
          </a:p>
          <a:p>
            <a:r>
              <a:rPr lang="en-US" sz="1200" i="1" dirty="0">
                <a:latin typeface="Franklin Gothic Medium" panose="020B0603020102020204" pitchFamily="34" charset="0"/>
              </a:rPr>
              <a:t>($695 x 1 adult)</a:t>
            </a:r>
          </a:p>
        </p:txBody>
      </p:sp>
      <p:sp>
        <p:nvSpPr>
          <p:cNvPr id="24" name="TextBox 23"/>
          <p:cNvSpPr txBox="1"/>
          <p:nvPr/>
        </p:nvSpPr>
        <p:spPr>
          <a:xfrm>
            <a:off x="1196994" y="5199855"/>
            <a:ext cx="1019036" cy="307777"/>
          </a:xfrm>
          <a:prstGeom prst="rect">
            <a:avLst/>
          </a:prstGeom>
          <a:noFill/>
          <a:ln>
            <a:noFill/>
          </a:ln>
        </p:spPr>
        <p:txBody>
          <a:bodyPr wrap="square" rtlCol="0">
            <a:spAutoFit/>
          </a:bodyPr>
          <a:lstStyle/>
          <a:p>
            <a:pPr algn="ctr" defTabSz="457200"/>
            <a:r>
              <a:rPr lang="en-US" sz="1400" dirty="0">
                <a:solidFill>
                  <a:prstClr val="black"/>
                </a:solidFill>
                <a:latin typeface="Franklin Gothic Medium" panose="020B0603020102020204" pitchFamily="34" charset="0"/>
              </a:rPr>
              <a:t>no penalty</a:t>
            </a:r>
          </a:p>
        </p:txBody>
      </p:sp>
    </p:spTree>
    <p:extLst>
      <p:ext uri="{BB962C8B-B14F-4D97-AF65-F5344CB8AC3E}">
        <p14:creationId xmlns:p14="http://schemas.microsoft.com/office/powerpoint/2010/main" val="3584698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tell a client that pays the SRP?</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33" name="Content Placeholder 2"/>
          <p:cNvSpPr txBox="1">
            <a:spLocks/>
          </p:cNvSpPr>
          <p:nvPr/>
        </p:nvSpPr>
        <p:spPr>
          <a:xfrm>
            <a:off x="364734" y="829224"/>
            <a:ext cx="8229600" cy="5016099"/>
          </a:xfrm>
          <a:prstGeom prst="rect">
            <a:avLst/>
          </a:prstGeom>
        </p:spPr>
        <p:txBody>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Make the taxpayer aware of the payment. </a:t>
            </a:r>
          </a:p>
          <a:p>
            <a:r>
              <a:rPr lang="en-US" sz="2000" dirty="0"/>
              <a:t>Refer to a health care assister, healthcare.gov or your state-based Marketplace. If the taxpayer gets health care at a free clinic, clinic staff can likely help with enrollment. </a:t>
            </a:r>
          </a:p>
          <a:p>
            <a:pPr lvl="1"/>
            <a:r>
              <a:rPr lang="en-US" sz="2000" dirty="0">
                <a:solidFill>
                  <a:srgbClr val="000000"/>
                </a:solidFill>
                <a:latin typeface="Franklin Gothic Book"/>
                <a:cs typeface="Franklin Gothic Book"/>
              </a:rPr>
              <a:t>Medicaid and CHIP are always open for enrollment</a:t>
            </a:r>
          </a:p>
          <a:p>
            <a:pPr lvl="1"/>
            <a:r>
              <a:rPr lang="en-US" sz="2000" dirty="0">
                <a:latin typeface="Franklin Gothic Book"/>
                <a:cs typeface="Franklin Gothic Book"/>
              </a:rPr>
              <a:t>Marketplace open enrollment for 2017 coverage is November 1, 2016 – January 31, 2017</a:t>
            </a:r>
          </a:p>
          <a:p>
            <a:pPr lvl="1"/>
            <a:r>
              <a:rPr lang="en-US" sz="2000" dirty="0">
                <a:latin typeface="Franklin Gothic Book"/>
                <a:cs typeface="Franklin Gothic Book"/>
              </a:rPr>
              <a:t>After January 31, a person can only purchase private health insurance in certain circumstances, such as:</a:t>
            </a:r>
          </a:p>
          <a:p>
            <a:pPr marL="1141413" lvl="1" indent="-222250">
              <a:buFont typeface="Wingdings" panose="05000000000000000000" pitchFamily="2" charset="2"/>
              <a:buChar char="§"/>
            </a:pPr>
            <a:r>
              <a:rPr lang="en-US" sz="1800" dirty="0">
                <a:latin typeface="Franklin Gothic Book"/>
                <a:cs typeface="Franklin Gothic Book"/>
              </a:rPr>
              <a:t>Getting married</a:t>
            </a:r>
          </a:p>
          <a:p>
            <a:pPr marL="1141413" lvl="1" indent="-222250">
              <a:buFont typeface="Wingdings" panose="05000000000000000000" pitchFamily="2" charset="2"/>
              <a:buChar char="§"/>
            </a:pPr>
            <a:r>
              <a:rPr lang="en-US" sz="1800" dirty="0">
                <a:latin typeface="Franklin Gothic Book"/>
                <a:cs typeface="Franklin Gothic Book"/>
              </a:rPr>
              <a:t>Having a baby</a:t>
            </a:r>
          </a:p>
          <a:p>
            <a:pPr marL="1141413" lvl="1" indent="-222250">
              <a:buFont typeface="Wingdings" panose="05000000000000000000" pitchFamily="2" charset="2"/>
              <a:buChar char="§"/>
            </a:pPr>
            <a:r>
              <a:rPr lang="en-US" sz="1800" dirty="0">
                <a:latin typeface="Franklin Gothic Book"/>
                <a:cs typeface="Franklin Gothic Book"/>
              </a:rPr>
              <a:t>Losing other insurance coverage </a:t>
            </a:r>
          </a:p>
          <a:p>
            <a:pPr lvl="3"/>
            <a:endParaRPr lang="en-US" dirty="0">
              <a:latin typeface="Franklin Gothic Book"/>
              <a:cs typeface="Franklin Gothic Book"/>
            </a:endParaRPr>
          </a:p>
          <a:p>
            <a:pPr lvl="1"/>
            <a:endParaRPr lang="en-US" sz="2000" dirty="0">
              <a:latin typeface="Franklin Gothic Book"/>
              <a:cs typeface="Franklin Gothic Book"/>
            </a:endParaRPr>
          </a:p>
          <a:p>
            <a:pPr lvl="1"/>
            <a:endParaRPr lang="en-US" sz="2000" dirty="0">
              <a:latin typeface="Franklin Gothic Book"/>
              <a:cs typeface="Franklin Gothic Book"/>
            </a:endParaRPr>
          </a:p>
        </p:txBody>
      </p:sp>
    </p:spTree>
    <p:extLst>
      <p:ext uri="{BB962C8B-B14F-4D97-AF65-F5344CB8AC3E}">
        <p14:creationId xmlns:p14="http://schemas.microsoft.com/office/powerpoint/2010/main" val="131251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Exemptions &amp; SRP in TaxSlayer</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8680450" y="57150"/>
            <a:ext cx="463550" cy="365125"/>
          </a:xfrm>
        </p:spPr>
        <p:txBody>
          <a:bodyPr/>
          <a:lstStyle/>
          <a:p>
            <a:pPr algn="r"/>
            <a:fld id="{7FFE15FC-A8B6-4718-BABB-4F5309630F6C}" type="slidenum">
              <a:rPr lang="en-US" smtClean="0"/>
              <a:pPr algn="r"/>
              <a:t>23</a:t>
            </a:fld>
            <a:endParaRPr lang="en-US" dirty="0"/>
          </a:p>
        </p:txBody>
      </p:sp>
    </p:spTree>
    <p:extLst>
      <p:ext uri="{BB962C8B-B14F-4D97-AF65-F5344CB8AC3E}">
        <p14:creationId xmlns:p14="http://schemas.microsoft.com/office/powerpoint/2010/main" val="197270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TaxSlayer</a:t>
            </a:r>
            <a:r>
              <a:rPr lang="en-US" dirty="0"/>
              <a:t> – Insurance Status</a:t>
            </a:r>
          </a:p>
        </p:txBody>
      </p:sp>
      <p:pic>
        <p:nvPicPr>
          <p:cNvPr id="7" name="Picture 6"/>
          <p:cNvPicPr>
            <a:picLocks noChangeAspect="1"/>
          </p:cNvPicPr>
          <p:nvPr/>
        </p:nvPicPr>
        <p:blipFill rotWithShape="1">
          <a:blip r:embed="rId2"/>
          <a:srcRect l="21618"/>
          <a:stretch/>
        </p:blipFill>
        <p:spPr>
          <a:xfrm>
            <a:off x="167726" y="767691"/>
            <a:ext cx="8685751" cy="2575884"/>
          </a:xfrm>
          <a:prstGeom prst="rect">
            <a:avLst/>
          </a:prstGeom>
          <a:ln>
            <a:solidFill>
              <a:schemeClr val="bg1">
                <a:lumMod val="50000"/>
              </a:schemeClr>
            </a:solidFill>
          </a:ln>
        </p:spPr>
      </p:pic>
      <p:pic>
        <p:nvPicPr>
          <p:cNvPr id="9" name="Picture 8"/>
          <p:cNvPicPr>
            <a:picLocks noChangeAspect="1"/>
          </p:cNvPicPr>
          <p:nvPr/>
        </p:nvPicPr>
        <p:blipFill>
          <a:blip r:embed="rId3"/>
          <a:stretch>
            <a:fillRect/>
          </a:stretch>
        </p:blipFill>
        <p:spPr>
          <a:xfrm>
            <a:off x="167725" y="3644726"/>
            <a:ext cx="8697732" cy="2399702"/>
          </a:xfrm>
          <a:prstGeom prst="rect">
            <a:avLst/>
          </a:prstGeom>
          <a:ln>
            <a:solidFill>
              <a:srgbClr val="7F7F7F"/>
            </a:solidFill>
          </a:ln>
        </p:spPr>
      </p:pic>
      <p:sp>
        <p:nvSpPr>
          <p:cNvPr id="2" name="Slide Number Placeholder 1"/>
          <p:cNvSpPr>
            <a:spLocks noGrp="1"/>
          </p:cNvSpPr>
          <p:nvPr>
            <p:ph type="sldNum" sz="quarter" idx="12"/>
          </p:nvPr>
        </p:nvSpPr>
        <p:spPr/>
        <p:txBody>
          <a:bodyPr/>
          <a:lstStyle/>
          <a:p>
            <a:pPr algn="r"/>
            <a:fld id="{7FFE15FC-A8B6-4718-BABB-4F5309630F6C}" type="slidenum">
              <a:rPr lang="en-US" smtClean="0"/>
              <a:pPr algn="r"/>
              <a:t>24</a:t>
            </a:fld>
            <a:endParaRPr lang="en-US" dirty="0"/>
          </a:p>
        </p:txBody>
      </p:sp>
    </p:spTree>
    <p:extLst>
      <p:ext uri="{BB962C8B-B14F-4D97-AF65-F5344CB8AC3E}">
        <p14:creationId xmlns:p14="http://schemas.microsoft.com/office/powerpoint/2010/main" val="226336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Insurance Status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pic>
        <p:nvPicPr>
          <p:cNvPr id="5" name="Picture 4"/>
          <p:cNvPicPr>
            <a:picLocks noChangeAspect="1"/>
          </p:cNvPicPr>
          <p:nvPr/>
        </p:nvPicPr>
        <p:blipFill rotWithShape="1">
          <a:blip r:embed="rId2"/>
          <a:srcRect b="20319"/>
          <a:stretch/>
        </p:blipFill>
        <p:spPr>
          <a:xfrm>
            <a:off x="814662" y="719334"/>
            <a:ext cx="7523659" cy="3095204"/>
          </a:xfrm>
          <a:prstGeom prst="rect">
            <a:avLst/>
          </a:prstGeom>
          <a:ln>
            <a:solidFill>
              <a:srgbClr val="7F7F7F"/>
            </a:solidFill>
          </a:ln>
        </p:spPr>
      </p:pic>
      <p:grpSp>
        <p:nvGrpSpPr>
          <p:cNvPr id="13" name="Group 12"/>
          <p:cNvGrpSpPr/>
          <p:nvPr/>
        </p:nvGrpSpPr>
        <p:grpSpPr>
          <a:xfrm>
            <a:off x="383372" y="3941961"/>
            <a:ext cx="8518026" cy="539175"/>
            <a:chOff x="383372" y="3941961"/>
            <a:chExt cx="8518026" cy="539175"/>
          </a:xfrm>
        </p:grpSpPr>
        <p:sp>
          <p:nvSpPr>
            <p:cNvPr id="6" name="TextBox 5"/>
            <p:cNvSpPr txBox="1"/>
            <p:nvPr/>
          </p:nvSpPr>
          <p:spPr>
            <a:xfrm>
              <a:off x="383372" y="4037814"/>
              <a:ext cx="8518026" cy="400110"/>
            </a:xfrm>
            <a:prstGeom prst="rect">
              <a:avLst/>
            </a:prstGeom>
            <a:noFill/>
          </p:spPr>
          <p:txBody>
            <a:bodyPr wrap="square" rtlCol="0">
              <a:spAutoFit/>
            </a:bodyPr>
            <a:lstStyle/>
            <a:p>
              <a:pPr marL="2060575"/>
              <a:r>
                <a:rPr lang="en-US" sz="2000" dirty="0">
                  <a:latin typeface="Franklin Gothic Book"/>
                  <a:cs typeface="Franklin Gothic Book"/>
                </a:rPr>
                <a:t>This box will add a dependent to the tax return. </a:t>
              </a:r>
            </a:p>
          </p:txBody>
        </p:sp>
        <p:pic>
          <p:nvPicPr>
            <p:cNvPr id="7" name="Picture 6"/>
            <p:cNvPicPr>
              <a:picLocks noChangeAspect="1"/>
            </p:cNvPicPr>
            <p:nvPr/>
          </p:nvPicPr>
          <p:blipFill rotWithShape="1">
            <a:blip r:embed="rId2"/>
            <a:srcRect l="51360" t="66484" r="30167" b="22096"/>
            <a:stretch/>
          </p:blipFill>
          <p:spPr>
            <a:xfrm>
              <a:off x="646932" y="3941961"/>
              <a:ext cx="1689229" cy="539175"/>
            </a:xfrm>
            <a:prstGeom prst="rect">
              <a:avLst/>
            </a:prstGeom>
          </p:spPr>
        </p:pic>
      </p:grpSp>
      <p:grpSp>
        <p:nvGrpSpPr>
          <p:cNvPr id="12" name="Group 11"/>
          <p:cNvGrpSpPr/>
          <p:nvPr/>
        </p:nvGrpSpPr>
        <p:grpSpPr>
          <a:xfrm>
            <a:off x="0" y="4513715"/>
            <a:ext cx="9144000" cy="707886"/>
            <a:chOff x="0" y="4513715"/>
            <a:chExt cx="9144000" cy="707886"/>
          </a:xfrm>
        </p:grpSpPr>
        <p:pic>
          <p:nvPicPr>
            <p:cNvPr id="8" name="Picture 7"/>
            <p:cNvPicPr>
              <a:picLocks noChangeAspect="1"/>
            </p:cNvPicPr>
            <p:nvPr/>
          </p:nvPicPr>
          <p:blipFill rotWithShape="1">
            <a:blip r:embed="rId2"/>
            <a:srcRect l="71536" t="66230" r="2653" b="21080"/>
            <a:stretch/>
          </p:blipFill>
          <p:spPr>
            <a:xfrm>
              <a:off x="0" y="4541040"/>
              <a:ext cx="2360128" cy="599083"/>
            </a:xfrm>
            <a:prstGeom prst="rect">
              <a:avLst/>
            </a:prstGeom>
          </p:spPr>
        </p:pic>
        <p:sp>
          <p:nvSpPr>
            <p:cNvPr id="10" name="TextBox 9"/>
            <p:cNvSpPr txBox="1"/>
            <p:nvPr/>
          </p:nvSpPr>
          <p:spPr>
            <a:xfrm>
              <a:off x="625974" y="4513715"/>
              <a:ext cx="8518026" cy="707886"/>
            </a:xfrm>
            <a:prstGeom prst="rect">
              <a:avLst/>
            </a:prstGeom>
            <a:noFill/>
          </p:spPr>
          <p:txBody>
            <a:bodyPr wrap="square" rtlCol="0">
              <a:spAutoFit/>
            </a:bodyPr>
            <a:lstStyle/>
            <a:p>
              <a:pPr marL="1833563"/>
              <a:r>
                <a:rPr lang="en-US" sz="2000" dirty="0">
                  <a:latin typeface="Franklin Gothic Book"/>
                  <a:cs typeface="Franklin Gothic Book"/>
                </a:rPr>
                <a:t>This box will add a person to the tax return for ACA </a:t>
              </a:r>
              <a:r>
                <a:rPr lang="en-US" sz="2000" i="1" dirty="0">
                  <a:latin typeface="Franklin Gothic Book"/>
                  <a:cs typeface="Franklin Gothic Book"/>
                </a:rPr>
                <a:t>exemption and penalty purposes</a:t>
              </a:r>
              <a:r>
                <a:rPr lang="en-US" sz="2000" dirty="0">
                  <a:latin typeface="Franklin Gothic Book"/>
                  <a:cs typeface="Franklin Gothic Book"/>
                </a:rPr>
                <a:t>. </a:t>
              </a:r>
            </a:p>
          </p:txBody>
        </p:sp>
      </p:grpSp>
      <p:sp>
        <p:nvSpPr>
          <p:cNvPr id="3" name="TextBox 2"/>
          <p:cNvSpPr txBox="1"/>
          <p:nvPr/>
        </p:nvSpPr>
        <p:spPr>
          <a:xfrm>
            <a:off x="617216" y="5380672"/>
            <a:ext cx="8237464" cy="923330"/>
          </a:xfrm>
          <a:prstGeom prst="rect">
            <a:avLst/>
          </a:prstGeom>
          <a:noFill/>
        </p:spPr>
        <p:txBody>
          <a:bodyPr wrap="square" rtlCol="0">
            <a:spAutoFit/>
          </a:bodyPr>
          <a:lstStyle/>
          <a:p>
            <a:pPr marL="795338" indent="-676275"/>
            <a:r>
              <a:rPr lang="en-US" u="sng" dirty="0">
                <a:solidFill>
                  <a:schemeClr val="accent4">
                    <a:lumMod val="75000"/>
                  </a:schemeClr>
                </a:solidFill>
                <a:latin typeface="Franklin Gothic Medium"/>
                <a:cs typeface="Franklin Gothic Medium"/>
              </a:rPr>
              <a:t>Rule</a:t>
            </a:r>
            <a:r>
              <a:rPr lang="en-US" dirty="0">
                <a:solidFill>
                  <a:schemeClr val="accent4">
                    <a:lumMod val="75000"/>
                  </a:schemeClr>
                </a:solidFill>
                <a:latin typeface="Franklin Gothic Medium"/>
                <a:cs typeface="Franklin Gothic Medium"/>
              </a:rPr>
              <a:t>:   The TP is responsible for the health insurance of any person they claim or </a:t>
            </a:r>
            <a:r>
              <a:rPr lang="en-US" u="sng" dirty="0">
                <a:solidFill>
                  <a:schemeClr val="accent4">
                    <a:lumMod val="75000"/>
                  </a:schemeClr>
                </a:solidFill>
                <a:latin typeface="Franklin Gothic Medium"/>
                <a:cs typeface="Franklin Gothic Medium"/>
              </a:rPr>
              <a:t>could claim</a:t>
            </a:r>
            <a:r>
              <a:rPr lang="en-US" dirty="0">
                <a:solidFill>
                  <a:schemeClr val="accent4">
                    <a:lumMod val="75000"/>
                  </a:schemeClr>
                </a:solidFill>
                <a:latin typeface="Franklin Gothic Medium"/>
                <a:cs typeface="Franklin Gothic Medium"/>
              </a:rPr>
              <a:t> as a dependent. But this is extremely rare, and there is no way to indicate to the IRS about whom the exemption or penalty applies. </a:t>
            </a:r>
            <a:endParaRPr lang="en-US" sz="2400" u="sng" dirty="0">
              <a:solidFill>
                <a:schemeClr val="accent4">
                  <a:lumMod val="75000"/>
                </a:schemeClr>
              </a:solidFill>
              <a:latin typeface="Franklin Gothic Medium"/>
              <a:cs typeface="Franklin Gothic Medium"/>
            </a:endParaRPr>
          </a:p>
        </p:txBody>
      </p:sp>
    </p:spTree>
    <p:extLst>
      <p:ext uri="{BB962C8B-B14F-4D97-AF65-F5344CB8AC3E}">
        <p14:creationId xmlns:p14="http://schemas.microsoft.com/office/powerpoint/2010/main" val="49596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Insurance Status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pic>
        <p:nvPicPr>
          <p:cNvPr id="5" name="Picture 4"/>
          <p:cNvPicPr>
            <a:picLocks noChangeAspect="1"/>
          </p:cNvPicPr>
          <p:nvPr/>
        </p:nvPicPr>
        <p:blipFill>
          <a:blip r:embed="rId2"/>
          <a:stretch>
            <a:fillRect/>
          </a:stretch>
        </p:blipFill>
        <p:spPr>
          <a:xfrm>
            <a:off x="251585" y="686493"/>
            <a:ext cx="6858000" cy="3141695"/>
          </a:xfrm>
          <a:prstGeom prst="rect">
            <a:avLst/>
          </a:prstGeom>
          <a:ln>
            <a:solidFill>
              <a:srgbClr val="7F7F7F"/>
            </a:solidFill>
          </a:ln>
        </p:spPr>
      </p:pic>
      <p:pic>
        <p:nvPicPr>
          <p:cNvPr id="6" name="Picture 5"/>
          <p:cNvPicPr>
            <a:picLocks noChangeAspect="1"/>
          </p:cNvPicPr>
          <p:nvPr/>
        </p:nvPicPr>
        <p:blipFill>
          <a:blip r:embed="rId3"/>
          <a:stretch>
            <a:fillRect/>
          </a:stretch>
        </p:blipFill>
        <p:spPr>
          <a:xfrm>
            <a:off x="2118502" y="3623663"/>
            <a:ext cx="6858000" cy="2780472"/>
          </a:xfrm>
          <a:prstGeom prst="rect">
            <a:avLst/>
          </a:prstGeom>
          <a:ln>
            <a:solidFill>
              <a:srgbClr val="7F7F7F"/>
            </a:solidFill>
          </a:ln>
        </p:spPr>
      </p:pic>
    </p:spTree>
    <p:extLst>
      <p:ext uri="{BB962C8B-B14F-4D97-AF65-F5344CB8AC3E}">
        <p14:creationId xmlns:p14="http://schemas.microsoft.com/office/powerpoint/2010/main" val="345551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TaxSlayer</a:t>
            </a:r>
            <a:r>
              <a:rPr lang="en-US" dirty="0"/>
              <a:t> – Exemptions	</a:t>
            </a:r>
          </a:p>
        </p:txBody>
      </p:sp>
      <p:sp>
        <p:nvSpPr>
          <p:cNvPr id="3" name="TextBox 2"/>
          <p:cNvSpPr txBox="1"/>
          <p:nvPr/>
        </p:nvSpPr>
        <p:spPr>
          <a:xfrm>
            <a:off x="564413" y="4132692"/>
            <a:ext cx="8002575" cy="1477328"/>
          </a:xfrm>
          <a:prstGeom prst="rect">
            <a:avLst/>
          </a:prstGeom>
          <a:noFill/>
        </p:spPr>
        <p:txBody>
          <a:bodyPr wrap="square" rtlCol="0">
            <a:spAutoFit/>
          </a:bodyPr>
          <a:lstStyle/>
          <a:p>
            <a:pPr marL="285750" indent="-285750">
              <a:buClr>
                <a:schemeClr val="bg1">
                  <a:lumMod val="50000"/>
                </a:schemeClr>
              </a:buClr>
              <a:buFont typeface="Arial"/>
              <a:buChar char="•"/>
            </a:pPr>
            <a:r>
              <a:rPr lang="en-US" dirty="0" err="1">
                <a:latin typeface="Franklin Gothic Book"/>
                <a:cs typeface="Franklin Gothic Book"/>
              </a:rPr>
              <a:t>TaxSlayer</a:t>
            </a:r>
            <a:r>
              <a:rPr lang="en-US" dirty="0">
                <a:latin typeface="Franklin Gothic Book"/>
                <a:cs typeface="Franklin Gothic Book"/>
              </a:rPr>
              <a:t> is designed to automatically calculate household income below filing requirement. </a:t>
            </a:r>
          </a:p>
          <a:p>
            <a:pPr marL="742950" lvl="1" indent="-285750">
              <a:buClr>
                <a:schemeClr val="bg1">
                  <a:lumMod val="50000"/>
                </a:schemeClr>
              </a:buClr>
              <a:buFont typeface="Arial"/>
              <a:buChar char="•"/>
            </a:pPr>
            <a:r>
              <a:rPr lang="en-US" dirty="0">
                <a:latin typeface="Franklin Gothic Book"/>
                <a:cs typeface="Franklin Gothic Book"/>
              </a:rPr>
              <a:t>Currently, the calculation isn’t accurate because it doesn’t include income of dependents with a filing requirement.</a:t>
            </a:r>
          </a:p>
          <a:p>
            <a:pPr marL="285750" indent="-285750">
              <a:buClr>
                <a:schemeClr val="bg1">
                  <a:lumMod val="50000"/>
                </a:schemeClr>
              </a:buClr>
              <a:buFont typeface="Arial"/>
              <a:buChar char="•"/>
            </a:pPr>
            <a:r>
              <a:rPr lang="en-US" dirty="0">
                <a:latin typeface="Franklin Gothic Book"/>
                <a:cs typeface="Franklin Gothic Book"/>
              </a:rPr>
              <a:t>Links go to Marketplace tools</a:t>
            </a:r>
          </a:p>
        </p:txBody>
      </p:sp>
      <p:pic>
        <p:nvPicPr>
          <p:cNvPr id="7" name="Picture 6"/>
          <p:cNvPicPr/>
          <p:nvPr/>
        </p:nvPicPr>
        <p:blipFill>
          <a:blip r:embed="rId2"/>
          <a:stretch>
            <a:fillRect/>
          </a:stretch>
        </p:blipFill>
        <p:spPr>
          <a:xfrm>
            <a:off x="582007" y="907219"/>
            <a:ext cx="7957307" cy="2971040"/>
          </a:xfrm>
          <a:prstGeom prst="rect">
            <a:avLst/>
          </a:prstGeom>
          <a:ln>
            <a:solidFill>
              <a:srgbClr val="7F7F7F"/>
            </a:solidFill>
          </a:ln>
        </p:spPr>
      </p:pic>
      <p:sp>
        <p:nvSpPr>
          <p:cNvPr id="2" name="Rounded Rectangle 1"/>
          <p:cNvSpPr/>
          <p:nvPr/>
        </p:nvSpPr>
        <p:spPr>
          <a:xfrm>
            <a:off x="675280" y="2556480"/>
            <a:ext cx="4051682" cy="483827"/>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27</a:t>
            </a:fld>
            <a:endParaRPr lang="en-US" dirty="0"/>
          </a:p>
        </p:txBody>
      </p:sp>
    </p:spTree>
    <p:extLst>
      <p:ext uri="{BB962C8B-B14F-4D97-AF65-F5344CB8AC3E}">
        <p14:creationId xmlns:p14="http://schemas.microsoft.com/office/powerpoint/2010/main" val="254126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Exemptions	</a:t>
            </a:r>
          </a:p>
        </p:txBody>
      </p:sp>
      <p:sp>
        <p:nvSpPr>
          <p:cNvPr id="3" name="Content Placeholder 2"/>
          <p:cNvSpPr>
            <a:spLocks noGrp="1"/>
          </p:cNvSpPr>
          <p:nvPr>
            <p:ph idx="1"/>
          </p:nvPr>
        </p:nvSpPr>
        <p:spPr>
          <a:xfrm>
            <a:off x="475601" y="3603534"/>
            <a:ext cx="8010144" cy="1255728"/>
          </a:xfrm>
          <a:noFill/>
        </p:spPr>
        <p:txBody>
          <a:bodyPr wrap="square" rtlCol="0">
            <a:spAutoFit/>
          </a:bodyPr>
          <a:lstStyle/>
          <a:p>
            <a:pPr marL="285750" indent="-285750" defTabSz="914400">
              <a:buClr>
                <a:schemeClr val="bg1">
                  <a:lumMod val="50000"/>
                </a:schemeClr>
              </a:buClr>
            </a:pPr>
            <a:r>
              <a:rPr lang="en-US" sz="1800" dirty="0"/>
              <a:t>Only check this if the gross income exemption – and not the household income exemption -- applies</a:t>
            </a:r>
          </a:p>
          <a:p>
            <a:pPr marL="285750" indent="-285750" defTabSz="914400">
              <a:buClr>
                <a:schemeClr val="bg1">
                  <a:lumMod val="50000"/>
                </a:schemeClr>
              </a:buClr>
            </a:pPr>
            <a:r>
              <a:rPr lang="en-US" sz="1800" dirty="0"/>
              <a:t>[Currently, if you check this box, you will still be required to enter an exemption on the next screen.]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pic>
        <p:nvPicPr>
          <p:cNvPr id="5" name="Picture 4"/>
          <p:cNvPicPr/>
          <p:nvPr/>
        </p:nvPicPr>
        <p:blipFill>
          <a:blip r:embed="rId2"/>
          <a:stretch>
            <a:fillRect/>
          </a:stretch>
        </p:blipFill>
        <p:spPr>
          <a:xfrm>
            <a:off x="566928" y="913235"/>
            <a:ext cx="8010144" cy="2456498"/>
          </a:xfrm>
          <a:prstGeom prst="rect">
            <a:avLst/>
          </a:prstGeom>
          <a:ln>
            <a:solidFill>
              <a:srgbClr val="7F7F7F"/>
            </a:solidFill>
          </a:ln>
        </p:spPr>
      </p:pic>
      <p:cxnSp>
        <p:nvCxnSpPr>
          <p:cNvPr id="8" name="Straight Connector 7"/>
          <p:cNvCxnSpPr/>
          <p:nvPr/>
        </p:nvCxnSpPr>
        <p:spPr>
          <a:xfrm flipV="1">
            <a:off x="4083126" y="2136633"/>
            <a:ext cx="807129" cy="118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190401" y="4830164"/>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Franklin Gothic Medium" panose="020B0603020102020204" pitchFamily="34" charset="0"/>
              </a:rPr>
              <a:t>Gross income for Line 7</a:t>
            </a:r>
            <a:endParaRPr lang="en-US" sz="1400" dirty="0"/>
          </a:p>
        </p:txBody>
      </p:sp>
      <p:sp>
        <p:nvSpPr>
          <p:cNvPr id="11" name="Rounded Rectangle 10"/>
          <p:cNvSpPr/>
          <p:nvPr/>
        </p:nvSpPr>
        <p:spPr>
          <a:xfrm>
            <a:off x="242508" y="5216857"/>
            <a:ext cx="8583957" cy="1111535"/>
          </a:xfrm>
          <a:prstGeom prst="roundRect">
            <a:avLst/>
          </a:prstGeom>
          <a:solidFill>
            <a:schemeClr val="bg1"/>
          </a:solidFill>
          <a:ln w="38100">
            <a:solidFill>
              <a:srgbClr val="10235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only the taxable portion of Social Security benefits</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income or gains but not expenses or losses from Schedules C, D and F</a:t>
            </a:r>
          </a:p>
          <a:p>
            <a:pPr marL="171450" indent="-171450">
              <a:buFont typeface="Arial" panose="020B0604020202020204" pitchFamily="34" charset="0"/>
              <a:buChar char="•"/>
            </a:pPr>
            <a:r>
              <a:rPr lang="en-US" sz="1400" b="1" dirty="0">
                <a:solidFill>
                  <a:srgbClr val="FF0000"/>
                </a:solidFill>
                <a:latin typeface="Calibri" panose="020F0502020204030204" pitchFamily="34" charset="0"/>
              </a:rPr>
              <a:t>Do </a:t>
            </a:r>
            <a:r>
              <a:rPr lang="en-US" sz="1400" b="1" u="sng" dirty="0">
                <a:solidFill>
                  <a:srgbClr val="FF0000"/>
                </a:solidFill>
                <a:latin typeface="Calibri" panose="020F0502020204030204" pitchFamily="34" charset="0"/>
              </a:rPr>
              <a:t>not</a:t>
            </a:r>
            <a:r>
              <a:rPr lang="en-US" sz="1400" b="1" dirty="0">
                <a:solidFill>
                  <a:srgbClr val="FF0000"/>
                </a:solidFill>
                <a:latin typeface="Calibri" panose="020F0502020204030204" pitchFamily="34" charset="0"/>
              </a:rPr>
              <a:t> include income of any dependents</a:t>
            </a:r>
          </a:p>
        </p:txBody>
      </p:sp>
    </p:spTree>
    <p:extLst>
      <p:ext uri="{BB962C8B-B14F-4D97-AF65-F5344CB8AC3E}">
        <p14:creationId xmlns:p14="http://schemas.microsoft.com/office/powerpoint/2010/main" val="35250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Exemptions	</a:t>
            </a:r>
          </a:p>
        </p:txBody>
      </p:sp>
      <p:sp>
        <p:nvSpPr>
          <p:cNvPr id="3" name="Content Placeholder 2"/>
          <p:cNvSpPr>
            <a:spLocks noGrp="1"/>
          </p:cNvSpPr>
          <p:nvPr>
            <p:ph idx="1"/>
          </p:nvPr>
        </p:nvSpPr>
        <p:spPr>
          <a:xfrm>
            <a:off x="557868" y="4724333"/>
            <a:ext cx="8036465" cy="1299139"/>
          </a:xfrm>
        </p:spPr>
        <p:txBody>
          <a:bodyPr/>
          <a:lstStyle/>
          <a:p>
            <a:r>
              <a:rPr lang="en-US" sz="1800" dirty="0"/>
              <a:t>For Marketplace exemptions, a seven-digit alphanumeric code is required. If the exemption is 6 digits, add a zero at the beginning or end.</a:t>
            </a:r>
          </a:p>
          <a:p>
            <a:r>
              <a:rPr lang="en-US" sz="1800" dirty="0"/>
              <a:t>Or PENDING, if the exemption application has not yet been approved.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pic>
        <p:nvPicPr>
          <p:cNvPr id="6" name="Picture 5"/>
          <p:cNvPicPr>
            <a:picLocks noChangeAspect="1"/>
          </p:cNvPicPr>
          <p:nvPr/>
        </p:nvPicPr>
        <p:blipFill rotWithShape="1">
          <a:blip r:embed="rId2"/>
          <a:srcRect b="27414"/>
          <a:stretch/>
        </p:blipFill>
        <p:spPr>
          <a:xfrm>
            <a:off x="566928" y="791225"/>
            <a:ext cx="8010144" cy="3731316"/>
          </a:xfrm>
          <a:prstGeom prst="rect">
            <a:avLst/>
          </a:prstGeom>
          <a:ln>
            <a:solidFill>
              <a:srgbClr val="7F7F7F"/>
            </a:solidFill>
          </a:ln>
        </p:spPr>
      </p:pic>
    </p:spTree>
    <p:extLst>
      <p:ext uri="{BB962C8B-B14F-4D97-AF65-F5344CB8AC3E}">
        <p14:creationId xmlns:p14="http://schemas.microsoft.com/office/powerpoint/2010/main" val="7825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Exemption &amp; SRP Refresher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275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Exemptions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5" name="Picture 4"/>
          <p:cNvPicPr/>
          <p:nvPr/>
        </p:nvPicPr>
        <p:blipFill rotWithShape="1">
          <a:blip r:embed="rId2"/>
          <a:srcRect l="32677" t="17739" r="19597" b="38701"/>
          <a:stretch/>
        </p:blipFill>
        <p:spPr>
          <a:xfrm>
            <a:off x="566928" y="812798"/>
            <a:ext cx="8010144" cy="3709743"/>
          </a:xfrm>
          <a:prstGeom prst="rect">
            <a:avLst/>
          </a:prstGeom>
          <a:ln>
            <a:solidFill>
              <a:schemeClr val="bg1">
                <a:lumMod val="50000"/>
              </a:schemeClr>
            </a:solidFill>
          </a:ln>
        </p:spPr>
      </p:pic>
      <p:sp>
        <p:nvSpPr>
          <p:cNvPr id="3" name="TextBox 2"/>
          <p:cNvSpPr txBox="1"/>
          <p:nvPr/>
        </p:nvSpPr>
        <p:spPr>
          <a:xfrm>
            <a:off x="593476" y="4736204"/>
            <a:ext cx="8011942" cy="1588127"/>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Note: These exemptions aren’t correct.</a:t>
            </a:r>
          </a:p>
          <a:p>
            <a:pPr marL="233363" indent="-233363" defTabSz="457200">
              <a:spcBef>
                <a:spcPct val="20000"/>
              </a:spcBef>
              <a:buClr>
                <a:schemeClr val="tx2">
                  <a:lumMod val="60000"/>
                  <a:lumOff val="40000"/>
                </a:schemeClr>
              </a:buClr>
              <a:buFont typeface="Arial"/>
              <a:buChar char="•"/>
            </a:pPr>
            <a:r>
              <a:rPr lang="en-US" dirty="0">
                <a:latin typeface="Franklin Gothic Book"/>
                <a:cs typeface="Franklin Gothic Book"/>
              </a:rPr>
              <a:t>Careful: Know the exemption rules. </a:t>
            </a:r>
            <a:r>
              <a:rPr lang="en-US" dirty="0" err="1">
                <a:latin typeface="Franklin Gothic Book"/>
                <a:cs typeface="Franklin Gothic Book"/>
              </a:rPr>
              <a:t>TaxSlayer</a:t>
            </a:r>
            <a:r>
              <a:rPr lang="en-US" dirty="0">
                <a:latin typeface="Franklin Gothic Book"/>
                <a:cs typeface="Franklin Gothic Book"/>
              </a:rPr>
              <a:t> doesn’t stop you from making errors. </a:t>
            </a:r>
          </a:p>
          <a:p>
            <a:pPr marL="690563" lvl="1" indent="-233363" defTabSz="457200">
              <a:spcBef>
                <a:spcPct val="20000"/>
              </a:spcBef>
              <a:buClr>
                <a:schemeClr val="tx2">
                  <a:lumMod val="60000"/>
                  <a:lumOff val="40000"/>
                </a:schemeClr>
              </a:buClr>
              <a:buFont typeface="Arial"/>
              <a:buChar char="•"/>
            </a:pPr>
            <a:r>
              <a:rPr lang="en-US" dirty="0">
                <a:latin typeface="Franklin Gothic Book"/>
                <a:cs typeface="Franklin Gothic Book"/>
              </a:rPr>
              <a:t>Ex. Short coverage gap can be claimed for an unlimited number of months.</a:t>
            </a:r>
          </a:p>
        </p:txBody>
      </p:sp>
    </p:spTree>
    <p:extLst>
      <p:ext uri="{BB962C8B-B14F-4D97-AF65-F5344CB8AC3E}">
        <p14:creationId xmlns:p14="http://schemas.microsoft.com/office/powerpoint/2010/main" val="270097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5" name="Picture 4"/>
          <p:cNvPicPr>
            <a:picLocks noChangeAspect="1"/>
          </p:cNvPicPr>
          <p:nvPr/>
        </p:nvPicPr>
        <p:blipFill>
          <a:blip r:embed="rId2"/>
          <a:stretch>
            <a:fillRect/>
          </a:stretch>
        </p:blipFill>
        <p:spPr>
          <a:xfrm>
            <a:off x="0" y="746703"/>
            <a:ext cx="9144000" cy="5512279"/>
          </a:xfrm>
          <a:prstGeom prst="rect">
            <a:avLst/>
          </a:prstGeom>
        </p:spPr>
      </p:pic>
      <p:sp>
        <p:nvSpPr>
          <p:cNvPr id="6" name="Rounded Rectangle 5"/>
          <p:cNvSpPr/>
          <p:nvPr/>
        </p:nvSpPr>
        <p:spPr>
          <a:xfrm>
            <a:off x="1134334" y="3439787"/>
            <a:ext cx="7755370" cy="29589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03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pic>
        <p:nvPicPr>
          <p:cNvPr id="7" name="Picture 6"/>
          <p:cNvPicPr>
            <a:picLocks noChangeAspect="1"/>
          </p:cNvPicPr>
          <p:nvPr/>
        </p:nvPicPr>
        <p:blipFill>
          <a:blip r:embed="rId2"/>
          <a:stretch>
            <a:fillRect/>
          </a:stretch>
        </p:blipFill>
        <p:spPr>
          <a:xfrm>
            <a:off x="0" y="787400"/>
            <a:ext cx="9144000" cy="5264020"/>
          </a:xfrm>
          <a:prstGeom prst="rect">
            <a:avLst/>
          </a:prstGeom>
        </p:spPr>
      </p:pic>
      <p:sp>
        <p:nvSpPr>
          <p:cNvPr id="8" name="Oval 7"/>
          <p:cNvSpPr/>
          <p:nvPr/>
        </p:nvSpPr>
        <p:spPr>
          <a:xfrm>
            <a:off x="7607415" y="1923322"/>
            <a:ext cx="1462608" cy="7643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4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pic>
        <p:nvPicPr>
          <p:cNvPr id="6" name="Picture 5"/>
          <p:cNvPicPr>
            <a:picLocks noChangeAspect="1"/>
          </p:cNvPicPr>
          <p:nvPr/>
        </p:nvPicPr>
        <p:blipFill>
          <a:blip r:embed="rId2"/>
          <a:stretch>
            <a:fillRect/>
          </a:stretch>
        </p:blipFill>
        <p:spPr>
          <a:xfrm>
            <a:off x="172616" y="776726"/>
            <a:ext cx="2888701" cy="3200400"/>
          </a:xfrm>
          <a:prstGeom prst="rect">
            <a:avLst/>
          </a:prstGeom>
          <a:ln>
            <a:solidFill>
              <a:schemeClr val="bg1">
                <a:lumMod val="65000"/>
              </a:schemeClr>
            </a:solidFill>
          </a:ln>
        </p:spPr>
      </p:pic>
      <p:pic>
        <p:nvPicPr>
          <p:cNvPr id="7" name="Picture 6"/>
          <p:cNvPicPr>
            <a:picLocks noChangeAspect="1"/>
          </p:cNvPicPr>
          <p:nvPr/>
        </p:nvPicPr>
        <p:blipFill>
          <a:blip r:embed="rId3"/>
          <a:stretch>
            <a:fillRect/>
          </a:stretch>
        </p:blipFill>
        <p:spPr>
          <a:xfrm>
            <a:off x="3147808" y="764397"/>
            <a:ext cx="2835575" cy="3224185"/>
          </a:xfrm>
          <a:prstGeom prst="rect">
            <a:avLst/>
          </a:prstGeom>
          <a:ln>
            <a:solidFill>
              <a:srgbClr val="A6A6A6"/>
            </a:solidFill>
          </a:ln>
        </p:spPr>
      </p:pic>
      <p:pic>
        <p:nvPicPr>
          <p:cNvPr id="9" name="Picture 8"/>
          <p:cNvPicPr>
            <a:picLocks noChangeAspect="1"/>
          </p:cNvPicPr>
          <p:nvPr/>
        </p:nvPicPr>
        <p:blipFill>
          <a:blip r:embed="rId4"/>
          <a:stretch>
            <a:fillRect/>
          </a:stretch>
        </p:blipFill>
        <p:spPr>
          <a:xfrm>
            <a:off x="6053875" y="764398"/>
            <a:ext cx="2909854" cy="3200400"/>
          </a:xfrm>
          <a:prstGeom prst="rect">
            <a:avLst/>
          </a:prstGeom>
          <a:ln>
            <a:solidFill>
              <a:srgbClr val="A6A6A6"/>
            </a:solidFill>
          </a:ln>
        </p:spPr>
      </p:pic>
      <p:pic>
        <p:nvPicPr>
          <p:cNvPr id="10" name="Picture 9"/>
          <p:cNvPicPr>
            <a:picLocks noChangeAspect="1"/>
          </p:cNvPicPr>
          <p:nvPr/>
        </p:nvPicPr>
        <p:blipFill>
          <a:blip r:embed="rId5"/>
          <a:stretch>
            <a:fillRect/>
          </a:stretch>
        </p:blipFill>
        <p:spPr>
          <a:xfrm>
            <a:off x="1583057" y="3336430"/>
            <a:ext cx="2925573" cy="3200400"/>
          </a:xfrm>
          <a:prstGeom prst="rect">
            <a:avLst/>
          </a:prstGeom>
          <a:ln>
            <a:solidFill>
              <a:srgbClr val="A6A6A6"/>
            </a:solidFill>
          </a:ln>
        </p:spPr>
      </p:pic>
      <p:pic>
        <p:nvPicPr>
          <p:cNvPr id="11" name="Picture 10"/>
          <p:cNvPicPr>
            <a:picLocks noChangeAspect="1"/>
          </p:cNvPicPr>
          <p:nvPr/>
        </p:nvPicPr>
        <p:blipFill>
          <a:blip r:embed="rId6"/>
          <a:stretch>
            <a:fillRect/>
          </a:stretch>
        </p:blipFill>
        <p:spPr>
          <a:xfrm>
            <a:off x="4578977" y="3328828"/>
            <a:ext cx="2808340" cy="3200400"/>
          </a:xfrm>
          <a:prstGeom prst="rect">
            <a:avLst/>
          </a:prstGeom>
          <a:ln>
            <a:solidFill>
              <a:srgbClr val="A6A6A6"/>
            </a:solidFill>
          </a:ln>
        </p:spPr>
      </p:pic>
      <p:sp>
        <p:nvSpPr>
          <p:cNvPr id="12" name="TextBox 11"/>
          <p:cNvSpPr txBox="1"/>
          <p:nvPr/>
        </p:nvSpPr>
        <p:spPr>
          <a:xfrm>
            <a:off x="924725" y="1627427"/>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1</a:t>
            </a:r>
          </a:p>
        </p:txBody>
      </p:sp>
      <p:sp>
        <p:nvSpPr>
          <p:cNvPr id="13" name="TextBox 12"/>
          <p:cNvSpPr txBox="1"/>
          <p:nvPr/>
        </p:nvSpPr>
        <p:spPr>
          <a:xfrm>
            <a:off x="3826645" y="1619550"/>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2</a:t>
            </a:r>
          </a:p>
        </p:txBody>
      </p:sp>
      <p:sp>
        <p:nvSpPr>
          <p:cNvPr id="14" name="TextBox 13"/>
          <p:cNvSpPr txBox="1"/>
          <p:nvPr/>
        </p:nvSpPr>
        <p:spPr>
          <a:xfrm>
            <a:off x="6790213" y="1624003"/>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3</a:t>
            </a:r>
          </a:p>
        </p:txBody>
      </p:sp>
      <p:sp>
        <p:nvSpPr>
          <p:cNvPr id="15" name="TextBox 14"/>
          <p:cNvSpPr txBox="1"/>
          <p:nvPr/>
        </p:nvSpPr>
        <p:spPr>
          <a:xfrm>
            <a:off x="2528586" y="4242200"/>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4</a:t>
            </a:r>
          </a:p>
        </p:txBody>
      </p:sp>
      <p:sp>
        <p:nvSpPr>
          <p:cNvPr id="16" name="TextBox 15"/>
          <p:cNvSpPr txBox="1"/>
          <p:nvPr/>
        </p:nvSpPr>
        <p:spPr>
          <a:xfrm>
            <a:off x="5245561" y="4234323"/>
            <a:ext cx="1430243" cy="1200329"/>
          </a:xfrm>
          <a:prstGeom prst="rect">
            <a:avLst/>
          </a:prstGeom>
          <a:noFill/>
        </p:spPr>
        <p:txBody>
          <a:bodyPr wrap="square" rtlCol="0">
            <a:spAutoFit/>
          </a:bodyPr>
          <a:lstStyle/>
          <a:p>
            <a:pPr algn="ctr"/>
            <a:r>
              <a:rPr lang="en-US" sz="7200" dirty="0">
                <a:solidFill>
                  <a:srgbClr val="FF0000"/>
                </a:solidFill>
                <a:latin typeface="Franklin Gothic Book"/>
                <a:cs typeface="Franklin Gothic Book"/>
              </a:rPr>
              <a:t>5</a:t>
            </a:r>
          </a:p>
        </p:txBody>
      </p:sp>
    </p:spTree>
    <p:extLst>
      <p:ext uri="{BB962C8B-B14F-4D97-AF65-F5344CB8AC3E}">
        <p14:creationId xmlns:p14="http://schemas.microsoft.com/office/powerpoint/2010/main" val="113925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TaxSlayer</a:t>
            </a:r>
            <a:r>
              <a:rPr lang="en-US" dirty="0"/>
              <a:t> – Shared Responsibility Payment</a:t>
            </a:r>
          </a:p>
        </p:txBody>
      </p:sp>
      <p:sp>
        <p:nvSpPr>
          <p:cNvPr id="3" name="Content Placeholder 2"/>
          <p:cNvSpPr>
            <a:spLocks noGrp="1"/>
          </p:cNvSpPr>
          <p:nvPr>
            <p:ph idx="1"/>
          </p:nvPr>
        </p:nvSpPr>
        <p:spPr>
          <a:xfrm>
            <a:off x="5139512" y="878393"/>
            <a:ext cx="3454821" cy="5294103"/>
          </a:xfrm>
        </p:spPr>
        <p:txBody>
          <a:bodyPr/>
          <a:lstStyle/>
          <a:p>
            <a:r>
              <a:rPr lang="en-US" sz="2000" dirty="0"/>
              <a:t>Page 4 of the SRP preview tells who </a:t>
            </a:r>
            <a:r>
              <a:rPr lang="en-US" sz="2000"/>
              <a:t>the payment </a:t>
            </a:r>
            <a:r>
              <a:rPr lang="en-US" sz="2000" dirty="0"/>
              <a:t>is calculated for</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pic>
        <p:nvPicPr>
          <p:cNvPr id="5" name="Picture 4"/>
          <p:cNvPicPr>
            <a:picLocks noChangeAspect="1"/>
          </p:cNvPicPr>
          <p:nvPr/>
        </p:nvPicPr>
        <p:blipFill>
          <a:blip r:embed="rId2"/>
          <a:stretch>
            <a:fillRect/>
          </a:stretch>
        </p:blipFill>
        <p:spPr>
          <a:xfrm>
            <a:off x="253668" y="867432"/>
            <a:ext cx="4838366" cy="5292880"/>
          </a:xfrm>
          <a:prstGeom prst="rect">
            <a:avLst/>
          </a:prstGeom>
          <a:ln>
            <a:solidFill>
              <a:srgbClr val="A6A6A6"/>
            </a:solidFill>
          </a:ln>
        </p:spPr>
      </p:pic>
      <p:sp>
        <p:nvSpPr>
          <p:cNvPr id="6" name="TextBox 5"/>
          <p:cNvSpPr txBox="1"/>
          <p:nvPr/>
        </p:nvSpPr>
        <p:spPr>
          <a:xfrm>
            <a:off x="2196240" y="5044829"/>
            <a:ext cx="806756" cy="707886"/>
          </a:xfrm>
          <a:prstGeom prst="rect">
            <a:avLst/>
          </a:prstGeom>
          <a:noFill/>
        </p:spPr>
        <p:txBody>
          <a:bodyPr wrap="square" rtlCol="0">
            <a:spAutoFit/>
          </a:bodyPr>
          <a:lstStyle/>
          <a:p>
            <a:pPr algn="ctr"/>
            <a:r>
              <a:rPr lang="en-US" sz="4000" dirty="0">
                <a:solidFill>
                  <a:srgbClr val="FF0000"/>
                </a:solidFill>
                <a:latin typeface="Franklin Gothic Book"/>
                <a:cs typeface="Franklin Gothic Book"/>
              </a:rPr>
              <a:t>4</a:t>
            </a:r>
          </a:p>
        </p:txBody>
      </p:sp>
    </p:spTree>
    <p:extLst>
      <p:ext uri="{BB962C8B-B14F-4D97-AF65-F5344CB8AC3E}">
        <p14:creationId xmlns:p14="http://schemas.microsoft.com/office/powerpoint/2010/main" val="3082021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Dive: Affordability Exemption</a:t>
            </a:r>
          </a:p>
        </p:txBody>
      </p:sp>
    </p:spTree>
    <p:extLst>
      <p:ext uri="{BB962C8B-B14F-4D97-AF65-F5344CB8AC3E}">
        <p14:creationId xmlns:p14="http://schemas.microsoft.com/office/powerpoint/2010/main" val="4057710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5" name="Content Placeholder 4"/>
          <p:cNvSpPr>
            <a:spLocks noGrp="1"/>
          </p:cNvSpPr>
          <p:nvPr>
            <p:ph idx="1"/>
          </p:nvPr>
        </p:nvSpPr>
        <p:spPr>
          <a:xfrm>
            <a:off x="352865" y="825392"/>
            <a:ext cx="6139776" cy="836434"/>
          </a:xfrm>
        </p:spPr>
        <p:txBody>
          <a:bodyPr/>
          <a:lstStyle/>
          <a:p>
            <a:r>
              <a:rPr lang="en-US" sz="1800" dirty="0"/>
              <a:t>Gregory and Alice are MFJ.</a:t>
            </a:r>
          </a:p>
          <a:p>
            <a:r>
              <a:rPr lang="en-US" sz="1800" dirty="0"/>
              <a:t>They lived in Oklahoma City, OK in 2016 (Zip: 73111)</a:t>
            </a:r>
          </a:p>
          <a:p>
            <a:r>
              <a:rPr lang="en-US" sz="1800" dirty="0"/>
              <a:t>Both uninsured all year; no other exemption applies</a:t>
            </a:r>
          </a:p>
        </p:txBody>
      </p:sp>
      <p:sp>
        <p:nvSpPr>
          <p:cNvPr id="6" name="TextBox 5"/>
          <p:cNvSpPr txBox="1"/>
          <p:nvPr/>
        </p:nvSpPr>
        <p:spPr>
          <a:xfrm>
            <a:off x="640955" y="2160368"/>
            <a:ext cx="3798254" cy="1200329"/>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t>Gregory</a:t>
            </a:r>
          </a:p>
          <a:p>
            <a:r>
              <a:rPr lang="en-US" dirty="0"/>
              <a:t>W-2:  </a:t>
            </a:r>
            <a:r>
              <a:rPr lang="en-US" i="1" dirty="0"/>
              <a:t>Box 1</a:t>
            </a:r>
            <a:r>
              <a:rPr lang="en-US" dirty="0"/>
              <a:t> - $18,000, </a:t>
            </a:r>
            <a:r>
              <a:rPr lang="en-US" i="1" dirty="0"/>
              <a:t>Box 2</a:t>
            </a:r>
            <a:r>
              <a:rPr lang="en-US" dirty="0"/>
              <a:t> - $1,500</a:t>
            </a:r>
          </a:p>
          <a:p>
            <a:r>
              <a:rPr lang="en-US" dirty="0"/>
              <a:t>Self-only insurance offer:  </a:t>
            </a:r>
            <a:r>
              <a:rPr lang="en-US" b="1" dirty="0"/>
              <a:t>$84/</a:t>
            </a:r>
            <a:r>
              <a:rPr lang="en-US" b="1" dirty="0" err="1"/>
              <a:t>mo</a:t>
            </a:r>
            <a:endParaRPr lang="en-US" b="1" dirty="0"/>
          </a:p>
          <a:p>
            <a:r>
              <a:rPr lang="en-US" dirty="0"/>
              <a:t>Family insurance offer</a:t>
            </a:r>
            <a:r>
              <a:rPr lang="en-US" b="1" dirty="0"/>
              <a:t>:  $392/</a:t>
            </a:r>
            <a:r>
              <a:rPr lang="en-US" b="1" dirty="0" err="1"/>
              <a:t>mo</a:t>
            </a:r>
            <a:endParaRPr lang="en-US" b="1" dirty="0"/>
          </a:p>
        </p:txBody>
      </p:sp>
      <p:sp>
        <p:nvSpPr>
          <p:cNvPr id="7" name="TextBox 6"/>
          <p:cNvSpPr txBox="1"/>
          <p:nvPr/>
        </p:nvSpPr>
        <p:spPr>
          <a:xfrm>
            <a:off x="4722176" y="2158457"/>
            <a:ext cx="3705200" cy="1200329"/>
          </a:xfrm>
          <a:prstGeom prst="rect">
            <a:avLst/>
          </a:prstGeom>
          <a:solidFill>
            <a:srgbClr val="CBD7F5"/>
          </a:solidFill>
          <a:ln>
            <a:solidFill>
              <a:srgbClr val="2046A5"/>
            </a:solidFill>
          </a:ln>
        </p:spPr>
        <p:txBody>
          <a:bodyPr wrap="square" rtlCol="0">
            <a:spAutoFit/>
          </a:bodyPr>
          <a:lstStyle/>
          <a:p>
            <a:pPr algn="ctr"/>
            <a:r>
              <a:rPr lang="en-US" u="sng" dirty="0"/>
              <a:t>Alice</a:t>
            </a:r>
          </a:p>
          <a:p>
            <a:r>
              <a:rPr lang="en-US" dirty="0"/>
              <a:t>W-2:  </a:t>
            </a:r>
            <a:r>
              <a:rPr lang="en-US" i="1" dirty="0"/>
              <a:t>Box 1 </a:t>
            </a:r>
            <a:r>
              <a:rPr lang="en-US" dirty="0"/>
              <a:t>- $24,000, </a:t>
            </a:r>
            <a:r>
              <a:rPr lang="en-US" i="1" dirty="0"/>
              <a:t>Box 2 </a:t>
            </a:r>
            <a:r>
              <a:rPr lang="en-US" dirty="0"/>
              <a:t>- $1,900</a:t>
            </a:r>
          </a:p>
          <a:p>
            <a:r>
              <a:rPr lang="en-US" dirty="0"/>
              <a:t>No insurance offered</a:t>
            </a:r>
          </a:p>
          <a:p>
            <a:endParaRPr lang="en-US" dirty="0"/>
          </a:p>
        </p:txBody>
      </p:sp>
      <p:sp>
        <p:nvSpPr>
          <p:cNvPr id="13" name="TextBox 12"/>
          <p:cNvSpPr txBox="1"/>
          <p:nvPr/>
        </p:nvSpPr>
        <p:spPr>
          <a:xfrm>
            <a:off x="447334" y="3561056"/>
            <a:ext cx="8249333"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How is affordability measured?  </a:t>
            </a:r>
            <a:r>
              <a:rPr lang="en-US" i="1" dirty="0">
                <a:latin typeface="Franklin Gothic Book"/>
                <a:cs typeface="Franklin Gothic Book"/>
              </a:rPr>
              <a:t>(Use the first that applies for each family member)</a:t>
            </a:r>
          </a:p>
          <a:p>
            <a:pPr marL="285750" indent="-285750">
              <a:buFont typeface="Wingdings" charset="2"/>
              <a:buChar char="§"/>
            </a:pPr>
            <a:endParaRPr lang="en-US" dirty="0">
              <a:latin typeface="Franklin Gothic Book"/>
              <a:cs typeface="Franklin Gothic Book"/>
            </a:endParaRPr>
          </a:p>
          <a:p>
            <a:pPr marL="285750" indent="-285750">
              <a:buFont typeface="Wingdings" charset="2"/>
              <a:buChar char="§"/>
            </a:pPr>
            <a:r>
              <a:rPr lang="en-US" dirty="0">
                <a:latin typeface="Franklin Gothic Book"/>
                <a:cs typeface="Franklin Gothic Book"/>
              </a:rPr>
              <a:t>Lowest cost self-only plan offered to each family member by his or her employer</a:t>
            </a:r>
          </a:p>
          <a:p>
            <a:pPr marL="285750" indent="-285750">
              <a:buFont typeface="Wingdings" charset="2"/>
              <a:buChar char="§"/>
            </a:pPr>
            <a:endParaRPr lang="en-US" dirty="0">
              <a:latin typeface="Franklin Gothic Book"/>
              <a:cs typeface="Franklin Gothic Book"/>
            </a:endParaRPr>
          </a:p>
          <a:p>
            <a:pPr marL="285750" indent="-285750">
              <a:buFont typeface="Wingdings" charset="2"/>
              <a:buChar char="§"/>
            </a:pPr>
            <a:r>
              <a:rPr lang="en-US" dirty="0">
                <a:latin typeface="Franklin Gothic Book"/>
                <a:cs typeface="Franklin Gothic Book"/>
              </a:rPr>
              <a:t>Lowest cost family plan offered by the taxpayer or spouse’s employer </a:t>
            </a:r>
          </a:p>
          <a:p>
            <a:pPr marL="742950" lvl="1" indent="-285750">
              <a:buFont typeface="Wingdings" charset="2"/>
              <a:buChar char="§"/>
            </a:pPr>
            <a:r>
              <a:rPr lang="en-US" i="1" dirty="0">
                <a:latin typeface="Franklin Gothic Book"/>
                <a:cs typeface="Franklin Gothic Book"/>
              </a:rPr>
              <a:t>If it covers everyone on your tax return, who isn’t eligible for coverage through their own employer, and doesn’t qualify for another exemption. </a:t>
            </a:r>
          </a:p>
          <a:p>
            <a:pPr marL="742950" lvl="1" indent="-285750">
              <a:buFont typeface="Wingdings" charset="2"/>
              <a:buChar char="§"/>
            </a:pPr>
            <a:endParaRPr lang="en-US" dirty="0">
              <a:latin typeface="Franklin Gothic Book"/>
              <a:cs typeface="Franklin Gothic Book"/>
            </a:endParaRPr>
          </a:p>
          <a:p>
            <a:pPr marL="285750" indent="-285750">
              <a:buFont typeface="Wingdings" charset="2"/>
              <a:buChar char="§"/>
            </a:pPr>
            <a:r>
              <a:rPr lang="en-US" dirty="0">
                <a:latin typeface="Franklin Gothic Book"/>
                <a:cs typeface="Franklin Gothic Book"/>
              </a:rPr>
              <a:t>Lowest-cost bronze plan in the marketplace, after accounting for PTC.</a:t>
            </a: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14" name="Picture 13"/>
          <p:cNvPicPr>
            <a:picLocks noChangeAspect="1"/>
          </p:cNvPicPr>
          <p:nvPr/>
        </p:nvPicPr>
        <p:blipFill>
          <a:blip r:embed="rId2"/>
          <a:stretch>
            <a:fillRect/>
          </a:stretch>
        </p:blipFill>
        <p:spPr>
          <a:xfrm>
            <a:off x="7133596" y="0"/>
            <a:ext cx="2010404" cy="1894247"/>
          </a:xfrm>
          <a:prstGeom prst="rect">
            <a:avLst/>
          </a:prstGeom>
        </p:spPr>
      </p:pic>
    </p:spTree>
    <p:extLst>
      <p:ext uri="{BB962C8B-B14F-4D97-AF65-F5344CB8AC3E}">
        <p14:creationId xmlns:p14="http://schemas.microsoft.com/office/powerpoint/2010/main" val="32669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6" name="TextBox 5"/>
          <p:cNvSpPr txBox="1"/>
          <p:nvPr/>
        </p:nvSpPr>
        <p:spPr>
          <a:xfrm>
            <a:off x="640955" y="2160368"/>
            <a:ext cx="3798254" cy="1200329"/>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t>Gregory</a:t>
            </a:r>
          </a:p>
          <a:p>
            <a:r>
              <a:rPr lang="en-US" dirty="0"/>
              <a:t>W-2:  </a:t>
            </a:r>
            <a:r>
              <a:rPr lang="en-US" i="1" dirty="0"/>
              <a:t>Box 1</a:t>
            </a:r>
            <a:r>
              <a:rPr lang="en-US" dirty="0"/>
              <a:t> - $18,000, </a:t>
            </a:r>
            <a:r>
              <a:rPr lang="en-US" i="1" dirty="0"/>
              <a:t>Box 2</a:t>
            </a:r>
            <a:r>
              <a:rPr lang="en-US" dirty="0"/>
              <a:t> - $1,500</a:t>
            </a:r>
          </a:p>
          <a:p>
            <a:r>
              <a:rPr lang="en-US" dirty="0"/>
              <a:t>Self-only insurance offer:  </a:t>
            </a:r>
            <a:r>
              <a:rPr lang="en-US" b="1" dirty="0"/>
              <a:t>$84/</a:t>
            </a:r>
            <a:r>
              <a:rPr lang="en-US" b="1" dirty="0" err="1"/>
              <a:t>mo</a:t>
            </a:r>
            <a:endParaRPr lang="en-US" b="1" dirty="0"/>
          </a:p>
          <a:p>
            <a:r>
              <a:rPr lang="en-US" dirty="0"/>
              <a:t>Family insurance offer</a:t>
            </a:r>
            <a:r>
              <a:rPr lang="en-US" b="1" dirty="0"/>
              <a:t>:  $392/</a:t>
            </a:r>
            <a:r>
              <a:rPr lang="en-US" b="1" dirty="0" err="1"/>
              <a:t>mo</a:t>
            </a:r>
            <a:endParaRPr lang="en-US" b="1" dirty="0"/>
          </a:p>
        </p:txBody>
      </p:sp>
      <p:sp>
        <p:nvSpPr>
          <p:cNvPr id="7" name="TextBox 6"/>
          <p:cNvSpPr txBox="1"/>
          <p:nvPr/>
        </p:nvSpPr>
        <p:spPr>
          <a:xfrm>
            <a:off x="4722176" y="2158457"/>
            <a:ext cx="3705200" cy="1200329"/>
          </a:xfrm>
          <a:prstGeom prst="rect">
            <a:avLst/>
          </a:prstGeom>
          <a:solidFill>
            <a:srgbClr val="CBD7F5"/>
          </a:solidFill>
          <a:ln>
            <a:solidFill>
              <a:srgbClr val="2046A5"/>
            </a:solidFill>
          </a:ln>
        </p:spPr>
        <p:txBody>
          <a:bodyPr wrap="square" rtlCol="0">
            <a:spAutoFit/>
          </a:bodyPr>
          <a:lstStyle/>
          <a:p>
            <a:pPr algn="ctr"/>
            <a:r>
              <a:rPr lang="en-US" u="sng" dirty="0"/>
              <a:t>Alice</a:t>
            </a:r>
          </a:p>
          <a:p>
            <a:r>
              <a:rPr lang="en-US" dirty="0"/>
              <a:t>W-2:  </a:t>
            </a:r>
            <a:r>
              <a:rPr lang="en-US" i="1" dirty="0"/>
              <a:t>Box 1 </a:t>
            </a:r>
            <a:r>
              <a:rPr lang="en-US" dirty="0"/>
              <a:t>- $24,000, </a:t>
            </a:r>
            <a:r>
              <a:rPr lang="en-US" i="1" dirty="0"/>
              <a:t>Box 2 </a:t>
            </a:r>
            <a:r>
              <a:rPr lang="en-US" dirty="0"/>
              <a:t>- $1,900</a:t>
            </a:r>
          </a:p>
          <a:p>
            <a:r>
              <a:rPr lang="en-US" dirty="0"/>
              <a:t>No insurance offered</a:t>
            </a:r>
          </a:p>
          <a:p>
            <a:endParaRPr lang="en-US" dirty="0"/>
          </a:p>
        </p:txBody>
      </p:sp>
      <p:sp>
        <p:nvSpPr>
          <p:cNvPr id="9" name="Content Placeholder 4"/>
          <p:cNvSpPr txBox="1">
            <a:spLocks/>
          </p:cNvSpPr>
          <p:nvPr/>
        </p:nvSpPr>
        <p:spPr>
          <a:xfrm>
            <a:off x="2409518" y="3624843"/>
            <a:ext cx="6277868" cy="190666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Gregory</a:t>
            </a:r>
          </a:p>
          <a:p>
            <a:r>
              <a:rPr lang="en-US" sz="2000" dirty="0"/>
              <a:t>His lowest-cost self only employer plan is $84/</a:t>
            </a:r>
            <a:r>
              <a:rPr lang="en-US" sz="2000" dirty="0" err="1"/>
              <a:t>mo</a:t>
            </a:r>
            <a:endParaRPr lang="en-US" sz="2000" dirty="0"/>
          </a:p>
          <a:p>
            <a:r>
              <a:rPr lang="en-US" sz="2000" dirty="0"/>
              <a:t>Annualized cost is $1,008</a:t>
            </a:r>
          </a:p>
          <a:p>
            <a:r>
              <a:rPr lang="en-US" sz="2000" dirty="0"/>
              <a:t>Compared to annual income of $42,000</a:t>
            </a:r>
          </a:p>
          <a:p>
            <a:r>
              <a:rPr lang="en-US" sz="2000" dirty="0"/>
              <a:t>$1,008 / $42,000 = 2.4% of household income</a:t>
            </a:r>
          </a:p>
          <a:p>
            <a:endParaRPr lang="en-US" sz="2000" dirty="0"/>
          </a:p>
        </p:txBody>
      </p:sp>
      <p:pic>
        <p:nvPicPr>
          <p:cNvPr id="11" name="Picture 10"/>
          <p:cNvPicPr>
            <a:picLocks noChangeAspect="1"/>
          </p:cNvPicPr>
          <p:nvPr/>
        </p:nvPicPr>
        <p:blipFill>
          <a:blip r:embed="rId2"/>
          <a:stretch>
            <a:fillRect/>
          </a:stretch>
        </p:blipFill>
        <p:spPr>
          <a:xfrm>
            <a:off x="711219" y="3714315"/>
            <a:ext cx="1463040" cy="1690890"/>
          </a:xfrm>
          <a:prstGeom prst="rect">
            <a:avLst/>
          </a:prstGeom>
        </p:spPr>
      </p:pic>
      <p:sp>
        <p:nvSpPr>
          <p:cNvPr id="2" name="TextBox 1"/>
          <p:cNvSpPr txBox="1"/>
          <p:nvPr/>
        </p:nvSpPr>
        <p:spPr>
          <a:xfrm>
            <a:off x="367956" y="5685819"/>
            <a:ext cx="837989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Gregory is </a:t>
            </a:r>
            <a:r>
              <a:rPr lang="en-US" b="1" u="sng" dirty="0">
                <a:latin typeface="Franklin Gothic Book"/>
                <a:cs typeface="Franklin Gothic Book"/>
              </a:rPr>
              <a:t>not eligible</a:t>
            </a:r>
            <a:r>
              <a:rPr lang="en-US" b="1" dirty="0">
                <a:latin typeface="Franklin Gothic Book"/>
                <a:cs typeface="Franklin Gothic Book"/>
              </a:rPr>
              <a:t> for the affordability exemption because his plan costs less than 8.13% of household income.</a:t>
            </a:r>
          </a:p>
        </p:txBody>
      </p:sp>
      <p:sp>
        <p:nvSpPr>
          <p:cNvPr id="12"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Gregory and Alice are MFJ.</a:t>
            </a:r>
          </a:p>
          <a:p>
            <a:r>
              <a:rPr lang="en-US" sz="1800"/>
              <a:t>They lived in Oklahoma City, OK in 2016 (Zip: 73111)</a:t>
            </a:r>
          </a:p>
          <a:p>
            <a:r>
              <a:rPr lang="en-US" sz="1800"/>
              <a:t>Both uninsured all year; no other exemption applies</a:t>
            </a:r>
            <a:endParaRPr lang="en-US" sz="1800" dirty="0"/>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37</a:t>
            </a:fld>
            <a:endParaRPr lang="en-US" dirty="0"/>
          </a:p>
        </p:txBody>
      </p:sp>
      <p:pic>
        <p:nvPicPr>
          <p:cNvPr id="8" name="Picture 7"/>
          <p:cNvPicPr>
            <a:picLocks noChangeAspect="1"/>
          </p:cNvPicPr>
          <p:nvPr/>
        </p:nvPicPr>
        <p:blipFill>
          <a:blip r:embed="rId3"/>
          <a:stretch>
            <a:fillRect/>
          </a:stretch>
        </p:blipFill>
        <p:spPr>
          <a:xfrm>
            <a:off x="7133596" y="0"/>
            <a:ext cx="2010404" cy="1894247"/>
          </a:xfrm>
          <a:prstGeom prst="rect">
            <a:avLst/>
          </a:prstGeom>
        </p:spPr>
      </p:pic>
    </p:spTree>
    <p:extLst>
      <p:ext uri="{BB962C8B-B14F-4D97-AF65-F5344CB8AC3E}">
        <p14:creationId xmlns:p14="http://schemas.microsoft.com/office/powerpoint/2010/main" val="2318446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6" name="TextBox 5"/>
          <p:cNvSpPr txBox="1"/>
          <p:nvPr/>
        </p:nvSpPr>
        <p:spPr>
          <a:xfrm>
            <a:off x="640955" y="2053538"/>
            <a:ext cx="3798254" cy="1200329"/>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u="sng" dirty="0"/>
              <a:t>Gregory</a:t>
            </a:r>
          </a:p>
          <a:p>
            <a:r>
              <a:rPr lang="en-US" dirty="0"/>
              <a:t>W-2:  </a:t>
            </a:r>
            <a:r>
              <a:rPr lang="en-US" i="1" dirty="0"/>
              <a:t>Box 1</a:t>
            </a:r>
            <a:r>
              <a:rPr lang="en-US" dirty="0"/>
              <a:t> - $18,000, </a:t>
            </a:r>
            <a:r>
              <a:rPr lang="en-US" i="1" dirty="0"/>
              <a:t>Box 2</a:t>
            </a:r>
            <a:r>
              <a:rPr lang="en-US" dirty="0"/>
              <a:t> - $1,500</a:t>
            </a:r>
          </a:p>
          <a:p>
            <a:r>
              <a:rPr lang="en-US" dirty="0"/>
              <a:t>Self-only insurance offer:  </a:t>
            </a:r>
            <a:r>
              <a:rPr lang="en-US" b="1" dirty="0"/>
              <a:t>$84/</a:t>
            </a:r>
            <a:r>
              <a:rPr lang="en-US" b="1" dirty="0" err="1"/>
              <a:t>mo</a:t>
            </a:r>
            <a:endParaRPr lang="en-US" b="1" dirty="0"/>
          </a:p>
          <a:p>
            <a:r>
              <a:rPr lang="en-US" dirty="0"/>
              <a:t>Family insurance offer</a:t>
            </a:r>
            <a:r>
              <a:rPr lang="en-US" b="1" dirty="0"/>
              <a:t>:  $392/</a:t>
            </a:r>
            <a:r>
              <a:rPr lang="en-US" b="1" dirty="0" err="1"/>
              <a:t>mo</a:t>
            </a:r>
            <a:endParaRPr lang="en-US" b="1" dirty="0"/>
          </a:p>
        </p:txBody>
      </p:sp>
      <p:sp>
        <p:nvSpPr>
          <p:cNvPr id="7" name="TextBox 6"/>
          <p:cNvSpPr txBox="1"/>
          <p:nvPr/>
        </p:nvSpPr>
        <p:spPr>
          <a:xfrm>
            <a:off x="4722176" y="2051627"/>
            <a:ext cx="3705200" cy="1200329"/>
          </a:xfrm>
          <a:prstGeom prst="rect">
            <a:avLst/>
          </a:prstGeom>
          <a:solidFill>
            <a:srgbClr val="CBD7F5"/>
          </a:solidFill>
          <a:ln>
            <a:solidFill>
              <a:srgbClr val="2046A5"/>
            </a:solidFill>
          </a:ln>
        </p:spPr>
        <p:txBody>
          <a:bodyPr wrap="square" rtlCol="0">
            <a:spAutoFit/>
          </a:bodyPr>
          <a:lstStyle/>
          <a:p>
            <a:pPr algn="ctr"/>
            <a:r>
              <a:rPr lang="en-US" u="sng" dirty="0"/>
              <a:t>Alice</a:t>
            </a:r>
          </a:p>
          <a:p>
            <a:r>
              <a:rPr lang="en-US" dirty="0"/>
              <a:t>W-2:  </a:t>
            </a:r>
            <a:r>
              <a:rPr lang="en-US" i="1" dirty="0"/>
              <a:t>Box 1 </a:t>
            </a:r>
            <a:r>
              <a:rPr lang="en-US" dirty="0"/>
              <a:t>- $24,000, </a:t>
            </a:r>
            <a:r>
              <a:rPr lang="en-US" i="1" dirty="0"/>
              <a:t>Box 2 </a:t>
            </a:r>
            <a:r>
              <a:rPr lang="en-US" dirty="0"/>
              <a:t>- $1,900</a:t>
            </a:r>
          </a:p>
          <a:p>
            <a:r>
              <a:rPr lang="en-US" dirty="0"/>
              <a:t>No insurance offered</a:t>
            </a:r>
          </a:p>
          <a:p>
            <a:endParaRPr lang="en-US" dirty="0"/>
          </a:p>
        </p:txBody>
      </p:sp>
      <p:sp>
        <p:nvSpPr>
          <p:cNvPr id="9" name="Content Placeholder 4"/>
          <p:cNvSpPr txBox="1">
            <a:spLocks/>
          </p:cNvSpPr>
          <p:nvPr/>
        </p:nvSpPr>
        <p:spPr>
          <a:xfrm>
            <a:off x="2385779" y="3375570"/>
            <a:ext cx="6277868" cy="21084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a:t>Alice</a:t>
            </a:r>
          </a:p>
          <a:p>
            <a:r>
              <a:rPr lang="en-US" sz="2000" dirty="0"/>
              <a:t>Her lowest-cost family plan through Gregory’s  employer is $392/</a:t>
            </a:r>
            <a:r>
              <a:rPr lang="en-US" sz="2000" dirty="0" err="1"/>
              <a:t>mo</a:t>
            </a:r>
            <a:endParaRPr lang="en-US" sz="2000" dirty="0"/>
          </a:p>
          <a:p>
            <a:r>
              <a:rPr lang="en-US" sz="2000" dirty="0"/>
              <a:t>Annualized cost is $4,704</a:t>
            </a:r>
          </a:p>
          <a:p>
            <a:r>
              <a:rPr lang="en-US" sz="2000" dirty="0"/>
              <a:t>Compared to annual income of $42,000</a:t>
            </a:r>
          </a:p>
          <a:p>
            <a:r>
              <a:rPr lang="en-US" sz="2000" dirty="0"/>
              <a:t>$4,704 / $42,000 = 11.2% of household income</a:t>
            </a:r>
          </a:p>
          <a:p>
            <a:endParaRPr lang="en-US" sz="2000" dirty="0"/>
          </a:p>
        </p:txBody>
      </p:sp>
      <p:sp>
        <p:nvSpPr>
          <p:cNvPr id="2" name="TextBox 1"/>
          <p:cNvSpPr txBox="1"/>
          <p:nvPr/>
        </p:nvSpPr>
        <p:spPr>
          <a:xfrm>
            <a:off x="391695" y="5709560"/>
            <a:ext cx="835615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Alice </a:t>
            </a:r>
            <a:r>
              <a:rPr lang="en-US" b="1" u="sng" dirty="0">
                <a:latin typeface="Franklin Gothic Book"/>
                <a:cs typeface="Franklin Gothic Book"/>
              </a:rPr>
              <a:t>is eligible</a:t>
            </a:r>
            <a:r>
              <a:rPr lang="en-US" b="1" dirty="0">
                <a:latin typeface="Franklin Gothic Book"/>
                <a:cs typeface="Franklin Gothic Book"/>
              </a:rPr>
              <a:t> for the affordability exemption because her offer of coverage costs more than 8.13% of income.</a:t>
            </a:r>
          </a:p>
        </p:txBody>
      </p:sp>
      <p:pic>
        <p:nvPicPr>
          <p:cNvPr id="3" name="Picture 2"/>
          <p:cNvPicPr>
            <a:picLocks noChangeAspect="1"/>
          </p:cNvPicPr>
          <p:nvPr/>
        </p:nvPicPr>
        <p:blipFill rotWithShape="1">
          <a:blip r:embed="rId2"/>
          <a:srcRect b="10277"/>
          <a:stretch/>
        </p:blipFill>
        <p:spPr>
          <a:xfrm>
            <a:off x="643318" y="3494018"/>
            <a:ext cx="1463040" cy="1823826"/>
          </a:xfrm>
          <a:prstGeom prst="rect">
            <a:avLst/>
          </a:prstGeom>
        </p:spPr>
      </p:pic>
      <p:sp>
        <p:nvSpPr>
          <p:cNvPr id="11" name="Content Placeholder 4"/>
          <p:cNvSpPr txBox="1">
            <a:spLocks/>
          </p:cNvSpPr>
          <p:nvPr/>
        </p:nvSpPr>
        <p:spPr>
          <a:xfrm>
            <a:off x="352865" y="825392"/>
            <a:ext cx="6139776" cy="83643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Gregory and Alice are MFJ.</a:t>
            </a:r>
          </a:p>
          <a:p>
            <a:r>
              <a:rPr lang="en-US" sz="1800"/>
              <a:t>They lived in Oklahoma City, OK in 2016 (Zip: 73111)</a:t>
            </a:r>
          </a:p>
          <a:p>
            <a:r>
              <a:rPr lang="en-US" sz="1800"/>
              <a:t>Both uninsured all year; no other exemption applies</a:t>
            </a:r>
            <a:endParaRPr lang="en-US" sz="18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38</a:t>
            </a:fld>
            <a:endParaRPr lang="en-US" dirty="0"/>
          </a:p>
        </p:txBody>
      </p:sp>
      <p:pic>
        <p:nvPicPr>
          <p:cNvPr id="8" name="Picture 7"/>
          <p:cNvPicPr>
            <a:picLocks noChangeAspect="1"/>
          </p:cNvPicPr>
          <p:nvPr/>
        </p:nvPicPr>
        <p:blipFill>
          <a:blip r:embed="rId3"/>
          <a:stretch>
            <a:fillRect/>
          </a:stretch>
        </p:blipFill>
        <p:spPr>
          <a:xfrm>
            <a:off x="7133596" y="0"/>
            <a:ext cx="2010404" cy="1894247"/>
          </a:xfrm>
          <a:prstGeom prst="rect">
            <a:avLst/>
          </a:prstGeom>
        </p:spPr>
      </p:pic>
    </p:spTree>
    <p:extLst>
      <p:ext uri="{BB962C8B-B14F-4D97-AF65-F5344CB8AC3E}">
        <p14:creationId xmlns:p14="http://schemas.microsoft.com/office/powerpoint/2010/main" val="168858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Affordability of ESI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pic>
        <p:nvPicPr>
          <p:cNvPr id="8" name="Picture 7"/>
          <p:cNvPicPr>
            <a:picLocks noChangeAspect="1"/>
          </p:cNvPicPr>
          <p:nvPr/>
        </p:nvPicPr>
        <p:blipFill rotWithShape="1">
          <a:blip r:embed="rId2"/>
          <a:srcRect l="149" t="43097" r="-149"/>
          <a:stretch/>
        </p:blipFill>
        <p:spPr>
          <a:xfrm>
            <a:off x="606036" y="1875488"/>
            <a:ext cx="7973122" cy="3902325"/>
          </a:xfrm>
          <a:prstGeom prst="rect">
            <a:avLst/>
          </a:prstGeom>
        </p:spPr>
      </p:pic>
      <p:grpSp>
        <p:nvGrpSpPr>
          <p:cNvPr id="17" name="Group 16"/>
          <p:cNvGrpSpPr/>
          <p:nvPr/>
        </p:nvGrpSpPr>
        <p:grpSpPr>
          <a:xfrm>
            <a:off x="596070" y="724081"/>
            <a:ext cx="7973122" cy="1044576"/>
            <a:chOff x="596070" y="724081"/>
            <a:chExt cx="7973122" cy="1044576"/>
          </a:xfrm>
        </p:grpSpPr>
        <p:pic>
          <p:nvPicPr>
            <p:cNvPr id="7" name="Picture 6"/>
            <p:cNvPicPr>
              <a:picLocks noChangeAspect="1"/>
            </p:cNvPicPr>
            <p:nvPr/>
          </p:nvPicPr>
          <p:blipFill rotWithShape="1">
            <a:blip r:embed="rId2"/>
            <a:srcRect b="84768"/>
            <a:stretch/>
          </p:blipFill>
          <p:spPr>
            <a:xfrm>
              <a:off x="596070" y="724081"/>
              <a:ext cx="7973122" cy="1044576"/>
            </a:xfrm>
            <a:prstGeom prst="rect">
              <a:avLst/>
            </a:prstGeom>
          </p:spPr>
        </p:pic>
        <p:sp>
          <p:nvSpPr>
            <p:cNvPr id="9" name="TextBox 8"/>
            <p:cNvSpPr txBox="1"/>
            <p:nvPr/>
          </p:nvSpPr>
          <p:spPr>
            <a:xfrm>
              <a:off x="6884335" y="1032706"/>
              <a:ext cx="1091999" cy="369332"/>
            </a:xfrm>
            <a:prstGeom prst="rect">
              <a:avLst/>
            </a:prstGeom>
            <a:noFill/>
          </p:spPr>
          <p:txBody>
            <a:bodyPr wrap="square" rtlCol="0">
              <a:spAutoFit/>
            </a:bodyPr>
            <a:lstStyle/>
            <a:p>
              <a:r>
                <a:rPr lang="en-US" dirty="0">
                  <a:latin typeface="Franklin Gothic Medium"/>
                  <a:cs typeface="Franklin Gothic Medium"/>
                </a:rPr>
                <a:t>$3,415</a:t>
              </a:r>
            </a:p>
          </p:txBody>
        </p:sp>
      </p:grpSp>
      <p:sp>
        <p:nvSpPr>
          <p:cNvPr id="10" name="TextBox 9"/>
          <p:cNvSpPr txBox="1"/>
          <p:nvPr/>
        </p:nvSpPr>
        <p:spPr>
          <a:xfrm>
            <a:off x="1851649" y="2290949"/>
            <a:ext cx="1080128" cy="369332"/>
          </a:xfrm>
          <a:prstGeom prst="rect">
            <a:avLst/>
          </a:prstGeom>
          <a:noFill/>
        </p:spPr>
        <p:txBody>
          <a:bodyPr wrap="square" rtlCol="0">
            <a:spAutoFit/>
          </a:bodyPr>
          <a:lstStyle/>
          <a:p>
            <a:pPr algn="ctr"/>
            <a:r>
              <a:rPr lang="en-US" b="1" dirty="0">
                <a:latin typeface="Franklin Gothic Medium"/>
                <a:cs typeface="Franklin Gothic Medium"/>
              </a:rPr>
              <a:t>Gregory</a:t>
            </a:r>
          </a:p>
        </p:txBody>
      </p:sp>
      <p:sp>
        <p:nvSpPr>
          <p:cNvPr id="11" name="TextBox 10"/>
          <p:cNvSpPr txBox="1"/>
          <p:nvPr/>
        </p:nvSpPr>
        <p:spPr>
          <a:xfrm>
            <a:off x="2941743" y="2289038"/>
            <a:ext cx="1080128" cy="369332"/>
          </a:xfrm>
          <a:prstGeom prst="rect">
            <a:avLst/>
          </a:prstGeom>
          <a:noFill/>
        </p:spPr>
        <p:txBody>
          <a:bodyPr wrap="square" rtlCol="0">
            <a:spAutoFit/>
          </a:bodyPr>
          <a:lstStyle/>
          <a:p>
            <a:pPr algn="ctr"/>
            <a:r>
              <a:rPr lang="en-US" b="1" dirty="0">
                <a:latin typeface="Franklin Gothic Medium"/>
                <a:cs typeface="Franklin Gothic Medium"/>
              </a:rPr>
              <a:t>Alice</a:t>
            </a:r>
          </a:p>
        </p:txBody>
      </p:sp>
      <p:sp>
        <p:nvSpPr>
          <p:cNvPr id="12" name="TextBox 11"/>
          <p:cNvSpPr txBox="1"/>
          <p:nvPr/>
        </p:nvSpPr>
        <p:spPr>
          <a:xfrm>
            <a:off x="2005953" y="3074379"/>
            <a:ext cx="842738" cy="2893100"/>
          </a:xfrm>
          <a:prstGeom prst="rect">
            <a:avLst/>
          </a:prstGeom>
          <a:noFill/>
        </p:spPr>
        <p:txBody>
          <a:bodyPr wrap="square" rtlCol="0">
            <a:spAutoFit/>
          </a:bodyPr>
          <a:lstStyle/>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r>
              <a:rPr lang="en-US" sz="1400" dirty="0">
                <a:latin typeface="Franklin Gothic Medium"/>
                <a:cs typeface="Franklin Gothic Medium"/>
              </a:rPr>
              <a:t>$1,008</a:t>
            </a:r>
          </a:p>
          <a:p>
            <a:endParaRPr lang="en-US" sz="1400" dirty="0">
              <a:latin typeface="Franklin Gothic Medium"/>
              <a:cs typeface="Franklin Gothic Medium"/>
            </a:endParaRPr>
          </a:p>
        </p:txBody>
      </p:sp>
      <p:sp>
        <p:nvSpPr>
          <p:cNvPr id="14" name="TextBox 13"/>
          <p:cNvSpPr txBox="1"/>
          <p:nvPr/>
        </p:nvSpPr>
        <p:spPr>
          <a:xfrm>
            <a:off x="3097955" y="3074379"/>
            <a:ext cx="949563" cy="2677656"/>
          </a:xfrm>
          <a:prstGeom prst="rect">
            <a:avLst/>
          </a:prstGeom>
          <a:noFill/>
        </p:spPr>
        <p:txBody>
          <a:bodyPr wrap="square" rtlCol="0">
            <a:spAutoFit/>
          </a:bodyPr>
          <a:lstStyle/>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a:p>
            <a:r>
              <a:rPr lang="en-US" sz="1400" dirty="0">
                <a:latin typeface="Franklin Gothic Medium"/>
                <a:cs typeface="Franklin Gothic Medium"/>
              </a:rPr>
              <a:t>$4,704</a:t>
            </a:r>
          </a:p>
        </p:txBody>
      </p:sp>
      <p:sp>
        <p:nvSpPr>
          <p:cNvPr id="15" name="TextBox 14"/>
          <p:cNvSpPr txBox="1"/>
          <p:nvPr/>
        </p:nvSpPr>
        <p:spPr>
          <a:xfrm>
            <a:off x="4451078" y="2658921"/>
            <a:ext cx="3727037" cy="923330"/>
          </a:xfrm>
          <a:prstGeom prst="rect">
            <a:avLst/>
          </a:prstGeom>
          <a:solidFill>
            <a:schemeClr val="accent4">
              <a:lumMod val="50000"/>
            </a:schemeClr>
          </a:solidFill>
          <a:ln>
            <a:solidFill>
              <a:schemeClr val="bg1"/>
            </a:solidFill>
          </a:ln>
        </p:spPr>
        <p:txBody>
          <a:bodyPr wrap="square" rtlCol="0">
            <a:spAutoFit/>
          </a:bodyPr>
          <a:lstStyle/>
          <a:p>
            <a:r>
              <a:rPr lang="en-US" dirty="0">
                <a:solidFill>
                  <a:schemeClr val="bg1"/>
                </a:solidFill>
              </a:rPr>
              <a:t>Gregory is </a:t>
            </a:r>
            <a:r>
              <a:rPr lang="en-US" u="sng" dirty="0">
                <a:solidFill>
                  <a:schemeClr val="bg1"/>
                </a:solidFill>
              </a:rPr>
              <a:t>not</a:t>
            </a:r>
            <a:r>
              <a:rPr lang="en-US" dirty="0">
                <a:solidFill>
                  <a:schemeClr val="bg1"/>
                </a:solidFill>
              </a:rPr>
              <a:t> eligible for an affordability exemption because </a:t>
            </a:r>
          </a:p>
          <a:p>
            <a:r>
              <a:rPr lang="en-US" dirty="0">
                <a:solidFill>
                  <a:schemeClr val="bg1"/>
                </a:solidFill>
              </a:rPr>
              <a:t>$1,008 &lt; $3,415 (8.13% of income). </a:t>
            </a:r>
          </a:p>
        </p:txBody>
      </p:sp>
      <p:sp>
        <p:nvSpPr>
          <p:cNvPr id="16" name="TextBox 15"/>
          <p:cNvSpPr txBox="1"/>
          <p:nvPr/>
        </p:nvSpPr>
        <p:spPr>
          <a:xfrm>
            <a:off x="4449174" y="3891508"/>
            <a:ext cx="3727037" cy="923330"/>
          </a:xfrm>
          <a:prstGeom prst="rect">
            <a:avLst/>
          </a:prstGeom>
          <a:solidFill>
            <a:schemeClr val="accent4">
              <a:lumMod val="50000"/>
            </a:schemeClr>
          </a:solidFill>
          <a:ln>
            <a:solidFill>
              <a:schemeClr val="bg1"/>
            </a:solidFill>
          </a:ln>
        </p:spPr>
        <p:txBody>
          <a:bodyPr wrap="square" rtlCol="0">
            <a:spAutoFit/>
          </a:bodyPr>
          <a:lstStyle/>
          <a:p>
            <a:r>
              <a:rPr lang="en-US" dirty="0">
                <a:solidFill>
                  <a:schemeClr val="bg1"/>
                </a:solidFill>
              </a:rPr>
              <a:t>Alice is eligible for an affordability  exemption because </a:t>
            </a:r>
          </a:p>
          <a:p>
            <a:r>
              <a:rPr lang="en-US" dirty="0">
                <a:solidFill>
                  <a:schemeClr val="bg1"/>
                </a:solidFill>
              </a:rPr>
              <a:t>$4,704 &gt; $3,415 (8.13% of income). </a:t>
            </a:r>
          </a:p>
        </p:txBody>
      </p:sp>
    </p:spTree>
    <p:extLst>
      <p:ext uri="{BB962C8B-B14F-4D97-AF65-F5344CB8AC3E}">
        <p14:creationId xmlns:p14="http://schemas.microsoft.com/office/powerpoint/2010/main" val="23847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from the Coverage Requirement</a:t>
            </a:r>
          </a:p>
        </p:txBody>
      </p:sp>
      <p:sp>
        <p:nvSpPr>
          <p:cNvPr id="3" name="Content Placeholder 2"/>
          <p:cNvSpPr>
            <a:spLocks noGrp="1"/>
          </p:cNvSpPr>
          <p:nvPr>
            <p:ph idx="1"/>
          </p:nvPr>
        </p:nvSpPr>
        <p:spPr>
          <a:xfrm>
            <a:off x="364734" y="955964"/>
            <a:ext cx="4381437" cy="4865716"/>
          </a:xfrm>
        </p:spPr>
        <p:txBody>
          <a:bodyPr/>
          <a:lstStyle/>
          <a:p>
            <a:pPr marL="0" indent="0">
              <a:buNone/>
            </a:pPr>
            <a:r>
              <a:rPr lang="en-US" sz="2000" dirty="0">
                <a:latin typeface="Franklin Gothic Medium" panose="020B0603020102020204" pitchFamily="34" charset="0"/>
              </a:rPr>
              <a:t>Two Types of Exemptions:</a:t>
            </a:r>
          </a:p>
          <a:p>
            <a:pPr lvl="0"/>
            <a:r>
              <a:rPr lang="en-US" sz="1800" dirty="0">
                <a:solidFill>
                  <a:prstClr val="black"/>
                </a:solidFill>
              </a:rPr>
              <a:t>All exemptions must be claimed at tax filing on Form 8965</a:t>
            </a:r>
            <a:r>
              <a:rPr lang="en-US" sz="1800" dirty="0"/>
              <a: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a:t>
            </a:fld>
            <a:endParaRPr lang="en-US" dirty="0"/>
          </a:p>
        </p:txBody>
      </p:sp>
      <p:graphicFrame>
        <p:nvGraphicFramePr>
          <p:cNvPr id="6" name="Table 5"/>
          <p:cNvGraphicFramePr>
            <a:graphicFrameLocks noGrp="1"/>
          </p:cNvGraphicFramePr>
          <p:nvPr>
            <p:extLst/>
          </p:nvPr>
        </p:nvGraphicFramePr>
        <p:xfrm>
          <a:off x="434403" y="2044483"/>
          <a:ext cx="4114800" cy="399694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algn="ctr"/>
                      <a:r>
                        <a:rPr lang="en-US" b="0" dirty="0">
                          <a:solidFill>
                            <a:schemeClr val="bg1"/>
                          </a:solidFill>
                          <a:latin typeface="Franklin Gothic Medium" panose="020B0603020102020204" pitchFamily="34" charset="0"/>
                        </a:rPr>
                        <a:t>Exemptions Granted by the Marketplace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0C61A4"/>
                      </a:solidFill>
                      <a:prstDash val="solid"/>
                      <a:round/>
                      <a:headEnd type="none" w="med" len="med"/>
                      <a:tailEnd type="none" w="med" len="med"/>
                    </a:lnB>
                    <a:solidFill>
                      <a:srgbClr val="0C61A4"/>
                    </a:solidFill>
                  </a:tcPr>
                </a:tc>
                <a:extLst>
                  <a:ext uri="{0D108BD9-81ED-4DB2-BD59-A6C34878D82A}">
                    <a16:rowId xmlns:a16="http://schemas.microsoft.com/office/drawing/2014/main" val="10000"/>
                  </a:ext>
                </a:extLst>
              </a:tr>
              <a:tr h="370840">
                <a:tc>
                  <a:txBody>
                    <a:bodyPr/>
                    <a:lstStyle/>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rPr>
                        <a:t>Part I of Form 8965</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rPr>
                        <a:t>Must apply by mail for the exemption through the Marketplace </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rPr>
                        <a:t>Need supporting documentation</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rPr>
                        <a:t>Lengthy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0" dirty="0">
                          <a:solidFill>
                            <a:schemeClr val="bg1"/>
                          </a:solidFill>
                          <a:latin typeface="Franklin Gothic Medium" panose="020B0603020102020204" pitchFamily="34" charset="0"/>
                        </a:rPr>
                        <a:t>Exemptions Granted by the IRS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6737"/>
                      </a:solidFill>
                      <a:prstDash val="solid"/>
                      <a:round/>
                      <a:headEnd type="none" w="med" len="med"/>
                      <a:tailEnd type="none" w="med" len="med"/>
                    </a:lnB>
                    <a:solidFill>
                      <a:srgbClr val="006737"/>
                    </a:solidFill>
                  </a:tcPr>
                </a:tc>
                <a:extLst>
                  <a:ext uri="{0D108BD9-81ED-4DB2-BD59-A6C34878D82A}">
                    <a16:rowId xmlns:a16="http://schemas.microsoft.com/office/drawing/2014/main" val="10002"/>
                  </a:ext>
                </a:extLst>
              </a:tr>
              <a:tr h="370840">
                <a:tc>
                  <a:txBody>
                    <a:bodyPr/>
                    <a:lstStyle/>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cs typeface="+mn-cs"/>
                        </a:rPr>
                        <a:t>Part II and III of Form 8965</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cs typeface="+mn-cs"/>
                        </a:rPr>
                        <a:t>Can claim these exemptions directly on Form 8965 at tax time</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cs typeface="+mn-cs"/>
                        </a:rPr>
                        <a:t>No supporting documentation needed</a:t>
                      </a:r>
                    </a:p>
                    <a:p>
                      <a:pPr marL="233363" marR="0" lvl="0" indent="-233363" algn="l" defTabSz="457200" rtl="0" eaLnBrk="1" fontAlgn="auto" latinLnBrk="0" hangingPunct="1">
                        <a:lnSpc>
                          <a:spcPct val="100000"/>
                        </a:lnSpc>
                        <a:spcBef>
                          <a:spcPct val="20000"/>
                        </a:spcBef>
                        <a:spcAft>
                          <a:spcPts val="0"/>
                        </a:spcAft>
                        <a:buClr>
                          <a:srgbClr val="1F497D">
                            <a:lumMod val="60000"/>
                            <a:lumOff val="40000"/>
                          </a:srgbClr>
                        </a:buClr>
                        <a:buSzTx/>
                        <a:buFont typeface="Arial"/>
                        <a:buChar char="•"/>
                        <a:tabLst/>
                        <a:defRPr/>
                      </a:pPr>
                      <a:r>
                        <a:rPr kumimoji="0" lang="en-US" sz="1800" b="0" i="0" u="none" strike="noStrike" kern="1200" cap="none" spc="0" normalizeH="0" baseline="0" noProof="0" dirty="0">
                          <a:ln>
                            <a:noFill/>
                          </a:ln>
                          <a:solidFill>
                            <a:schemeClr val="tx1"/>
                          </a:solidFill>
                          <a:effectLst/>
                          <a:uLnTx/>
                          <a:uFillTx/>
                          <a:latin typeface="Franklin Gothic Book"/>
                          <a:ea typeface="+mn-ea"/>
                          <a:cs typeface="+mn-cs"/>
                        </a:rPr>
                        <a:t>Immediate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6737"/>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stretch>
            <a:fillRect/>
          </a:stretch>
        </p:blipFill>
        <p:spPr>
          <a:xfrm>
            <a:off x="4618872" y="1049096"/>
            <a:ext cx="4343400" cy="5218762"/>
          </a:xfrm>
          <a:prstGeom prst="rect">
            <a:avLst/>
          </a:prstGeom>
          <a:ln w="19050">
            <a:solidFill>
              <a:schemeClr val="bg1">
                <a:lumMod val="50000"/>
              </a:schemeClr>
            </a:solidFill>
          </a:ln>
        </p:spPr>
      </p:pic>
    </p:spTree>
    <p:extLst>
      <p:ext uri="{BB962C8B-B14F-4D97-AF65-F5344CB8AC3E}">
        <p14:creationId xmlns:p14="http://schemas.microsoft.com/office/powerpoint/2010/main" val="1989761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 Affordability of ESI</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40</a:t>
            </a:fld>
            <a:endParaRPr lang="en-US" dirty="0"/>
          </a:p>
        </p:txBody>
      </p:sp>
      <p:pic>
        <p:nvPicPr>
          <p:cNvPr id="6" name="Picture 5"/>
          <p:cNvPicPr>
            <a:picLocks noChangeAspect="1"/>
          </p:cNvPicPr>
          <p:nvPr/>
        </p:nvPicPr>
        <p:blipFill>
          <a:blip r:embed="rId2"/>
          <a:stretch>
            <a:fillRect/>
          </a:stretch>
        </p:blipFill>
        <p:spPr>
          <a:xfrm>
            <a:off x="902086" y="835532"/>
            <a:ext cx="7430334" cy="3078512"/>
          </a:xfrm>
          <a:prstGeom prst="rect">
            <a:avLst/>
          </a:prstGeom>
          <a:ln>
            <a:solidFill>
              <a:srgbClr val="7F7F7F"/>
            </a:solidFill>
          </a:ln>
        </p:spPr>
      </p:pic>
      <p:pic>
        <p:nvPicPr>
          <p:cNvPr id="7" name="Picture 6"/>
          <p:cNvPicPr>
            <a:picLocks noChangeAspect="1"/>
          </p:cNvPicPr>
          <p:nvPr/>
        </p:nvPicPr>
        <p:blipFill>
          <a:blip r:embed="rId3"/>
          <a:stretch>
            <a:fillRect/>
          </a:stretch>
        </p:blipFill>
        <p:spPr>
          <a:xfrm>
            <a:off x="902090" y="4491488"/>
            <a:ext cx="7434072" cy="1504632"/>
          </a:xfrm>
          <a:prstGeom prst="rect">
            <a:avLst/>
          </a:prstGeom>
          <a:ln>
            <a:solidFill>
              <a:srgbClr val="7F7F7F"/>
            </a:solidFill>
          </a:ln>
        </p:spPr>
      </p:pic>
      <p:sp>
        <p:nvSpPr>
          <p:cNvPr id="8" name="TextBox 7"/>
          <p:cNvSpPr txBox="1"/>
          <p:nvPr/>
        </p:nvSpPr>
        <p:spPr>
          <a:xfrm>
            <a:off x="878343" y="4154565"/>
            <a:ext cx="1115737" cy="307777"/>
          </a:xfrm>
          <a:prstGeom prst="rect">
            <a:avLst/>
          </a:prstGeom>
          <a:solidFill>
            <a:schemeClr val="accent4">
              <a:lumMod val="50000"/>
            </a:schemeClr>
          </a:solidFill>
        </p:spPr>
        <p:txBody>
          <a:bodyPr wrap="square" rtlCol="0">
            <a:spAutoFit/>
          </a:bodyPr>
          <a:lstStyle/>
          <a:p>
            <a:r>
              <a:rPr lang="en-US" sz="1400" dirty="0">
                <a:solidFill>
                  <a:schemeClr val="bg1"/>
                </a:solidFill>
                <a:latin typeface="Franklin Gothic Medium"/>
                <a:cs typeface="Franklin Gothic Medium"/>
              </a:rPr>
              <a:t>Form 8965</a:t>
            </a:r>
          </a:p>
        </p:txBody>
      </p:sp>
    </p:spTree>
    <p:extLst>
      <p:ext uri="{BB962C8B-B14F-4D97-AF65-F5344CB8AC3E}">
        <p14:creationId xmlns:p14="http://schemas.microsoft.com/office/powerpoint/2010/main" val="113178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Affordability of ESI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pic>
        <p:nvPicPr>
          <p:cNvPr id="10" name="Picture 9"/>
          <p:cNvPicPr>
            <a:picLocks noChangeAspect="1"/>
          </p:cNvPicPr>
          <p:nvPr/>
        </p:nvPicPr>
        <p:blipFill>
          <a:blip r:embed="rId2"/>
          <a:stretch>
            <a:fillRect/>
          </a:stretch>
        </p:blipFill>
        <p:spPr>
          <a:xfrm>
            <a:off x="332348" y="1192608"/>
            <a:ext cx="8229600" cy="1428368"/>
          </a:xfrm>
          <a:prstGeom prst="rect">
            <a:avLst/>
          </a:prstGeom>
          <a:ln>
            <a:solidFill>
              <a:srgbClr val="7F7F7F"/>
            </a:solidFill>
          </a:ln>
        </p:spPr>
      </p:pic>
      <p:sp>
        <p:nvSpPr>
          <p:cNvPr id="11" name="Rounded Rectangle 10"/>
          <p:cNvSpPr/>
          <p:nvPr/>
        </p:nvSpPr>
        <p:spPr>
          <a:xfrm>
            <a:off x="1459954" y="2231595"/>
            <a:ext cx="7109857" cy="24927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2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2053500"/>
            <a:ext cx="8229600" cy="2900665"/>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For a Person Eligible for Employer-Sponsored Insurance</a:t>
            </a:r>
          </a:p>
        </p:txBody>
      </p:sp>
      <p:sp>
        <p:nvSpPr>
          <p:cNvPr id="29" name="Content Placeholder 28"/>
          <p:cNvSpPr>
            <a:spLocks noGrp="1"/>
          </p:cNvSpPr>
          <p:nvPr>
            <p:ph idx="1"/>
          </p:nvPr>
        </p:nvSpPr>
        <p:spPr>
          <a:xfrm>
            <a:off x="439174" y="955964"/>
            <a:ext cx="8155160" cy="5179916"/>
          </a:xfrm>
        </p:spPr>
        <p:txBody>
          <a:bodyPr/>
          <a:lstStyle/>
          <a:p>
            <a:r>
              <a:rPr lang="en-US" sz="1800" dirty="0"/>
              <a:t>It’s often difficult to find the cost of the applicable employer plan </a:t>
            </a:r>
          </a:p>
          <a:p>
            <a:r>
              <a:rPr lang="en-US" sz="1800" dirty="0"/>
              <a:t>If the taxpayer has a 1095-C, line 15 will contain the lowest cost plan for the employee. The form will not state the lowest-cost family plan. </a:t>
            </a:r>
          </a:p>
          <a:p>
            <a:endParaRPr lang="en-US" sz="18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1800" dirty="0"/>
              <a:t>If there is no 1095-C, the employee may have to ask his or her Human Resources </a:t>
            </a:r>
            <a:r>
              <a:rPr lang="en-US" sz="1800" dirty="0" err="1"/>
              <a:t>Dept</a:t>
            </a:r>
            <a:r>
              <a:rPr lang="en-US" sz="1800" dirty="0"/>
              <a:t> for the correct 2016 plan cost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42</a:t>
            </a:fld>
            <a:endParaRPr lang="en-US" dirty="0"/>
          </a:p>
        </p:txBody>
      </p:sp>
      <p:sp>
        <p:nvSpPr>
          <p:cNvPr id="31" name="Rounded Rectangle 30"/>
          <p:cNvSpPr/>
          <p:nvPr/>
        </p:nvSpPr>
        <p:spPr>
          <a:xfrm>
            <a:off x="460160" y="4069202"/>
            <a:ext cx="8085912" cy="5212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89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11" end="11"/>
                                            </p:txEl>
                                          </p:spTgt>
                                        </p:tgtEl>
                                        <p:attrNameLst>
                                          <p:attrName>style.visibility</p:attrName>
                                        </p:attrNameLst>
                                      </p:cBhvr>
                                      <p:to>
                                        <p:strVal val="visible"/>
                                      </p:to>
                                    </p:set>
                                    <p:animEffect transition="in" filter="fade">
                                      <p:cBhvr>
                                        <p:cTn id="7" dur="500"/>
                                        <p:tgtEl>
                                          <p:spTgt spid="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 Marketplace Coverage</a:t>
            </a:r>
          </a:p>
        </p:txBody>
      </p:sp>
      <p:sp>
        <p:nvSpPr>
          <p:cNvPr id="3" name="Content Placeholder 2"/>
          <p:cNvSpPr>
            <a:spLocks noGrp="1"/>
          </p:cNvSpPr>
          <p:nvPr>
            <p:ph idx="1"/>
          </p:nvPr>
        </p:nvSpPr>
        <p:spPr/>
        <p:txBody>
          <a:bodyPr/>
          <a:lstStyle/>
          <a:p>
            <a:r>
              <a:rPr lang="en-US" sz="2000" dirty="0"/>
              <a:t>If there is no employer coverage offer, consider the affordability of marketplace coverage. </a:t>
            </a:r>
          </a:p>
          <a:p>
            <a:endParaRPr lang="en-US" sz="2000" dirty="0"/>
          </a:p>
          <a:p>
            <a:r>
              <a:rPr lang="en-US" sz="2000" dirty="0"/>
              <a:t>You’ll need to determine:</a:t>
            </a:r>
          </a:p>
          <a:p>
            <a:pPr lvl="1"/>
            <a:r>
              <a:rPr lang="en-US" sz="1800" dirty="0"/>
              <a:t>The lowest-cost bronze plan (LCBP) </a:t>
            </a:r>
          </a:p>
          <a:p>
            <a:pPr lvl="1"/>
            <a:r>
              <a:rPr lang="en-US" sz="1800" dirty="0"/>
              <a:t>The second-lowest cost silver plan (SLCSP) </a:t>
            </a:r>
            <a:r>
              <a:rPr lang="en-US" sz="1800" i="1" dirty="0"/>
              <a:t>only if </a:t>
            </a:r>
            <a:r>
              <a:rPr lang="en-US" sz="1800" dirty="0"/>
              <a:t>eligible for PTC</a:t>
            </a:r>
          </a:p>
          <a:p>
            <a:endParaRPr lang="en-US" sz="2000" dirty="0"/>
          </a:p>
          <a:p>
            <a:r>
              <a:rPr lang="en-US" sz="2000" dirty="0"/>
              <a:t>Find these values at:</a:t>
            </a:r>
          </a:p>
          <a:p>
            <a:pPr lvl="1"/>
            <a:r>
              <a:rPr lang="en-US" sz="1800" dirty="0"/>
              <a:t>For federal marketplace states:  </a:t>
            </a:r>
            <a:r>
              <a:rPr lang="en-US" sz="1800" dirty="0">
                <a:hlinkClick r:id="rId2"/>
              </a:rPr>
              <a:t>https://www.healthcare.gov/tax-tool/</a:t>
            </a:r>
            <a:endParaRPr lang="en-US" sz="1800" dirty="0"/>
          </a:p>
          <a:p>
            <a:pPr lvl="1"/>
            <a:r>
              <a:rPr lang="en-US" sz="1800" dirty="0"/>
              <a:t>For other states:  State-based marketplaces</a:t>
            </a:r>
          </a:p>
          <a:p>
            <a:pPr lvl="1"/>
            <a:endParaRPr lang="en-US" sz="1800" dirty="0"/>
          </a:p>
          <a:p>
            <a:r>
              <a:rPr lang="en-US" sz="2000" dirty="0"/>
              <a:t>Enter these amounts on the Marketplace Affordability Worksheet </a:t>
            </a:r>
          </a:p>
          <a:p>
            <a:pPr lvl="1"/>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43</a:t>
            </a:fld>
            <a:endParaRPr lang="en-US" dirty="0"/>
          </a:p>
        </p:txBody>
      </p:sp>
    </p:spTree>
    <p:extLst>
      <p:ext uri="{BB962C8B-B14F-4D97-AF65-F5344CB8AC3E}">
        <p14:creationId xmlns:p14="http://schemas.microsoft.com/office/powerpoint/2010/main" val="40909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 Marketplace Coverage</a:t>
            </a:r>
          </a:p>
        </p:txBody>
      </p:sp>
      <p:sp>
        <p:nvSpPr>
          <p:cNvPr id="5" name="Content Placeholder 4"/>
          <p:cNvSpPr>
            <a:spLocks noGrp="1"/>
          </p:cNvSpPr>
          <p:nvPr>
            <p:ph idx="1"/>
          </p:nvPr>
        </p:nvSpPr>
        <p:spPr>
          <a:xfrm>
            <a:off x="364734" y="955964"/>
            <a:ext cx="4114800" cy="4112605"/>
          </a:xfrm>
          <a:solidFill>
            <a:schemeClr val="bg1">
              <a:lumMod val="85000"/>
            </a:schemeClr>
          </a:solidFill>
          <a:ln>
            <a:solidFill>
              <a:schemeClr val="accent4">
                <a:lumMod val="50000"/>
              </a:schemeClr>
            </a:solidFill>
          </a:ln>
        </p:spPr>
        <p:txBody>
          <a:bodyPr/>
          <a:lstStyle/>
          <a:p>
            <a:pPr marL="0" indent="0" algn="ctr">
              <a:buNone/>
            </a:pPr>
            <a:r>
              <a:rPr lang="en-US" b="1" u="sng" dirty="0"/>
              <a:t>LCBP (Line 1) </a:t>
            </a:r>
          </a:p>
          <a:p>
            <a:pPr marL="0" indent="0">
              <a:buNone/>
            </a:pPr>
            <a:endParaRPr lang="en-US" sz="1000" b="1" dirty="0"/>
          </a:p>
          <a:p>
            <a:pPr marL="0" indent="0">
              <a:buNone/>
            </a:pPr>
            <a:r>
              <a:rPr lang="en-US" sz="1800" b="1" dirty="0"/>
              <a:t>Include:</a:t>
            </a:r>
          </a:p>
          <a:p>
            <a:r>
              <a:rPr lang="en-US" sz="1800" dirty="0"/>
              <a:t>Everyone claimed on the tax return, </a:t>
            </a:r>
            <a:r>
              <a:rPr lang="en-US" sz="1800" i="1" dirty="0"/>
              <a:t>and</a:t>
            </a:r>
          </a:p>
          <a:p>
            <a:r>
              <a:rPr lang="en-US" sz="1800" dirty="0"/>
              <a:t>Who is not eligible for employer-sponsored coverage, </a:t>
            </a:r>
            <a:r>
              <a:rPr lang="en-US" sz="1800" i="1" dirty="0"/>
              <a:t>and</a:t>
            </a:r>
            <a:endParaRPr lang="en-US" sz="1800" dirty="0"/>
          </a:p>
          <a:p>
            <a:r>
              <a:rPr lang="en-US" sz="1800" dirty="0"/>
              <a:t>Who is not eligible for another exemption.</a:t>
            </a:r>
          </a:p>
          <a:p>
            <a:pPr marL="0" indent="0">
              <a:buNone/>
            </a:pPr>
            <a:endParaRPr lang="en-US" sz="1800" dirty="0"/>
          </a:p>
          <a:p>
            <a:pPr marL="0" indent="0">
              <a:buNone/>
            </a:pPr>
            <a:r>
              <a:rPr lang="en-US" sz="1800" b="1" dirty="0"/>
              <a:t>Note: </a:t>
            </a:r>
            <a:r>
              <a:rPr lang="en-US" sz="1800" dirty="0"/>
              <a:t>This means that you will include household members that have Medicaid or Medicare coverage!</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sp>
        <p:nvSpPr>
          <p:cNvPr id="6" name="Content Placeholder 5"/>
          <p:cNvSpPr>
            <a:spLocks noGrp="1"/>
          </p:cNvSpPr>
          <p:nvPr>
            <p:ph sz="half" idx="4294967295"/>
          </p:nvPr>
        </p:nvSpPr>
        <p:spPr>
          <a:xfrm>
            <a:off x="4701836" y="955675"/>
            <a:ext cx="4114800" cy="4124325"/>
          </a:xfrm>
          <a:solidFill>
            <a:schemeClr val="bg1">
              <a:lumMod val="85000"/>
            </a:schemeClr>
          </a:solidFill>
          <a:ln>
            <a:solidFill>
              <a:schemeClr val="accent4">
                <a:lumMod val="50000"/>
              </a:schemeClr>
            </a:solidFill>
          </a:ln>
        </p:spPr>
        <p:txBody>
          <a:bodyPr vert="horz" lIns="91440" tIns="45720" rIns="91440" bIns="45720" rtlCol="0">
            <a:noAutofit/>
          </a:bodyPr>
          <a:lstStyle/>
          <a:p>
            <a:pPr marL="0" indent="0" algn="ctr">
              <a:buNone/>
            </a:pPr>
            <a:r>
              <a:rPr lang="en-US" b="1" u="sng" dirty="0"/>
              <a:t>SLCSP (Line 10)</a:t>
            </a:r>
          </a:p>
          <a:p>
            <a:pPr marL="0" indent="0" algn="ctr">
              <a:buNone/>
            </a:pPr>
            <a:endParaRPr lang="en-US" sz="1000" b="1" u="sng" dirty="0"/>
          </a:p>
          <a:p>
            <a:pPr marL="0" indent="0">
              <a:buFont typeface="Arial"/>
              <a:buNone/>
            </a:pPr>
            <a:r>
              <a:rPr lang="en-US" sz="1800" b="1" dirty="0"/>
              <a:t>Include: </a:t>
            </a:r>
          </a:p>
          <a:p>
            <a:r>
              <a:rPr lang="en-US" sz="1800" dirty="0"/>
              <a:t>Everyone claimed on the tax return, </a:t>
            </a:r>
            <a:r>
              <a:rPr lang="en-US" sz="1800" i="1" dirty="0"/>
              <a:t>and</a:t>
            </a:r>
          </a:p>
          <a:p>
            <a:r>
              <a:rPr lang="en-US" sz="1800" dirty="0"/>
              <a:t>Who is not eligible for </a:t>
            </a:r>
            <a:r>
              <a:rPr lang="en-US" sz="1800" u="sng" dirty="0"/>
              <a:t>any other MEC</a:t>
            </a:r>
            <a:r>
              <a:rPr lang="en-US" sz="1800" dirty="0"/>
              <a:t> (other than individual market), </a:t>
            </a:r>
            <a:r>
              <a:rPr lang="en-US" sz="1800" i="1" dirty="0"/>
              <a:t>and</a:t>
            </a:r>
          </a:p>
          <a:p>
            <a:r>
              <a:rPr lang="en-US" sz="1800" dirty="0"/>
              <a:t>Who is not eligible for another exemption.</a:t>
            </a:r>
          </a:p>
          <a:p>
            <a:pPr marL="0" indent="0" algn="ctr">
              <a:buNone/>
            </a:pPr>
            <a:endParaRPr lang="en-US" b="1" u="sng" dirty="0"/>
          </a:p>
        </p:txBody>
      </p:sp>
      <p:sp>
        <p:nvSpPr>
          <p:cNvPr id="8" name="TextBox 7"/>
          <p:cNvSpPr txBox="1"/>
          <p:nvPr/>
        </p:nvSpPr>
        <p:spPr>
          <a:xfrm>
            <a:off x="1780431" y="5412805"/>
            <a:ext cx="6919945"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63550" indent="-463550"/>
            <a:r>
              <a:rPr lang="en-US" sz="1600" b="1" dirty="0">
                <a:solidFill>
                  <a:srgbClr val="FF0000"/>
                </a:solidFill>
                <a:latin typeface="Franklin Gothic Book"/>
                <a:cs typeface="Franklin Gothic Book"/>
              </a:rPr>
              <a:t>TIP!   </a:t>
            </a:r>
            <a:r>
              <a:rPr lang="en-US" sz="1600" dirty="0">
                <a:latin typeface="Franklin Gothic Book"/>
                <a:cs typeface="Franklin Gothic Book"/>
              </a:rPr>
              <a:t>If the LCBP is already lower than 8.13% of household income, </a:t>
            </a:r>
            <a:r>
              <a:rPr lang="en-US" sz="1600" b="1" dirty="0">
                <a:latin typeface="Franklin Gothic Book"/>
                <a:cs typeface="Franklin Gothic Book"/>
              </a:rPr>
              <a:t>STOP</a:t>
            </a:r>
            <a:r>
              <a:rPr lang="en-US" sz="1600" dirty="0">
                <a:latin typeface="Franklin Gothic Book"/>
                <a:cs typeface="Franklin Gothic Book"/>
              </a:rPr>
              <a:t>. The taxpayer is not eligible for this exemption. (The rest of the worksheet will only further reduce the cost.)</a:t>
            </a:r>
          </a:p>
        </p:txBody>
      </p:sp>
      <p:cxnSp>
        <p:nvCxnSpPr>
          <p:cNvPr id="10" name="Straight Arrow Connector 9"/>
          <p:cNvCxnSpPr>
            <a:endCxn id="8" idx="1"/>
          </p:cNvCxnSpPr>
          <p:nvPr/>
        </p:nvCxnSpPr>
        <p:spPr>
          <a:xfrm flipV="1">
            <a:off x="1068259" y="5828304"/>
            <a:ext cx="712172" cy="11828"/>
          </a:xfrm>
          <a:prstGeom prst="straightConnector1">
            <a:avLst/>
          </a:prstGeom>
          <a:ln>
            <a:solidFill>
              <a:srgbClr val="10235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056389" y="5080441"/>
            <a:ext cx="1" cy="771561"/>
          </a:xfrm>
          <a:prstGeom prst="line">
            <a:avLst/>
          </a:prstGeom>
          <a:ln>
            <a:solidFill>
              <a:srgbClr val="10235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875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364734" y="955964"/>
            <a:ext cx="6483993" cy="1702958"/>
          </a:xfrm>
        </p:spPr>
        <p:txBody>
          <a:bodyPr/>
          <a:lstStyle/>
          <a:p>
            <a:r>
              <a:rPr lang="en-US" sz="1800" dirty="0"/>
              <a:t>Max is single with no dependents. </a:t>
            </a:r>
          </a:p>
          <a:p>
            <a:r>
              <a:rPr lang="en-US" sz="1800" dirty="0"/>
              <a:t>He was uninsured January to late-April, before getting a job with coverage starting April 21.</a:t>
            </a:r>
          </a:p>
          <a:p>
            <a:r>
              <a:rPr lang="en-US" sz="1800" dirty="0"/>
              <a:t>Residence: 15905, Cambria County, PA;  DOB:  7/21/84</a:t>
            </a:r>
          </a:p>
          <a:p>
            <a:r>
              <a:rPr lang="en-US" sz="1800" dirty="0"/>
              <a:t>W-2:  Box 1 - $17,500, Box 2 - $800</a:t>
            </a:r>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45</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7" name="TextBox 6"/>
          <p:cNvSpPr txBox="1"/>
          <p:nvPr/>
        </p:nvSpPr>
        <p:spPr>
          <a:xfrm>
            <a:off x="447334" y="2694532"/>
            <a:ext cx="8249333" cy="295465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latin typeface="Franklin Gothic Book"/>
                <a:cs typeface="Franklin Gothic Book"/>
              </a:rPr>
              <a:t>Where do we start?  </a:t>
            </a:r>
          </a:p>
          <a:p>
            <a:pPr marL="285750" indent="-285750">
              <a:spcBef>
                <a:spcPts val="1200"/>
              </a:spcBef>
              <a:buFont typeface="Wingdings" charset="2"/>
              <a:buChar char="§"/>
            </a:pPr>
            <a:r>
              <a:rPr lang="en-US" dirty="0">
                <a:latin typeface="Franklin Gothic Book"/>
                <a:cs typeface="Franklin Gothic Book"/>
              </a:rPr>
              <a:t>Max is insured April – December.  </a:t>
            </a:r>
            <a:r>
              <a:rPr lang="en-US" b="1" dirty="0">
                <a:latin typeface="Franklin Gothic Book"/>
                <a:cs typeface="Franklin Gothic Book"/>
              </a:rPr>
              <a:t>Does any exemption apply January – March?</a:t>
            </a:r>
          </a:p>
          <a:p>
            <a:pPr marL="285750" indent="-285750">
              <a:spcBef>
                <a:spcPts val="1200"/>
              </a:spcBef>
              <a:buFont typeface="Wingdings" charset="2"/>
              <a:buChar char="§"/>
            </a:pPr>
            <a:r>
              <a:rPr lang="en-US" dirty="0">
                <a:latin typeface="Franklin Gothic Book"/>
                <a:cs typeface="Franklin Gothic Book"/>
              </a:rPr>
              <a:t>Medicaid coverage gap?  </a:t>
            </a:r>
          </a:p>
          <a:p>
            <a:pPr marL="742950" lvl="1" indent="-285750">
              <a:spcBef>
                <a:spcPts val="1200"/>
              </a:spcBef>
              <a:buFont typeface="Wingdings" charset="2"/>
              <a:buChar char="§"/>
            </a:pPr>
            <a:r>
              <a:rPr lang="en-US" dirty="0">
                <a:latin typeface="Franklin Gothic Book"/>
                <a:cs typeface="Franklin Gothic Book"/>
              </a:rPr>
              <a:t>No, he lives in Pennsylvania, which is a state that expanded Medicaid</a:t>
            </a:r>
          </a:p>
          <a:p>
            <a:pPr marL="285750" indent="-285750">
              <a:spcBef>
                <a:spcPts val="1200"/>
              </a:spcBef>
              <a:buFont typeface="Wingdings" charset="2"/>
              <a:buChar char="§"/>
            </a:pPr>
            <a:r>
              <a:rPr lang="en-US" dirty="0">
                <a:solidFill>
                  <a:schemeClr val="tx2"/>
                </a:solidFill>
                <a:latin typeface="Franklin Gothic Book"/>
                <a:cs typeface="Franklin Gothic Book"/>
              </a:rPr>
              <a:t>No other exemption applies. Consider affordability.</a:t>
            </a:r>
          </a:p>
          <a:p>
            <a:pPr marL="285750" indent="-285750">
              <a:spcBef>
                <a:spcPts val="1200"/>
              </a:spcBef>
              <a:buFont typeface="Wingdings" charset="2"/>
              <a:buChar char="§"/>
            </a:pPr>
            <a:r>
              <a:rPr lang="en-US" dirty="0">
                <a:solidFill>
                  <a:schemeClr val="tx2"/>
                </a:solidFill>
                <a:latin typeface="Franklin Gothic Book"/>
                <a:cs typeface="Franklin Gothic Book"/>
              </a:rPr>
              <a:t>In January through March, was Max eligible for employer-sponsored coverage?</a:t>
            </a:r>
          </a:p>
          <a:p>
            <a:pPr marL="742950" lvl="1" indent="-285750">
              <a:spcBef>
                <a:spcPts val="1200"/>
              </a:spcBef>
              <a:buFont typeface="Courier New"/>
              <a:buChar char="o"/>
            </a:pPr>
            <a:r>
              <a:rPr lang="en-US" dirty="0">
                <a:solidFill>
                  <a:schemeClr val="tx2"/>
                </a:solidFill>
                <a:latin typeface="Franklin Gothic Book"/>
                <a:cs typeface="Franklin Gothic Book"/>
              </a:rPr>
              <a:t>No, so consider marketplace affordability</a:t>
            </a:r>
          </a:p>
        </p:txBody>
      </p:sp>
    </p:spTree>
    <p:extLst>
      <p:ext uri="{BB962C8B-B14F-4D97-AF65-F5344CB8AC3E}">
        <p14:creationId xmlns:p14="http://schemas.microsoft.com/office/powerpoint/2010/main" val="20038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3" name="Content Placeholder 2"/>
          <p:cNvSpPr>
            <a:spLocks noGrp="1"/>
          </p:cNvSpPr>
          <p:nvPr>
            <p:ph idx="1"/>
          </p:nvPr>
        </p:nvSpPr>
        <p:spPr>
          <a:xfrm>
            <a:off x="364734" y="955964"/>
            <a:ext cx="6483993" cy="1702958"/>
          </a:xfrm>
        </p:spPr>
        <p:txBody>
          <a:bodyPr/>
          <a:lstStyle/>
          <a:p>
            <a:r>
              <a:rPr lang="en-US" sz="1800" dirty="0"/>
              <a:t>Max is single with no dependents. </a:t>
            </a:r>
          </a:p>
          <a:p>
            <a:r>
              <a:rPr lang="en-US" sz="1800" dirty="0"/>
              <a:t>He was unemployed and uninsured January to late-April, before getting a job with coverage starting April 21.</a:t>
            </a:r>
          </a:p>
          <a:p>
            <a:r>
              <a:rPr lang="en-US" sz="1800" dirty="0"/>
              <a:t>Residence: 15905, Cambria County, PA;  DOB:  7/21/84</a:t>
            </a:r>
          </a:p>
          <a:p>
            <a:r>
              <a:rPr lang="en-US" sz="1800" dirty="0"/>
              <a:t>W-2:  Box 1 - $17,500, Box 2 - $800 (no other income)</a:t>
            </a:r>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46</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pic>
        <p:nvPicPr>
          <p:cNvPr id="8" name="Picture 7"/>
          <p:cNvPicPr>
            <a:picLocks noChangeAspect="1"/>
          </p:cNvPicPr>
          <p:nvPr/>
        </p:nvPicPr>
        <p:blipFill>
          <a:blip r:embed="rId3"/>
          <a:stretch>
            <a:fillRect/>
          </a:stretch>
        </p:blipFill>
        <p:spPr>
          <a:xfrm>
            <a:off x="1359284" y="2683590"/>
            <a:ext cx="6403397" cy="3643312"/>
          </a:xfrm>
          <a:prstGeom prst="rect">
            <a:avLst/>
          </a:prstGeom>
          <a:ln>
            <a:solidFill>
              <a:srgbClr val="7F7F7F"/>
            </a:solidFill>
          </a:ln>
        </p:spPr>
      </p:pic>
      <p:sp>
        <p:nvSpPr>
          <p:cNvPr id="6" name="TextBox 5"/>
          <p:cNvSpPr txBox="1"/>
          <p:nvPr/>
        </p:nvSpPr>
        <p:spPr>
          <a:xfrm>
            <a:off x="3606730" y="6490028"/>
            <a:ext cx="2365904" cy="276999"/>
          </a:xfrm>
          <a:prstGeom prst="rect">
            <a:avLst/>
          </a:prstGeom>
          <a:noFill/>
        </p:spPr>
        <p:txBody>
          <a:bodyPr wrap="none" rtlCol="0">
            <a:spAutoFit/>
          </a:bodyPr>
          <a:lstStyle/>
          <a:p>
            <a:r>
              <a:rPr lang="en-US" sz="1200" i="1" dirty="0"/>
              <a:t>Note:  LCBP and SLCSP are for 2015</a:t>
            </a:r>
          </a:p>
        </p:txBody>
      </p:sp>
    </p:spTree>
    <p:extLst>
      <p:ext uri="{BB962C8B-B14F-4D97-AF65-F5344CB8AC3E}">
        <p14:creationId xmlns:p14="http://schemas.microsoft.com/office/powerpoint/2010/main" val="10047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47</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0" name="TextBox 9"/>
          <p:cNvSpPr txBox="1"/>
          <p:nvPr/>
        </p:nvSpPr>
        <p:spPr>
          <a:xfrm>
            <a:off x="6243380" y="2742013"/>
            <a:ext cx="2623169" cy="646331"/>
          </a:xfrm>
          <a:prstGeom prst="rect">
            <a:avLst/>
          </a:prstGeom>
          <a:noFill/>
        </p:spPr>
        <p:txBody>
          <a:bodyPr wrap="square" rtlCol="0">
            <a:spAutoFit/>
          </a:bodyPr>
          <a:lstStyle/>
          <a:p>
            <a:r>
              <a:rPr lang="en-US" dirty="0">
                <a:latin typeface="Franklin Gothic Book"/>
                <a:cs typeface="Franklin Gothic Book"/>
              </a:rPr>
              <a:t>This is asking about the household for Line 1.</a:t>
            </a:r>
          </a:p>
        </p:txBody>
      </p:sp>
      <p:pic>
        <p:nvPicPr>
          <p:cNvPr id="11" name="Picture 10"/>
          <p:cNvPicPr>
            <a:picLocks noChangeAspect="1"/>
          </p:cNvPicPr>
          <p:nvPr/>
        </p:nvPicPr>
        <p:blipFill>
          <a:blip r:embed="rId3"/>
          <a:stretch>
            <a:fillRect/>
          </a:stretch>
        </p:blipFill>
        <p:spPr>
          <a:xfrm>
            <a:off x="204031" y="949615"/>
            <a:ext cx="5930443" cy="4676853"/>
          </a:xfrm>
          <a:prstGeom prst="rect">
            <a:avLst/>
          </a:prstGeom>
        </p:spPr>
      </p:pic>
      <p:sp>
        <p:nvSpPr>
          <p:cNvPr id="9" name="TextBox 8"/>
          <p:cNvSpPr txBox="1"/>
          <p:nvPr/>
        </p:nvSpPr>
        <p:spPr>
          <a:xfrm>
            <a:off x="3606730" y="6490028"/>
            <a:ext cx="2365904" cy="276999"/>
          </a:xfrm>
          <a:prstGeom prst="rect">
            <a:avLst/>
          </a:prstGeom>
          <a:noFill/>
        </p:spPr>
        <p:txBody>
          <a:bodyPr wrap="none" rtlCol="0">
            <a:spAutoFit/>
          </a:bodyPr>
          <a:lstStyle/>
          <a:p>
            <a:r>
              <a:rPr lang="en-US" sz="1200" i="1" dirty="0"/>
              <a:t>Note:  LCBP and SLCSP are for 2015</a:t>
            </a:r>
          </a:p>
        </p:txBody>
      </p:sp>
    </p:spTree>
    <p:extLst>
      <p:ext uri="{BB962C8B-B14F-4D97-AF65-F5344CB8AC3E}">
        <p14:creationId xmlns:p14="http://schemas.microsoft.com/office/powerpoint/2010/main" val="380428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48</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0" name="TextBox 9"/>
          <p:cNvSpPr txBox="1"/>
          <p:nvPr/>
        </p:nvSpPr>
        <p:spPr>
          <a:xfrm>
            <a:off x="6065338" y="2742013"/>
            <a:ext cx="2801212" cy="646331"/>
          </a:xfrm>
          <a:prstGeom prst="rect">
            <a:avLst/>
          </a:prstGeom>
          <a:noFill/>
        </p:spPr>
        <p:txBody>
          <a:bodyPr wrap="square" rtlCol="0">
            <a:spAutoFit/>
          </a:bodyPr>
          <a:lstStyle/>
          <a:p>
            <a:r>
              <a:rPr lang="en-US" dirty="0">
                <a:latin typeface="Franklin Gothic Book"/>
                <a:cs typeface="Franklin Gothic Book"/>
              </a:rPr>
              <a:t>This is asking about the household for Line 10.</a:t>
            </a:r>
          </a:p>
        </p:txBody>
      </p:sp>
      <p:pic>
        <p:nvPicPr>
          <p:cNvPr id="3" name="Picture 2"/>
          <p:cNvPicPr>
            <a:picLocks noChangeAspect="1"/>
          </p:cNvPicPr>
          <p:nvPr/>
        </p:nvPicPr>
        <p:blipFill>
          <a:blip r:embed="rId3"/>
          <a:stretch>
            <a:fillRect/>
          </a:stretch>
        </p:blipFill>
        <p:spPr>
          <a:xfrm>
            <a:off x="288293" y="724082"/>
            <a:ext cx="5076741" cy="4387903"/>
          </a:xfrm>
          <a:prstGeom prst="rect">
            <a:avLst/>
          </a:prstGeom>
        </p:spPr>
      </p:pic>
      <p:pic>
        <p:nvPicPr>
          <p:cNvPr id="6" name="Picture 5"/>
          <p:cNvPicPr>
            <a:picLocks noChangeAspect="1"/>
          </p:cNvPicPr>
          <p:nvPr/>
        </p:nvPicPr>
        <p:blipFill>
          <a:blip r:embed="rId4"/>
          <a:stretch>
            <a:fillRect/>
          </a:stretch>
        </p:blipFill>
        <p:spPr>
          <a:xfrm>
            <a:off x="3573916" y="4415924"/>
            <a:ext cx="5570084" cy="2172030"/>
          </a:xfrm>
          <a:prstGeom prst="rect">
            <a:avLst/>
          </a:prstGeom>
        </p:spPr>
      </p:pic>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2015</a:t>
            </a:r>
          </a:p>
        </p:txBody>
      </p:sp>
    </p:spTree>
    <p:extLst>
      <p:ext uri="{BB962C8B-B14F-4D97-AF65-F5344CB8AC3E}">
        <p14:creationId xmlns:p14="http://schemas.microsoft.com/office/powerpoint/2010/main" val="233409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Marketplace Affordability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49</a:t>
            </a:fld>
            <a:endParaRPr lang="en-US" dirty="0"/>
          </a:p>
        </p:txBody>
      </p:sp>
      <p:pic>
        <p:nvPicPr>
          <p:cNvPr id="5" name="Picture 4"/>
          <p:cNvPicPr>
            <a:picLocks noChangeAspect="1"/>
          </p:cNvPicPr>
          <p:nvPr/>
        </p:nvPicPr>
        <p:blipFill>
          <a:blip r:embed="rId2"/>
          <a:stretch>
            <a:fillRect/>
          </a:stretch>
        </p:blipFill>
        <p:spPr>
          <a:xfrm>
            <a:off x="6773146" y="0"/>
            <a:ext cx="2370854" cy="2243465"/>
          </a:xfrm>
          <a:prstGeom prst="rect">
            <a:avLst/>
          </a:prstGeom>
        </p:spPr>
      </p:pic>
      <p:sp>
        <p:nvSpPr>
          <p:cNvPr id="10" name="TextBox 9"/>
          <p:cNvSpPr txBox="1"/>
          <p:nvPr/>
        </p:nvSpPr>
        <p:spPr>
          <a:xfrm>
            <a:off x="6065338" y="2742013"/>
            <a:ext cx="2801212" cy="1200329"/>
          </a:xfrm>
          <a:prstGeom prst="rect">
            <a:avLst/>
          </a:prstGeom>
          <a:noFill/>
        </p:spPr>
        <p:txBody>
          <a:bodyPr wrap="square" rtlCol="0">
            <a:spAutoFit/>
          </a:bodyPr>
          <a:lstStyle/>
          <a:p>
            <a:r>
              <a:rPr lang="en-US" dirty="0">
                <a:latin typeface="Franklin Gothic Book"/>
                <a:cs typeface="Franklin Gothic Book"/>
              </a:rPr>
              <a:t>Use these figures in the Marketplace Affordability Worksheet or other calculator tool. </a:t>
            </a:r>
          </a:p>
        </p:txBody>
      </p:sp>
      <p:pic>
        <p:nvPicPr>
          <p:cNvPr id="7" name="Picture 6"/>
          <p:cNvPicPr>
            <a:picLocks noChangeAspect="1"/>
          </p:cNvPicPr>
          <p:nvPr/>
        </p:nvPicPr>
        <p:blipFill>
          <a:blip r:embed="rId3"/>
          <a:stretch>
            <a:fillRect/>
          </a:stretch>
        </p:blipFill>
        <p:spPr>
          <a:xfrm>
            <a:off x="205935" y="854653"/>
            <a:ext cx="5796109" cy="4415710"/>
          </a:xfrm>
          <a:prstGeom prst="rect">
            <a:avLst/>
          </a:prstGeom>
        </p:spPr>
      </p:pic>
      <p:sp>
        <p:nvSpPr>
          <p:cNvPr id="8" name="TextBox 7"/>
          <p:cNvSpPr txBox="1"/>
          <p:nvPr/>
        </p:nvSpPr>
        <p:spPr>
          <a:xfrm>
            <a:off x="273000" y="5365323"/>
            <a:ext cx="8308680" cy="1200329"/>
          </a:xfrm>
          <a:prstGeom prst="rect">
            <a:avLst/>
          </a:prstGeom>
          <a:noFill/>
        </p:spPr>
        <p:txBody>
          <a:bodyPr wrap="square" rtlCol="0">
            <a:spAutoFit/>
          </a:bodyPr>
          <a:lstStyle/>
          <a:p>
            <a:pPr marL="285750" indent="-285750">
              <a:buClr>
                <a:schemeClr val="bg1">
                  <a:lumMod val="50000"/>
                </a:schemeClr>
              </a:buClr>
              <a:buFont typeface="Arial"/>
              <a:buChar char="•"/>
            </a:pPr>
            <a:r>
              <a:rPr lang="en-US" dirty="0">
                <a:latin typeface="Franklin Gothic Book"/>
                <a:cs typeface="Franklin Gothic Book"/>
              </a:rPr>
              <a:t>This results in a monthly contribution of $25.</a:t>
            </a:r>
          </a:p>
          <a:p>
            <a:pPr marL="285750" indent="-285750">
              <a:buClr>
                <a:schemeClr val="bg1">
                  <a:lumMod val="50000"/>
                </a:schemeClr>
              </a:buClr>
              <a:buFont typeface="Arial"/>
              <a:buChar char="•"/>
            </a:pPr>
            <a:r>
              <a:rPr lang="en-US" dirty="0">
                <a:latin typeface="Franklin Gothic Book"/>
                <a:cs typeface="Franklin Gothic Book"/>
              </a:rPr>
              <a:t>The annualized amount is $300, which is less than 8.13% of his income.</a:t>
            </a:r>
          </a:p>
          <a:p>
            <a:pPr marL="285750" indent="-285750">
              <a:buClr>
                <a:schemeClr val="bg1">
                  <a:lumMod val="50000"/>
                </a:schemeClr>
              </a:buClr>
              <a:buFont typeface="Arial"/>
              <a:buChar char="•"/>
            </a:pPr>
            <a:r>
              <a:rPr lang="en-US" dirty="0">
                <a:latin typeface="Franklin Gothic Book"/>
                <a:cs typeface="Franklin Gothic Book"/>
              </a:rPr>
              <a:t>Insurance is </a:t>
            </a:r>
            <a:r>
              <a:rPr lang="en-US" b="1" u="sng" dirty="0">
                <a:latin typeface="Franklin Gothic Book"/>
                <a:cs typeface="Franklin Gothic Book"/>
              </a:rPr>
              <a:t>affordable</a:t>
            </a:r>
            <a:r>
              <a:rPr lang="en-US" dirty="0">
                <a:latin typeface="Franklin Gothic Book"/>
                <a:cs typeface="Franklin Gothic Book"/>
              </a:rPr>
              <a:t> and he </a:t>
            </a:r>
            <a:r>
              <a:rPr lang="en-US" u="sng" dirty="0">
                <a:latin typeface="Franklin Gothic Book"/>
                <a:cs typeface="Franklin Gothic Book"/>
              </a:rPr>
              <a:t>does not </a:t>
            </a:r>
            <a:r>
              <a:rPr lang="en-US" dirty="0">
                <a:latin typeface="Franklin Gothic Book"/>
                <a:cs typeface="Franklin Gothic Book"/>
              </a:rPr>
              <a:t>qualify for exemption.  </a:t>
            </a:r>
          </a:p>
          <a:p>
            <a:r>
              <a:rPr lang="en-US" dirty="0">
                <a:latin typeface="Franklin Gothic Book"/>
                <a:cs typeface="Franklin Gothic Book"/>
              </a:rPr>
              <a:t> </a:t>
            </a:r>
          </a:p>
        </p:txBody>
      </p:sp>
      <p:sp>
        <p:nvSpPr>
          <p:cNvPr id="12" name="TextBox 11"/>
          <p:cNvSpPr txBox="1"/>
          <p:nvPr/>
        </p:nvSpPr>
        <p:spPr>
          <a:xfrm>
            <a:off x="3606730" y="6490028"/>
            <a:ext cx="2365904" cy="276999"/>
          </a:xfrm>
          <a:prstGeom prst="rect">
            <a:avLst/>
          </a:prstGeom>
          <a:noFill/>
        </p:spPr>
        <p:txBody>
          <a:bodyPr wrap="none" rtlCol="0">
            <a:spAutoFit/>
          </a:bodyPr>
          <a:lstStyle/>
          <a:p>
            <a:r>
              <a:rPr lang="en-US" sz="1200" i="1" dirty="0"/>
              <a:t>Note:  LCBP and SLCSP are for 2015</a:t>
            </a:r>
          </a:p>
        </p:txBody>
      </p:sp>
    </p:spTree>
    <p:extLst>
      <p:ext uri="{BB962C8B-B14F-4D97-AF65-F5344CB8AC3E}">
        <p14:creationId xmlns:p14="http://schemas.microsoft.com/office/powerpoint/2010/main" val="106137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a:t>
            </a:r>
          </a:p>
        </p:txBody>
      </p:sp>
      <p:sp>
        <p:nvSpPr>
          <p:cNvPr id="3" name="Content Placeholder 2"/>
          <p:cNvSpPr>
            <a:spLocks noGrp="1"/>
          </p:cNvSpPr>
          <p:nvPr>
            <p:ph idx="1"/>
          </p:nvPr>
        </p:nvSpPr>
        <p:spPr>
          <a:xfrm>
            <a:off x="364734" y="955964"/>
            <a:ext cx="4163723" cy="3387436"/>
          </a:xfrm>
        </p:spPr>
        <p:txBody>
          <a:bodyPr/>
          <a:lstStyle/>
          <a:p>
            <a:pPr marL="0" indent="0">
              <a:buNone/>
            </a:pPr>
            <a:r>
              <a:rPr lang="en-US" sz="2000" dirty="0">
                <a:latin typeface="Franklin Gothic Medium" panose="020B0603020102020204" pitchFamily="34" charset="0"/>
              </a:rPr>
              <a:t>Types of IRS Household Exemptions: </a:t>
            </a:r>
          </a:p>
          <a:p>
            <a:r>
              <a:rPr lang="en-US" sz="1800" dirty="0"/>
              <a:t>Household and gross income below filing threshold are combined into one exemption</a:t>
            </a:r>
          </a:p>
          <a:p>
            <a:endParaRPr lang="en-US" sz="1800" dirty="0"/>
          </a:p>
          <a:p>
            <a:pPr marL="0" indent="0">
              <a:buNone/>
            </a:pPr>
            <a:r>
              <a:rPr lang="en-US" sz="1800" b="1" dirty="0"/>
              <a:t>Advantage:  </a:t>
            </a:r>
            <a:r>
              <a:rPr lang="en-US" sz="1800" dirty="0"/>
              <a:t>Checking Line 7 exempts everyone on the tax return for every month uninsured</a:t>
            </a:r>
            <a:r>
              <a:rPr lang="en-US" sz="1800" dirty="0">
                <a:solidFill>
                  <a:srgbClr val="000000"/>
                </a:solidFill>
              </a:rPr>
              <a:t>. (No need to also complete Part III for individual exemptions.)</a:t>
            </a:r>
          </a:p>
          <a:p>
            <a:pPr marL="0" indent="0">
              <a:buNone/>
            </a:pPr>
            <a:endParaRPr lang="en-US" sz="18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4528457" y="955964"/>
            <a:ext cx="4343400" cy="5218762"/>
          </a:xfrm>
          <a:prstGeom prst="rect">
            <a:avLst/>
          </a:prstGeom>
          <a:ln w="19050">
            <a:solidFill>
              <a:schemeClr val="bg1">
                <a:lumMod val="50000"/>
              </a:schemeClr>
            </a:solidFill>
          </a:ln>
        </p:spPr>
      </p:pic>
      <p:pic>
        <p:nvPicPr>
          <p:cNvPr id="5" name="Picture 4"/>
          <p:cNvPicPr>
            <a:picLocks noChangeAspect="1"/>
          </p:cNvPicPr>
          <p:nvPr/>
        </p:nvPicPr>
        <p:blipFill>
          <a:blip r:embed="rId4"/>
          <a:stretch>
            <a:fillRect/>
          </a:stretch>
        </p:blipFill>
        <p:spPr>
          <a:xfrm>
            <a:off x="1803510" y="3728563"/>
            <a:ext cx="7248945" cy="484766"/>
          </a:xfrm>
          <a:prstGeom prst="roundRect">
            <a:avLst>
              <a:gd name="adj" fmla="val 8594"/>
            </a:avLst>
          </a:prstGeom>
          <a:solidFill>
            <a:srgbClr val="FFFFFF">
              <a:shade val="85000"/>
            </a:srgbClr>
          </a:solidFill>
          <a:ln w="28575">
            <a:solidFill>
              <a:schemeClr val="tx1"/>
            </a:solidFill>
          </a:ln>
          <a:effectLst/>
        </p:spPr>
      </p:pic>
    </p:spTree>
    <p:extLst>
      <p:ext uri="{BB962C8B-B14F-4D97-AF65-F5344CB8AC3E}">
        <p14:creationId xmlns:p14="http://schemas.microsoft.com/office/powerpoint/2010/main" val="2265046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Marketplace Affordability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50</a:t>
            </a:fld>
            <a:endParaRPr lang="en-US" dirty="0"/>
          </a:p>
        </p:txBody>
      </p:sp>
      <p:sp>
        <p:nvSpPr>
          <p:cNvPr id="6" name="Content Placeholder 2"/>
          <p:cNvSpPr txBox="1">
            <a:spLocks/>
          </p:cNvSpPr>
          <p:nvPr/>
        </p:nvSpPr>
        <p:spPr>
          <a:xfrm>
            <a:off x="364734" y="955964"/>
            <a:ext cx="6602688" cy="170295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Summer is single with no dependents. </a:t>
            </a:r>
          </a:p>
          <a:p>
            <a:r>
              <a:rPr lang="en-US" sz="1800" dirty="0"/>
              <a:t>She lived in Los Angeles, CA (90017) all year. </a:t>
            </a:r>
          </a:p>
          <a:p>
            <a:r>
              <a:rPr lang="en-US" sz="1800" dirty="0"/>
              <a:t>Uninsured all year. No offer of employer-sponsored coverage.	</a:t>
            </a:r>
          </a:p>
          <a:p>
            <a:r>
              <a:rPr lang="en-US" sz="1800" dirty="0"/>
              <a:t>W-2:  Box 1 - $13,000, Box 2 - $400. </a:t>
            </a:r>
          </a:p>
          <a:p>
            <a:r>
              <a:rPr lang="en-US" sz="1800" dirty="0"/>
              <a:t>Summer’s LCBP is $166</a:t>
            </a:r>
          </a:p>
          <a:p>
            <a:pPr marL="0" indent="0">
              <a:buNone/>
            </a:pPr>
            <a:endParaRPr lang="en-US" sz="1800" dirty="0"/>
          </a:p>
        </p:txBody>
      </p:sp>
      <p:pic>
        <p:nvPicPr>
          <p:cNvPr id="8" name="Content Placeholder 7"/>
          <p:cNvPicPr>
            <a:picLocks noGrp="1" noChangeAspect="1"/>
          </p:cNvPicPr>
          <p:nvPr>
            <p:ph idx="1"/>
          </p:nvPr>
        </p:nvPicPr>
        <p:blipFill rotWithShape="1">
          <a:blip r:embed="rId2"/>
          <a:srcRect l="19488" t="2482" r="11094" b="20596"/>
          <a:stretch/>
        </p:blipFill>
        <p:spPr>
          <a:xfrm>
            <a:off x="6927796" y="0"/>
            <a:ext cx="2216204" cy="2468999"/>
          </a:xfrm>
        </p:spPr>
      </p:pic>
      <p:graphicFrame>
        <p:nvGraphicFramePr>
          <p:cNvPr id="10" name="Content Placeholder 4"/>
          <p:cNvGraphicFramePr>
            <a:graphicFrameLocks/>
          </p:cNvGraphicFramePr>
          <p:nvPr>
            <p:extLst>
              <p:ext uri="{D42A27DB-BD31-4B8C-83A1-F6EECF244321}">
                <p14:modId xmlns:p14="http://schemas.microsoft.com/office/powerpoint/2010/main" val="1924330006"/>
              </p:ext>
            </p:extLst>
          </p:nvPr>
        </p:nvGraphicFramePr>
        <p:xfrm>
          <a:off x="352865" y="2941061"/>
          <a:ext cx="8229600" cy="3968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96832">
                <a:tc>
                  <a:txBody>
                    <a:bodyPr/>
                    <a:lstStyle/>
                    <a:p>
                      <a:r>
                        <a:rPr lang="en-US" sz="1800" b="0" dirty="0">
                          <a:solidFill>
                            <a:schemeClr val="tx1"/>
                          </a:solidFill>
                          <a:latin typeface="Franklin Gothic Medium" panose="020B0603020102020204" pitchFamily="34" charset="0"/>
                        </a:rPr>
                        <a:t>Does Summer qualify for an exemption?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C61A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308608" y="3549186"/>
            <a:ext cx="8273072" cy="2585323"/>
          </a:xfrm>
          <a:prstGeom prst="rect">
            <a:avLst/>
          </a:prstGeom>
          <a:noFill/>
        </p:spPr>
        <p:txBody>
          <a:bodyPr wrap="square" rtlCol="0">
            <a:spAutoFit/>
          </a:bodyPr>
          <a:lstStyle/>
          <a:p>
            <a:pPr marL="285750" indent="-285750">
              <a:buClr>
                <a:schemeClr val="bg1">
                  <a:lumMod val="50000"/>
                </a:schemeClr>
              </a:buClr>
              <a:buFont typeface="Wingdings" charset="2"/>
              <a:buChar char="§"/>
            </a:pPr>
            <a:r>
              <a:rPr lang="en-US" dirty="0">
                <a:latin typeface="Franklin Gothic Book"/>
                <a:cs typeface="Franklin Gothic Book"/>
              </a:rPr>
              <a:t>With an income of $13,000 in a Medicaid expansion state, Summer was eligible for Medicaid, but she didn’t enroll.</a:t>
            </a:r>
          </a:p>
          <a:p>
            <a:pPr marL="285750" indent="-285750">
              <a:buClr>
                <a:schemeClr val="bg1">
                  <a:lumMod val="50000"/>
                </a:schemeClr>
              </a:buClr>
              <a:buFont typeface="Wingdings" charset="2"/>
              <a:buChar char="§"/>
            </a:pPr>
            <a:r>
              <a:rPr lang="en-US" dirty="0">
                <a:latin typeface="Franklin Gothic Book"/>
                <a:cs typeface="Franklin Gothic Book"/>
              </a:rPr>
              <a:t>Therefore, determine if the (annualized) LCBP is less than 8.13% of her income.</a:t>
            </a:r>
          </a:p>
          <a:p>
            <a:pPr>
              <a:buClr>
                <a:schemeClr val="bg1">
                  <a:lumMod val="50000"/>
                </a:schemeClr>
              </a:buClr>
            </a:pPr>
            <a:endParaRPr lang="en-US" dirty="0">
              <a:latin typeface="Franklin Gothic Book"/>
              <a:cs typeface="Franklin Gothic Book"/>
            </a:endParaRPr>
          </a:p>
          <a:p>
            <a:pPr>
              <a:buClr>
                <a:schemeClr val="bg1">
                  <a:lumMod val="50000"/>
                </a:schemeClr>
              </a:buClr>
            </a:pPr>
            <a:r>
              <a:rPr lang="en-US" dirty="0">
                <a:latin typeface="Franklin Gothic Book"/>
                <a:cs typeface="Franklin Gothic Book"/>
              </a:rPr>
              <a:t>$166 x 12 = $1,992   </a:t>
            </a:r>
          </a:p>
          <a:p>
            <a:pPr>
              <a:buClr>
                <a:schemeClr val="bg1">
                  <a:lumMod val="50000"/>
                </a:schemeClr>
              </a:buClr>
            </a:pPr>
            <a:endParaRPr lang="en-US" dirty="0">
              <a:latin typeface="Franklin Gothic Book"/>
              <a:cs typeface="Franklin Gothic Book"/>
            </a:endParaRPr>
          </a:p>
          <a:p>
            <a:pPr>
              <a:buClr>
                <a:schemeClr val="bg1">
                  <a:lumMod val="50000"/>
                </a:schemeClr>
              </a:buClr>
            </a:pPr>
            <a:r>
              <a:rPr lang="en-US" dirty="0">
                <a:latin typeface="Franklin Gothic Book"/>
                <a:cs typeface="Franklin Gothic Book"/>
              </a:rPr>
              <a:t>$1,992 /$13,000 = 15.3% of income  </a:t>
            </a:r>
          </a:p>
          <a:p>
            <a:pPr>
              <a:buClr>
                <a:schemeClr val="bg1">
                  <a:lumMod val="50000"/>
                </a:schemeClr>
              </a:buClr>
            </a:pPr>
            <a:endParaRPr lang="en-US" dirty="0">
              <a:latin typeface="Franklin Gothic Book"/>
              <a:cs typeface="Franklin Gothic Book"/>
            </a:endParaRPr>
          </a:p>
          <a:p>
            <a:pPr>
              <a:buClr>
                <a:schemeClr val="bg1">
                  <a:lumMod val="50000"/>
                </a:schemeClr>
              </a:buClr>
            </a:pPr>
            <a:r>
              <a:rPr lang="en-US" dirty="0">
                <a:latin typeface="Franklin Gothic Book"/>
                <a:cs typeface="Franklin Gothic Book"/>
              </a:rPr>
              <a:t>15.3% of income &gt; 8.13%</a:t>
            </a:r>
          </a:p>
        </p:txBody>
      </p:sp>
      <p:sp>
        <p:nvSpPr>
          <p:cNvPr id="12" name="TextBox 11"/>
          <p:cNvSpPr txBox="1"/>
          <p:nvPr/>
        </p:nvSpPr>
        <p:spPr>
          <a:xfrm>
            <a:off x="5365034" y="4819296"/>
            <a:ext cx="318103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latin typeface="Franklin Gothic Medium"/>
                <a:cs typeface="Franklin Gothic Medium"/>
              </a:rPr>
              <a:t>Insurance is unaffordable. Claim Code A exemption. </a:t>
            </a:r>
          </a:p>
        </p:txBody>
      </p:sp>
      <p:sp>
        <p:nvSpPr>
          <p:cNvPr id="13" name="TextBox 12"/>
          <p:cNvSpPr txBox="1"/>
          <p:nvPr/>
        </p:nvSpPr>
        <p:spPr>
          <a:xfrm>
            <a:off x="3606730" y="6490028"/>
            <a:ext cx="2365904" cy="276999"/>
          </a:xfrm>
          <a:prstGeom prst="rect">
            <a:avLst/>
          </a:prstGeom>
          <a:noFill/>
        </p:spPr>
        <p:txBody>
          <a:bodyPr wrap="none" rtlCol="0">
            <a:spAutoFit/>
          </a:bodyPr>
          <a:lstStyle/>
          <a:p>
            <a:r>
              <a:rPr lang="en-US" sz="1200" i="1" dirty="0"/>
              <a:t>Note:  LCBP and SLCSP are for 2015</a:t>
            </a:r>
          </a:p>
        </p:txBody>
      </p:sp>
    </p:spTree>
    <p:extLst>
      <p:ext uri="{BB962C8B-B14F-4D97-AF65-F5344CB8AC3E}">
        <p14:creationId xmlns:p14="http://schemas.microsoft.com/office/powerpoint/2010/main" val="3074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general…</a:t>
            </a:r>
          </a:p>
        </p:txBody>
      </p:sp>
      <p:sp>
        <p:nvSpPr>
          <p:cNvPr id="3" name="Content Placeholder 2"/>
          <p:cNvSpPr>
            <a:spLocks noGrp="1"/>
          </p:cNvSpPr>
          <p:nvPr>
            <p:ph idx="1"/>
          </p:nvPr>
        </p:nvSpPr>
        <p:spPr>
          <a:xfrm>
            <a:off x="364734" y="955964"/>
            <a:ext cx="8229600" cy="3495356"/>
          </a:xfrm>
        </p:spPr>
        <p:txBody>
          <a:bodyPr/>
          <a:lstStyle/>
          <a:p>
            <a:r>
              <a:rPr lang="en-US" sz="2000" dirty="0"/>
              <a:t>A person is </a:t>
            </a:r>
            <a:r>
              <a:rPr lang="en-US" sz="2000" i="1" dirty="0"/>
              <a:t>likely to qualify </a:t>
            </a:r>
            <a:r>
              <a:rPr lang="en-US" sz="2000" dirty="0"/>
              <a:t>for exemption if:</a:t>
            </a:r>
          </a:p>
          <a:p>
            <a:pPr lvl="1"/>
            <a:r>
              <a:rPr lang="en-US" sz="1800" dirty="0"/>
              <a:t>Eligible for Medicaid but not enrolled (under 138% FPL in expansion state; under 100% FPL elsewhere). Confirm that the annualized LCBP is greater than 8.13% of income. </a:t>
            </a:r>
          </a:p>
          <a:p>
            <a:pPr lvl="1"/>
            <a:r>
              <a:rPr lang="en-US" sz="1800" dirty="0"/>
              <a:t>Otherwise ineligible for PTC (e.g., married filing separately). Confirm that the annualized LCBP is greater than 8.13% of income. </a:t>
            </a:r>
          </a:p>
          <a:p>
            <a:pPr lvl="1"/>
            <a:r>
              <a:rPr lang="en-US" sz="1800" dirty="0"/>
              <a:t>Eligible for PTC with income at 249% FPL or higher.</a:t>
            </a:r>
          </a:p>
          <a:p>
            <a:r>
              <a:rPr lang="en-US" sz="2000" dirty="0"/>
              <a:t>A person </a:t>
            </a:r>
            <a:r>
              <a:rPr lang="en-US" sz="2000" i="1" dirty="0"/>
              <a:t>will not qualify</a:t>
            </a:r>
            <a:r>
              <a:rPr lang="en-US" sz="2000" dirty="0"/>
              <a:t> for exemption if:  </a:t>
            </a:r>
          </a:p>
          <a:p>
            <a:pPr lvl="1"/>
            <a:r>
              <a:rPr lang="en-US" sz="1800" dirty="0"/>
              <a:t>Eligible for PTC with income between Medicaid-eligibility level (100/138% FPL) and 248% FPL. </a:t>
            </a:r>
            <a:endParaRPr lang="en-US" sz="1600" dirty="0"/>
          </a:p>
          <a:p>
            <a:pPr lvl="2"/>
            <a:r>
              <a:rPr lang="en-US" sz="1600" b="1" i="1" dirty="0">
                <a:latin typeface="Franklin Gothic Book"/>
                <a:cs typeface="Franklin Gothic Book"/>
              </a:rPr>
              <a:t>Why? </a:t>
            </a:r>
            <a:r>
              <a:rPr lang="en-US" sz="1600" dirty="0">
                <a:latin typeface="Franklin Gothic Book"/>
                <a:cs typeface="Franklin Gothic Book"/>
              </a:rPr>
              <a:t>The premium tax credit is determined by income. Below 249% FPL, the formula requires premium payment of no more than 8.13% of income.</a:t>
            </a:r>
          </a:p>
          <a:p>
            <a:pPr lvl="2"/>
            <a:r>
              <a:rPr lang="en-US" sz="1600" dirty="0"/>
              <a:t>The result may be different for tobacco-users, depending on the state, because the SLCSP does not account for the higher premiums some tobacco users have</a:t>
            </a:r>
            <a:r>
              <a:rPr lang="en-US" sz="1600"/>
              <a:t>. </a:t>
            </a:r>
            <a:endParaRPr lang="en-US" sz="1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51</a:t>
            </a:fld>
            <a:endParaRPr lang="en-US" dirty="0"/>
          </a:p>
        </p:txBody>
      </p:sp>
      <p:sp>
        <p:nvSpPr>
          <p:cNvPr id="5" name="TextBox 4"/>
          <p:cNvSpPr txBox="1"/>
          <p:nvPr/>
        </p:nvSpPr>
        <p:spPr>
          <a:xfrm>
            <a:off x="794040" y="5296580"/>
            <a:ext cx="737098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i="1" dirty="0">
                <a:latin typeface="Franklin Gothic Book"/>
                <a:cs typeface="Franklin Gothic Book"/>
              </a:rPr>
              <a:t>Always do the calculation!  Don’t assume eligibility or ineligibility for a Code A exemption. </a:t>
            </a:r>
            <a:endParaRPr lang="en-US" sz="1600" dirty="0">
              <a:latin typeface="Franklin Gothic Book"/>
              <a:cs typeface="Franklin Gothic Book"/>
            </a:endParaRPr>
          </a:p>
        </p:txBody>
      </p:sp>
    </p:spTree>
    <p:extLst>
      <p:ext uri="{BB962C8B-B14F-4D97-AF65-F5344CB8AC3E}">
        <p14:creationId xmlns:p14="http://schemas.microsoft.com/office/powerpoint/2010/main" val="21572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Below Filing Threshold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grpSp>
        <p:nvGrpSpPr>
          <p:cNvPr id="21" name="Group 20"/>
          <p:cNvGrpSpPr/>
          <p:nvPr/>
        </p:nvGrpSpPr>
        <p:grpSpPr>
          <a:xfrm>
            <a:off x="190401" y="924930"/>
            <a:ext cx="8229600" cy="1232922"/>
            <a:chOff x="-204647" y="4537320"/>
            <a:chExt cx="8229600" cy="1232922"/>
          </a:xfrm>
        </p:grpSpPr>
        <p:sp>
          <p:nvSpPr>
            <p:cNvPr id="8" name="Content Placeholder 2"/>
            <p:cNvSpPr txBox="1">
              <a:spLocks/>
            </p:cNvSpPr>
            <p:nvPr/>
          </p:nvSpPr>
          <p:spPr>
            <a:xfrm>
              <a:off x="-204647" y="4537320"/>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Franklin Gothic Medium" panose="020B0603020102020204" pitchFamily="34" charset="0"/>
                </a:rPr>
                <a:t>Household income for Line 7 and SRP</a:t>
              </a:r>
              <a:endParaRPr lang="en-US" sz="1400" dirty="0">
                <a:latin typeface="Franklin Gothic Book" panose="020B0503020102020204" pitchFamily="34" charset="0"/>
              </a:endParaRPr>
            </a:p>
          </p:txBody>
        </p:sp>
        <p:grpSp>
          <p:nvGrpSpPr>
            <p:cNvPr id="9" name="Group 8"/>
            <p:cNvGrpSpPr/>
            <p:nvPr/>
          </p:nvGrpSpPr>
          <p:grpSpPr>
            <a:xfrm>
              <a:off x="-63637" y="4968653"/>
              <a:ext cx="5527106" cy="801589"/>
              <a:chOff x="530942" y="2486261"/>
              <a:chExt cx="5527106" cy="801589"/>
            </a:xfrm>
          </p:grpSpPr>
          <p:sp>
            <p:nvSpPr>
              <p:cNvPr id="10" name="Rounded Rectangle 9"/>
              <p:cNvSpPr/>
              <p:nvPr/>
            </p:nvSpPr>
            <p:spPr>
              <a:xfrm>
                <a:off x="530942"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11" name="Rounded Rectangle 10"/>
              <p:cNvSpPr/>
              <p:nvPr/>
            </p:nvSpPr>
            <p:spPr>
              <a:xfrm>
                <a:off x="2448675" y="248626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2" name="Rounded Rectangle 11"/>
              <p:cNvSpPr/>
              <p:nvPr/>
            </p:nvSpPr>
            <p:spPr>
              <a:xfrm>
                <a:off x="4366408" y="2496091"/>
                <a:ext cx="1691640"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3" name="Rounded Rectangle 12"/>
              <p:cNvSpPr/>
              <p:nvPr/>
            </p:nvSpPr>
            <p:spPr>
              <a:xfrm>
                <a:off x="530942" y="2960442"/>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37</a:t>
                </a:r>
              </a:p>
            </p:txBody>
          </p:sp>
          <p:sp>
            <p:nvSpPr>
              <p:cNvPr id="14" name="Rounded Rectangle 13"/>
              <p:cNvSpPr/>
              <p:nvPr/>
            </p:nvSpPr>
            <p:spPr>
              <a:xfrm>
                <a:off x="2448675" y="2950612"/>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1040, Line 8b</a:t>
                </a:r>
              </a:p>
            </p:txBody>
          </p:sp>
          <p:sp>
            <p:nvSpPr>
              <p:cNvPr id="15" name="Rounded Rectangle 14"/>
              <p:cNvSpPr/>
              <p:nvPr/>
            </p:nvSpPr>
            <p:spPr>
              <a:xfrm>
                <a:off x="4366408" y="2960438"/>
                <a:ext cx="1691640" cy="327408"/>
              </a:xfrm>
              <a:prstGeom prst="roundRect">
                <a:avLst/>
              </a:prstGeom>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00" i="1" dirty="0">
                    <a:solidFill>
                      <a:schemeClr val="tx1"/>
                    </a:solidFill>
                    <a:latin typeface="Calibri" panose="020F0502020204030204" pitchFamily="34" charset="0"/>
                  </a:rPr>
                  <a:t>Form 2555, Lines 45, 50</a:t>
                </a:r>
              </a:p>
            </p:txBody>
          </p:sp>
          <p:sp>
            <p:nvSpPr>
              <p:cNvPr id="16" name="Plus 15"/>
              <p:cNvSpPr/>
              <p:nvPr/>
            </p:nvSpPr>
            <p:spPr>
              <a:xfrm>
                <a:off x="2212701" y="2610432"/>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Plus 16"/>
              <p:cNvSpPr/>
              <p:nvPr/>
            </p:nvSpPr>
            <p:spPr>
              <a:xfrm>
                <a:off x="4130434" y="2612184"/>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sp>
        <p:nvSpPr>
          <p:cNvPr id="22" name="Content Placeholder 2"/>
          <p:cNvSpPr txBox="1">
            <a:spLocks/>
          </p:cNvSpPr>
          <p:nvPr/>
        </p:nvSpPr>
        <p:spPr>
          <a:xfrm>
            <a:off x="190401" y="2812232"/>
            <a:ext cx="8229600" cy="49921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Franklin Gothic Medium" panose="020B0603020102020204" pitchFamily="34" charset="0"/>
              </a:rPr>
              <a:t>Gross income for Line 7</a:t>
            </a:r>
            <a:endParaRPr lang="en-US" sz="1400" dirty="0"/>
          </a:p>
        </p:txBody>
      </p:sp>
      <p:sp>
        <p:nvSpPr>
          <p:cNvPr id="23" name="Rounded Rectangle 22"/>
          <p:cNvSpPr/>
          <p:nvPr/>
        </p:nvSpPr>
        <p:spPr>
          <a:xfrm>
            <a:off x="242508" y="3198925"/>
            <a:ext cx="8583957" cy="1111535"/>
          </a:xfrm>
          <a:prstGeom prst="roundRect">
            <a:avLst/>
          </a:prstGeom>
          <a:solidFill>
            <a:schemeClr val="bg1"/>
          </a:solidFill>
          <a:ln w="38100">
            <a:solidFill>
              <a:srgbClr val="10235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Calibri" panose="020F0502020204030204" pitchFamily="34" charset="0"/>
              </a:rPr>
              <a:t>All income received in the form of money, goods, property and services that is not exempt from tax, including any income sources outside the U.S. or from the sale of your main home (even if you can exclude part or all of it)</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only the taxable portion of Social Security benefits</a:t>
            </a:r>
          </a:p>
          <a:p>
            <a:pPr marL="171450" indent="-171450">
              <a:buFont typeface="Arial" panose="020B0604020202020204" pitchFamily="34" charset="0"/>
              <a:buChar char="•"/>
            </a:pPr>
            <a:r>
              <a:rPr lang="en-US" sz="1400" dirty="0">
                <a:solidFill>
                  <a:schemeClr val="tx1"/>
                </a:solidFill>
                <a:latin typeface="Calibri" panose="020F0502020204030204" pitchFamily="34" charset="0"/>
              </a:rPr>
              <a:t>Include income or gains but not expenses or losses from Schedules C, D and F</a:t>
            </a:r>
          </a:p>
          <a:p>
            <a:pPr marL="171450" indent="-171450">
              <a:buFont typeface="Arial" panose="020B0604020202020204" pitchFamily="34" charset="0"/>
              <a:buChar char="•"/>
            </a:pPr>
            <a:r>
              <a:rPr lang="en-US" sz="1400" b="1" dirty="0">
                <a:solidFill>
                  <a:srgbClr val="FF0000"/>
                </a:solidFill>
                <a:latin typeface="Calibri" panose="020F0502020204030204" pitchFamily="34" charset="0"/>
              </a:rPr>
              <a:t>Do </a:t>
            </a:r>
            <a:r>
              <a:rPr lang="en-US" sz="1400" b="1" u="sng" dirty="0">
                <a:solidFill>
                  <a:srgbClr val="FF0000"/>
                </a:solidFill>
                <a:latin typeface="Calibri" panose="020F0502020204030204" pitchFamily="34" charset="0"/>
              </a:rPr>
              <a:t>not</a:t>
            </a:r>
            <a:r>
              <a:rPr lang="en-US" sz="1400" b="1" dirty="0">
                <a:solidFill>
                  <a:srgbClr val="FF0000"/>
                </a:solidFill>
                <a:latin typeface="Calibri" panose="020F0502020204030204" pitchFamily="34" charset="0"/>
              </a:rPr>
              <a:t> include income of any dependents</a:t>
            </a:r>
          </a:p>
        </p:txBody>
      </p:sp>
      <p:sp>
        <p:nvSpPr>
          <p:cNvPr id="20" name="Rounded Rectangle 19"/>
          <p:cNvSpPr/>
          <p:nvPr/>
        </p:nvSpPr>
        <p:spPr>
          <a:xfrm>
            <a:off x="6113306" y="1357218"/>
            <a:ext cx="1691640" cy="45720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latin typeface="Calibri" panose="020F0502020204030204" pitchFamily="34" charset="0"/>
              </a:rPr>
              <a:t>Dependent Income</a:t>
            </a:r>
          </a:p>
        </p:txBody>
      </p:sp>
      <p:sp>
        <p:nvSpPr>
          <p:cNvPr id="24" name="Rounded Rectangle 23"/>
          <p:cNvSpPr/>
          <p:nvPr/>
        </p:nvSpPr>
        <p:spPr>
          <a:xfrm>
            <a:off x="6113306" y="1833433"/>
            <a:ext cx="1691640" cy="327408"/>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sp>
        <p:nvSpPr>
          <p:cNvPr id="25" name="Plus 24"/>
          <p:cNvSpPr/>
          <p:nvPr/>
        </p:nvSpPr>
        <p:spPr>
          <a:xfrm>
            <a:off x="5857174" y="1493470"/>
            <a:ext cx="235974" cy="235974"/>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1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III</a:t>
            </a:r>
          </a:p>
        </p:txBody>
      </p:sp>
      <p:sp>
        <p:nvSpPr>
          <p:cNvPr id="3" name="Content Placeholder 2"/>
          <p:cNvSpPr>
            <a:spLocks noGrp="1"/>
          </p:cNvSpPr>
          <p:nvPr>
            <p:ph idx="1"/>
          </p:nvPr>
        </p:nvSpPr>
        <p:spPr>
          <a:xfrm>
            <a:off x="364734" y="955964"/>
            <a:ext cx="4163723" cy="4865716"/>
          </a:xfrm>
        </p:spPr>
        <p:txBody>
          <a:bodyPr/>
          <a:lstStyle/>
          <a:p>
            <a:pPr marL="0" indent="0">
              <a:buNone/>
            </a:pPr>
            <a:r>
              <a:rPr lang="en-US" sz="2000" dirty="0">
                <a:latin typeface="Franklin Gothic Medium" panose="020B0603020102020204" pitchFamily="34" charset="0"/>
              </a:rPr>
              <a:t>IRS Individual Exemptions: </a:t>
            </a:r>
          </a:p>
          <a:p>
            <a:pPr marL="0" indent="0">
              <a:buNone/>
            </a:pPr>
            <a:r>
              <a:rPr lang="en-US" sz="1800" i="1" dirty="0">
                <a:solidFill>
                  <a:srgbClr val="000000"/>
                </a:solidFill>
              </a:rPr>
              <a:t>Use Part III to claim exemptions for individual household members</a:t>
            </a:r>
          </a:p>
          <a:p>
            <a:r>
              <a:rPr lang="en-US" sz="1800" dirty="0">
                <a:solidFill>
                  <a:srgbClr val="000000"/>
                </a:solidFill>
              </a:rPr>
              <a:t>Can be claimed monthly or for entire year</a:t>
            </a:r>
          </a:p>
          <a:p>
            <a:r>
              <a:rPr lang="en-US" sz="1800" dirty="0">
                <a:solidFill>
                  <a:srgbClr val="000000"/>
                </a:solidFill>
              </a:rPr>
              <a:t>A person can be eligible for multiple exemptions during the year, but only report one exemption per month.</a:t>
            </a:r>
          </a:p>
          <a:p>
            <a:r>
              <a:rPr lang="en-US" sz="1800" dirty="0">
                <a:solidFill>
                  <a:srgbClr val="000000"/>
                </a:solidFill>
              </a:rPr>
              <a:t>If a person is eligible for exemption for one day of the month, they can claim it for the entire month.</a:t>
            </a:r>
          </a:p>
          <a:p>
            <a:pPr marL="0" indent="0">
              <a:buNone/>
            </a:pPr>
            <a:endParaRPr lang="en-US" sz="1800" dirty="0">
              <a:solidFill>
                <a:srgbClr val="000000"/>
              </a:solidFill>
            </a:endParaRPr>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7</a:t>
            </a:fld>
            <a:endParaRPr lang="en-US" dirty="0"/>
          </a:p>
        </p:txBody>
      </p:sp>
      <p:pic>
        <p:nvPicPr>
          <p:cNvPr id="12" name="Picture 1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652142" y="955964"/>
            <a:ext cx="3942192" cy="5087785"/>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4909" y="4223657"/>
            <a:ext cx="4284617" cy="2081349"/>
          </a:xfrm>
          <a:prstGeom prst="roundRect">
            <a:avLst/>
          </a:prstGeom>
          <a:ln w="28575">
            <a:solidFill>
              <a:schemeClr val="tx1"/>
            </a:solidFill>
          </a:ln>
          <a:effectLst/>
        </p:spPr>
      </p:pic>
      <p:sp>
        <p:nvSpPr>
          <p:cNvPr id="8" name="Content Placeholder 6"/>
          <p:cNvSpPr txBox="1">
            <a:spLocks/>
          </p:cNvSpPr>
          <p:nvPr/>
        </p:nvSpPr>
        <p:spPr>
          <a:xfrm>
            <a:off x="364734" y="5107992"/>
            <a:ext cx="3493163" cy="639666"/>
          </a:xfrm>
          <a:prstGeom prst="rect">
            <a:avLst/>
          </a:prstGeom>
          <a:ln>
            <a:solidFill>
              <a:srgbClr val="006737"/>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a:solidFill>
                  <a:srgbClr val="006737"/>
                </a:solidFill>
                <a:latin typeface="Franklin Gothic Medium" panose="020B0603020102020204" pitchFamily="34" charset="0"/>
              </a:rPr>
              <a:t>Note: </a:t>
            </a:r>
            <a:r>
              <a:rPr lang="en-US" sz="1600" dirty="0"/>
              <a:t>Enter an exemption type (A-H) if eligible for IRS exemption</a:t>
            </a:r>
            <a:endParaRPr lang="en-US" sz="2000" dirty="0"/>
          </a:p>
        </p:txBody>
      </p:sp>
      <p:sp>
        <p:nvSpPr>
          <p:cNvPr id="9" name="Oval 8"/>
          <p:cNvSpPr/>
          <p:nvPr/>
        </p:nvSpPr>
        <p:spPr>
          <a:xfrm>
            <a:off x="6200504" y="4411837"/>
            <a:ext cx="365760" cy="5433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8" idx="3"/>
            <a:endCxn id="9" idx="3"/>
          </p:cNvCxnSpPr>
          <p:nvPr/>
        </p:nvCxnSpPr>
        <p:spPr>
          <a:xfrm flipV="1">
            <a:off x="3857897" y="4875607"/>
            <a:ext cx="2396171" cy="552218"/>
          </a:xfrm>
          <a:prstGeom prst="straightConnector1">
            <a:avLst/>
          </a:prstGeom>
          <a:ln>
            <a:solidFill>
              <a:srgbClr val="006737"/>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8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Exemptions: Form 8965, Part III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sp>
        <p:nvSpPr>
          <p:cNvPr id="7" name="Rectangle 6"/>
          <p:cNvSpPr/>
          <p:nvPr/>
        </p:nvSpPr>
        <p:spPr>
          <a:xfrm>
            <a:off x="403309" y="912811"/>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Insurance is considered unaffordable </a:t>
            </a:r>
            <a:r>
              <a:rPr lang="en-US" sz="1400" dirty="0">
                <a:solidFill>
                  <a:schemeClr val="tx1"/>
                </a:solidFill>
              </a:rPr>
              <a:t>– Lowest premium would have cost more than </a:t>
            </a:r>
            <a:r>
              <a:rPr lang="en-US" sz="1400" b="1" dirty="0">
                <a:solidFill>
                  <a:schemeClr val="tx1"/>
                </a:solidFill>
              </a:rPr>
              <a:t>8.13%</a:t>
            </a:r>
            <a:r>
              <a:rPr lang="en-US" sz="1400" dirty="0">
                <a:solidFill>
                  <a:schemeClr val="tx1"/>
                </a:solidFill>
              </a:rPr>
              <a:t> of household income </a:t>
            </a:r>
          </a:p>
        </p:txBody>
      </p:sp>
      <p:sp>
        <p:nvSpPr>
          <p:cNvPr id="9" name="Rectangle 8"/>
          <p:cNvSpPr/>
          <p:nvPr/>
        </p:nvSpPr>
        <p:spPr>
          <a:xfrm>
            <a:off x="403309" y="1399502"/>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Short coverage gap – </a:t>
            </a:r>
            <a:r>
              <a:rPr lang="en-US" sz="1400" dirty="0">
                <a:solidFill>
                  <a:schemeClr val="tx1"/>
                </a:solidFill>
              </a:rPr>
              <a:t>Uninsured for less than 3 consecutive months</a:t>
            </a:r>
          </a:p>
        </p:txBody>
      </p:sp>
      <p:sp>
        <p:nvSpPr>
          <p:cNvPr id="10" name="Rectangle 9"/>
          <p:cNvSpPr/>
          <p:nvPr/>
        </p:nvSpPr>
        <p:spPr>
          <a:xfrm>
            <a:off x="403309" y="1884432"/>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Citizens living abroad and certain noncitizens </a:t>
            </a:r>
            <a:r>
              <a:rPr lang="en-US" sz="1400" dirty="0">
                <a:solidFill>
                  <a:schemeClr val="tx1"/>
                </a:solidFill>
              </a:rPr>
              <a:t>– Includes people who are not lawfully present</a:t>
            </a:r>
            <a:endParaRPr lang="en-US" sz="1400" b="1" dirty="0">
              <a:solidFill>
                <a:schemeClr val="tx1"/>
              </a:solidFill>
            </a:endParaRPr>
          </a:p>
        </p:txBody>
      </p:sp>
      <p:sp>
        <p:nvSpPr>
          <p:cNvPr id="11" name="Rectangle 10"/>
          <p:cNvSpPr/>
          <p:nvPr/>
        </p:nvSpPr>
        <p:spPr>
          <a:xfrm>
            <a:off x="403309" y="2372656"/>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Members of a health care sharing ministry</a:t>
            </a:r>
          </a:p>
        </p:txBody>
      </p:sp>
      <p:sp>
        <p:nvSpPr>
          <p:cNvPr id="12" name="Rectangle 11"/>
          <p:cNvSpPr/>
          <p:nvPr/>
        </p:nvSpPr>
        <p:spPr>
          <a:xfrm>
            <a:off x="415060" y="2871103"/>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Members of an Indian tribe or eligible for services through an Indian health care provider or the Indian Health Service</a:t>
            </a:r>
          </a:p>
        </p:txBody>
      </p:sp>
      <p:sp>
        <p:nvSpPr>
          <p:cNvPr id="13" name="Rectangle 12"/>
          <p:cNvSpPr/>
          <p:nvPr/>
        </p:nvSpPr>
        <p:spPr>
          <a:xfrm>
            <a:off x="7716222" y="906884"/>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p>
        </p:txBody>
      </p:sp>
      <p:sp>
        <p:nvSpPr>
          <p:cNvPr id="14" name="Rectangle 13"/>
          <p:cNvSpPr/>
          <p:nvPr/>
        </p:nvSpPr>
        <p:spPr>
          <a:xfrm>
            <a:off x="7716222" y="1393575"/>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a:t>
            </a:r>
          </a:p>
        </p:txBody>
      </p:sp>
      <p:sp>
        <p:nvSpPr>
          <p:cNvPr id="15" name="Rectangle 14"/>
          <p:cNvSpPr/>
          <p:nvPr/>
        </p:nvSpPr>
        <p:spPr>
          <a:xfrm>
            <a:off x="7727973" y="1880152"/>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a:t>
            </a:r>
          </a:p>
        </p:txBody>
      </p:sp>
      <p:sp>
        <p:nvSpPr>
          <p:cNvPr id="16" name="Rectangle 15"/>
          <p:cNvSpPr/>
          <p:nvPr/>
        </p:nvSpPr>
        <p:spPr>
          <a:xfrm>
            <a:off x="7727973" y="2366615"/>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a:t>
            </a:r>
          </a:p>
        </p:txBody>
      </p:sp>
      <p:sp>
        <p:nvSpPr>
          <p:cNvPr id="17" name="Rectangle 16"/>
          <p:cNvSpPr/>
          <p:nvPr/>
        </p:nvSpPr>
        <p:spPr>
          <a:xfrm>
            <a:off x="7739724" y="2865176"/>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a:t>
            </a:r>
          </a:p>
        </p:txBody>
      </p:sp>
      <p:sp>
        <p:nvSpPr>
          <p:cNvPr id="18" name="Rectangle 17"/>
          <p:cNvSpPr/>
          <p:nvPr/>
        </p:nvSpPr>
        <p:spPr>
          <a:xfrm>
            <a:off x="415060" y="3363623"/>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Incarceration</a:t>
            </a:r>
          </a:p>
        </p:txBody>
      </p:sp>
      <p:sp>
        <p:nvSpPr>
          <p:cNvPr id="19" name="Rectangle 18"/>
          <p:cNvSpPr/>
          <p:nvPr/>
        </p:nvSpPr>
        <p:spPr>
          <a:xfrm>
            <a:off x="7727973" y="3363623"/>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t>
            </a:r>
          </a:p>
        </p:txBody>
      </p:sp>
      <p:sp>
        <p:nvSpPr>
          <p:cNvPr id="20" name="Rectangle 19"/>
          <p:cNvSpPr/>
          <p:nvPr/>
        </p:nvSpPr>
        <p:spPr>
          <a:xfrm>
            <a:off x="7727973" y="3862070"/>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t>
            </a:r>
          </a:p>
        </p:txBody>
      </p:sp>
      <p:sp>
        <p:nvSpPr>
          <p:cNvPr id="22" name="Rectangle 21"/>
          <p:cNvSpPr/>
          <p:nvPr/>
        </p:nvSpPr>
        <p:spPr>
          <a:xfrm>
            <a:off x="7735144" y="5333448"/>
            <a:ext cx="846034" cy="42062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a:t>
            </a:r>
          </a:p>
        </p:txBody>
      </p:sp>
      <p:sp>
        <p:nvSpPr>
          <p:cNvPr id="23" name="Rectangle 22"/>
          <p:cNvSpPr/>
          <p:nvPr/>
        </p:nvSpPr>
        <p:spPr>
          <a:xfrm>
            <a:off x="7727973" y="4360517"/>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t>
            </a:r>
          </a:p>
        </p:txBody>
      </p:sp>
      <p:sp>
        <p:nvSpPr>
          <p:cNvPr id="24" name="Rectangle 23"/>
          <p:cNvSpPr/>
          <p:nvPr/>
        </p:nvSpPr>
        <p:spPr>
          <a:xfrm>
            <a:off x="403309" y="3862070"/>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Aggregate self-only coverage is considered unaffordable </a:t>
            </a:r>
            <a:r>
              <a:rPr lang="en-US" sz="1400" dirty="0">
                <a:solidFill>
                  <a:schemeClr val="tx1"/>
                </a:solidFill>
              </a:rPr>
              <a:t>– Total cost of two or more family members’ aggregate self-only coverage is more than </a:t>
            </a:r>
            <a:r>
              <a:rPr lang="en-US" sz="1400" b="1" dirty="0">
                <a:solidFill>
                  <a:schemeClr val="tx1"/>
                </a:solidFill>
              </a:rPr>
              <a:t>8.13% </a:t>
            </a:r>
            <a:r>
              <a:rPr lang="en-US" sz="1400" dirty="0">
                <a:solidFill>
                  <a:schemeClr val="tx1"/>
                </a:solidFill>
              </a:rPr>
              <a:t>of household income</a:t>
            </a:r>
          </a:p>
        </p:txBody>
      </p:sp>
      <p:sp>
        <p:nvSpPr>
          <p:cNvPr id="25" name="Rectangle 24"/>
          <p:cNvSpPr/>
          <p:nvPr/>
        </p:nvSpPr>
        <p:spPr>
          <a:xfrm>
            <a:off x="403309" y="4360517"/>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Resident of a state that did not expand Medicaid</a:t>
            </a:r>
          </a:p>
        </p:txBody>
      </p:sp>
      <p:sp>
        <p:nvSpPr>
          <p:cNvPr id="26" name="Rectangle 25"/>
          <p:cNvSpPr/>
          <p:nvPr/>
        </p:nvSpPr>
        <p:spPr>
          <a:xfrm>
            <a:off x="413804" y="5333448"/>
            <a:ext cx="7205472" cy="42062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 of the tax household born or adopted</a:t>
            </a:r>
          </a:p>
        </p:txBody>
      </p:sp>
      <p:sp>
        <p:nvSpPr>
          <p:cNvPr id="27" name="Rectangle 26"/>
          <p:cNvSpPr/>
          <p:nvPr/>
        </p:nvSpPr>
        <p:spPr>
          <a:xfrm>
            <a:off x="400031" y="5830084"/>
            <a:ext cx="7205472" cy="42062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Member of the tax household died</a:t>
            </a:r>
          </a:p>
        </p:txBody>
      </p:sp>
      <p:sp>
        <p:nvSpPr>
          <p:cNvPr id="28" name="Rectangle 27"/>
          <p:cNvSpPr/>
          <p:nvPr/>
        </p:nvSpPr>
        <p:spPr>
          <a:xfrm>
            <a:off x="7733240" y="5818213"/>
            <a:ext cx="846034" cy="42062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a:t>
            </a:r>
          </a:p>
        </p:txBody>
      </p:sp>
      <p:sp>
        <p:nvSpPr>
          <p:cNvPr id="30" name="Rectangle 29"/>
          <p:cNvSpPr/>
          <p:nvPr/>
        </p:nvSpPr>
        <p:spPr>
          <a:xfrm>
            <a:off x="415178" y="4847574"/>
            <a:ext cx="7205472"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Eligible for the Health Care Tax Credit (HCTC)</a:t>
            </a:r>
          </a:p>
        </p:txBody>
      </p:sp>
      <p:sp>
        <p:nvSpPr>
          <p:cNvPr id="33" name="Rectangle 32"/>
          <p:cNvSpPr/>
          <p:nvPr/>
        </p:nvSpPr>
        <p:spPr>
          <a:xfrm>
            <a:off x="7726069" y="4845282"/>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a:t>
            </a:r>
          </a:p>
        </p:txBody>
      </p:sp>
    </p:spTree>
    <p:extLst>
      <p:ext uri="{BB962C8B-B14F-4D97-AF65-F5344CB8AC3E}">
        <p14:creationId xmlns:p14="http://schemas.microsoft.com/office/powerpoint/2010/main" val="183521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32347" y="1402615"/>
            <a:ext cx="8439245" cy="4788267"/>
          </a:xfrm>
          <a:prstGeom prst="rect">
            <a:avLst/>
          </a:prstGeom>
          <a:solidFill>
            <a:schemeClr val="bg1"/>
          </a:solid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Start by determining household income</a:t>
            </a: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marL="285750" indent="-285750">
              <a:spcBef>
                <a:spcPts val="300"/>
              </a:spcBef>
              <a:spcAft>
                <a:spcPts val="0"/>
              </a:spcAft>
              <a:buClr>
                <a:schemeClr val="tx2">
                  <a:lumMod val="60000"/>
                  <a:lumOff val="40000"/>
                </a:schemeClr>
              </a:buClr>
              <a:buFont typeface="Arial" panose="020B0604020202020204" pitchFamily="34" charset="0"/>
              <a:buChar cha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endParaRPr lang="en-US" sz="1600" dirty="0">
              <a:solidFill>
                <a:schemeClr val="tx1"/>
              </a:solidFill>
              <a:latin typeface="Franklin Gothic Book" panose="020B0503020102020204" pitchFamily="34" charset="0"/>
            </a:endParaRPr>
          </a:p>
          <a:p>
            <a:pPr>
              <a:spcBef>
                <a:spcPts val="300"/>
              </a:spcBef>
              <a:spcAft>
                <a:spcPts val="0"/>
              </a:spcAft>
              <a:buClr>
                <a:schemeClr val="tx2">
                  <a:lumMod val="60000"/>
                  <a:lumOff val="40000"/>
                </a:schemeClr>
              </a:buClr>
            </a:pPr>
            <a:r>
              <a:rPr lang="en-US" sz="1600" b="1" dirty="0">
                <a:solidFill>
                  <a:schemeClr val="tx1"/>
                </a:solidFill>
                <a:latin typeface="Franklin Gothic Book" panose="020B0503020102020204" pitchFamily="34" charset="0"/>
              </a:rPr>
              <a:t>Then determine the lowest-cost premium available to each person</a:t>
            </a:r>
          </a:p>
        </p:txBody>
      </p:sp>
      <p:sp>
        <p:nvSpPr>
          <p:cNvPr id="2" name="Title 1"/>
          <p:cNvSpPr>
            <a:spLocks noGrp="1"/>
          </p:cNvSpPr>
          <p:nvPr>
            <p:ph type="title"/>
          </p:nvPr>
        </p:nvSpPr>
        <p:spPr/>
        <p:txBody>
          <a:bodyPr/>
          <a:lstStyle/>
          <a:p>
            <a:r>
              <a:rPr lang="en-US" dirty="0"/>
              <a:t>IRS Exemptions: Affordability Exemption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9</a:t>
            </a:fld>
            <a:endParaRPr lang="en-US" dirty="0"/>
          </a:p>
        </p:txBody>
      </p:sp>
      <p:graphicFrame>
        <p:nvGraphicFramePr>
          <p:cNvPr id="23" name="Content Placeholder 4"/>
          <p:cNvGraphicFramePr>
            <a:graphicFrameLocks/>
          </p:cNvGraphicFramePr>
          <p:nvPr>
            <p:extLst>
              <p:ext uri="{D42A27DB-BD31-4B8C-83A1-F6EECF244321}">
                <p14:modId xmlns:p14="http://schemas.microsoft.com/office/powerpoint/2010/main" val="722131590"/>
              </p:ext>
            </p:extLst>
          </p:nvPr>
        </p:nvGraphicFramePr>
        <p:xfrm>
          <a:off x="548006" y="4133605"/>
          <a:ext cx="7795895" cy="1873284"/>
        </p:xfrm>
        <a:graphic>
          <a:graphicData uri="http://schemas.openxmlformats.org/drawingml/2006/table">
            <a:tbl>
              <a:tblPr firstRow="1" bandRow="1">
                <a:tableStyleId>{5C22544A-7EE6-4342-B048-85BDC9FD1C3A}</a:tableStyleId>
              </a:tblPr>
              <a:tblGrid>
                <a:gridCol w="7795895">
                  <a:extLst>
                    <a:ext uri="{9D8B030D-6E8A-4147-A177-3AD203B41FA5}">
                      <a16:colId xmlns:a16="http://schemas.microsoft.com/office/drawing/2014/main" val="20000"/>
                    </a:ext>
                  </a:extLst>
                </a:gridCol>
              </a:tblGrid>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a:solidFill>
                            <a:schemeClr val="tx1"/>
                          </a:solidFill>
                          <a:latin typeface="Franklin Gothic Medium" panose="020B0603020102020204" pitchFamily="34" charset="0"/>
                        </a:rPr>
                        <a:t>If</a:t>
                      </a:r>
                      <a:r>
                        <a:rPr lang="en-US" sz="1200" b="0" i="0" baseline="0" dirty="0">
                          <a:solidFill>
                            <a:schemeClr val="tx1"/>
                          </a:solidFill>
                          <a:latin typeface="Franklin Gothic Medium" panose="020B0603020102020204" pitchFamily="34" charset="0"/>
                        </a:rPr>
                        <a:t> eligible for employer-sponsored insurance: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38697">
                <a:tc>
                  <a:txBody>
                    <a:bodyPr/>
                    <a:lstStyle/>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a:solidFill>
                            <a:schemeClr val="tx1"/>
                          </a:solidFill>
                          <a:latin typeface="Franklin Gothic Book" panose="020B0503020102020204" pitchFamily="34" charset="0"/>
                        </a:rPr>
                        <a:t>As an employee</a:t>
                      </a:r>
                      <a:r>
                        <a:rPr lang="en-US" sz="1200" b="0" i="0" baseline="0" dirty="0">
                          <a:solidFill>
                            <a:schemeClr val="tx1"/>
                          </a:solidFill>
                          <a:latin typeface="Franklin Gothic Book" panose="020B0503020102020204" pitchFamily="34" charset="0"/>
                        </a:rPr>
                        <a:t>: the lowest-cost self-only plan costs more than 8.13% of household income (Code A)</a:t>
                      </a:r>
                    </a:p>
                    <a:p>
                      <a:pPr marL="182880" indent="-182880">
                        <a:spcAft>
                          <a:spcPts val="300"/>
                        </a:spcAft>
                        <a:buClr>
                          <a:schemeClr val="tx2">
                            <a:lumMod val="60000"/>
                            <a:lumOff val="40000"/>
                          </a:schemeClr>
                        </a:buClr>
                        <a:buFont typeface="Arial" panose="020B0604020202020204" pitchFamily="34" charset="0"/>
                        <a:buChar char="•"/>
                      </a:pPr>
                      <a:r>
                        <a:rPr lang="en-US" sz="1200" b="0" i="0" u="sng" baseline="0" dirty="0">
                          <a:solidFill>
                            <a:schemeClr val="tx1"/>
                          </a:solidFill>
                          <a:latin typeface="Franklin Gothic Book" panose="020B0503020102020204" pitchFamily="34" charset="0"/>
                        </a:rPr>
                        <a:t>As a member of the employee’s family</a:t>
                      </a:r>
                      <a:r>
                        <a:rPr lang="en-US" sz="1200" b="0" i="0" baseline="0" dirty="0">
                          <a:solidFill>
                            <a:schemeClr val="tx1"/>
                          </a:solidFill>
                          <a:latin typeface="Franklin Gothic Book" panose="020B0503020102020204" pitchFamily="34" charset="0"/>
                        </a:rPr>
                        <a:t>: the lowest-cost family plan costs more than 8.13% of household income (Code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0811">
                <a:tc>
                  <a:txBody>
                    <a:bodyPr/>
                    <a:lstStyle/>
                    <a:p>
                      <a:pPr marL="0" indent="0">
                        <a:spcAft>
                          <a:spcPts val="300"/>
                        </a:spcAft>
                        <a:buClr>
                          <a:schemeClr val="tx2">
                            <a:lumMod val="60000"/>
                            <a:lumOff val="40000"/>
                          </a:schemeClr>
                        </a:buClr>
                        <a:buFont typeface="Arial" panose="020B0604020202020204" pitchFamily="34" charset="0"/>
                        <a:buNone/>
                      </a:pPr>
                      <a:r>
                        <a:rPr lang="en-US" sz="1200" b="0" i="0" dirty="0">
                          <a:solidFill>
                            <a:schemeClr val="tx1"/>
                          </a:solidFill>
                          <a:latin typeface="Franklin Gothic Medium" panose="020B0603020102020204" pitchFamily="34" charset="0"/>
                        </a:rPr>
                        <a:t>If not eligible for an offer of employer-sponsored</a:t>
                      </a:r>
                      <a:r>
                        <a:rPr lang="en-US" sz="1200" b="0" i="0" baseline="0" dirty="0">
                          <a:solidFill>
                            <a:schemeClr val="tx1"/>
                          </a:solidFill>
                          <a:latin typeface="Franklin Gothic Medium" panose="020B0603020102020204" pitchFamily="34" charset="0"/>
                        </a:rPr>
                        <a:t> insurance</a:t>
                      </a:r>
                      <a:r>
                        <a:rPr lang="en-US" sz="1200" b="0" i="0" dirty="0">
                          <a:solidFill>
                            <a:schemeClr val="tx1"/>
                          </a:solidFill>
                          <a:latin typeface="Franklin Gothic Medium" panose="020B06030201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5947">
                <a:tc>
                  <a:txBody>
                    <a:bodyPr/>
                    <a:lstStyle/>
                    <a:p>
                      <a:pPr marL="182880" marR="0" indent="-182880" algn="l" defTabSz="457200" rtl="0" eaLnBrk="1" fontAlgn="auto" latinLnBrk="0" hangingPunct="1">
                        <a:lnSpc>
                          <a:spcPct val="100000"/>
                        </a:lnSpc>
                        <a:spcBef>
                          <a:spcPts val="0"/>
                        </a:spcBef>
                        <a:spcAft>
                          <a:spcPts val="300"/>
                        </a:spcAft>
                        <a:buClr>
                          <a:schemeClr val="tx2">
                            <a:lumMod val="60000"/>
                            <a:lumOff val="40000"/>
                          </a:schemeClr>
                        </a:buClr>
                        <a:buSzTx/>
                        <a:buFont typeface="Arial" panose="020B0604020202020204" pitchFamily="34" charset="0"/>
                        <a:buChar char="•"/>
                        <a:tabLst/>
                        <a:defRPr/>
                      </a:pPr>
                      <a:r>
                        <a:rPr lang="en-US" sz="1200" b="0" i="0" baseline="0" dirty="0">
                          <a:solidFill>
                            <a:schemeClr val="tx1"/>
                          </a:solidFill>
                          <a:latin typeface="Franklin Gothic Book" panose="020B0503020102020204" pitchFamily="34" charset="0"/>
                        </a:rPr>
                        <a:t>Lowest cost bronze plan (after PTCs) for all non-exempt members of the taxpayer’s family costs more than 8.13% of household income (Code 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0" name="Rectangle 19"/>
          <p:cNvSpPr/>
          <p:nvPr/>
        </p:nvSpPr>
        <p:spPr>
          <a:xfrm>
            <a:off x="341388" y="956266"/>
            <a:ext cx="7543800" cy="418744"/>
          </a:xfrm>
          <a:prstGeom prst="rect">
            <a:avLst/>
          </a:prstGeom>
          <a:solidFill>
            <a:schemeClr val="accent3">
              <a:lumMod val="60000"/>
              <a:lumOff val="4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Insurance is considered unaffordable</a:t>
            </a:r>
          </a:p>
          <a:p>
            <a:r>
              <a:rPr lang="en-US" sz="1400" i="1" dirty="0">
                <a:solidFill>
                  <a:schemeClr val="tx1"/>
                </a:solidFill>
              </a:rPr>
              <a:t>Lowest-cost premium would have cost more than </a:t>
            </a:r>
            <a:r>
              <a:rPr lang="en-US" sz="1400" b="1" i="1" dirty="0">
                <a:solidFill>
                  <a:schemeClr val="tx1"/>
                </a:solidFill>
              </a:rPr>
              <a:t>8.13% </a:t>
            </a:r>
            <a:r>
              <a:rPr lang="en-US" sz="1400" i="1" dirty="0">
                <a:solidFill>
                  <a:schemeClr val="tx1"/>
                </a:solidFill>
              </a:rPr>
              <a:t>of household income </a:t>
            </a:r>
          </a:p>
        </p:txBody>
      </p:sp>
      <p:sp>
        <p:nvSpPr>
          <p:cNvPr id="22" name="Rectangle 21"/>
          <p:cNvSpPr/>
          <p:nvPr/>
        </p:nvSpPr>
        <p:spPr>
          <a:xfrm>
            <a:off x="7937761" y="957930"/>
            <a:ext cx="846034" cy="418744"/>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p>
        </p:txBody>
      </p:sp>
      <p:grpSp>
        <p:nvGrpSpPr>
          <p:cNvPr id="5" name="Group 4"/>
          <p:cNvGrpSpPr/>
          <p:nvPr/>
        </p:nvGrpSpPr>
        <p:grpSpPr>
          <a:xfrm>
            <a:off x="374829" y="1898280"/>
            <a:ext cx="8373024" cy="1164227"/>
            <a:chOff x="374829" y="1898280"/>
            <a:chExt cx="8373024" cy="1164227"/>
          </a:xfrm>
        </p:grpSpPr>
        <p:grpSp>
          <p:nvGrpSpPr>
            <p:cNvPr id="6" name="Group 5"/>
            <p:cNvGrpSpPr/>
            <p:nvPr/>
          </p:nvGrpSpPr>
          <p:grpSpPr>
            <a:xfrm>
              <a:off x="374829" y="1898280"/>
              <a:ext cx="8373024" cy="1163277"/>
              <a:chOff x="857554" y="4164446"/>
              <a:chExt cx="6748880" cy="727193"/>
            </a:xfrm>
          </p:grpSpPr>
          <p:grpSp>
            <p:nvGrpSpPr>
              <p:cNvPr id="7" name="Group 6"/>
              <p:cNvGrpSpPr/>
              <p:nvPr/>
            </p:nvGrpSpPr>
            <p:grpSpPr>
              <a:xfrm>
                <a:off x="2139689" y="4164446"/>
                <a:ext cx="3094104" cy="712353"/>
                <a:chOff x="350186" y="2486261"/>
                <a:chExt cx="4871385" cy="908448"/>
              </a:xfrm>
            </p:grpSpPr>
            <p:sp>
              <p:nvSpPr>
                <p:cNvPr id="8" name="Rounded Rectangle 7"/>
                <p:cNvSpPr/>
                <p:nvPr/>
              </p:nvSpPr>
              <p:spPr>
                <a:xfrm>
                  <a:off x="350186" y="2486261"/>
                  <a:ext cx="1422023"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Adjusted Gross Income (AGI)</a:t>
                  </a:r>
                </a:p>
              </p:txBody>
            </p:sp>
            <p:sp>
              <p:nvSpPr>
                <p:cNvPr id="9" name="Rounded Rectangle 8"/>
                <p:cNvSpPr/>
                <p:nvPr/>
              </p:nvSpPr>
              <p:spPr>
                <a:xfrm>
                  <a:off x="2132348" y="2486261"/>
                  <a:ext cx="1236507"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Tax-Exempt </a:t>
                  </a:r>
                </a:p>
                <a:p>
                  <a:pPr algn="ctr"/>
                  <a:r>
                    <a:rPr lang="en-US" sz="1200" b="1" dirty="0">
                      <a:solidFill>
                        <a:schemeClr val="tx1"/>
                      </a:solidFill>
                      <a:latin typeface="Calibri" panose="020F0502020204030204" pitchFamily="34" charset="0"/>
                    </a:rPr>
                    <a:t>Interest</a:t>
                  </a:r>
                </a:p>
              </p:txBody>
            </p:sp>
            <p:sp>
              <p:nvSpPr>
                <p:cNvPr id="10" name="Rounded Rectangle 9"/>
                <p:cNvSpPr/>
                <p:nvPr/>
              </p:nvSpPr>
              <p:spPr>
                <a:xfrm>
                  <a:off x="3793983" y="2496091"/>
                  <a:ext cx="1427564" cy="457200"/>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Excluded Foreign Income</a:t>
                  </a:r>
                </a:p>
              </p:txBody>
            </p:sp>
            <p:sp>
              <p:nvSpPr>
                <p:cNvPr id="11" name="Rounded Rectangle 10"/>
                <p:cNvSpPr/>
                <p:nvPr/>
              </p:nvSpPr>
              <p:spPr>
                <a:xfrm>
                  <a:off x="350186" y="2960442"/>
                  <a:ext cx="1422023" cy="424441"/>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37</a:t>
                  </a:r>
                </a:p>
                <a:p>
                  <a:pPr algn="ctr"/>
                  <a:r>
                    <a:rPr lang="en-US" sz="900" i="1" dirty="0">
                      <a:solidFill>
                        <a:schemeClr val="tx1"/>
                      </a:solidFill>
                      <a:latin typeface="Calibri" panose="020F0502020204030204" pitchFamily="34" charset="0"/>
                    </a:rPr>
                    <a:t>IRS Form 1040</a:t>
                  </a:r>
                </a:p>
              </p:txBody>
            </p:sp>
            <p:sp>
              <p:nvSpPr>
                <p:cNvPr id="12" name="Rounded Rectangle 11"/>
                <p:cNvSpPr/>
                <p:nvPr/>
              </p:nvSpPr>
              <p:spPr>
                <a:xfrm>
                  <a:off x="2132348" y="2950610"/>
                  <a:ext cx="1236507"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 8b</a:t>
                  </a:r>
                </a:p>
                <a:p>
                  <a:pPr algn="ctr"/>
                  <a:r>
                    <a:rPr lang="en-US" sz="900" i="1" dirty="0">
                      <a:solidFill>
                        <a:schemeClr val="tx1"/>
                      </a:solidFill>
                      <a:latin typeface="Calibri" panose="020F0502020204030204" pitchFamily="34" charset="0"/>
                    </a:rPr>
                    <a:t>IRS Form 1040</a:t>
                  </a:r>
                </a:p>
              </p:txBody>
            </p:sp>
            <p:sp>
              <p:nvSpPr>
                <p:cNvPr id="13" name="Rounded Rectangle 12"/>
                <p:cNvSpPr/>
                <p:nvPr/>
              </p:nvSpPr>
              <p:spPr>
                <a:xfrm>
                  <a:off x="3793983" y="2960437"/>
                  <a:ext cx="1427588" cy="434272"/>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tx1"/>
                      </a:solidFill>
                      <a:latin typeface="Calibri" panose="020F0502020204030204" pitchFamily="34" charset="0"/>
                    </a:rPr>
                    <a:t>Lines 45 and 50</a:t>
                  </a:r>
                </a:p>
                <a:p>
                  <a:pPr algn="ctr"/>
                  <a:r>
                    <a:rPr lang="en-US" sz="900" i="1" dirty="0">
                      <a:solidFill>
                        <a:schemeClr val="tx1"/>
                      </a:solidFill>
                      <a:latin typeface="Calibri" panose="020F0502020204030204" pitchFamily="34" charset="0"/>
                    </a:rPr>
                    <a:t>IRS Form 2555</a:t>
                  </a:r>
                </a:p>
              </p:txBody>
            </p:sp>
            <p:sp>
              <p:nvSpPr>
                <p:cNvPr id="14" name="Plus 13"/>
                <p:cNvSpPr/>
                <p:nvPr/>
              </p:nvSpPr>
              <p:spPr>
                <a:xfrm>
                  <a:off x="1762158" y="2832555"/>
                  <a:ext cx="326357"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lus 14"/>
                <p:cNvSpPr/>
                <p:nvPr/>
              </p:nvSpPr>
              <p:spPr>
                <a:xfrm>
                  <a:off x="3423808" y="2834307"/>
                  <a:ext cx="336650" cy="235974"/>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ounded Rectangle 15"/>
              <p:cNvSpPr/>
              <p:nvPr/>
            </p:nvSpPr>
            <p:spPr>
              <a:xfrm>
                <a:off x="857554" y="4288292"/>
                <a:ext cx="1089483" cy="498994"/>
              </a:xfrm>
              <a:prstGeom prst="roundRect">
                <a:avLst/>
              </a:prstGeom>
              <a:solidFill>
                <a:schemeClr val="bg1">
                  <a:lumMod val="65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Household Income</a:t>
                </a:r>
              </a:p>
            </p:txBody>
          </p:sp>
          <p:sp>
            <p:nvSpPr>
              <p:cNvPr id="3" name="Equal 2"/>
              <p:cNvSpPr/>
              <p:nvPr/>
            </p:nvSpPr>
            <p:spPr>
              <a:xfrm>
                <a:off x="1964065" y="4470825"/>
                <a:ext cx="158589" cy="147686"/>
              </a:xfrm>
              <a:prstGeom prst="mathEqual">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Plus 18"/>
              <p:cNvSpPr/>
              <p:nvPr/>
            </p:nvSpPr>
            <p:spPr>
              <a:xfrm>
                <a:off x="5238021" y="4444729"/>
                <a:ext cx="196666" cy="185037"/>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737374" y="4186994"/>
                <a:ext cx="869060" cy="704645"/>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Any pre-tax deduction for ESI premiums</a:t>
                </a:r>
              </a:p>
            </p:txBody>
          </p:sp>
        </p:grpSp>
        <p:sp>
          <p:nvSpPr>
            <p:cNvPr id="25" name="Rounded Rectangle 24"/>
            <p:cNvSpPr/>
            <p:nvPr/>
          </p:nvSpPr>
          <p:spPr>
            <a:xfrm>
              <a:off x="6101411" y="1911101"/>
              <a:ext cx="1293315" cy="617250"/>
            </a:xfrm>
            <a:prstGeom prst="roundRect">
              <a:avLst/>
            </a:prstGeom>
            <a:solidFill>
              <a:schemeClr val="bg1">
                <a:lumMod val="85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Dependent Income</a:t>
              </a:r>
            </a:p>
          </p:txBody>
        </p:sp>
        <p:sp>
          <p:nvSpPr>
            <p:cNvPr id="26" name="Rounded Rectangle 25"/>
            <p:cNvSpPr/>
            <p:nvPr/>
          </p:nvSpPr>
          <p:spPr>
            <a:xfrm>
              <a:off x="6101412" y="2504608"/>
              <a:ext cx="1293315" cy="557899"/>
            </a:xfrm>
            <a:prstGeom prst="roundRect">
              <a:avLst/>
            </a:prstGeom>
            <a:solidFill>
              <a:schemeClr val="bg1"/>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a:solidFill>
                    <a:schemeClr val="tx1"/>
                  </a:solidFill>
                  <a:latin typeface="Calibri" panose="020F0502020204030204" pitchFamily="34" charset="0"/>
                </a:rPr>
                <a:t>Only if the dependent has a filing requirement</a:t>
              </a:r>
            </a:p>
          </p:txBody>
        </p:sp>
      </p:grpSp>
      <p:sp>
        <p:nvSpPr>
          <p:cNvPr id="28" name="Plus 27"/>
          <p:cNvSpPr/>
          <p:nvPr/>
        </p:nvSpPr>
        <p:spPr>
          <a:xfrm>
            <a:off x="7398086" y="2332864"/>
            <a:ext cx="243994" cy="296000"/>
          </a:xfrm>
          <a:prstGeom prst="mathPlus">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560090"/>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Tax%20Webinar%20Template</Template>
  <TotalTime>0</TotalTime>
  <Words>4406</Words>
  <Application>Microsoft Office PowerPoint</Application>
  <PresentationFormat>On-screen Show (4:3)</PresentationFormat>
  <Paragraphs>626</Paragraphs>
  <Slides>51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Courier New</vt:lpstr>
      <vt:lpstr>Franklin Gothic Book</vt:lpstr>
      <vt:lpstr>Franklin Gothic Medium</vt:lpstr>
      <vt:lpstr>Myriad Pro Semibold</vt:lpstr>
      <vt:lpstr>Wingdings</vt:lpstr>
      <vt:lpstr>12_Office Theme</vt:lpstr>
      <vt:lpstr>PowerPoint Presentation</vt:lpstr>
      <vt:lpstr>Agenda</vt:lpstr>
      <vt:lpstr>Exemption &amp; SRP Refresher </vt:lpstr>
      <vt:lpstr>Exemptions from the Coverage Requirement</vt:lpstr>
      <vt:lpstr>IRS Exemptions: Form 8965, Part II</vt:lpstr>
      <vt:lpstr>Income Below Filing Threshold</vt:lpstr>
      <vt:lpstr>IRS Exemptions: Form 8965, Part III</vt:lpstr>
      <vt:lpstr>IRS Exemptions: Form 8965, Part III</vt:lpstr>
      <vt:lpstr>IRS Exemptions: Affordability Exemption</vt:lpstr>
      <vt:lpstr>IRS Exemptions: Short Coverage Gap</vt:lpstr>
      <vt:lpstr>IRS Exemptions: Certain Noncitizens</vt:lpstr>
      <vt:lpstr>IRS Exemptions</vt:lpstr>
      <vt:lpstr>IRS Exemptions: Affordability Exemption</vt:lpstr>
      <vt:lpstr>IRS Exemptions: Medicaid Coverage Gap</vt:lpstr>
      <vt:lpstr>Example: Medicaid Coverage Gap Exemption</vt:lpstr>
      <vt:lpstr>IRS Exemptions: Born, Adopted or Died</vt:lpstr>
      <vt:lpstr>The Last Resort…Marketplace Exemptions  </vt:lpstr>
      <vt:lpstr>Marketplace Exemptions: Hardship </vt:lpstr>
      <vt:lpstr>Shared Responsibility Payment</vt:lpstr>
      <vt:lpstr>Shared Responsibility Payment – Single Filer (2015)</vt:lpstr>
      <vt:lpstr>Shared Responsibility Payment – Single Filer (2016)</vt:lpstr>
      <vt:lpstr>What do I tell a client that pays the SRP?</vt:lpstr>
      <vt:lpstr>Exemptions &amp; SRP in TaxSlayer</vt:lpstr>
      <vt:lpstr>TaxSlayer – Insurance Status</vt:lpstr>
      <vt:lpstr>TaxSlayer – Insurance Status</vt:lpstr>
      <vt:lpstr>TaxSlayer – Insurance Status</vt:lpstr>
      <vt:lpstr>TaxSlayer – Exemptions </vt:lpstr>
      <vt:lpstr>TaxSlayer – Exemptions </vt:lpstr>
      <vt:lpstr>TaxSlayer – Exemptions </vt:lpstr>
      <vt:lpstr>TaxSlayer – Exemptions </vt:lpstr>
      <vt:lpstr>TaxSlayer – Shared Responsibility Payment</vt:lpstr>
      <vt:lpstr>Always Preview the Return!</vt:lpstr>
      <vt:lpstr>TaxSlayer – Shared Responsibility Payment</vt:lpstr>
      <vt:lpstr>TaxSlayer – Shared Responsibility Payment</vt:lpstr>
      <vt:lpstr>Deep Dive: Affordability Exemption</vt:lpstr>
      <vt:lpstr>Example 1: Affordability of ESI</vt:lpstr>
      <vt:lpstr>Example 1: Affordability of ESI</vt:lpstr>
      <vt:lpstr>Example 1: Affordability of ESI</vt:lpstr>
      <vt:lpstr>Example 1: Affordability of ESI</vt:lpstr>
      <vt:lpstr>Example 1: Affordability of ESI</vt:lpstr>
      <vt:lpstr>Example 1: Affordability of ESI</vt:lpstr>
      <vt:lpstr>For a Person Eligible for Employer-Sponsored Insurance</vt:lpstr>
      <vt:lpstr>Affordability: Marketplace Coverage</vt:lpstr>
      <vt:lpstr>Affordability: Marketplace Coverage</vt:lpstr>
      <vt:lpstr>Example 2: Marketplace Affordability</vt:lpstr>
      <vt:lpstr>Example 2: Marketplace Affordability</vt:lpstr>
      <vt:lpstr>Example 2: Marketplace Affordability</vt:lpstr>
      <vt:lpstr>Example 2: Marketplace Affordability</vt:lpstr>
      <vt:lpstr>Example 2: Marketplace Affordability</vt:lpstr>
      <vt:lpstr>Example 3: Marketplace Affordability </vt:lpstr>
      <vt:lpstr>In 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2016-12-01T21:19:34Z</dcterms:created>
  <dcterms:modified xsi:type="dcterms:W3CDTF">2016-12-01T21:47:12Z</dcterms:modified>
</cp:coreProperties>
</file>