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64" r:id="rId2"/>
    <p:sldId id="273" r:id="rId3"/>
    <p:sldId id="274" r:id="rId4"/>
    <p:sldId id="327" r:id="rId5"/>
    <p:sldId id="283" r:id="rId6"/>
    <p:sldId id="284" r:id="rId7"/>
    <p:sldId id="334" r:id="rId8"/>
    <p:sldId id="287" r:id="rId9"/>
    <p:sldId id="341" r:id="rId10"/>
    <p:sldId id="289" r:id="rId11"/>
    <p:sldId id="286" r:id="rId12"/>
    <p:sldId id="297" r:id="rId13"/>
    <p:sldId id="345" r:id="rId14"/>
    <p:sldId id="296" r:id="rId15"/>
    <p:sldId id="290" r:id="rId16"/>
    <p:sldId id="294" r:id="rId17"/>
    <p:sldId id="326" r:id="rId18"/>
    <p:sldId id="333" r:id="rId19"/>
    <p:sldId id="343" r:id="rId20"/>
    <p:sldId id="342" r:id="rId21"/>
    <p:sldId id="318" r:id="rId22"/>
    <p:sldId id="337" r:id="rId23"/>
    <p:sldId id="338" r:id="rId24"/>
    <p:sldId id="299" r:id="rId25"/>
    <p:sldId id="305" r:id="rId26"/>
    <p:sldId id="308" r:id="rId27"/>
    <p:sldId id="301" r:id="rId28"/>
    <p:sldId id="309" r:id="rId29"/>
    <p:sldId id="310" r:id="rId30"/>
    <p:sldId id="312" r:id="rId31"/>
    <p:sldId id="313" r:id="rId32"/>
    <p:sldId id="314" r:id="rId33"/>
    <p:sldId id="330" r:id="rId34"/>
    <p:sldId id="340" r:id="rId35"/>
    <p:sldId id="319" r:id="rId36"/>
    <p:sldId id="344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B050"/>
    <a:srgbClr val="00A249"/>
    <a:srgbClr val="175475"/>
    <a:srgbClr val="ECF2F8"/>
    <a:srgbClr val="70AD47"/>
    <a:srgbClr val="71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38677-B384-4FDB-AFCD-CC2ED1AED140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5B2409-EDF4-4C05-837F-2C15C712A815}">
      <dgm:prSet phldrT="[Text]" custT="1"/>
      <dgm:spPr/>
      <dgm:t>
        <a:bodyPr/>
        <a:lstStyle/>
        <a:p>
          <a:pPr algn="ctr"/>
          <a:r>
            <a:rPr lang="en-US" sz="2300" b="1" dirty="0" smtClean="0"/>
            <a:t>Individuals</a:t>
          </a:r>
        </a:p>
        <a:p>
          <a:pPr algn="l"/>
          <a:r>
            <a:rPr lang="en-US" sz="1800" dirty="0" smtClean="0"/>
            <a:t>- Report coverage,</a:t>
          </a:r>
        </a:p>
        <a:p>
          <a:pPr algn="l"/>
          <a:r>
            <a:rPr lang="en-US" sz="1800" dirty="0" smtClean="0"/>
            <a:t>- Claim an exemption from the coverage requirement, or</a:t>
          </a:r>
        </a:p>
        <a:p>
          <a:pPr algn="l"/>
          <a:r>
            <a:rPr lang="en-US" sz="1800" dirty="0" smtClean="0"/>
            <a:t>- Make a shared responsibility payment </a:t>
          </a:r>
        </a:p>
      </dgm:t>
    </dgm:pt>
    <dgm:pt modelId="{AA96717B-4165-4C93-87A3-CE181CADA13C}" type="parTrans" cxnId="{20DA001C-70FF-4480-ABD3-FA7E1BCB6249}">
      <dgm:prSet/>
      <dgm:spPr/>
      <dgm:t>
        <a:bodyPr/>
        <a:lstStyle/>
        <a:p>
          <a:endParaRPr lang="en-US"/>
        </a:p>
      </dgm:t>
    </dgm:pt>
    <dgm:pt modelId="{F423B638-A688-42E2-8485-999BCEC7F16F}" type="sibTrans" cxnId="{20DA001C-70FF-4480-ABD3-FA7E1BCB6249}">
      <dgm:prSet/>
      <dgm:spPr/>
      <dgm:t>
        <a:bodyPr/>
        <a:lstStyle/>
        <a:p>
          <a:endParaRPr lang="en-US"/>
        </a:p>
      </dgm:t>
    </dgm:pt>
    <dgm:pt modelId="{033A4C16-655A-4409-A5F3-E441B92B89C3}">
      <dgm:prSet phldrT="[Text]" custT="1"/>
      <dgm:spPr/>
      <dgm:t>
        <a:bodyPr/>
        <a:lstStyle/>
        <a:p>
          <a:pPr algn="ctr"/>
          <a:r>
            <a:rPr lang="en-US" sz="2300" b="1" dirty="0" smtClean="0"/>
            <a:t>Employers</a:t>
          </a:r>
        </a:p>
        <a:p>
          <a:pPr algn="l"/>
          <a:r>
            <a:rPr lang="en-US" sz="1800" dirty="0" smtClean="0"/>
            <a:t>- Large employers: Provide coverage, and</a:t>
          </a:r>
        </a:p>
        <a:p>
          <a:pPr algn="l"/>
          <a:r>
            <a:rPr lang="en-US" sz="1800" dirty="0" smtClean="0"/>
            <a:t>- Small employers: </a:t>
          </a:r>
          <a:r>
            <a:rPr lang="en-US" sz="1800" i="1" dirty="0" smtClean="0"/>
            <a:t>Incentives</a:t>
          </a:r>
          <a:r>
            <a:rPr lang="en-US" sz="1800" dirty="0" smtClean="0"/>
            <a:t> to provide coverage</a:t>
          </a:r>
          <a:endParaRPr lang="en-US" sz="1800" dirty="0"/>
        </a:p>
      </dgm:t>
    </dgm:pt>
    <dgm:pt modelId="{147967A1-58AF-4A20-B1DF-DEAFD52D5DA8}" type="parTrans" cxnId="{05565BC0-3536-4F40-895D-EAAE0EFF87D9}">
      <dgm:prSet/>
      <dgm:spPr/>
      <dgm:t>
        <a:bodyPr/>
        <a:lstStyle/>
        <a:p>
          <a:endParaRPr lang="en-US"/>
        </a:p>
      </dgm:t>
    </dgm:pt>
    <dgm:pt modelId="{A6D8EEA8-19D5-43EB-8E27-0D989D490AE2}" type="sibTrans" cxnId="{05565BC0-3536-4F40-895D-EAAE0EFF87D9}">
      <dgm:prSet/>
      <dgm:spPr/>
      <dgm:t>
        <a:bodyPr/>
        <a:lstStyle/>
        <a:p>
          <a:endParaRPr lang="en-US"/>
        </a:p>
      </dgm:t>
    </dgm:pt>
    <dgm:pt modelId="{F0F28310-C2F7-4005-B452-2FBB215BE13F}">
      <dgm:prSet phldrT="[Text]" custT="1"/>
      <dgm:spPr/>
      <dgm:t>
        <a:bodyPr/>
        <a:lstStyle/>
        <a:p>
          <a:pPr algn="ctr"/>
          <a:r>
            <a:rPr lang="en-US" sz="2300" b="1" dirty="0" smtClean="0"/>
            <a:t>Government</a:t>
          </a:r>
        </a:p>
        <a:p>
          <a:pPr algn="l"/>
          <a:r>
            <a:rPr lang="en-US" sz="1800" strike="noStrike" baseline="0" dirty="0" smtClean="0"/>
            <a:t>- Expand Medicaid (at state option),</a:t>
          </a:r>
        </a:p>
        <a:p>
          <a:pPr algn="l"/>
          <a:r>
            <a:rPr lang="en-US" sz="1800" strike="noStrike" baseline="0" dirty="0" smtClean="0"/>
            <a:t>- Make available premium tax credits,</a:t>
          </a:r>
        </a:p>
        <a:p>
          <a:pPr algn="l">
            <a:tabLst>
              <a:tab pos="2057400" algn="l"/>
            </a:tabLst>
          </a:pPr>
          <a:r>
            <a:rPr lang="en-US" sz="1800" strike="noStrike" baseline="0" dirty="0" smtClean="0"/>
            <a:t>- Build Marketplace(s)</a:t>
          </a:r>
        </a:p>
        <a:p>
          <a:pPr algn="l">
            <a:tabLst>
              <a:tab pos="2057400" algn="l"/>
            </a:tabLst>
          </a:pPr>
          <a:endParaRPr lang="en-US" sz="1800" strike="noStrike" baseline="0" dirty="0"/>
        </a:p>
      </dgm:t>
    </dgm:pt>
    <dgm:pt modelId="{FC33AAA8-4D51-4249-921D-855E7691B2FE}" type="parTrans" cxnId="{6416498E-9CF1-4CA3-9D7F-C8DA71611EF2}">
      <dgm:prSet/>
      <dgm:spPr/>
      <dgm:t>
        <a:bodyPr/>
        <a:lstStyle/>
        <a:p>
          <a:endParaRPr lang="en-US"/>
        </a:p>
      </dgm:t>
    </dgm:pt>
    <dgm:pt modelId="{135B05E3-49A9-4D1E-9EC0-5532519A3205}" type="sibTrans" cxnId="{6416498E-9CF1-4CA3-9D7F-C8DA71611EF2}">
      <dgm:prSet/>
      <dgm:spPr/>
      <dgm:t>
        <a:bodyPr/>
        <a:lstStyle/>
        <a:p>
          <a:endParaRPr lang="en-US"/>
        </a:p>
      </dgm:t>
    </dgm:pt>
    <dgm:pt modelId="{1BFDAB14-5FDA-4405-8566-CF678578F90C}" type="pres">
      <dgm:prSet presAssocID="{A9538677-B384-4FDB-AFCD-CC2ED1AED14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0D30E8-82AF-4260-B0D3-D382BB91BF1B}" type="pres">
      <dgm:prSet presAssocID="{A9538677-B384-4FDB-AFCD-CC2ED1AED140}" presName="ellipse1" presStyleLbl="vennNode1" presStyleIdx="0" presStyleCnt="3" custScaleX="103292" custScaleY="96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DBBB1-F607-4227-A103-C46FCECE9A1A}" type="pres">
      <dgm:prSet presAssocID="{A9538677-B384-4FDB-AFCD-CC2ED1AED140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35380-CD37-4E7A-A69C-2651AC93AE1E}" type="pres">
      <dgm:prSet presAssocID="{A9538677-B384-4FDB-AFCD-CC2ED1AED140}" presName="ellipse3" presStyleLbl="vennNode1" presStyleIdx="2" presStyleCnt="3" custLinFactNeighborX="-268" custLinFactNeighborY="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88C5CA-9184-47FB-8767-F193FCE268E7}" type="presOf" srcId="{033A4C16-655A-4409-A5F3-E441B92B89C3}" destId="{BD4DBBB1-F607-4227-A103-C46FCECE9A1A}" srcOrd="0" destOrd="0" presId="urn:microsoft.com/office/officeart/2005/8/layout/rings+Icon"/>
    <dgm:cxn modelId="{17C823E7-B691-41F5-8C70-042EE7CC46C4}" type="presOf" srcId="{A9538677-B384-4FDB-AFCD-CC2ED1AED140}" destId="{1BFDAB14-5FDA-4405-8566-CF678578F90C}" srcOrd="0" destOrd="0" presId="urn:microsoft.com/office/officeart/2005/8/layout/rings+Icon"/>
    <dgm:cxn modelId="{6416498E-9CF1-4CA3-9D7F-C8DA71611EF2}" srcId="{A9538677-B384-4FDB-AFCD-CC2ED1AED140}" destId="{F0F28310-C2F7-4005-B452-2FBB215BE13F}" srcOrd="2" destOrd="0" parTransId="{FC33AAA8-4D51-4249-921D-855E7691B2FE}" sibTransId="{135B05E3-49A9-4D1E-9EC0-5532519A3205}"/>
    <dgm:cxn modelId="{8EDE01BF-9C23-45C0-82C7-86A3455520C0}" type="presOf" srcId="{F0F28310-C2F7-4005-B452-2FBB215BE13F}" destId="{C0B35380-CD37-4E7A-A69C-2651AC93AE1E}" srcOrd="0" destOrd="0" presId="urn:microsoft.com/office/officeart/2005/8/layout/rings+Icon"/>
    <dgm:cxn modelId="{05565BC0-3536-4F40-895D-EAAE0EFF87D9}" srcId="{A9538677-B384-4FDB-AFCD-CC2ED1AED140}" destId="{033A4C16-655A-4409-A5F3-E441B92B89C3}" srcOrd="1" destOrd="0" parTransId="{147967A1-58AF-4A20-B1DF-DEAFD52D5DA8}" sibTransId="{A6D8EEA8-19D5-43EB-8E27-0D989D490AE2}"/>
    <dgm:cxn modelId="{20DA001C-70FF-4480-ABD3-FA7E1BCB6249}" srcId="{A9538677-B384-4FDB-AFCD-CC2ED1AED140}" destId="{8A5B2409-EDF4-4C05-837F-2C15C712A815}" srcOrd="0" destOrd="0" parTransId="{AA96717B-4165-4C93-87A3-CE181CADA13C}" sibTransId="{F423B638-A688-42E2-8485-999BCEC7F16F}"/>
    <dgm:cxn modelId="{E0C8BFD6-F61F-46DD-BCBC-8CADF9126D9A}" type="presOf" srcId="{8A5B2409-EDF4-4C05-837F-2C15C712A815}" destId="{540D30E8-82AF-4260-B0D3-D382BB91BF1B}" srcOrd="0" destOrd="0" presId="urn:microsoft.com/office/officeart/2005/8/layout/rings+Icon"/>
    <dgm:cxn modelId="{929D75F2-346B-46CA-B158-96E0DD12EADD}" type="presParOf" srcId="{1BFDAB14-5FDA-4405-8566-CF678578F90C}" destId="{540D30E8-82AF-4260-B0D3-D382BB91BF1B}" srcOrd="0" destOrd="0" presId="urn:microsoft.com/office/officeart/2005/8/layout/rings+Icon"/>
    <dgm:cxn modelId="{2B30A13F-34F0-49BD-B4AD-75D957DFE6A3}" type="presParOf" srcId="{1BFDAB14-5FDA-4405-8566-CF678578F90C}" destId="{BD4DBBB1-F607-4227-A103-C46FCECE9A1A}" srcOrd="1" destOrd="0" presId="urn:microsoft.com/office/officeart/2005/8/layout/rings+Icon"/>
    <dgm:cxn modelId="{CB181313-04A8-4359-BA65-2140B0A6BAEC}" type="presParOf" srcId="{1BFDAB14-5FDA-4405-8566-CF678578F90C}" destId="{C0B35380-CD37-4E7A-A69C-2651AC93AE1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D30E8-82AF-4260-B0D3-D382BB91BF1B}">
      <dsp:nvSpPr>
        <dsp:cNvPr id="0" name=""/>
        <dsp:cNvSpPr/>
      </dsp:nvSpPr>
      <dsp:spPr>
        <a:xfrm>
          <a:off x="289229" y="49457"/>
          <a:ext cx="3263282" cy="306031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Individuals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Report coverage,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Claim an exemption from the coverage requirement, or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Make a shared responsibility payment </a:t>
          </a:r>
        </a:p>
      </dsp:txBody>
      <dsp:txXfrm>
        <a:off x="767126" y="497630"/>
        <a:ext cx="2307488" cy="2163971"/>
      </dsp:txXfrm>
    </dsp:sp>
    <dsp:sp modelId="{BD4DBBB1-F607-4227-A103-C46FCECE9A1A}">
      <dsp:nvSpPr>
        <dsp:cNvPr id="0" name=""/>
        <dsp:cNvSpPr/>
      </dsp:nvSpPr>
      <dsp:spPr>
        <a:xfrm>
          <a:off x="1967339" y="2107033"/>
          <a:ext cx="3159278" cy="3159233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Employers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Large employers: Provide coverage, and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Small employers: </a:t>
          </a:r>
          <a:r>
            <a:rPr lang="en-US" sz="1800" i="1" kern="1200" dirty="0" smtClean="0"/>
            <a:t>Incentives</a:t>
          </a:r>
          <a:r>
            <a:rPr lang="en-US" sz="1800" kern="1200" dirty="0" smtClean="0"/>
            <a:t> to provide coverage</a:t>
          </a:r>
          <a:endParaRPr lang="en-US" sz="1800" kern="1200" dirty="0"/>
        </a:p>
      </dsp:txBody>
      <dsp:txXfrm>
        <a:off x="2430005" y="2569692"/>
        <a:ext cx="2233946" cy="2233915"/>
      </dsp:txXfrm>
    </dsp:sp>
    <dsp:sp modelId="{C0B35380-CD37-4E7A-A69C-2651AC93AE1E}">
      <dsp:nvSpPr>
        <dsp:cNvPr id="0" name=""/>
        <dsp:cNvSpPr/>
      </dsp:nvSpPr>
      <dsp:spPr>
        <a:xfrm>
          <a:off x="3583058" y="8466"/>
          <a:ext cx="3159278" cy="315923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Government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strike="noStrike" kern="1200" baseline="0" dirty="0" smtClean="0"/>
            <a:t>- Expand Medicaid (at state option),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strike="noStrike" kern="1200" baseline="0" dirty="0" smtClean="0"/>
            <a:t>- Make available premium tax credits,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057400" algn="l"/>
            </a:tabLst>
          </a:pPr>
          <a:r>
            <a:rPr lang="en-US" sz="1800" strike="noStrike" kern="1200" baseline="0" dirty="0" smtClean="0"/>
            <a:t>- Build Marketplace(s)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057400" algn="l"/>
            </a:tabLst>
          </a:pPr>
          <a:endParaRPr lang="en-US" sz="1800" strike="noStrike" kern="1200" baseline="0" dirty="0"/>
        </a:p>
      </dsp:txBody>
      <dsp:txXfrm>
        <a:off x="4045724" y="471125"/>
        <a:ext cx="2233946" cy="223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344DC5-4424-41FC-A877-B6C1DD3C7242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F83D06-BB98-48E5-A22B-D135AC927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FCFF0-7EFB-4B28-A6DD-4ECFE16CCF2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B2803C-4123-463E-B191-8C883DC04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5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54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8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2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55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4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1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93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72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1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9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76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03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82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8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DDE9-3755-4B60-8189-06493EC64D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5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5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7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17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54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73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7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1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5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2803C-4123-463E-B191-8C883DC045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3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35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1C11-4474-40A9-BB9D-B68419C21F6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4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91000">
              <a:srgbClr val="83D59F"/>
            </a:gs>
            <a:gs pos="100000">
              <a:srgbClr val="00A2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3120" y="2430868"/>
            <a:ext cx="7701598" cy="72136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 i="0" baseline="0">
                <a:solidFill>
                  <a:srgbClr val="175475"/>
                </a:solidFill>
                <a:latin typeface="Myriad Pro Semibold"/>
              </a:defRPr>
            </a:lvl1pPr>
          </a:lstStyle>
          <a:p>
            <a:pPr lvl="0"/>
            <a:r>
              <a:rPr lang="en-US" dirty="0" smtClean="0"/>
              <a:t>Presentation Title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93120" y="3152228"/>
            <a:ext cx="7701598" cy="54927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i="0" baseline="0">
                <a:solidFill>
                  <a:srgbClr val="175475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Presentation Subtitle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793120" y="4556016"/>
            <a:ext cx="7701598" cy="46990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800" b="0" i="1">
                <a:solidFill>
                  <a:srgbClr val="175475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Author Here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93120" y="5025916"/>
            <a:ext cx="7701598" cy="46990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0" i="0" baseline="0">
                <a:solidFill>
                  <a:srgbClr val="175475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356345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17547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6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8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175475"/>
                </a:solidFill>
              </a:defRPr>
            </a:lvl1pPr>
            <a:lvl2pPr>
              <a:defRPr>
                <a:solidFill>
                  <a:srgbClr val="175475"/>
                </a:solidFill>
              </a:defRPr>
            </a:lvl2pPr>
            <a:lvl3pPr>
              <a:defRPr>
                <a:solidFill>
                  <a:srgbClr val="175475"/>
                </a:solidFill>
              </a:defRPr>
            </a:lvl3pPr>
            <a:lvl4pPr>
              <a:defRPr>
                <a:solidFill>
                  <a:srgbClr val="175475"/>
                </a:solidFill>
              </a:defRPr>
            </a:lvl4pPr>
            <a:lvl5pPr>
              <a:defRPr>
                <a:solidFill>
                  <a:srgbClr val="17547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5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94003"/>
            <a:ext cx="8229600" cy="516966"/>
          </a:xfrm>
        </p:spPr>
        <p:txBody>
          <a:bodyPr/>
          <a:lstStyle>
            <a:lvl1pPr>
              <a:defRPr sz="2200" b="1"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955964"/>
            <a:ext cx="8229600" cy="48657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7875" y="6389925"/>
            <a:ext cx="5018925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9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97668"/>
            <a:ext cx="7765978" cy="516966"/>
          </a:xfrm>
        </p:spPr>
        <p:txBody>
          <a:bodyPr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1" y="588292"/>
            <a:ext cx="8490307" cy="47882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175475"/>
                </a:solidFill>
                <a:latin typeface="Myriad Pro Semibold"/>
                <a:cs typeface="Myriad Pro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008" y="1131600"/>
            <a:ext cx="8229600" cy="4659601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264" y="3194406"/>
            <a:ext cx="8596347" cy="751061"/>
          </a:xfrm>
        </p:spPr>
        <p:txBody>
          <a:bodyPr anchor="t"/>
          <a:lstStyle>
            <a:lvl1pPr algn="l">
              <a:defRPr sz="3800" b="1" cap="none">
                <a:solidFill>
                  <a:srgbClr val="1754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265" y="4080648"/>
            <a:ext cx="8596346" cy="1500187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383264" y="3934792"/>
            <a:ext cx="788670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1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5964"/>
            <a:ext cx="4038600" cy="517019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5964"/>
            <a:ext cx="4038600" cy="5170199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2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9067"/>
            <a:ext cx="4040188" cy="639762"/>
          </a:xfrm>
        </p:spPr>
        <p:txBody>
          <a:bodyPr anchor="b"/>
          <a:lstStyle>
            <a:lvl1pPr marL="0" indent="0" algn="ctr">
              <a:buNone/>
              <a:defRPr sz="2200" b="1">
                <a:solidFill>
                  <a:srgbClr val="175475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9377"/>
            <a:ext cx="4040188" cy="4586786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74803"/>
            <a:ext cx="4041775" cy="639762"/>
          </a:xfrm>
        </p:spPr>
        <p:txBody>
          <a:bodyPr anchor="b"/>
          <a:lstStyle>
            <a:lvl1pPr marL="0" indent="0" algn="ctr">
              <a:buNone/>
              <a:defRPr sz="2200" b="1">
                <a:solidFill>
                  <a:srgbClr val="175475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9377"/>
            <a:ext cx="4041775" cy="4586786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E15FC-A8B6-4718-BABB-4F5309630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6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3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1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02" y="87394"/>
            <a:ext cx="8229600" cy="479603"/>
          </a:xfrm>
        </p:spPr>
        <p:txBody>
          <a:bodyPr anchor="b"/>
          <a:lstStyle>
            <a:lvl1pPr algn="l">
              <a:defRPr sz="2200" b="1">
                <a:solidFill>
                  <a:srgbClr val="1754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4674"/>
            <a:ext cx="5111750" cy="520148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4674"/>
            <a:ext cx="3008313" cy="520148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14301" y="594036"/>
            <a:ext cx="8869680" cy="0"/>
          </a:xfrm>
          <a:prstGeom prst="line">
            <a:avLst/>
          </a:prstGeom>
          <a:ln w="60325" cmpd="tri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3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1" y="97668"/>
            <a:ext cx="8229600" cy="516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734" y="955964"/>
            <a:ext cx="8378574" cy="4946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94334" y="57664"/>
            <a:ext cx="46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175475"/>
                </a:solidFill>
                <a:latin typeface="Franklin Gothic Book" panose="020B0503020102020204" pitchFamily="34" charset="0"/>
              </a:defRPr>
            </a:lvl1pPr>
          </a:lstStyle>
          <a:p>
            <a:pPr algn="r" defTabSz="457200"/>
            <a:fld id="{7FFE15FC-A8B6-4718-BABB-4F5309630F6C}" type="slidenum">
              <a:rPr lang="en-US" smtClean="0"/>
              <a:pPr algn="r" defTabSz="45720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7905" y="6374814"/>
            <a:ext cx="5361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5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rgbClr val="175475"/>
          </a:solidFill>
          <a:latin typeface="Myriad Pro Semibold"/>
          <a:ea typeface="+mj-ea"/>
          <a:cs typeface="Myriad Pro Semibold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–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2pPr>
      <a:lvl3pPr marL="1087438" indent="-237744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544638" indent="-173038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–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01838" indent="-173038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help.healthcare.gov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tcoveredamerica.org/locator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tcoutreach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tcoutreach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Part I: Introduction to the ACA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 smtClean="0"/>
              <a:t>Minimum Essential </a:t>
            </a:r>
            <a:r>
              <a:rPr lang="en-US" i="1" dirty="0"/>
              <a:t>Coverage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i="1" dirty="0" smtClean="0"/>
              <a:t>Current </a:t>
            </a:r>
            <a:r>
              <a:rPr lang="en-US" sz="2000" i="1" dirty="0"/>
              <a:t>as of October 30, 2014</a:t>
            </a:r>
          </a:p>
        </p:txBody>
      </p:sp>
    </p:spTree>
    <p:extLst>
      <p:ext uri="{BB962C8B-B14F-4D97-AF65-F5344CB8AC3E}">
        <p14:creationId xmlns:p14="http://schemas.microsoft.com/office/powerpoint/2010/main" val="34498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Premium Tax Credits (PTC)?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73" y="706172"/>
            <a:ext cx="8229600" cy="1811464"/>
          </a:xfrm>
        </p:spPr>
        <p:txBody>
          <a:bodyPr/>
          <a:lstStyle/>
          <a:p>
            <a:r>
              <a:rPr lang="en-US" sz="2000" i="1" dirty="0">
                <a:latin typeface="Franklin Gothic Medium" panose="020B0603020102020204" pitchFamily="34" charset="0"/>
              </a:rPr>
              <a:t>Advanced payment</a:t>
            </a:r>
            <a:r>
              <a:rPr lang="en-US" sz="2000" dirty="0">
                <a:latin typeface="Franklin Gothic Medium" panose="020B0603020102020204" pitchFamily="34" charset="0"/>
              </a:rPr>
              <a:t> </a:t>
            </a:r>
            <a:r>
              <a:rPr lang="en-US" sz="2000" dirty="0"/>
              <a:t>of the PTC can be made</a:t>
            </a:r>
            <a:r>
              <a:rPr lang="en-US" sz="2000" b="1" i="1" dirty="0"/>
              <a:t> </a:t>
            </a:r>
            <a:r>
              <a:rPr lang="en-US" sz="2000" dirty="0"/>
              <a:t>based on a determination by the Marketplace during the application process. The actual PTC is claimed on the tax return.</a:t>
            </a:r>
          </a:p>
          <a:p>
            <a:r>
              <a:rPr lang="en-US" sz="2000" dirty="0"/>
              <a:t>The </a:t>
            </a:r>
            <a:r>
              <a:rPr lang="en-US" sz="2000" dirty="0" smtClean="0"/>
              <a:t>PTC </a:t>
            </a:r>
            <a:r>
              <a:rPr lang="en-US" sz="2000" dirty="0"/>
              <a:t>can be taken: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1588" y="3451840"/>
            <a:ext cx="1085115" cy="1054942"/>
          </a:xfrm>
          <a:prstGeom prst="ellipse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27961" y="4194345"/>
            <a:ext cx="676138" cy="451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rved Down Arrow 20"/>
          <p:cNvSpPr/>
          <p:nvPr/>
        </p:nvSpPr>
        <p:spPr>
          <a:xfrm rot="16200000">
            <a:off x="415892" y="4701816"/>
            <a:ext cx="657668" cy="252316"/>
          </a:xfrm>
          <a:prstGeom prst="curvedDownArrow">
            <a:avLst>
              <a:gd name="adj1" fmla="val 25000"/>
              <a:gd name="adj2" fmla="val 63264"/>
              <a:gd name="adj3" fmla="val 313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3829" y="4676622"/>
            <a:ext cx="10896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>
                <a:solidFill>
                  <a:prstClr val="black"/>
                </a:solidFill>
                <a:latin typeface="Myriad Pro" panose="020B0503030403020204"/>
              </a:rPr>
              <a:t>Reconciliation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2" y="3732358"/>
            <a:ext cx="720256" cy="45720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23" y="5390913"/>
            <a:ext cx="273368" cy="6400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26" y="4578244"/>
            <a:ext cx="552698" cy="6400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50800" dir="6000000" algn="ctr" rotWithShape="0">
              <a:srgbClr val="FFFFFF">
                <a:alpha val="300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02" y="4200916"/>
            <a:ext cx="370073" cy="37987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 rot="-2460000">
            <a:off x="750457" y="5231878"/>
            <a:ext cx="1085115" cy="1054942"/>
          </a:xfrm>
          <a:prstGeom prst="ellipse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32108" y="4370814"/>
            <a:ext cx="1085115" cy="1054942"/>
          </a:xfrm>
          <a:prstGeom prst="ellipse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rved Down Arrow 35"/>
          <p:cNvSpPr/>
          <p:nvPr/>
        </p:nvSpPr>
        <p:spPr>
          <a:xfrm rot="16200000" flipH="1" flipV="1">
            <a:off x="1482474" y="4718068"/>
            <a:ext cx="657668" cy="252316"/>
          </a:xfrm>
          <a:prstGeom prst="curvedDownArrow">
            <a:avLst>
              <a:gd name="adj1" fmla="val 25000"/>
              <a:gd name="adj2" fmla="val 63264"/>
              <a:gd name="adj3" fmla="val 313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911680" y="5174767"/>
            <a:ext cx="676138" cy="451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50" y="5213413"/>
            <a:ext cx="370073" cy="379877"/>
          </a:xfrm>
          <a:prstGeom prst="rect">
            <a:avLst/>
          </a:prstGeom>
        </p:spPr>
      </p:pic>
      <p:sp>
        <p:nvSpPr>
          <p:cNvPr id="74" name="Oval 73"/>
          <p:cNvSpPr/>
          <p:nvPr/>
        </p:nvSpPr>
        <p:spPr>
          <a:xfrm>
            <a:off x="7185319" y="3444129"/>
            <a:ext cx="1085115" cy="1054942"/>
          </a:xfrm>
          <a:prstGeom prst="ellipse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235973" y="4371556"/>
            <a:ext cx="1085115" cy="1054942"/>
          </a:xfrm>
          <a:prstGeom prst="ellipse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6434636" y="5147142"/>
            <a:ext cx="676138" cy="451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30" y="5447503"/>
            <a:ext cx="720256" cy="45720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47" y="4575502"/>
            <a:ext cx="273368" cy="6400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22" y="3628547"/>
            <a:ext cx="552698" cy="6400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50800" dir="6000000" algn="ctr" rotWithShape="0">
              <a:srgbClr val="FFFFFF">
                <a:alpha val="300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80" y="5193712"/>
            <a:ext cx="370073" cy="379877"/>
          </a:xfrm>
          <a:prstGeom prst="rect">
            <a:avLst/>
          </a:prstGeom>
        </p:spPr>
      </p:pic>
      <p:sp>
        <p:nvSpPr>
          <p:cNvPr id="73" name="Oval 72"/>
          <p:cNvSpPr/>
          <p:nvPr/>
        </p:nvSpPr>
        <p:spPr>
          <a:xfrm>
            <a:off x="7201601" y="5174766"/>
            <a:ext cx="1085115" cy="1054942"/>
          </a:xfrm>
          <a:prstGeom prst="ellipse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443587" y="4072807"/>
            <a:ext cx="676138" cy="451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93" y="4083687"/>
            <a:ext cx="370073" cy="37987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8882" y="2141020"/>
            <a:ext cx="8594214" cy="4193333"/>
            <a:chOff x="213755" y="2408256"/>
            <a:chExt cx="8594214" cy="3735771"/>
          </a:xfrm>
        </p:grpSpPr>
        <p:sp>
          <p:nvSpPr>
            <p:cNvPr id="7" name="TextBox 66"/>
            <p:cNvSpPr txBox="1"/>
            <p:nvPr/>
          </p:nvSpPr>
          <p:spPr>
            <a:xfrm>
              <a:off x="224124" y="2439462"/>
              <a:ext cx="3938279" cy="115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000" b="1" dirty="0" smtClean="0">
                  <a:latin typeface="Calibri" panose="020F0502020204030204" pitchFamily="34" charset="0"/>
                </a:rPr>
                <a:t>In advance</a:t>
              </a:r>
            </a:p>
            <a:p>
              <a:pPr marL="0" lvl="1" algn="ctr"/>
              <a:r>
                <a:rPr lang="en-US" sz="16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Forwarded </a:t>
              </a: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to the insurer</a:t>
              </a:r>
              <a:b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</a:br>
              <a:r>
                <a:rPr lang="en-US" sz="1600" dirty="0">
                  <a:solidFill>
                    <a:prstClr val="black"/>
                  </a:solidFill>
                  <a:latin typeface="Calibri" panose="020F0502020204030204" pitchFamily="34" charset="0"/>
                </a:rPr>
                <a:t>monthly to reduce </a:t>
              </a:r>
              <a:r>
                <a:rPr lang="en-US" sz="16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premiums; reconciled on tax return</a:t>
              </a:r>
              <a:endParaRPr lang="en-US" sz="16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8" name="TextBox 67"/>
            <p:cNvSpPr txBox="1"/>
            <p:nvPr/>
          </p:nvSpPr>
          <p:spPr>
            <a:xfrm>
              <a:off x="4677492" y="2474675"/>
              <a:ext cx="4130477" cy="71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000" b="1" dirty="0" smtClean="0">
                  <a:latin typeface="Calibri" panose="020F0502020204030204" pitchFamily="34" charset="0"/>
                </a:rPr>
                <a:t>At tax time</a:t>
              </a:r>
            </a:p>
            <a:p>
              <a:pPr marL="0" lvl="1" algn="ctr"/>
              <a:r>
                <a:rPr lang="en-US" sz="16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Claimed on the tax return</a:t>
              </a:r>
              <a:endParaRPr lang="en-US" sz="1600" dirty="0" smtClean="0">
                <a:latin typeface="Calibri" panose="020F0502020204030204" pitchFamily="34" charset="0"/>
              </a:endParaRPr>
            </a:p>
          </p:txBody>
        </p:sp>
        <p:cxnSp>
          <p:nvCxnSpPr>
            <p:cNvPr id="10" name="Straight Connector 30"/>
            <p:cNvCxnSpPr/>
            <p:nvPr/>
          </p:nvCxnSpPr>
          <p:spPr>
            <a:xfrm>
              <a:off x="4553238" y="2795875"/>
              <a:ext cx="15532" cy="33481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68"/>
            <p:cNvSpPr txBox="1"/>
            <p:nvPr/>
          </p:nvSpPr>
          <p:spPr>
            <a:xfrm>
              <a:off x="4119966" y="2408256"/>
              <a:ext cx="845763" cy="329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</a:rPr>
                <a:t>or</a:t>
              </a:r>
            </a:p>
          </p:txBody>
        </p:sp>
        <p:cxnSp>
          <p:nvCxnSpPr>
            <p:cNvPr id="12" name="Straight Connector 38"/>
            <p:cNvCxnSpPr/>
            <p:nvPr/>
          </p:nvCxnSpPr>
          <p:spPr>
            <a:xfrm>
              <a:off x="4840259" y="2834866"/>
              <a:ext cx="3902843" cy="1953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9"/>
            <p:cNvCxnSpPr/>
            <p:nvPr/>
          </p:nvCxnSpPr>
          <p:spPr>
            <a:xfrm>
              <a:off x="213755" y="2823549"/>
              <a:ext cx="3885732" cy="54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8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Premium Tax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786631"/>
            <a:ext cx="8229600" cy="4865716"/>
          </a:xfrm>
        </p:spPr>
        <p:txBody>
          <a:bodyPr/>
          <a:lstStyle/>
          <a:p>
            <a:r>
              <a:rPr lang="en-US" sz="1800" dirty="0"/>
              <a:t>The PTC is </a:t>
            </a:r>
            <a:r>
              <a:rPr lang="en-US" sz="1800" i="1" dirty="0">
                <a:latin typeface="Franklin Gothic Medium" panose="020B0603020102020204" pitchFamily="34" charset="0"/>
              </a:rPr>
              <a:t>refundable</a:t>
            </a:r>
            <a:r>
              <a:rPr lang="en-US" sz="1800" b="1" i="1" dirty="0"/>
              <a:t>.</a:t>
            </a:r>
          </a:p>
          <a:p>
            <a:r>
              <a:rPr lang="en-US" sz="1800" dirty="0"/>
              <a:t>Receipt of advance payments of PTC creates a </a:t>
            </a:r>
            <a:r>
              <a:rPr lang="en-US" sz="1800" i="1" dirty="0">
                <a:latin typeface="Franklin Gothic Medium" panose="020B0603020102020204" pitchFamily="34" charset="0"/>
              </a:rPr>
              <a:t>tax filing requirement</a:t>
            </a:r>
            <a:r>
              <a:rPr lang="en-US" sz="1800" dirty="0">
                <a:latin typeface="Franklin Gothic Medium" panose="020B0603020102020204" pitchFamily="34" charset="0"/>
              </a:rPr>
              <a:t>.</a:t>
            </a:r>
          </a:p>
          <a:p>
            <a:r>
              <a:rPr lang="en-US" sz="1800" dirty="0" smtClean="0"/>
              <a:t>If </a:t>
            </a:r>
            <a:r>
              <a:rPr lang="en-US" sz="1800" dirty="0"/>
              <a:t>no advance payments of PTC are made during the year, or if only part of the PTC is received during the year, the remainder may be claimed on the tax return. </a:t>
            </a:r>
          </a:p>
          <a:p>
            <a:r>
              <a:rPr lang="en-US" sz="1800" dirty="0"/>
              <a:t>If a taxpayer receives excess PTC, it must be paid back.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43793"/>
              </p:ext>
            </p:extLst>
          </p:nvPr>
        </p:nvGraphicFramePr>
        <p:xfrm>
          <a:off x="574179" y="2601364"/>
          <a:ext cx="8077098" cy="3442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3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923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328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REPAYMENT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LIMITS ON APTC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Franklin Gothic Medium" panose="020B06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61A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Franklin Gothic Medium" panose="020B06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61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61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79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Income 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(as %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of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federal poverty line)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SINGLE taxpayers will pay back no more than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 …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OTHER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Franklin Gothic Medium" panose="020B0603020102020204" pitchFamily="34" charset="0"/>
                        </a:rPr>
                        <a:t>taxpayers will pay back no more than….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Franklin Gothic Medium" panose="020B06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Under 200%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$300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$600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At least 200% but less than 300%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$750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$1,500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At least 300% but less than 400%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$1,250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Franklin Gothic Book" panose="020B0503020102020204" pitchFamily="34" charset="0"/>
                        </a:rPr>
                        <a:t>$2,500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0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400% and above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Full reconciliation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Full reconciliation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8890" marB="88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2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8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94003"/>
            <a:ext cx="8577026" cy="516966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should you care </a:t>
            </a:r>
            <a:r>
              <a:rPr lang="en-US" dirty="0"/>
              <a:t>about Marketplace </a:t>
            </a:r>
            <a:r>
              <a:rPr lang="en-US" dirty="0" smtClean="0"/>
              <a:t>enrollment and </a:t>
            </a:r>
            <a:r>
              <a:rPr lang="en-US" dirty="0"/>
              <a:t>PTC?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Marketplace enrollment is minimum essential coverage</a:t>
            </a:r>
          </a:p>
          <a:p>
            <a:r>
              <a:rPr lang="en-US" dirty="0"/>
              <a:t>People who </a:t>
            </a:r>
            <a:r>
              <a:rPr lang="en-US" dirty="0" smtClean="0"/>
              <a:t>receive advance payments of PTC </a:t>
            </a:r>
            <a:r>
              <a:rPr lang="en-US" i="1" dirty="0"/>
              <a:t>must</a:t>
            </a:r>
            <a:r>
              <a:rPr lang="en-US" dirty="0"/>
              <a:t> file a tax return, even if they otherwise have no tax filing requirement. </a:t>
            </a:r>
          </a:p>
          <a:p>
            <a:pPr lvl="1"/>
            <a:r>
              <a:rPr lang="en-US" dirty="0"/>
              <a:t>Also must file if a dependent received </a:t>
            </a:r>
            <a:r>
              <a:rPr lang="en-US" dirty="0" smtClean="0"/>
              <a:t>advance payments of PTC</a:t>
            </a:r>
            <a:r>
              <a:rPr lang="en-US" dirty="0"/>
              <a:t>, or</a:t>
            </a:r>
          </a:p>
          <a:p>
            <a:pPr lvl="1"/>
            <a:r>
              <a:rPr lang="en-US" dirty="0" smtClean="0"/>
              <a:t>If no PTC </a:t>
            </a:r>
            <a:r>
              <a:rPr lang="en-US" dirty="0"/>
              <a:t>was received </a:t>
            </a:r>
            <a:r>
              <a:rPr lang="en-US" dirty="0" smtClean="0"/>
              <a:t>in advance but </a:t>
            </a:r>
            <a:r>
              <a:rPr lang="en-US" dirty="0"/>
              <a:t>a taxpayer (or dependent) purchased coverage in the Marketplace and now wants </a:t>
            </a:r>
            <a:r>
              <a:rPr lang="en-US" dirty="0" smtClean="0"/>
              <a:t>to claim the </a:t>
            </a:r>
            <a:r>
              <a:rPr lang="en-US" dirty="0"/>
              <a:t>credit</a:t>
            </a:r>
          </a:p>
          <a:p>
            <a:r>
              <a:rPr lang="en-US" dirty="0" smtClean="0"/>
              <a:t>Advance payments of PTC are </a:t>
            </a:r>
            <a:r>
              <a:rPr lang="en-US" dirty="0"/>
              <a:t>reconciled against the amount of PTC that is allowed based on the taxpayer’s year-end household and income (Form 8962)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Franklin Gothic Medium" panose="020B0603020102020204" pitchFamily="34" charset="0"/>
              </a:rPr>
              <a:t>Who is </a:t>
            </a:r>
            <a:r>
              <a:rPr lang="en-US" sz="2200" i="1" dirty="0" smtClean="0">
                <a:latin typeface="Franklin Gothic Medium" panose="020B0603020102020204" pitchFamily="34" charset="0"/>
              </a:rPr>
              <a:t>newly</a:t>
            </a:r>
            <a:r>
              <a:rPr lang="en-US" sz="2200" dirty="0" smtClean="0">
                <a:latin typeface="Franklin Gothic Medium" panose="020B0603020102020204" pitchFamily="34" charset="0"/>
              </a:rPr>
              <a:t> eligible?</a:t>
            </a:r>
          </a:p>
          <a:p>
            <a:pPr lvl="1"/>
            <a:r>
              <a:rPr lang="en-US" sz="2000" dirty="0" smtClean="0"/>
              <a:t>Mainly adults, including parents (whether or not they work) and adults without dependent children</a:t>
            </a:r>
          </a:p>
          <a:p>
            <a:r>
              <a:rPr lang="en-US" sz="2200" dirty="0" smtClean="0">
                <a:latin typeface="Franklin Gothic Medium" panose="020B0603020102020204" pitchFamily="34" charset="0"/>
              </a:rPr>
              <a:t>At what income?</a:t>
            </a:r>
          </a:p>
          <a:p>
            <a:pPr lvl="1"/>
            <a:r>
              <a:rPr lang="en-US" sz="2000" dirty="0" smtClean="0"/>
              <a:t>138% of federal poverty level (FPL)</a:t>
            </a:r>
          </a:p>
          <a:p>
            <a:pPr lvl="1"/>
            <a:r>
              <a:rPr lang="en-US" sz="2000" dirty="0" smtClean="0"/>
              <a:t>Depends on family size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2000" dirty="0" smtClean="0">
              <a:latin typeface="Franklin Gothic Medium" panose="020B0603020102020204" pitchFamily="34" charset="0"/>
            </a:endParaRPr>
          </a:p>
          <a:p>
            <a:r>
              <a:rPr lang="en-US" sz="2000" dirty="0" smtClean="0">
                <a:latin typeface="Franklin Gothic Medium" panose="020B0603020102020204" pitchFamily="34" charset="0"/>
              </a:rPr>
              <a:t>Administered by CMS </a:t>
            </a:r>
            <a:r>
              <a:rPr lang="en-US" sz="2000" dirty="0" smtClean="0"/>
              <a:t>(Centers for Medicare and Medicaid Services) at the federal level and your state Medicaid agency 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640786" y="3266500"/>
          <a:ext cx="3674532" cy="2092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647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9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Family Size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138% FPL </a:t>
                      </a:r>
                    </a:p>
                    <a:p>
                      <a:pPr algn="ctr"/>
                      <a:r>
                        <a:rPr lang="en-US" sz="1600" i="1" dirty="0" smtClean="0"/>
                        <a:t>(in 2014 dollars)</a:t>
                      </a:r>
                      <a:endParaRPr lang="en-US" sz="1600" i="1" dirty="0"/>
                    </a:p>
                  </a:txBody>
                  <a:tcPr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$16,105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$21,707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$27,310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$32,913</a:t>
                      </a:r>
                      <a:endParaRPr lang="en-US" dirty="0"/>
                    </a:p>
                  </a:txBody>
                  <a:tcPr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State Medicaid Expansions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63" y="1046060"/>
            <a:ext cx="7322471" cy="50417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should </a:t>
            </a:r>
            <a:r>
              <a:rPr lang="en-US" dirty="0"/>
              <a:t>you </a:t>
            </a:r>
            <a:r>
              <a:rPr lang="en-US" dirty="0" smtClean="0"/>
              <a:t>care </a:t>
            </a:r>
            <a:r>
              <a:rPr lang="en-US" dirty="0"/>
              <a:t>about Medicaid coverage?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76" y="778289"/>
            <a:ext cx="8743071" cy="4584574"/>
          </a:xfrm>
        </p:spPr>
        <p:txBody>
          <a:bodyPr/>
          <a:lstStyle/>
          <a:p>
            <a:r>
              <a:rPr lang="en-US" sz="2000" dirty="0">
                <a:latin typeface="Franklin Gothic Medium" panose="020B0603020102020204" pitchFamily="34" charset="0"/>
              </a:rPr>
              <a:t>In Medicaid expansion states, </a:t>
            </a:r>
            <a:r>
              <a:rPr lang="en-US" sz="2000" dirty="0"/>
              <a:t>more low-income people will have minimum essential coverage</a:t>
            </a:r>
          </a:p>
          <a:p>
            <a:pPr lvl="1"/>
            <a:r>
              <a:rPr lang="en-US" sz="1800" i="1" dirty="0"/>
              <a:t>Likely to have an easier tax return: </a:t>
            </a:r>
            <a:r>
              <a:rPr lang="en-US" sz="1800" dirty="0"/>
              <a:t>More likely to check a box on the tax </a:t>
            </a:r>
            <a:r>
              <a:rPr lang="en-US" sz="1800" dirty="0" smtClean="0"/>
              <a:t>return for MEC </a:t>
            </a:r>
            <a:r>
              <a:rPr lang="en-US" sz="1800" dirty="0"/>
              <a:t>instead of determining exemption eligibility or calculating shared responsibility payment. </a:t>
            </a:r>
          </a:p>
          <a:p>
            <a:pPr lvl="1"/>
            <a:r>
              <a:rPr lang="en-US" sz="1800" i="1" dirty="0"/>
              <a:t>Referral for coverage:</a:t>
            </a:r>
            <a:r>
              <a:rPr lang="en-US" sz="1800" dirty="0"/>
              <a:t> </a:t>
            </a:r>
            <a:r>
              <a:rPr lang="en-US" sz="1800" dirty="0" smtClean="0"/>
              <a:t>Eligible people can enroll in Medicaid at any time. Enrollment in Marketplace coverage is limited to open and special enrollment periods.  </a:t>
            </a:r>
            <a:endParaRPr lang="en-US" sz="1800" dirty="0"/>
          </a:p>
          <a:p>
            <a:r>
              <a:rPr lang="en-US" sz="2000" dirty="0">
                <a:latin typeface="Franklin Gothic Medium" panose="020B0603020102020204" pitchFamily="34" charset="0"/>
              </a:rPr>
              <a:t>In non-expansion states, </a:t>
            </a:r>
            <a:r>
              <a:rPr lang="en-US" sz="2000" dirty="0"/>
              <a:t>low-income adults may be in a </a:t>
            </a:r>
            <a:r>
              <a:rPr lang="en-US" sz="2000" i="1" dirty="0">
                <a:latin typeface="Franklin Gothic Medium" panose="020B0603020102020204" pitchFamily="34" charset="0"/>
              </a:rPr>
              <a:t>coverage gap</a:t>
            </a:r>
            <a:r>
              <a:rPr lang="en-US" sz="2000" dirty="0"/>
              <a:t>: </a:t>
            </a:r>
            <a:r>
              <a:rPr lang="en-US" sz="2000" dirty="0" smtClean="0"/>
              <a:t>not eligible for help until PTC begins at 100% FPL</a:t>
            </a:r>
            <a:endParaRPr lang="en-US" sz="2000" dirty="0"/>
          </a:p>
          <a:p>
            <a:pPr lvl="1"/>
            <a:r>
              <a:rPr lang="en-US" sz="1800" i="1" dirty="0"/>
              <a:t>Less likely to have coverage:  </a:t>
            </a:r>
            <a:r>
              <a:rPr lang="en-US" sz="1800" dirty="0" smtClean="0"/>
              <a:t>More will </a:t>
            </a:r>
            <a:r>
              <a:rPr lang="en-US" sz="1800" dirty="0"/>
              <a:t>need to qualify for an exemption </a:t>
            </a:r>
            <a:r>
              <a:rPr lang="en-US" sz="1800" dirty="0" smtClean="0"/>
              <a:t>or make a shared </a:t>
            </a:r>
            <a:r>
              <a:rPr lang="en-US" sz="1800" dirty="0"/>
              <a:t>responsibility payment.  </a:t>
            </a:r>
          </a:p>
          <a:p>
            <a:pPr lvl="1"/>
            <a:r>
              <a:rPr lang="en-US" sz="1800" i="1" dirty="0"/>
              <a:t>Referral for coverage: </a:t>
            </a:r>
            <a:r>
              <a:rPr lang="en-US" sz="1800" i="1" dirty="0" smtClean="0"/>
              <a:t> </a:t>
            </a:r>
            <a:r>
              <a:rPr lang="en-US" sz="1800" dirty="0" smtClean="0"/>
              <a:t>Enrollment in Marketplace coverage </a:t>
            </a:r>
            <a:r>
              <a:rPr lang="en-US" sz="1800" dirty="0"/>
              <a:t>is limited to open and special enrollment periods</a:t>
            </a:r>
            <a:r>
              <a:rPr lang="en-US" sz="1800" dirty="0" smtClean="0"/>
              <a:t>. However, </a:t>
            </a:r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person may </a:t>
            </a:r>
            <a:r>
              <a:rPr lang="en-US" sz="1800" dirty="0" smtClean="0"/>
              <a:t>be eligible </a:t>
            </a:r>
            <a:r>
              <a:rPr lang="en-US" sz="1800" dirty="0"/>
              <a:t>for </a:t>
            </a:r>
            <a:r>
              <a:rPr lang="en-US" sz="1800" dirty="0" smtClean="0"/>
              <a:t>Medicaid under existing rules (even without expansion) </a:t>
            </a:r>
            <a:r>
              <a:rPr lang="en-US" sz="1800" dirty="0"/>
              <a:t>so it’s helpful to check. 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382" y="5566354"/>
            <a:ext cx="6031974" cy="646331"/>
          </a:xfrm>
          <a:prstGeom prst="rect">
            <a:avLst/>
          </a:prstGeom>
          <a:solidFill>
            <a:srgbClr val="99FF99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There </a:t>
            </a:r>
            <a:r>
              <a:rPr lang="en-US" dirty="0"/>
              <a:t>is an exemption for people who are in the coverage gap in states that </a:t>
            </a:r>
            <a:r>
              <a:rPr lang="en-US" dirty="0" smtClean="0"/>
              <a:t>did not expand </a:t>
            </a:r>
            <a:r>
              <a:rPr lang="en-US" dirty="0"/>
              <a:t>Medicaid. </a:t>
            </a:r>
          </a:p>
        </p:txBody>
      </p:sp>
      <p:sp>
        <p:nvSpPr>
          <p:cNvPr id="8" name="Diamond 7"/>
          <p:cNvSpPr/>
          <p:nvPr/>
        </p:nvSpPr>
        <p:spPr>
          <a:xfrm>
            <a:off x="907858" y="5525454"/>
            <a:ext cx="914400" cy="728133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TIP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Essential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minimum essential coverage (MEC)?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Starting in 2014, most people are required to have health insurance </a:t>
            </a:r>
            <a:r>
              <a:rPr lang="en-US" sz="2200" dirty="0" smtClean="0"/>
              <a:t>that qualifies as </a:t>
            </a:r>
            <a:r>
              <a:rPr lang="en-US" sz="2200" i="1" dirty="0" smtClean="0">
                <a:latin typeface="Franklin Gothic Medium" panose="020B0603020102020204" pitchFamily="34" charset="0"/>
              </a:rPr>
              <a:t>minimum essential coverage </a:t>
            </a:r>
            <a:r>
              <a:rPr lang="en-US" sz="2200" dirty="0" smtClean="0"/>
              <a:t>and </a:t>
            </a:r>
            <a:r>
              <a:rPr lang="en-US" sz="2200" dirty="0"/>
              <a:t>to report it on their tax return.</a:t>
            </a:r>
          </a:p>
          <a:p>
            <a:r>
              <a:rPr lang="en-US" sz="2200" dirty="0" smtClean="0"/>
              <a:t>Most </a:t>
            </a:r>
            <a:r>
              <a:rPr lang="en-US" sz="2200" dirty="0"/>
              <a:t>types of coverage count as minimum essential coverage</a:t>
            </a:r>
          </a:p>
          <a:p>
            <a:r>
              <a:rPr lang="en-US" sz="2200" dirty="0"/>
              <a:t>Coverage for one day = coverage for the month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Essential Coverage (MEC)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199" y="924674"/>
            <a:ext cx="4047067" cy="5433793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rgbClr val="175475"/>
            </a:solidFill>
          </a:ln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175475"/>
                </a:solidFill>
                <a:latin typeface="Franklin Gothic Medium" panose="020B0603020102020204" pitchFamily="34" charset="0"/>
              </a:rPr>
              <a:t>QUALIFIES AS MEC</a:t>
            </a:r>
          </a:p>
          <a:p>
            <a:pPr algn="ctr"/>
            <a:endParaRPr lang="en-US" b="1" dirty="0" smtClean="0">
              <a:solidFill>
                <a:srgbClr val="175475"/>
              </a:solidFill>
            </a:endParaRPr>
          </a:p>
          <a:p>
            <a:r>
              <a:rPr lang="en-US" sz="1600" dirty="0" smtClean="0">
                <a:solidFill>
                  <a:srgbClr val="175475"/>
                </a:solidFill>
                <a:latin typeface="Franklin Gothic Medium" panose="020B0603020102020204" pitchFamily="34" charset="0"/>
              </a:rPr>
              <a:t>Employer sponsored coverage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Employee coverage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COBRA </a:t>
            </a:r>
          </a:p>
          <a:p>
            <a:pPr marL="400050" lvl="1" indent="-171450">
              <a:spcAft>
                <a:spcPts val="600"/>
              </a:spcAft>
              <a:buFont typeface="Franklin Gothic Book" panose="020B0503020102020204" pitchFamily="34" charset="0"/>
              <a:buChar char="−"/>
            </a:pPr>
            <a:r>
              <a:rPr lang="en-US" sz="1400" dirty="0"/>
              <a:t>Retiree </a:t>
            </a:r>
            <a:r>
              <a:rPr lang="en-US" sz="1400" dirty="0" smtClean="0"/>
              <a:t>coverage</a:t>
            </a:r>
            <a:endParaRPr lang="en-US" b="1" dirty="0" smtClean="0">
              <a:solidFill>
                <a:srgbClr val="175475"/>
              </a:solidFill>
            </a:endParaRPr>
          </a:p>
          <a:p>
            <a:r>
              <a:rPr lang="en-US" sz="1600" dirty="0" smtClean="0">
                <a:solidFill>
                  <a:srgbClr val="175475"/>
                </a:solidFill>
                <a:latin typeface="Franklin Gothic Medium" panose="020B0603020102020204" pitchFamily="34" charset="0"/>
              </a:rPr>
              <a:t>Individual health insurance 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 smtClean="0"/>
              <a:t>Purchased from a health insurance company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 smtClean="0"/>
              <a:t>Purchased through the Marketplace</a:t>
            </a:r>
          </a:p>
          <a:p>
            <a:pPr marL="400050" lvl="1" indent="-171450">
              <a:spcAft>
                <a:spcPts val="600"/>
              </a:spcAft>
              <a:buFont typeface="Franklin Gothic Book" panose="020B0503020102020204" pitchFamily="34" charset="0"/>
              <a:buChar char="−"/>
            </a:pPr>
            <a:r>
              <a:rPr lang="en-US" sz="1400" dirty="0" smtClean="0"/>
              <a:t>Provided through a student health plan</a:t>
            </a:r>
            <a:endParaRPr lang="en-US" b="1" dirty="0" smtClean="0">
              <a:solidFill>
                <a:srgbClr val="175475"/>
              </a:solidFill>
            </a:endParaRPr>
          </a:p>
          <a:p>
            <a:r>
              <a:rPr lang="en-US" sz="1600" dirty="0" smtClean="0">
                <a:solidFill>
                  <a:srgbClr val="175475"/>
                </a:solidFill>
                <a:latin typeface="Franklin Gothic Medium" panose="020B0603020102020204" pitchFamily="34" charset="0"/>
              </a:rPr>
              <a:t>Government-sponsored plans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Medicare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Most Medicaid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CHIP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Most TRICARE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Most VA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State high-risk insurance pools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Peace Corps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r>
              <a:rPr lang="en-US" sz="1400" dirty="0"/>
              <a:t>Refugee Medical Assistance</a:t>
            </a:r>
          </a:p>
          <a:p>
            <a:pPr marL="400050" lvl="1" indent="-171450">
              <a:buFont typeface="Franklin Gothic Book" panose="020B0503020102020204" pitchFamily="34" charset="0"/>
              <a:buChar char="−"/>
            </a:pPr>
            <a:endParaRPr lang="en-US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703199" y="926482"/>
            <a:ext cx="4123266" cy="5431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175475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175475"/>
                </a:solidFill>
                <a:latin typeface="Franklin Gothic Medium" panose="020B0603020102020204" pitchFamily="34" charset="0"/>
              </a:rPr>
              <a:t>LIMITED BENEFITS THAT ARE NOT MEC</a:t>
            </a:r>
          </a:p>
          <a:p>
            <a:pPr algn="ctr"/>
            <a:endParaRPr lang="en-US" b="1" dirty="0" smtClean="0">
              <a:solidFill>
                <a:srgbClr val="175475"/>
              </a:solidFill>
            </a:endParaRP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Single-benefit coverage (e.g., dental-only or vision-only plans)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Accident or disability insurance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Workers’ compensation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AmeriCorps/</a:t>
            </a:r>
            <a:r>
              <a:rPr lang="en-US" sz="1600" dirty="0" err="1" smtClean="0"/>
              <a:t>AfterCorps</a:t>
            </a:r>
            <a:r>
              <a:rPr lang="en-US" sz="1600" dirty="0" smtClean="0"/>
              <a:t> coverage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Limited-benefit Medicaid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Family planning services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err="1" smtClean="0">
                <a:solidFill>
                  <a:srgbClr val="C00000"/>
                </a:solidFill>
              </a:rPr>
              <a:t>Tuberculous</a:t>
            </a:r>
            <a:r>
              <a:rPr lang="en-US" sz="1400" dirty="0" smtClean="0">
                <a:solidFill>
                  <a:srgbClr val="C00000"/>
                </a:solidFill>
              </a:rPr>
              <a:t> treatment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Pregnancy-related 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Emergency medical condition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1115 demonstrations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Medically needy</a:t>
            </a:r>
          </a:p>
          <a:p>
            <a:pPr marL="400050" lvl="1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Limited-benefit TRICARE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Space-available care</a:t>
            </a:r>
          </a:p>
          <a:p>
            <a:pPr marL="731520" lvl="2" indent="-237744">
              <a:buFont typeface="Calibri" panose="020F0502020204030204" pitchFamily="34" charset="0"/>
              <a:buChar char="–"/>
            </a:pPr>
            <a:r>
              <a:rPr lang="en-US" sz="1400" dirty="0" smtClean="0">
                <a:solidFill>
                  <a:srgbClr val="C00000"/>
                </a:solidFill>
              </a:rPr>
              <a:t>Line-of-duty care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564654" y="3025570"/>
            <a:ext cx="264377" cy="2494632"/>
          </a:xfrm>
          <a:prstGeom prst="rightBrace">
            <a:avLst>
              <a:gd name="adj1" fmla="val 40333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84596" y="3857388"/>
            <a:ext cx="88623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rPr>
              <a:t>Exemption available for </a:t>
            </a:r>
            <a:r>
              <a:rPr lang="en-US" sz="1200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rPr>
              <a:t>2014 – no penalty</a:t>
            </a:r>
            <a:endParaRPr lang="en-US" sz="1200" dirty="0">
              <a:solidFill>
                <a:schemeClr val="bg1"/>
              </a:solidFill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40780" y="1388962"/>
            <a:ext cx="3512722" cy="0"/>
          </a:xfrm>
          <a:prstGeom prst="line">
            <a:avLst/>
          </a:prstGeom>
          <a:ln w="19050">
            <a:solidFill>
              <a:srgbClr val="1754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08471" y="1388962"/>
            <a:ext cx="3512722" cy="0"/>
          </a:xfrm>
          <a:prstGeom prst="line">
            <a:avLst/>
          </a:prstGeom>
          <a:ln w="19050">
            <a:solidFill>
              <a:srgbClr val="1754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4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of MEC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Franklin Gothic Medium" panose="020B0603020102020204" pitchFamily="34" charset="0"/>
              </a:rPr>
              <a:t>Many people will have no tax </a:t>
            </a:r>
            <a:r>
              <a:rPr lang="en-US" sz="2000" dirty="0">
                <a:latin typeface="Franklin Gothic Medium" panose="020B0603020102020204" pitchFamily="34" charset="0"/>
              </a:rPr>
              <a:t>document </a:t>
            </a:r>
            <a:r>
              <a:rPr lang="en-US" sz="2000" dirty="0" smtClean="0">
                <a:latin typeface="Franklin Gothic Medium" panose="020B0603020102020204" pitchFamily="34" charset="0"/>
              </a:rPr>
              <a:t>that verifies </a:t>
            </a:r>
            <a:r>
              <a:rPr lang="en-US" sz="2000" dirty="0">
                <a:latin typeface="Franklin Gothic Medium" panose="020B0603020102020204" pitchFamily="34" charset="0"/>
              </a:rPr>
              <a:t>MEC in 2014</a:t>
            </a:r>
          </a:p>
          <a:p>
            <a:pPr lvl="1"/>
            <a:r>
              <a:rPr lang="en-US" sz="2000" dirty="0" smtClean="0"/>
              <a:t>Coverage reporting by employers </a:t>
            </a:r>
            <a:r>
              <a:rPr lang="en-US" sz="2000" dirty="0"/>
              <a:t>and insurers </a:t>
            </a:r>
            <a:r>
              <a:rPr lang="en-US" sz="2000" dirty="0" smtClean="0"/>
              <a:t>is voluntary for 2014; will be mandatory starting </a:t>
            </a:r>
            <a:r>
              <a:rPr lang="en-US" sz="2000" dirty="0"/>
              <a:t>in Tax Year 2015. </a:t>
            </a:r>
          </a:p>
          <a:p>
            <a:r>
              <a:rPr lang="en-US" sz="2000" dirty="0" smtClean="0">
                <a:latin typeface="Franklin Gothic Medium" panose="020B0603020102020204" pitchFamily="34" charset="0"/>
              </a:rPr>
              <a:t>Tax preparers do not need to see specific documentation of insurance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Instead, tax preparers will use </a:t>
            </a:r>
            <a:r>
              <a:rPr lang="en-US" sz="2000" i="1" dirty="0" smtClean="0"/>
              <a:t>due diligence </a:t>
            </a:r>
            <a:r>
              <a:rPr lang="en-US" sz="2000" dirty="0" smtClean="0"/>
              <a:t>to determine whether a client has coverage. This includes: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comprehensive </a:t>
            </a:r>
            <a:r>
              <a:rPr lang="en-US" sz="1800" dirty="0" smtClean="0"/>
              <a:t>interview that includes questions about insurance coverage</a:t>
            </a:r>
          </a:p>
          <a:p>
            <a:pPr lvl="1"/>
            <a:r>
              <a:rPr lang="en-US" sz="1800" dirty="0"/>
              <a:t>A W-2 with code DD in box </a:t>
            </a:r>
            <a:r>
              <a:rPr lang="en-US" sz="1800" dirty="0" smtClean="0"/>
              <a:t>12, which </a:t>
            </a:r>
            <a:r>
              <a:rPr lang="en-US" sz="1800" dirty="0"/>
              <a:t>indicates some type of health coverage through the employer for some number of months (individual or family coverage)</a:t>
            </a:r>
          </a:p>
          <a:p>
            <a:pPr lvl="1"/>
            <a:r>
              <a:rPr lang="en-US" sz="1800" dirty="0" smtClean="0"/>
              <a:t>Form 1095-A, for people who purchased coverage in the Marketplace</a:t>
            </a:r>
          </a:p>
          <a:p>
            <a:pPr lvl="1"/>
            <a:r>
              <a:rPr lang="en-US" sz="1800" dirty="0" smtClean="0"/>
              <a:t>Forms 1095-B or 1095-C, but since these forms are optional, failure to get one does </a:t>
            </a:r>
            <a:r>
              <a:rPr lang="en-US" sz="1800" i="1" dirty="0" smtClean="0"/>
              <a:t>not</a:t>
            </a:r>
            <a:r>
              <a:rPr lang="en-US" sz="1800" dirty="0" smtClean="0"/>
              <a:t> indicate lack of coverage. Many insured people will not receive these forms for 2014. </a:t>
            </a:r>
          </a:p>
          <a:p>
            <a:r>
              <a:rPr lang="en-US" sz="2000" dirty="0" smtClean="0"/>
              <a:t>Reminder: Tax return is signed under penalty of perjury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ACA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forms that show evidence of coverage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2" y="757356"/>
            <a:ext cx="5641958" cy="3803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4473561" y="2568313"/>
            <a:ext cx="1396999" cy="279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870560" y="1490140"/>
            <a:ext cx="381991" cy="1092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0606" y="905365"/>
            <a:ext cx="285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Cost of employer-sponsored coverage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3000262"/>
            <a:ext cx="3936597" cy="3718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4927615" y="3857949"/>
            <a:ext cx="1605592" cy="620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99116" y="4241975"/>
            <a:ext cx="938307" cy="1040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5963" y="5223640"/>
            <a:ext cx="285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Medicare premiums deducted from benefits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52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forms that show evidence of coverage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86" y="948266"/>
            <a:ext cx="5918210" cy="5222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402626" y="1021215"/>
            <a:ext cx="248970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Form 1095-A</a:t>
            </a:r>
            <a:endParaRPr lang="en-US" sz="2000" b="1" dirty="0"/>
          </a:p>
          <a:p>
            <a:pPr marL="342900" indent="-342900" defTabSz="4572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Myriad Pro Semibold"/>
              </a:rPr>
              <a:t>Everyone who purchased </a:t>
            </a:r>
            <a:r>
              <a:rPr lang="en-US" sz="2000" dirty="0" smtClean="0">
                <a:latin typeface="Calibri" panose="020F0502020204030204" pitchFamily="34" charset="0"/>
                <a:cs typeface="Myriad Pro Semibold"/>
              </a:rPr>
              <a:t>2014 insurance </a:t>
            </a:r>
            <a:r>
              <a:rPr lang="en-US" sz="2000" dirty="0">
                <a:latin typeface="Calibri" panose="020F0502020204030204" pitchFamily="34" charset="0"/>
                <a:cs typeface="Myriad Pro Semibold"/>
              </a:rPr>
              <a:t>in the </a:t>
            </a:r>
            <a:r>
              <a:rPr lang="en-US" sz="2000" dirty="0" smtClean="0">
                <a:latin typeface="Calibri" panose="020F0502020204030204" pitchFamily="34" charset="0"/>
                <a:cs typeface="Myriad Pro Semibold"/>
              </a:rPr>
              <a:t>Marketplace will </a:t>
            </a:r>
            <a:r>
              <a:rPr lang="en-US" sz="2000" dirty="0">
                <a:latin typeface="Calibri" panose="020F0502020204030204" pitchFamily="34" charset="0"/>
                <a:cs typeface="Myriad Pro Semibold"/>
              </a:rPr>
              <a:t>receive a 1095-A by January 31, 2015.</a:t>
            </a:r>
          </a:p>
        </p:txBody>
      </p:sp>
    </p:spTree>
    <p:extLst>
      <p:ext uri="{BB962C8B-B14F-4D97-AF65-F5344CB8AC3E}">
        <p14:creationId xmlns:p14="http://schemas.microsoft.com/office/powerpoint/2010/main" val="39510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</a:t>
            </a:r>
            <a:r>
              <a:rPr lang="en-US" dirty="0" smtClean="0"/>
              <a:t>forms that show evidence of coverage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72056"/>
            <a:ext cx="8490307" cy="47882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Form 1095-B </a:t>
            </a:r>
          </a:p>
          <a:p>
            <a:pPr marL="342900" indent="-342900">
              <a:buFont typeface="Wingdings" charset="2"/>
              <a:buChar char="§"/>
            </a:pP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Will be sent to taxpayers, mainly by health insurance issuers</a:t>
            </a:r>
          </a:p>
          <a:p>
            <a:pPr marL="342900" indent="-342900">
              <a:buFont typeface="Wingdings" charset="2"/>
              <a:buChar char="§"/>
            </a:pP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Filing this form is </a:t>
            </a:r>
            <a:r>
              <a:rPr lang="en-US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optional </a:t>
            </a: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issuers for tax year 2014 </a:t>
            </a:r>
            <a:endParaRPr lang="en-US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2" y="1988285"/>
            <a:ext cx="8601493" cy="4178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61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05" y="2047919"/>
            <a:ext cx="8357768" cy="4232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7608" y="48840"/>
            <a:ext cx="7765978" cy="516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>
                <a:solidFill>
                  <a:srgbClr val="175475"/>
                </a:solidFill>
                <a:latin typeface="Myriad Pro Semibold"/>
                <a:ea typeface="+mj-ea"/>
                <a:cs typeface="Myriad Pro Semibold"/>
              </a:defRPr>
            </a:lvl1pPr>
          </a:lstStyle>
          <a:p>
            <a:r>
              <a:rPr lang="en-US" dirty="0" smtClean="0"/>
              <a:t>Tax forms that show evidence of coverage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0" y="602364"/>
            <a:ext cx="8490307" cy="140899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Form 1095-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342900" indent="-342900">
              <a:buFont typeface="Wingdings" charset="2"/>
              <a:buChar char="§"/>
            </a:pP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Will be sent to taxpayers, mainly by large employers that are subject to the employer shared responsibility requirement</a:t>
            </a:r>
          </a:p>
          <a:p>
            <a:pPr marL="342900" indent="-342900">
              <a:buFont typeface="Wingdings" charset="2"/>
              <a:buChar char="§"/>
            </a:pP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Filing this form is </a:t>
            </a:r>
            <a:r>
              <a:rPr lang="en-US" b="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optional </a:t>
            </a: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employers in tax year 2014 </a:t>
            </a:r>
            <a:endParaRPr lang="en-US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1" y="97668"/>
            <a:ext cx="8564032" cy="516966"/>
          </a:xfrm>
        </p:spPr>
        <p:txBody>
          <a:bodyPr/>
          <a:lstStyle/>
          <a:p>
            <a:r>
              <a:rPr lang="en-US" dirty="0"/>
              <a:t>What information will I get </a:t>
            </a:r>
            <a:r>
              <a:rPr lang="en-US" dirty="0" smtClean="0"/>
              <a:t>from clients at </a:t>
            </a:r>
            <a:r>
              <a:rPr lang="en-US" dirty="0"/>
              <a:t>intake?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IRS Form 13614-C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3" y="2379134"/>
            <a:ext cx="9155573" cy="335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448" y="1046218"/>
            <a:ext cx="8229600" cy="1159618"/>
          </a:xfrm>
        </p:spPr>
        <p:txBody>
          <a:bodyPr/>
          <a:lstStyle/>
          <a:p>
            <a:endParaRPr lang="en-US" b="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5667" y="2691915"/>
            <a:ext cx="1396999" cy="279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07067" y="1761067"/>
            <a:ext cx="1397000" cy="930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4107" y="1557739"/>
            <a:ext cx="28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essential coverage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Reyes Family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1" y="1198574"/>
            <a:ext cx="6635392" cy="1612074"/>
          </a:xfrm>
        </p:spPr>
        <p:txBody>
          <a:bodyPr/>
          <a:lstStyle/>
          <a:p>
            <a:r>
              <a:rPr lang="en-US" sz="2000" dirty="0" smtClean="0"/>
              <a:t>Sonya Reyes lost her health coverage in June 2014</a:t>
            </a:r>
          </a:p>
          <a:p>
            <a:r>
              <a:rPr lang="en-US" sz="2000" dirty="0" smtClean="0"/>
              <a:t>Gilberto Reyes received reimbursement for some medical costs through workers compensation after he was injured at work.</a:t>
            </a:r>
          </a:p>
          <a:p>
            <a:r>
              <a:rPr lang="en-US" sz="2000" dirty="0" smtClean="0"/>
              <a:t>Kids, Gaby and Marco, were enrolled in CHIP all year.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847" y="635765"/>
            <a:ext cx="1890631" cy="184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6463"/>
            <a:ext cx="9155573" cy="335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Multiply 7"/>
          <p:cNvSpPr/>
          <p:nvPr/>
        </p:nvSpPr>
        <p:spPr>
          <a:xfrm>
            <a:off x="443397" y="3468650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443397" y="3726694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46817" y="5169771"/>
            <a:ext cx="84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orte" panose="03060902040502070203" pitchFamily="66" charset="0"/>
              </a:rPr>
              <a:t>Sonya</a:t>
            </a:r>
            <a:endParaRPr lang="en-US" sz="16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9740" y="5342523"/>
            <a:ext cx="1071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orte" panose="03060902040502070203" pitchFamily="66" charset="0"/>
              </a:rPr>
              <a:t>Gilberto</a:t>
            </a:r>
            <a:endParaRPr lang="en-US" sz="16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9740" y="5701378"/>
            <a:ext cx="84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orte" panose="03060902040502070203" pitchFamily="66" charset="0"/>
              </a:rPr>
              <a:t>Marco</a:t>
            </a:r>
            <a:endParaRPr lang="en-US" sz="16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9740" y="5529341"/>
            <a:ext cx="84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orte" panose="03060902040502070203" pitchFamily="66" charset="0"/>
              </a:rPr>
              <a:t>Gaby</a:t>
            </a:r>
            <a:endParaRPr lang="en-US" sz="16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726357" y="5541376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717115" y="5730954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5161998" y="5228924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682788" y="5384147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14301" y="588292"/>
            <a:ext cx="8490307" cy="478823"/>
          </a:xfrm>
        </p:spPr>
        <p:txBody>
          <a:bodyPr/>
          <a:lstStyle/>
          <a:p>
            <a:r>
              <a:rPr lang="en-US" i="1" dirty="0" smtClean="0"/>
              <a:t>Did you have insurance in 2014?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80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Reyes Family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1" y="1167401"/>
            <a:ext cx="6929966" cy="1612074"/>
          </a:xfrm>
        </p:spPr>
        <p:txBody>
          <a:bodyPr/>
          <a:lstStyle/>
          <a:p>
            <a:r>
              <a:rPr lang="en-US" sz="2000" dirty="0" smtClean="0"/>
              <a:t>Next steps:</a:t>
            </a:r>
          </a:p>
          <a:p>
            <a:pPr lvl="1"/>
            <a:r>
              <a:rPr lang="en-US" sz="1800" dirty="0" smtClean="0"/>
              <a:t>No more questions about Gaby and Marco – they’re covered</a:t>
            </a:r>
          </a:p>
          <a:p>
            <a:pPr lvl="1"/>
            <a:r>
              <a:rPr lang="en-US" sz="1800" dirty="0" smtClean="0"/>
              <a:t>Figure out if Sonya and Gilberto are eligible for exemptions for their months without coverage</a:t>
            </a:r>
          </a:p>
          <a:p>
            <a:pPr lvl="1"/>
            <a:r>
              <a:rPr lang="en-US" sz="1800" dirty="0" smtClean="0"/>
              <a:t>If they qualify, correct the intake sheet to note the exemption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965" y="635765"/>
            <a:ext cx="1890631" cy="184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6463"/>
            <a:ext cx="9155573" cy="335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Multiply 7"/>
          <p:cNvSpPr/>
          <p:nvPr/>
        </p:nvSpPr>
        <p:spPr>
          <a:xfrm>
            <a:off x="443397" y="3468650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443397" y="3726694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46817" y="5169771"/>
            <a:ext cx="84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orte" panose="03060902040502070203" pitchFamily="66" charset="0"/>
              </a:rPr>
              <a:t>Sonya</a:t>
            </a:r>
            <a:endParaRPr lang="en-US" sz="16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9740" y="5342523"/>
            <a:ext cx="1071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orte" panose="03060902040502070203" pitchFamily="66" charset="0"/>
              </a:rPr>
              <a:t>Gilberto</a:t>
            </a:r>
            <a:endParaRPr lang="en-US" sz="16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9740" y="5701378"/>
            <a:ext cx="84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orte" panose="03060902040502070203" pitchFamily="66" charset="0"/>
              </a:rPr>
              <a:t>Marco</a:t>
            </a:r>
            <a:endParaRPr lang="en-US" sz="16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9740" y="5529341"/>
            <a:ext cx="84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Forte" panose="03060902040502070203" pitchFamily="66" charset="0"/>
              </a:rPr>
              <a:t>Gaby</a:t>
            </a:r>
            <a:endParaRPr lang="en-US" sz="16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726357" y="5541376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717115" y="5730954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5161998" y="5228924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682788" y="5384147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14301" y="588292"/>
            <a:ext cx="8490307" cy="478823"/>
          </a:xfrm>
        </p:spPr>
        <p:txBody>
          <a:bodyPr/>
          <a:lstStyle/>
          <a:p>
            <a:r>
              <a:rPr lang="en-US" i="1" dirty="0" smtClean="0"/>
              <a:t>Did you have insurance in 2014?</a:t>
            </a:r>
            <a:endParaRPr lang="en-US" i="1" dirty="0"/>
          </a:p>
        </p:txBody>
      </p:sp>
      <p:sp>
        <p:nvSpPr>
          <p:cNvPr id="19" name="Multiply 18"/>
          <p:cNvSpPr/>
          <p:nvPr/>
        </p:nvSpPr>
        <p:spPr>
          <a:xfrm>
            <a:off x="8183343" y="5224038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8183343" y="5384147"/>
            <a:ext cx="270933" cy="27940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during the first open enrollment?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34" y="854363"/>
            <a:ext cx="8229600" cy="5077367"/>
          </a:xfrm>
        </p:spPr>
        <p:txBody>
          <a:bodyPr/>
          <a:lstStyle/>
          <a:p>
            <a:r>
              <a:rPr lang="en-US" i="1" dirty="0" smtClean="0">
                <a:latin typeface="Franklin Gothic Medium" panose="020B0603020102020204" pitchFamily="34" charset="0"/>
              </a:rPr>
              <a:t>Successes</a:t>
            </a:r>
          </a:p>
          <a:p>
            <a:pPr lvl="1"/>
            <a:r>
              <a:rPr lang="en-US" dirty="0" smtClean="0"/>
              <a:t> 8 million people enrolled in Marketplace </a:t>
            </a:r>
          </a:p>
          <a:p>
            <a:pPr lvl="2"/>
            <a:r>
              <a:rPr lang="en-US" dirty="0" smtClean="0"/>
              <a:t>85% received financial assistance</a:t>
            </a:r>
          </a:p>
          <a:p>
            <a:pPr lvl="2"/>
            <a:r>
              <a:rPr lang="en-US" dirty="0" smtClean="0"/>
              <a:t>Nearly </a:t>
            </a:r>
            <a:r>
              <a:rPr lang="en-US" dirty="0"/>
              <a:t>half </a:t>
            </a:r>
            <a:r>
              <a:rPr lang="en-US" dirty="0" smtClean="0"/>
              <a:t>(46%) of </a:t>
            </a:r>
            <a:r>
              <a:rPr lang="en-US" dirty="0"/>
              <a:t>individuals selecting plans with tax credits in the </a:t>
            </a:r>
            <a:r>
              <a:rPr lang="en-US" dirty="0" smtClean="0"/>
              <a:t>FFM were </a:t>
            </a:r>
            <a:r>
              <a:rPr lang="en-US" dirty="0"/>
              <a:t>able to get covered for $50 per month or less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8 </a:t>
            </a:r>
            <a:r>
              <a:rPr lang="en-US" dirty="0"/>
              <a:t>million </a:t>
            </a:r>
            <a:r>
              <a:rPr lang="en-US" dirty="0" smtClean="0"/>
              <a:t>people enrolled in Medicaid</a:t>
            </a:r>
          </a:p>
          <a:p>
            <a:r>
              <a:rPr lang="en-US" i="1" dirty="0" smtClean="0">
                <a:latin typeface="Franklin Gothic Medium" panose="020B0603020102020204" pitchFamily="34" charset="0"/>
              </a:rPr>
              <a:t>Challenges</a:t>
            </a:r>
            <a:endParaRPr lang="en-US" i="1" dirty="0">
              <a:latin typeface="Franklin Gothic Medium" panose="020B0603020102020204" pitchFamily="34" charset="0"/>
            </a:endParaRPr>
          </a:p>
          <a:p>
            <a:pPr lvl="1"/>
            <a:r>
              <a:rPr lang="en-US" dirty="0" smtClean="0"/>
              <a:t>Technology problems deterred enrollment</a:t>
            </a:r>
          </a:p>
          <a:p>
            <a:pPr lvl="1"/>
            <a:r>
              <a:rPr lang="en-US" dirty="0" smtClean="0"/>
              <a:t>Many people didn’t know PTC were available</a:t>
            </a:r>
          </a:p>
          <a:p>
            <a:pPr lvl="1"/>
            <a:r>
              <a:rPr lang="en-US" dirty="0" smtClean="0"/>
              <a:t>Health assisters not trained in tax definitions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6358466" y="3653154"/>
            <a:ext cx="202124" cy="664846"/>
          </a:xfrm>
          <a:prstGeom prst="rightBrace">
            <a:avLst/>
          </a:prstGeom>
          <a:noFill/>
          <a:ln>
            <a:solidFill>
              <a:srgbClr val="00A249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3400" y="3508523"/>
            <a:ext cx="1828800" cy="954107"/>
          </a:xfrm>
          <a:prstGeom prst="rect">
            <a:avLst/>
          </a:prstGeom>
          <a:noFill/>
          <a:ln w="28575"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More people will be uninsured. They’ll need exemptions or will make payment. </a:t>
            </a:r>
            <a:endParaRPr lang="en-US" sz="1400" dirty="0"/>
          </a:p>
        </p:txBody>
      </p:sp>
      <p:sp>
        <p:nvSpPr>
          <p:cNvPr id="7" name="Right Brace 6"/>
          <p:cNvSpPr/>
          <p:nvPr/>
        </p:nvSpPr>
        <p:spPr>
          <a:xfrm>
            <a:off x="6358466" y="4462630"/>
            <a:ext cx="203868" cy="389467"/>
          </a:xfrm>
          <a:prstGeom prst="rightBrace">
            <a:avLst/>
          </a:prstGeom>
          <a:noFill/>
          <a:ln>
            <a:solidFill>
              <a:srgbClr val="00A249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83400" y="4657363"/>
            <a:ext cx="1828800" cy="738664"/>
          </a:xfrm>
          <a:prstGeom prst="rect">
            <a:avLst/>
          </a:prstGeom>
          <a:noFill/>
          <a:ln w="28575"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People who received PTC may have gotten too much or too little.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tell a client who is uninsured?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50" y="851622"/>
            <a:ext cx="8229600" cy="2739176"/>
          </a:xfrm>
        </p:spPr>
        <p:txBody>
          <a:bodyPr/>
          <a:lstStyle/>
          <a:p>
            <a:r>
              <a:rPr lang="en-US" i="1" dirty="0"/>
              <a:t>If low-income:</a:t>
            </a:r>
          </a:p>
          <a:p>
            <a:pPr lvl="1"/>
            <a:r>
              <a:rPr lang="en-US" dirty="0"/>
              <a:t>Apply for Medicaid. The person may be eligible. If not, their Medicaid denial may qualify them for an exemption from the individual responsibility payment for the 2015 tax year.  </a:t>
            </a:r>
          </a:p>
          <a:p>
            <a:r>
              <a:rPr lang="en-US" i="1" dirty="0"/>
              <a:t>If income in PTC range:</a:t>
            </a:r>
          </a:p>
          <a:p>
            <a:pPr lvl="1"/>
            <a:r>
              <a:rPr lang="en-US" i="1" dirty="0"/>
              <a:t>Problem: </a:t>
            </a:r>
            <a:r>
              <a:rPr lang="en-US" dirty="0"/>
              <a:t>Open enrollment is Nov. 15, 2014 – Feb. 15, 2015</a:t>
            </a:r>
          </a:p>
          <a:p>
            <a:pPr lvl="2"/>
            <a:r>
              <a:rPr lang="en-US" dirty="0"/>
              <a:t>They may </a:t>
            </a:r>
            <a:r>
              <a:rPr lang="en-US" dirty="0" smtClean="0"/>
              <a:t>miss the enrollment window for 2015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7665" y="3816600"/>
            <a:ext cx="1828800" cy="954107"/>
          </a:xfrm>
          <a:prstGeom prst="rect">
            <a:avLst/>
          </a:prstGeom>
          <a:noFill/>
          <a:ln w="28575"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More people will be uninsured. They’ll need exemptions or will make payment.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66737" y="3647199"/>
            <a:ext cx="6271496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37744" indent="-237744">
              <a:buClr>
                <a:schemeClr val="tx2">
                  <a:lumMod val="60000"/>
                  <a:lumOff val="40000"/>
                </a:schemeClr>
              </a:buClr>
              <a:buFont typeface="Franklin Gothic Book" panose="020B0503020102020204" pitchFamily="34" charset="0"/>
              <a:buChar char="–"/>
            </a:pPr>
            <a:r>
              <a:rPr lang="en-US" sz="2200" dirty="0">
                <a:latin typeface="Franklin Gothic Book" charset="0"/>
              </a:rPr>
              <a:t>Direct family to a health care assister anyway. Certain life circumstances (a move, a marriage, job loss, </a:t>
            </a:r>
            <a:r>
              <a:rPr lang="en-US" sz="2200" dirty="0" err="1">
                <a:latin typeface="Franklin Gothic Book" charset="0"/>
              </a:rPr>
              <a:t>etc</a:t>
            </a:r>
            <a:r>
              <a:rPr lang="en-US" sz="2200" dirty="0">
                <a:latin typeface="Franklin Gothic Book" charset="0"/>
              </a:rPr>
              <a:t>) can qualify them for a </a:t>
            </a:r>
            <a:r>
              <a:rPr lang="en-US" sz="2200" i="1" dirty="0">
                <a:latin typeface="Franklin Gothic Book" charset="0"/>
              </a:rPr>
              <a:t>special enrollment period</a:t>
            </a:r>
            <a:r>
              <a:rPr lang="en-US" sz="2200" dirty="0">
                <a:latin typeface="Franklin Gothic Book" charset="0"/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55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Affordable Care 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The </a:t>
            </a:r>
            <a:r>
              <a:rPr lang="en-US" sz="2200" dirty="0">
                <a:latin typeface="Franklin Gothic Medium" panose="020B0603020102020204" pitchFamily="34" charset="0"/>
              </a:rPr>
              <a:t>Patient Protection and Affordable Care Act (ACA) </a:t>
            </a:r>
            <a:r>
              <a:rPr lang="en-US" sz="2200" dirty="0"/>
              <a:t>is a federal law signed by the President on March 23, 2010. </a:t>
            </a:r>
          </a:p>
          <a:p>
            <a:pPr lvl="1"/>
            <a:r>
              <a:rPr lang="en-US" sz="2000" dirty="0"/>
              <a:t>The law expands access to health insurance and creates a requirement to have coverage. </a:t>
            </a:r>
          </a:p>
          <a:p>
            <a:pPr lvl="1"/>
            <a:r>
              <a:rPr lang="en-US" sz="2000" dirty="0"/>
              <a:t>For the first time, taxpayers will:</a:t>
            </a:r>
          </a:p>
          <a:p>
            <a:pPr marL="1306894" lvl="2" indent="-457200">
              <a:buFont typeface="+mj-lt"/>
              <a:buAutoNum type="arabicPeriod"/>
            </a:pPr>
            <a:r>
              <a:rPr lang="en-US" dirty="0"/>
              <a:t>Report health coverage (and lack of coverage)</a:t>
            </a:r>
          </a:p>
          <a:p>
            <a:pPr marL="1306894" lvl="2" indent="-457200">
              <a:buFont typeface="+mj-lt"/>
              <a:buAutoNum type="arabicPeriod"/>
            </a:pPr>
            <a:r>
              <a:rPr lang="en-US" dirty="0" smtClean="0"/>
              <a:t>Claim an exemption </a:t>
            </a:r>
            <a:r>
              <a:rPr lang="en-US" dirty="0"/>
              <a:t>from the coverage requirement</a:t>
            </a:r>
          </a:p>
          <a:p>
            <a:pPr marL="1306894" lvl="2" indent="-457200"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dirty="0"/>
              <a:t>a payment for any months without </a:t>
            </a:r>
            <a:r>
              <a:rPr lang="en-US" dirty="0" smtClean="0"/>
              <a:t>coverage or exemption</a:t>
            </a:r>
            <a:endParaRPr lang="en-US" dirty="0"/>
          </a:p>
          <a:p>
            <a:pPr marL="1306894" lvl="2" indent="-457200">
              <a:buFont typeface="+mj-lt"/>
              <a:buAutoNum type="arabicPeriod"/>
            </a:pPr>
            <a:r>
              <a:rPr lang="en-US" dirty="0" smtClean="0"/>
              <a:t>Reconcile advance payments or claim premium tax credits </a:t>
            </a:r>
            <a:endParaRPr lang="en-US" dirty="0"/>
          </a:p>
          <a:p>
            <a:pPr lvl="1"/>
            <a:r>
              <a:rPr lang="en-US" sz="2000" dirty="0"/>
              <a:t>Tax year 2014 is the first year that </a:t>
            </a:r>
            <a:r>
              <a:rPr lang="en-US" sz="2000" dirty="0" smtClean="0"/>
              <a:t>the individual shared responsibility payment, exemptions and premium tax credit affect tax </a:t>
            </a:r>
            <a:r>
              <a:rPr lang="en-US" sz="2000" dirty="0"/>
              <a:t>returns. </a:t>
            </a:r>
          </a:p>
          <a:p>
            <a:pPr lvl="1"/>
            <a:r>
              <a:rPr lang="en-US" sz="2000" dirty="0"/>
              <a:t>All of these ACA-related tax items are in scope for Basic VITA volunteers.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Before the Tax Season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4734" y="955965"/>
            <a:ext cx="8229600" cy="2639491"/>
          </a:xfrm>
        </p:spPr>
        <p:txBody>
          <a:bodyPr/>
          <a:lstStyle/>
          <a:p>
            <a:r>
              <a:rPr lang="en-US" dirty="0" smtClean="0"/>
              <a:t>Incorporate a health care message on posters, postcards or other mailers. Include:</a:t>
            </a:r>
          </a:p>
          <a:p>
            <a:pPr lvl="1"/>
            <a:r>
              <a:rPr lang="en-US" dirty="0" smtClean="0"/>
              <a:t>Dates of open enrollment (Nov. 15, 2014 – Feb. 15, 2015)</a:t>
            </a:r>
          </a:p>
          <a:p>
            <a:pPr lvl="1"/>
            <a:r>
              <a:rPr lang="en-US" dirty="0" smtClean="0"/>
              <a:t>Where to get insurance</a:t>
            </a:r>
          </a:p>
          <a:p>
            <a:pPr lvl="1"/>
            <a:r>
              <a:rPr lang="en-US" dirty="0" smtClean="0"/>
              <a:t>The consequences of not having insurance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578" y="3969835"/>
            <a:ext cx="8400495" cy="1477328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b="1" i="1" dirty="0"/>
              <a:t>Are You Covered?  </a:t>
            </a:r>
            <a:r>
              <a:rPr lang="en-US" b="1" i="1" dirty="0" smtClean="0"/>
              <a:t>New Tax Credit Can Help with Health Insurance</a:t>
            </a:r>
            <a:endParaRPr lang="en-US" b="1" i="1" dirty="0"/>
          </a:p>
          <a:p>
            <a:pPr lvl="1"/>
            <a:r>
              <a:rPr lang="en-US" dirty="0"/>
              <a:t>If you don’t have insurance, a new credit could cover most of the cost of a </a:t>
            </a:r>
            <a:r>
              <a:rPr lang="en-US" dirty="0" smtClean="0"/>
              <a:t>new plan</a:t>
            </a:r>
            <a:r>
              <a:rPr lang="en-US" dirty="0"/>
              <a:t>. </a:t>
            </a:r>
            <a:r>
              <a:rPr lang="en-US" b="1" dirty="0"/>
              <a:t>Enroll </a:t>
            </a:r>
            <a:r>
              <a:rPr lang="en-US" b="1" dirty="0" smtClean="0"/>
              <a:t>for 2015 between </a:t>
            </a:r>
            <a:r>
              <a:rPr lang="en-US" b="1" dirty="0"/>
              <a:t>Nov. 15, 2014 – Feb. 15, 2015. </a:t>
            </a:r>
            <a:r>
              <a:rPr lang="en-US" dirty="0"/>
              <a:t>Some people </a:t>
            </a:r>
            <a:r>
              <a:rPr lang="en-US" dirty="0" smtClean="0"/>
              <a:t>without insurance </a:t>
            </a:r>
            <a:r>
              <a:rPr lang="en-US" dirty="0"/>
              <a:t>may face a penalty. </a:t>
            </a:r>
            <a:r>
              <a:rPr lang="en-US" dirty="0" smtClean="0"/>
              <a:t>Get </a:t>
            </a:r>
            <a:r>
              <a:rPr lang="en-US" dirty="0"/>
              <a:t>more information </a:t>
            </a:r>
            <a:r>
              <a:rPr lang="en-US" dirty="0" smtClean="0"/>
              <a:t>at 1-800-318-2596 or </a:t>
            </a:r>
            <a:r>
              <a:rPr lang="en-US" dirty="0" smtClean="0">
                <a:hlinkClick r:id="rId3"/>
              </a:rPr>
              <a:t>www.healthcare.gov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93548" y="5584079"/>
            <a:ext cx="4249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contact information is for the FFM. If your state runs its own Marketplace, use that contact information.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344511" y="5518961"/>
            <a:ext cx="1481600" cy="4291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49717" y="5101558"/>
            <a:ext cx="331496" cy="5476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2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During the Tax Season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955964"/>
            <a:ext cx="8229600" cy="2914700"/>
          </a:xfrm>
        </p:spPr>
        <p:txBody>
          <a:bodyPr/>
          <a:lstStyle/>
          <a:p>
            <a:r>
              <a:rPr lang="en-US" dirty="0"/>
              <a:t>Beginning of season to February 15</a:t>
            </a:r>
          </a:p>
          <a:p>
            <a:pPr lvl="1"/>
            <a:r>
              <a:rPr lang="en-US" dirty="0"/>
              <a:t>Open enrollment ends soon! Do you have coverage?</a:t>
            </a:r>
          </a:p>
          <a:p>
            <a:pPr lvl="1"/>
            <a:r>
              <a:rPr lang="en-US" dirty="0"/>
              <a:t>Navigators and other in-person assisters</a:t>
            </a:r>
          </a:p>
          <a:p>
            <a:pPr lvl="2"/>
            <a:r>
              <a:rPr lang="en-US" dirty="0"/>
              <a:t>How do I find an in-person assister? </a:t>
            </a:r>
            <a:r>
              <a:rPr lang="en-US" dirty="0">
                <a:hlinkClick r:id="rId3"/>
              </a:rPr>
              <a:t>https://localhelp.healthcare.gov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2"/>
            <a:r>
              <a:rPr lang="en-US" u="sng" dirty="0">
                <a:hlinkClick r:id="rId4"/>
              </a:rPr>
              <a:t>https://www.getcoveredamerica.org/locator/</a:t>
            </a:r>
            <a:endParaRPr lang="en-US" dirty="0"/>
          </a:p>
          <a:p>
            <a:r>
              <a:rPr lang="en-US" dirty="0"/>
              <a:t>February 15 to end of tax season</a:t>
            </a:r>
          </a:p>
          <a:p>
            <a:pPr lvl="1"/>
            <a:r>
              <a:rPr lang="en-US" dirty="0"/>
              <a:t>After February 15, a person who learns about new coverage options may be frustrated to find out that they need to wait until 2016</a:t>
            </a:r>
          </a:p>
          <a:p>
            <a:pPr lvl="1"/>
            <a:r>
              <a:rPr lang="en-US" dirty="0"/>
              <a:t>They should talk to a Navigator or other in-person assister to find out if they qualify for Medicaid or a special enrollment period.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work with an in-person assister?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Bring health enrollment and tax assistance together</a:t>
            </a:r>
          </a:p>
          <a:p>
            <a:pPr lvl="1"/>
            <a:r>
              <a:rPr lang="en-US" dirty="0"/>
              <a:t>Co-location </a:t>
            </a:r>
          </a:p>
          <a:p>
            <a:pPr lvl="1"/>
            <a:r>
              <a:rPr lang="en-US" dirty="0"/>
              <a:t>“Super-Site” days </a:t>
            </a:r>
          </a:p>
          <a:p>
            <a:pPr lvl="1"/>
            <a:r>
              <a:rPr lang="en-US" dirty="0"/>
              <a:t>Warm referral:  Facilitate setting up an appointment </a:t>
            </a:r>
          </a:p>
          <a:p>
            <a:pPr lvl="1"/>
            <a:r>
              <a:rPr lang="en-US" dirty="0"/>
              <a:t>Cold referral:  Provide hours, locations, directions</a:t>
            </a:r>
          </a:p>
          <a:p>
            <a:r>
              <a:rPr lang="en-US" dirty="0"/>
              <a:t>Find someone who can answer your FAQs (and vice versa)</a:t>
            </a:r>
          </a:p>
          <a:p>
            <a:pPr lvl="1"/>
            <a:r>
              <a:rPr lang="en-US" dirty="0"/>
              <a:t>Tax to health:  Does x count as MEC?</a:t>
            </a:r>
          </a:p>
          <a:p>
            <a:pPr lvl="1"/>
            <a:r>
              <a:rPr lang="en-US" dirty="0"/>
              <a:t>Health to tax:  Is x income taxable?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Clients Bring to the Site?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19" y="798653"/>
            <a:ext cx="4756746" cy="589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4069719" y="3788229"/>
            <a:ext cx="4756746" cy="10569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0620" b="31453"/>
          <a:stretch/>
        </p:blipFill>
        <p:spPr>
          <a:xfrm>
            <a:off x="293332" y="2673753"/>
            <a:ext cx="7815514" cy="173620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Wave 7"/>
          <p:cNvSpPr/>
          <p:nvPr/>
        </p:nvSpPr>
        <p:spPr>
          <a:xfrm>
            <a:off x="488440" y="4786355"/>
            <a:ext cx="2377073" cy="1286129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Coming soon to eitcoutreach.org!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72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EITC Outreach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0450" y="57150"/>
            <a:ext cx="463550" cy="365125"/>
          </a:xfrm>
        </p:spPr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CBPP's National Tax Credit Outreach Campaign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4" y="2315669"/>
            <a:ext cx="8229600" cy="3506011"/>
          </a:xfrm>
        </p:spPr>
        <p:txBody>
          <a:bodyPr/>
          <a:lstStyle/>
          <a:p>
            <a:pPr>
              <a:defRPr/>
            </a:pPr>
            <a:r>
              <a:rPr lang="en-US" dirty="0"/>
              <a:t>The Campaign provides:</a:t>
            </a:r>
          </a:p>
          <a:p>
            <a:pPr lvl="1">
              <a:defRPr/>
            </a:pPr>
            <a:r>
              <a:rPr lang="en-US" dirty="0"/>
              <a:t>Trainings</a:t>
            </a:r>
          </a:p>
          <a:p>
            <a:pPr lvl="1">
              <a:defRPr/>
            </a:pPr>
            <a:r>
              <a:rPr lang="en-US" dirty="0"/>
              <a:t>Technical assistance and support</a:t>
            </a:r>
          </a:p>
          <a:p>
            <a:pPr lvl="1">
              <a:defRPr/>
            </a:pPr>
            <a:r>
              <a:rPr lang="en-US" dirty="0"/>
              <a:t>Connection to a network of outreach organizations </a:t>
            </a:r>
          </a:p>
          <a:p>
            <a:pPr lvl="1">
              <a:defRPr/>
            </a:pPr>
            <a:r>
              <a:rPr lang="en-US" dirty="0"/>
              <a:t>Tax Credit Outreach Kit</a:t>
            </a:r>
          </a:p>
          <a:p>
            <a:pPr lvl="1">
              <a:defRPr/>
            </a:pPr>
            <a:r>
              <a:rPr lang="en-US" dirty="0"/>
              <a:t>Online resources at </a:t>
            </a:r>
            <a:r>
              <a:rPr lang="en-US" dirty="0">
                <a:hlinkClick r:id="rId3"/>
              </a:rPr>
              <a:t>www.eitcoutreach.org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35</a:t>
            </a:fld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4" y="747080"/>
            <a:ext cx="8480033" cy="14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EITCoutreach.org: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709" y="966355"/>
            <a:ext cx="4201756" cy="4865716"/>
          </a:xfrm>
        </p:spPr>
        <p:txBody>
          <a:bodyPr/>
          <a:lstStyle/>
          <a:p>
            <a:r>
              <a:rPr lang="en-US" sz="2000" dirty="0"/>
              <a:t>Outreach materials: EIC/CTC Flyers in 21 Languages, Envelope Stuffers, VITA Site Checklist</a:t>
            </a:r>
          </a:p>
          <a:p>
            <a:r>
              <a:rPr lang="en-US" sz="2000" dirty="0"/>
              <a:t>EIC Estimator </a:t>
            </a:r>
          </a:p>
          <a:p>
            <a:r>
              <a:rPr lang="en-US" sz="2000" dirty="0"/>
              <a:t>Searchable Outreach Strategies Database  </a:t>
            </a:r>
          </a:p>
          <a:p>
            <a:r>
              <a:rPr lang="en-US" sz="2000" dirty="0"/>
              <a:t>Video Library</a:t>
            </a:r>
          </a:p>
          <a:p>
            <a:r>
              <a:rPr lang="en-US" sz="2000" dirty="0"/>
              <a:t>State EICs</a:t>
            </a:r>
          </a:p>
          <a:p>
            <a:r>
              <a:rPr lang="en-US" sz="2000" dirty="0"/>
              <a:t>Infographics</a:t>
            </a:r>
          </a:p>
          <a:p>
            <a:r>
              <a:rPr lang="en-US" sz="2000" dirty="0"/>
              <a:t>In the News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For more information: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hlinkClick r:id="rId3"/>
              </a:rPr>
              <a:t>www.eitcoutreach.org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9" y="1028655"/>
            <a:ext cx="4054191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tax return related to the ACA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2849"/>
              </p:ext>
            </p:extLst>
          </p:nvPr>
        </p:nvGraphicFramePr>
        <p:xfrm>
          <a:off x="354956" y="1350700"/>
          <a:ext cx="8453377" cy="17912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372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912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75475"/>
                          </a:solidFill>
                          <a:effectLst/>
                          <a:uLnTx/>
                          <a:uFillTx/>
                          <a:latin typeface="Myriad Pro Semibold"/>
                          <a:ea typeface="+mn-ea"/>
                          <a:cs typeface="Myriad Pro Semibold"/>
                        </a:rPr>
                        <a:t>Did everyone on the return have minimum essential coverage for every month?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75475"/>
                        </a:solidFill>
                        <a:effectLst/>
                        <a:uLnTx/>
                        <a:uFillTx/>
                        <a:latin typeface="Myriad Pro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75475"/>
                        </a:solidFill>
                        <a:effectLst/>
                        <a:uLnTx/>
                        <a:uFillTx/>
                        <a:latin typeface="Myriad Pro Semibold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8418" y="1456972"/>
            <a:ext cx="773962" cy="615318"/>
            <a:chOff x="374650" y="1916191"/>
            <a:chExt cx="773962" cy="615318"/>
          </a:xfrm>
        </p:grpSpPr>
        <p:sp>
          <p:nvSpPr>
            <p:cNvPr id="9" name="Flowchart: Connector 8"/>
            <p:cNvSpPr/>
            <p:nvPr/>
          </p:nvSpPr>
          <p:spPr>
            <a:xfrm>
              <a:off x="444052" y="1916191"/>
              <a:ext cx="635158" cy="592168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4650" y="1946734"/>
              <a:ext cx="773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75475"/>
                  </a:solidFill>
                  <a:latin typeface="Myriad Pro Semibold"/>
                  <a:cs typeface="Myriad Pro Semibold"/>
                </a:rPr>
                <a:t>Step 1</a:t>
              </a:r>
              <a:endParaRPr lang="en-US" sz="1200" b="1" dirty="0">
                <a:solidFill>
                  <a:srgbClr val="175475"/>
                </a:solidFill>
                <a:latin typeface="Myriad Pro Semibold"/>
                <a:cs typeface="Myriad Pro Semibold"/>
              </a:endParaRPr>
            </a:p>
          </p:txBody>
        </p:sp>
      </p:grpSp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/>
          <a:srcRect t="32767" r="6669" b="20358"/>
          <a:stretch/>
        </p:blipFill>
        <p:spPr>
          <a:xfrm>
            <a:off x="2642501" y="1959131"/>
            <a:ext cx="6048009" cy="5056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3476137" y="2281403"/>
            <a:ext cx="5282768" cy="16706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7792" y="2546075"/>
            <a:ext cx="758980" cy="554653"/>
          </a:xfrm>
          <a:prstGeom prst="rightArrow">
            <a:avLst>
              <a:gd name="adj1" fmla="val 60595"/>
              <a:gd name="adj2" fmla="val 3270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75475"/>
                </a:solidFill>
                <a:latin typeface="Myriad Pro Semibold"/>
                <a:cs typeface="Myriad Pro Semibold"/>
              </a:rPr>
              <a:t>NO</a:t>
            </a:r>
            <a:endParaRPr lang="en-US" sz="1600" b="1" dirty="0">
              <a:solidFill>
                <a:srgbClr val="175475"/>
              </a:solidFill>
              <a:latin typeface="Myriad Pro Semibold"/>
              <a:cs typeface="Myriad Pro Semibold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2642501" y="2669940"/>
            <a:ext cx="6223707" cy="320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rgbClr val="175475"/>
                </a:solidFill>
                <a:latin typeface="Myriad Pro Semibold"/>
                <a:ea typeface="+mn-ea"/>
                <a:cs typeface="Myriad Pro Semi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See Step 2. </a:t>
            </a:r>
            <a:endParaRPr lang="en-US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404617"/>
              </p:ext>
            </p:extLst>
          </p:nvPr>
        </p:nvGraphicFramePr>
        <p:xfrm>
          <a:off x="351822" y="3141994"/>
          <a:ext cx="8456511" cy="15110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6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39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110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solidFill>
                            <a:srgbClr val="175475"/>
                          </a:solidFill>
                          <a:latin typeface="Myriad Pro Semibold"/>
                          <a:cs typeface="Myriad Pro Semibold"/>
                        </a:rPr>
                        <a:t>Is anyone on the tax return eligible for an exemption from the coverage requirement for any month during the year?</a:t>
                      </a:r>
                      <a:r>
                        <a:rPr lang="en-US" sz="1600" b="1" baseline="0" dirty="0" smtClean="0">
                          <a:solidFill>
                            <a:srgbClr val="175475"/>
                          </a:solidFill>
                          <a:latin typeface="Myriad Pro Semibold"/>
                          <a:cs typeface="Myriad Pro Semibold"/>
                        </a:rPr>
                        <a:t> 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1600" b="1" dirty="0" smtClean="0">
                        <a:solidFill>
                          <a:srgbClr val="175475"/>
                        </a:solidFill>
                        <a:latin typeface="Myriad Pro Semibold"/>
                        <a:cs typeface="Myriad Pro Semibold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75284" y="3220147"/>
            <a:ext cx="773962" cy="622711"/>
            <a:chOff x="374650" y="1916191"/>
            <a:chExt cx="773962" cy="622711"/>
          </a:xfrm>
        </p:grpSpPr>
        <p:sp>
          <p:nvSpPr>
            <p:cNvPr id="18" name="Flowchart: Connector 17"/>
            <p:cNvSpPr/>
            <p:nvPr/>
          </p:nvSpPr>
          <p:spPr>
            <a:xfrm>
              <a:off x="444052" y="1916191"/>
              <a:ext cx="635158" cy="592168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4650" y="1954127"/>
              <a:ext cx="773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75475"/>
                  </a:solidFill>
                  <a:latin typeface="Myriad Pro Semibold"/>
                  <a:cs typeface="Myriad Pro Semibold"/>
                </a:rPr>
                <a:t>Step 2</a:t>
              </a:r>
              <a:endParaRPr lang="en-US" sz="1200" b="1" dirty="0">
                <a:solidFill>
                  <a:srgbClr val="175475"/>
                </a:solidFill>
                <a:latin typeface="Myriad Pro Semibold"/>
                <a:cs typeface="Myriad Pro Semibold"/>
              </a:endParaRPr>
            </a:p>
          </p:txBody>
        </p:sp>
      </p:grpSp>
      <p:sp>
        <p:nvSpPr>
          <p:cNvPr id="20" name="Text Placeholder 2"/>
          <p:cNvSpPr txBox="1">
            <a:spLocks/>
          </p:cNvSpPr>
          <p:nvPr/>
        </p:nvSpPr>
        <p:spPr>
          <a:xfrm>
            <a:off x="1924732" y="3744392"/>
            <a:ext cx="5654605" cy="850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rgbClr val="175475"/>
                </a:solidFill>
                <a:latin typeface="Myriad Pro Semibold"/>
                <a:ea typeface="+mn-ea"/>
                <a:cs typeface="Myriad Pro Semibold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Can this exemption be granted by the IRS on the tax return</a:t>
            </a:r>
            <a:r>
              <a:rPr lang="en-US" sz="1400" dirty="0" smtClean="0"/>
              <a:t>?</a:t>
            </a:r>
          </a:p>
          <a:p>
            <a:pPr algn="ctr"/>
            <a:r>
              <a:rPr lang="en-US" sz="1400" u="sng" dirty="0" smtClean="0"/>
              <a:t>OR</a:t>
            </a:r>
            <a:endParaRPr lang="en-US" sz="1400" u="sng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Does this exemption require approval from the Marketplace? </a:t>
            </a:r>
            <a:endParaRPr lang="en-US" sz="14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86748"/>
              </p:ext>
            </p:extLst>
          </p:nvPr>
        </p:nvGraphicFramePr>
        <p:xfrm>
          <a:off x="351822" y="4652882"/>
          <a:ext cx="8458200" cy="8335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6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414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35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solidFill>
                            <a:srgbClr val="175475"/>
                          </a:solidFill>
                          <a:latin typeface="Myriad Pro Semibold"/>
                          <a:cs typeface="Myriad Pro Semibold"/>
                        </a:rPr>
                        <a:t>If no coverage and no exemption, calculate Individual Shared Responsibility Payment using tax worksheet.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75284" y="4759154"/>
            <a:ext cx="773962" cy="615318"/>
            <a:chOff x="374650" y="1916191"/>
            <a:chExt cx="773962" cy="615318"/>
          </a:xfrm>
        </p:grpSpPr>
        <p:sp>
          <p:nvSpPr>
            <p:cNvPr id="24" name="Flowchart: Connector 23"/>
            <p:cNvSpPr/>
            <p:nvPr/>
          </p:nvSpPr>
          <p:spPr>
            <a:xfrm>
              <a:off x="444052" y="1916191"/>
              <a:ext cx="635158" cy="592168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4650" y="1946734"/>
              <a:ext cx="773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75475"/>
                  </a:solidFill>
                  <a:latin typeface="Myriad Pro Semibold"/>
                  <a:cs typeface="Myriad Pro Semibold"/>
                </a:rPr>
                <a:t>Step </a:t>
              </a:r>
              <a:r>
                <a:rPr lang="en-US" sz="1600" b="1" dirty="0">
                  <a:solidFill>
                    <a:srgbClr val="175475"/>
                  </a:solidFill>
                  <a:latin typeface="Myriad Pro Semibold"/>
                  <a:cs typeface="Myriad Pro Semibold"/>
                </a:rPr>
                <a:t>3</a:t>
              </a:r>
              <a:endParaRPr lang="en-US" sz="1200" b="1" dirty="0">
                <a:solidFill>
                  <a:srgbClr val="175475"/>
                </a:solidFill>
                <a:latin typeface="Myriad Pro Semibold"/>
                <a:cs typeface="Myriad Pro Semibold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55751"/>
              </p:ext>
            </p:extLst>
          </p:nvPr>
        </p:nvGraphicFramePr>
        <p:xfrm>
          <a:off x="351823" y="5476613"/>
          <a:ext cx="8458200" cy="83351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6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41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35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solidFill>
                            <a:srgbClr val="175475"/>
                          </a:solidFill>
                          <a:latin typeface="Myriad Pro Semibold"/>
                          <a:cs typeface="Myriad Pro Semibold"/>
                        </a:rPr>
                        <a:t>If someone on the tax return purchased coverage in the Marketplace and qualifies for a premium tax credit, complete Form 8962.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475284" y="5582885"/>
            <a:ext cx="773962" cy="615318"/>
            <a:chOff x="374650" y="1916191"/>
            <a:chExt cx="773962" cy="615318"/>
          </a:xfrm>
        </p:grpSpPr>
        <p:sp>
          <p:nvSpPr>
            <p:cNvPr id="28" name="Flowchart: Connector 27"/>
            <p:cNvSpPr/>
            <p:nvPr/>
          </p:nvSpPr>
          <p:spPr>
            <a:xfrm>
              <a:off x="444052" y="1916191"/>
              <a:ext cx="635158" cy="592168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4650" y="1946734"/>
              <a:ext cx="773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75475"/>
                  </a:solidFill>
                  <a:latin typeface="Myriad Pro Semibold"/>
                  <a:cs typeface="Myriad Pro Semibold"/>
                </a:rPr>
                <a:t>Step 4</a:t>
              </a:r>
              <a:endParaRPr lang="en-US" sz="1200" b="1" dirty="0">
                <a:solidFill>
                  <a:srgbClr val="175475"/>
                </a:solidFill>
                <a:latin typeface="Myriad Pro Semibold"/>
                <a:cs typeface="Myriad Pro Semibold"/>
              </a:endParaRP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08953"/>
              </p:ext>
            </p:extLst>
          </p:nvPr>
        </p:nvGraphicFramePr>
        <p:xfrm>
          <a:off x="358580" y="729205"/>
          <a:ext cx="8458200" cy="64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45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849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yriad Pro Semibold"/>
                          <a:ea typeface="+mn-ea"/>
                        </a:rPr>
                        <a:t>There is a requirement to have health insurance coverage starting Jan. 1, 2014. People without coverage or an exemption may pay a penalty. 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777792" y="1926207"/>
            <a:ext cx="758980" cy="554653"/>
          </a:xfrm>
          <a:prstGeom prst="rightArrow">
            <a:avLst>
              <a:gd name="adj1" fmla="val 60595"/>
              <a:gd name="adj2" fmla="val 3270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75475"/>
                </a:solidFill>
                <a:latin typeface="Myriad Pro Semibold"/>
                <a:cs typeface="Myriad Pro Semibold"/>
              </a:rPr>
              <a:t>YES</a:t>
            </a:r>
            <a:endParaRPr lang="en-US" sz="1600" b="1" dirty="0">
              <a:solidFill>
                <a:srgbClr val="175475"/>
              </a:solidFill>
              <a:latin typeface="Myriad Pro Semibold"/>
              <a:cs typeface="Myriad Pro Semibold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6731658" y="2228220"/>
            <a:ext cx="270933" cy="27940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ACA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Responsibility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2394653"/>
              </p:ext>
            </p:extLst>
          </p:nvPr>
        </p:nvGraphicFramePr>
        <p:xfrm>
          <a:off x="1303867" y="990599"/>
          <a:ext cx="7040034" cy="526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" y="97668"/>
            <a:ext cx="9029699" cy="516966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Two New Coverage Options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624" y="1090345"/>
            <a:ext cx="4194176" cy="5153822"/>
          </a:xfrm>
          <a:prstGeom prst="rect">
            <a:avLst/>
          </a:prstGeom>
          <a:solidFill>
            <a:srgbClr val="D5EDF4"/>
          </a:solidFill>
          <a:ln w="19050" cap="flat" cmpd="sng" algn="ctr">
            <a:solidFill>
              <a:srgbClr val="175475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2570" y="3310708"/>
            <a:ext cx="3699658" cy="29068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</a:pPr>
            <a:r>
              <a:rPr lang="en-US" sz="2000" dirty="0" smtClean="0">
                <a:latin typeface="Franklin Gothic Medium" panose="020B0603020102020204" pitchFamily="34" charset="0"/>
                <a:cs typeface="Perpetua"/>
              </a:rPr>
              <a:t>Medicaid expansion </a:t>
            </a:r>
            <a:r>
              <a:rPr lang="en-US" sz="2000" dirty="0" smtClean="0">
                <a:latin typeface="Franklin Gothic Book" panose="020B0503020102020204" pitchFamily="34" charset="0"/>
                <a:cs typeface="Perpetua"/>
              </a:rPr>
              <a:t>to individuals and families with income up to 138% FPL </a:t>
            </a:r>
          </a:p>
          <a:p>
            <a:pPr defTabSz="914400" fontAlgn="auto">
              <a:spcAft>
                <a:spcPts val="0"/>
              </a:spcAft>
            </a:pPr>
            <a:r>
              <a:rPr lang="en-US" sz="2000" dirty="0" smtClean="0">
                <a:latin typeface="Franklin Gothic Book" panose="020B0503020102020204" pitchFamily="34" charset="0"/>
                <a:cs typeface="Perpetua"/>
              </a:rPr>
              <a:t>States decide whether to expand</a:t>
            </a:r>
          </a:p>
          <a:p>
            <a:pPr defTabSz="914400" fontAlgn="auto">
              <a:spcAft>
                <a:spcPts val="0"/>
              </a:spcAft>
            </a:pPr>
            <a:endParaRPr lang="en-US" sz="2200" dirty="0" smtClean="0">
              <a:latin typeface="Franklin Gothic Book" panose="020B0503020102020204" pitchFamily="34" charset="0"/>
              <a:cs typeface="Perpetua"/>
            </a:endParaRPr>
          </a:p>
          <a:p>
            <a:pPr defTabSz="914400" fontAlgn="auto">
              <a:spcAft>
                <a:spcPts val="0"/>
              </a:spcAft>
            </a:pPr>
            <a:endParaRPr lang="en-US" sz="2200" dirty="0" smtClean="0">
              <a:latin typeface="Franklin Gothic Book" panose="020B0503020102020204" pitchFamily="34" charset="0"/>
              <a:cs typeface="Perpetua"/>
            </a:endParaRPr>
          </a:p>
          <a:p>
            <a:pPr marL="0" indent="0" defTabSz="914400" fontAlgn="auto">
              <a:spcAft>
                <a:spcPts val="0"/>
              </a:spcAft>
              <a:buFont typeface="Wingdings 2"/>
              <a:buNone/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defTabSz="914400" fontAlgn="auto">
              <a:spcAft>
                <a:spcPts val="0"/>
              </a:spcAft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defTabSz="914400" fontAlgn="auto">
              <a:spcAft>
                <a:spcPts val="0"/>
              </a:spcAft>
            </a:pPr>
            <a:endParaRPr lang="en-US" dirty="0" smtClean="0">
              <a:latin typeface="Franklin Gothic Book" panose="020B0503020102020204" pitchFamily="34" charset="0"/>
            </a:endParaRPr>
          </a:p>
          <a:p>
            <a:pPr defTabSz="914400" fontAlgn="auto">
              <a:spcAft>
                <a:spcPts val="0"/>
              </a:spcAft>
            </a:pPr>
            <a:endParaRPr lang="en-US" dirty="0" smtClean="0">
              <a:latin typeface="Franklin Gothic Book" panose="020B0503020102020204" pitchFamily="34" charset="0"/>
            </a:endParaRPr>
          </a:p>
        </p:txBody>
      </p:sp>
      <p:pic>
        <p:nvPicPr>
          <p:cNvPr id="10" name="Picture 8" descr="https://encrypted-tbn0.gstatic.com/images?q=tbn:ANd9GcS1j02ak8NNHfC9e5aakBC3jrfAurniTwOWHc2VbsSWIGDcoY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3054" y="1333500"/>
            <a:ext cx="2351316" cy="17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48200" y="1094671"/>
            <a:ext cx="4192588" cy="5149495"/>
          </a:xfrm>
          <a:prstGeom prst="rect">
            <a:avLst/>
          </a:prstGeom>
          <a:solidFill>
            <a:srgbClr val="D5EDF4"/>
          </a:solidFill>
          <a:ln w="19050" cap="flat" cmpd="sng" algn="ctr">
            <a:solidFill>
              <a:srgbClr val="175475"/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844256" y="2218212"/>
            <a:ext cx="3800475" cy="29068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2C7C9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Premium tax credits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for families with income 100–400% FPL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2C7C9F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28.6 million eligible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2C7C9F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8 million enrolled (28%)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2C7C9F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baseline="0" dirty="0" smtClean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85% had financial assistance</a:t>
            </a:r>
          </a:p>
          <a:p>
            <a:pPr>
              <a:buClr>
                <a:srgbClr val="2C7C9F"/>
              </a:buClr>
              <a:defRPr/>
            </a:pPr>
            <a:r>
              <a:rPr lang="en-US" sz="2000" dirty="0">
                <a:latin typeface="Franklin Gothic Book" panose="020B0503020102020204" pitchFamily="34" charset="0"/>
              </a:rPr>
              <a:t>Average exchange subsidy will be </a:t>
            </a:r>
            <a:r>
              <a:rPr lang="en-US" sz="2000" dirty="0">
                <a:latin typeface="Franklin Gothic Medium" panose="020B0603020102020204" pitchFamily="34" charset="0"/>
              </a:rPr>
              <a:t>$7,900 </a:t>
            </a:r>
            <a:r>
              <a:rPr lang="en-US" sz="2000" dirty="0">
                <a:latin typeface="Franklin Gothic Book" panose="020B0503020102020204" pitchFamily="34" charset="0"/>
              </a:rPr>
              <a:t>by </a:t>
            </a:r>
            <a:r>
              <a:rPr lang="en-US" sz="2000" dirty="0" smtClean="0">
                <a:latin typeface="Franklin Gothic Book" panose="020B0503020102020204" pitchFamily="34" charset="0"/>
              </a:rPr>
              <a:t>2023</a:t>
            </a:r>
            <a:r>
              <a:rPr lang="en-US" sz="1800" dirty="0">
                <a:solidFill>
                  <a:sysClr val="windowText" lastClr="000000"/>
                </a:solidFill>
                <a:latin typeface="Franklin Gothic Book" panose="020B0503020102020204" pitchFamily="34" charset="0"/>
              </a:rPr>
              <a:t>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44256" y="1333500"/>
            <a:ext cx="3800475" cy="619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Premium Tax Credits (PTC)?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3" y="795109"/>
            <a:ext cx="8525769" cy="4570855"/>
          </a:xfrm>
        </p:spPr>
        <p:txBody>
          <a:bodyPr/>
          <a:lstStyle/>
          <a:p>
            <a:r>
              <a:rPr lang="en-US" sz="2200" dirty="0"/>
              <a:t>Assistance with the cost of health coverage for people purchasing coverage in a </a:t>
            </a:r>
            <a:r>
              <a:rPr lang="en-US" sz="2200" i="1" dirty="0">
                <a:latin typeface="Franklin Gothic Medium" panose="020B0603020102020204" pitchFamily="34" charset="0"/>
              </a:rPr>
              <a:t>Health Insurance Marketplace</a:t>
            </a:r>
          </a:p>
          <a:p>
            <a:pPr lvl="1"/>
            <a:r>
              <a:rPr lang="en-US" sz="2000" dirty="0" smtClean="0"/>
              <a:t>Some </a:t>
            </a:r>
            <a:r>
              <a:rPr lang="en-US" sz="2000" dirty="0"/>
              <a:t>states </a:t>
            </a:r>
            <a:r>
              <a:rPr lang="en-US" sz="2000" dirty="0" smtClean="0"/>
              <a:t>use the </a:t>
            </a:r>
            <a:r>
              <a:rPr lang="en-US" sz="2000" dirty="0"/>
              <a:t>Federally Facilitated Marketplace (FFM) </a:t>
            </a:r>
            <a:r>
              <a:rPr lang="en-US" sz="2000" dirty="0" smtClean="0"/>
              <a:t>at </a:t>
            </a:r>
            <a:r>
              <a:rPr lang="en-US" sz="2000" dirty="0" err="1" smtClean="0"/>
              <a:t>www.healthcare.gov</a:t>
            </a:r>
            <a:r>
              <a:rPr lang="en-US" sz="2000" dirty="0" smtClean="0"/>
              <a:t>. </a:t>
            </a:r>
            <a:r>
              <a:rPr lang="en-US" sz="2000" dirty="0"/>
              <a:t>Other states have their own Marketplace. The same rules </a:t>
            </a:r>
            <a:r>
              <a:rPr lang="en-US" sz="2000" dirty="0" smtClean="0"/>
              <a:t>apply to both.</a:t>
            </a:r>
            <a:endParaRPr lang="en-US" sz="2000" dirty="0"/>
          </a:p>
          <a:p>
            <a:pPr lvl="1"/>
            <a:r>
              <a:rPr lang="en-US" sz="2000" dirty="0"/>
              <a:t>Insurance can be purchased only during open enrollment or if a person has cause for a special enrollment period. </a:t>
            </a:r>
          </a:p>
          <a:p>
            <a:r>
              <a:rPr lang="en-US" sz="2200" dirty="0">
                <a:latin typeface="Franklin Gothic Medium" panose="020B0603020102020204" pitchFamily="34" charset="0"/>
              </a:rPr>
              <a:t>Administered by CCIIO </a:t>
            </a:r>
            <a:r>
              <a:rPr lang="en-US" sz="2200" dirty="0"/>
              <a:t>(Center for Consumer Information and Insurance Oversight</a:t>
            </a:r>
            <a:r>
              <a:rPr lang="en-US" sz="2200" dirty="0" smtClean="0"/>
              <a:t>) </a:t>
            </a:r>
            <a:endParaRPr lang="en-US" sz="16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Premium Tax Credits (PTC)?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33" y="795109"/>
            <a:ext cx="8525769" cy="4570855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>
                <a:latin typeface="Franklin Gothic Medium" panose="020B0603020102020204" pitchFamily="34" charset="0"/>
              </a:rPr>
              <a:t>Eligibility Criteria for PTC</a:t>
            </a:r>
          </a:p>
          <a:p>
            <a:r>
              <a:rPr lang="en-US" sz="2000" dirty="0"/>
              <a:t>To receive a premium tax credit, a person must: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Be enrolled in a Marketplace plan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Have income between 100 and 400 percent of the federal poverty line (FPL)</a:t>
            </a:r>
          </a:p>
          <a:p>
            <a:pPr marL="137160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Individual: $11,690 - $46,760</a:t>
            </a:r>
          </a:p>
          <a:p>
            <a:pPr marL="137160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Family of four: $23,850 - $95,400</a:t>
            </a:r>
          </a:p>
          <a:p>
            <a:pPr marL="1371600" lvl="2" indent="-228600">
              <a:buFont typeface="Arial" panose="020B0604020202020204" pitchFamily="34" charset="0"/>
              <a:buChar char="•"/>
            </a:pPr>
            <a:r>
              <a:rPr lang="en-US" sz="1600" u="sng" dirty="0"/>
              <a:t>Exception</a:t>
            </a:r>
            <a:r>
              <a:rPr lang="en-US" sz="1600" dirty="0"/>
              <a:t>:  Lawfully present immigrants with income under the poverty line are eligible for PTCs if they are ineligible for Medicaid because of their immigration status</a:t>
            </a:r>
            <a:endParaRPr lang="en-US" sz="1600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Have an eligible filing and dependent status</a:t>
            </a:r>
          </a:p>
          <a:p>
            <a:pPr marL="137160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Cannot be married filing separately (exceptions for abandoned and abused spouses )</a:t>
            </a:r>
          </a:p>
          <a:p>
            <a:pPr marL="1371600" lvl="2" indent="-228600">
              <a:buFont typeface="Arial" panose="020B0604020202020204" pitchFamily="34" charset="0"/>
              <a:buChar char="•"/>
            </a:pPr>
            <a:r>
              <a:rPr lang="en-US" sz="1600" dirty="0"/>
              <a:t>Cannot be a dependent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Be ineligible for minimum essential coverage (MEC), which includes most public and employer-sponsored coverage</a:t>
            </a:r>
          </a:p>
          <a:p>
            <a:pPr marL="1311275" lvl="2" indent="-457200">
              <a:buFont typeface="+mj-lt"/>
              <a:buAutoNum type="arabicPeriod"/>
            </a:pPr>
            <a:endParaRPr lang="en-US" sz="16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FFE15FC-A8B6-4718-BABB-4F5309630F6C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ax Webinar Template.potx" id="{03E7EE8F-A30F-4EC4-8EFD-E07A49057765}" vid="{77EAF2FA-47A0-4E44-B1B5-6FBBD69ED4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Tax%20Webinar%20Template</Template>
  <TotalTime>0</TotalTime>
  <Words>2318</Words>
  <Application>Microsoft Office PowerPoint</Application>
  <PresentationFormat>On-screen Show (4:3)</PresentationFormat>
  <Paragraphs>368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Calibri</vt:lpstr>
      <vt:lpstr>Cambria</vt:lpstr>
      <vt:lpstr>Courier New</vt:lpstr>
      <vt:lpstr>Forte</vt:lpstr>
      <vt:lpstr>Franklin Gothic Book</vt:lpstr>
      <vt:lpstr>Franklin Gothic Medium</vt:lpstr>
      <vt:lpstr>Myriad Pro</vt:lpstr>
      <vt:lpstr>Myriad Pro Semibold</vt:lpstr>
      <vt:lpstr>Perpetua</vt:lpstr>
      <vt:lpstr>Times New Roman</vt:lpstr>
      <vt:lpstr>Wingdings</vt:lpstr>
      <vt:lpstr>Wingdings 2</vt:lpstr>
      <vt:lpstr>12_Office Theme</vt:lpstr>
      <vt:lpstr>PowerPoint Presentation</vt:lpstr>
      <vt:lpstr>Welcome to the ACA</vt:lpstr>
      <vt:lpstr>What is the Affordable Care Act?</vt:lpstr>
      <vt:lpstr>Steps in the tax return related to the ACA</vt:lpstr>
      <vt:lpstr>How Does the ACA Work?</vt:lpstr>
      <vt:lpstr>Shared Responsibility</vt:lpstr>
      <vt:lpstr>Two New Coverage Options </vt:lpstr>
      <vt:lpstr>What Are Premium Tax Credits (PTC)?</vt:lpstr>
      <vt:lpstr>What Are Premium Tax Credits (PTC)?</vt:lpstr>
      <vt:lpstr>What Are Premium Tax Credits (PTC)? </vt:lpstr>
      <vt:lpstr>Premium Tax Credits</vt:lpstr>
      <vt:lpstr>Why should you care about Marketplace enrollment and PTC?</vt:lpstr>
      <vt:lpstr>Medicaid Expansion</vt:lpstr>
      <vt:lpstr>Status of State Medicaid Expansions</vt:lpstr>
      <vt:lpstr>Why should you care about Medicaid coverage?</vt:lpstr>
      <vt:lpstr>Minimum Essential Coverage</vt:lpstr>
      <vt:lpstr>What is minimum essential coverage (MEC)?</vt:lpstr>
      <vt:lpstr>Minimum Essential Coverage (MEC)</vt:lpstr>
      <vt:lpstr>Verification of MEC</vt:lpstr>
      <vt:lpstr>Tax forms that show evidence of coverage</vt:lpstr>
      <vt:lpstr>Tax forms that show evidence of coverage</vt:lpstr>
      <vt:lpstr>Tax forms that show evidence of coverage</vt:lpstr>
      <vt:lpstr>PowerPoint Presentation</vt:lpstr>
      <vt:lpstr>What information will I get from clients at intake?</vt:lpstr>
      <vt:lpstr>Example: Reyes Family </vt:lpstr>
      <vt:lpstr>Example: Reyes Family </vt:lpstr>
      <vt:lpstr>Common Questions </vt:lpstr>
      <vt:lpstr>What happened during the first open enrollment?</vt:lpstr>
      <vt:lpstr>What can we tell a client who is uninsured?</vt:lpstr>
      <vt:lpstr>Outreach Before the Tax Season</vt:lpstr>
      <vt:lpstr>Outreach During the Tax Season</vt:lpstr>
      <vt:lpstr>How do I work with an in-person assister?</vt:lpstr>
      <vt:lpstr>What Should Clients Bring to the Site?</vt:lpstr>
      <vt:lpstr>EITC Outreach </vt:lpstr>
      <vt:lpstr>CBPP's National Tax Credit Outreach Campaign </vt:lpstr>
      <vt:lpstr>EITCoutreach.org: Online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2014-12-05T20:53:42Z</dcterms:created>
  <dcterms:modified xsi:type="dcterms:W3CDTF">2014-12-05T20:53:52Z</dcterms:modified>
</cp:coreProperties>
</file>