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3"/>
  </p:notesMasterIdLst>
  <p:sldIdLst>
    <p:sldId id="31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61A4"/>
    <a:srgbClr val="FFFF99"/>
    <a:srgbClr val="FFD243"/>
    <a:srgbClr val="ECF2F8"/>
    <a:srgbClr val="E9EDF4"/>
    <a:srgbClr val="CC6600"/>
    <a:srgbClr val="C0C0C0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8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517CF-0163-41B2-AA8F-8DD6F4AFAE15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451EA-2C88-4D16-A5B0-5D961AF02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2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793120" y="2430868"/>
            <a:ext cx="7701598" cy="72136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4000" b="1" i="0" baseline="0">
                <a:solidFill>
                  <a:srgbClr val="175475"/>
                </a:solidFill>
                <a:latin typeface=""/>
              </a:defRPr>
            </a:lvl1pPr>
          </a:lstStyle>
          <a:p>
            <a:pPr lvl="0"/>
            <a:r>
              <a:rPr lang="en-US" dirty="0" smtClean="0"/>
              <a:t>Presentation Title Here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793120" y="3152228"/>
            <a:ext cx="7701598" cy="549274"/>
          </a:xfrm>
        </p:spPr>
        <p:txBody>
          <a:bodyPr lIns="0" tIns="0" rIns="0" bIns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3600" b="0" i="0" baseline="0">
                <a:solidFill>
                  <a:srgbClr val="175475"/>
                </a:solidFill>
                <a:latin typeface="Franklin Gothic Book"/>
                <a:cs typeface="Franklin Gothic Book"/>
              </a:defRPr>
            </a:lvl1pPr>
          </a:lstStyle>
          <a:p>
            <a:pPr lvl="0"/>
            <a:r>
              <a:rPr lang="en-US" dirty="0" smtClean="0"/>
              <a:t>Presentation Subtitle here</a:t>
            </a:r>
          </a:p>
        </p:txBody>
      </p:sp>
      <p:sp>
        <p:nvSpPr>
          <p:cNvPr id="22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793120" y="4617660"/>
            <a:ext cx="7701598" cy="469900"/>
          </a:xfrm>
        </p:spPr>
        <p:txBody>
          <a:bodyPr lIns="0" tIns="0" rIns="0" bIns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800" b="0" i="1">
                <a:solidFill>
                  <a:srgbClr val="175475"/>
                </a:solidFill>
                <a:latin typeface="Franklin Gothic Book"/>
                <a:cs typeface="Franklin Gothic Book"/>
              </a:defRPr>
            </a:lvl1pPr>
          </a:lstStyle>
          <a:p>
            <a:pPr lvl="0"/>
            <a:r>
              <a:rPr lang="en-US" dirty="0" smtClean="0"/>
              <a:t>Author Here</a:t>
            </a:r>
          </a:p>
        </p:txBody>
      </p:sp>
      <p:sp>
        <p:nvSpPr>
          <p:cNvPr id="23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793120" y="5087560"/>
            <a:ext cx="7701598" cy="469900"/>
          </a:xfrm>
        </p:spPr>
        <p:txBody>
          <a:bodyPr lIns="0" tIns="0" rIns="0" bIns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400" b="0" i="0" baseline="0">
                <a:solidFill>
                  <a:srgbClr val="175475"/>
                </a:solidFill>
                <a:latin typeface="Franklin Gothic Book"/>
                <a:cs typeface="Franklin Gothic Book"/>
              </a:defRPr>
            </a:lvl1pPr>
          </a:lstStyle>
          <a:p>
            <a:pPr lvl="0"/>
            <a:r>
              <a:rPr lang="en-US" dirty="0" smtClean="0"/>
              <a:t>Month XX, 20XX</a:t>
            </a:r>
          </a:p>
        </p:txBody>
      </p:sp>
    </p:spTree>
    <p:extLst>
      <p:ext uri="{BB962C8B-B14F-4D97-AF65-F5344CB8AC3E}">
        <p14:creationId xmlns:p14="http://schemas.microsoft.com/office/powerpoint/2010/main" val="2336597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17547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175475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824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7547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175475"/>
                </a:solidFill>
              </a:defRPr>
            </a:lvl1pPr>
            <a:lvl2pPr>
              <a:defRPr>
                <a:solidFill>
                  <a:srgbClr val="175475"/>
                </a:solidFill>
              </a:defRPr>
            </a:lvl2pPr>
            <a:lvl3pPr>
              <a:defRPr>
                <a:solidFill>
                  <a:srgbClr val="175475"/>
                </a:solidFill>
              </a:defRPr>
            </a:lvl3pPr>
            <a:lvl4pPr>
              <a:defRPr>
                <a:solidFill>
                  <a:srgbClr val="175475"/>
                </a:solidFill>
              </a:defRPr>
            </a:lvl4pPr>
            <a:lvl5pPr>
              <a:defRPr>
                <a:solidFill>
                  <a:srgbClr val="175475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0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17547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rgbClr val="175475"/>
                </a:solidFill>
              </a:defRPr>
            </a:lvl1pPr>
            <a:lvl2pPr>
              <a:defRPr>
                <a:solidFill>
                  <a:srgbClr val="175475"/>
                </a:solidFill>
              </a:defRPr>
            </a:lvl2pPr>
            <a:lvl3pPr>
              <a:defRPr>
                <a:solidFill>
                  <a:srgbClr val="175475"/>
                </a:solidFill>
              </a:defRPr>
            </a:lvl3pPr>
            <a:lvl4pPr>
              <a:defRPr>
                <a:solidFill>
                  <a:srgbClr val="175475"/>
                </a:solidFill>
              </a:defRPr>
            </a:lvl4pPr>
            <a:lvl5pPr>
              <a:defRPr>
                <a:solidFill>
                  <a:srgbClr val="175475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033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1" y="94003"/>
            <a:ext cx="8229600" cy="516966"/>
          </a:xfrm>
        </p:spPr>
        <p:txBody>
          <a:bodyPr/>
          <a:lstStyle>
            <a:lvl1pPr>
              <a:defRPr sz="2200" b="1">
                <a:solidFill>
                  <a:srgbClr val="17547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82" y="955964"/>
            <a:ext cx="8229600" cy="486571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67875" y="6389925"/>
            <a:ext cx="5018925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701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1" y="97668"/>
            <a:ext cx="7765978" cy="516966"/>
          </a:xfrm>
        </p:spPr>
        <p:txBody>
          <a:bodyPr/>
          <a:lstStyle>
            <a:lvl1pPr>
              <a:defRPr>
                <a:solidFill>
                  <a:srgbClr val="17547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" y="689763"/>
            <a:ext cx="8490307" cy="552558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175475"/>
                </a:solidFill>
                <a:latin typeface="Franklin Gothic Medium"/>
                <a:cs typeface="Franklin Gothic 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5008" y="1378981"/>
            <a:ext cx="8229600" cy="4412220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613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67826"/>
            <a:ext cx="7772400" cy="1362075"/>
          </a:xfrm>
        </p:spPr>
        <p:txBody>
          <a:bodyPr anchor="t"/>
          <a:lstStyle>
            <a:lvl1pPr algn="ctr">
              <a:defRPr sz="4000" b="1" cap="all">
                <a:solidFill>
                  <a:srgbClr val="17547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067639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861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7547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55964"/>
            <a:ext cx="4038600" cy="5170199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55964"/>
            <a:ext cx="4038600" cy="5170199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010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7547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7547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7547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E15FC-A8B6-4718-BABB-4F5309630F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77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7547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10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93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17547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rgbClr val="175475"/>
                </a:solidFill>
              </a:defRPr>
            </a:lvl1pPr>
            <a:lvl2pPr>
              <a:defRPr sz="2800">
                <a:solidFill>
                  <a:srgbClr val="175475"/>
                </a:solidFill>
              </a:defRPr>
            </a:lvl2pPr>
            <a:lvl3pPr>
              <a:defRPr sz="2400">
                <a:solidFill>
                  <a:srgbClr val="175475"/>
                </a:solidFill>
              </a:defRPr>
            </a:lvl3pPr>
            <a:lvl4pPr>
              <a:defRPr sz="2000">
                <a:solidFill>
                  <a:srgbClr val="175475"/>
                </a:solidFill>
              </a:defRPr>
            </a:lvl4pPr>
            <a:lvl5pPr>
              <a:defRPr sz="2000">
                <a:solidFill>
                  <a:srgbClr val="175475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175475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6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1" y="97668"/>
            <a:ext cx="8229600" cy="5169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4734" y="955964"/>
            <a:ext cx="8378574" cy="49467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94334" y="77120"/>
            <a:ext cx="464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175475"/>
                </a:solidFill>
                <a:latin typeface="Franklin Gothic Book" panose="020B0503020102020204" pitchFamily="34" charset="0"/>
              </a:defRPr>
            </a:lvl1pPr>
          </a:lstStyle>
          <a:p>
            <a:pPr algn="r" defTabSz="457200"/>
            <a:fld id="{7FFE15FC-A8B6-4718-BABB-4F5309630F6C}" type="slidenum">
              <a:rPr lang="en-US" smtClean="0"/>
              <a:pPr algn="r" defTabSz="45720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0889" y="6374814"/>
            <a:ext cx="51884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994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200" b="1" i="0" kern="1200">
          <a:solidFill>
            <a:srgbClr val="175475"/>
          </a:solidFill>
          <a:latin typeface="Myriad Pro Semibold"/>
          <a:ea typeface="+mj-ea"/>
          <a:cs typeface="Myriad Pro Semibold"/>
        </a:defRPr>
      </a:lvl1pPr>
    </p:titleStyle>
    <p:bodyStyle>
      <a:lvl1pPr marL="233363" indent="-233363" algn="l" defTabSz="4572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Arial"/>
        <a:buChar char="•"/>
        <a:defRPr sz="2400" kern="1200">
          <a:solidFill>
            <a:schemeClr val="tx1"/>
          </a:solidFill>
          <a:latin typeface="Franklin Gothic Book"/>
          <a:ea typeface="+mn-ea"/>
          <a:cs typeface="Franklin Gothic Book"/>
        </a:defRPr>
      </a:lvl1pPr>
      <a:lvl2pPr marL="690563" indent="-233363" algn="l" defTabSz="4572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Arial"/>
        <a:buChar char="–"/>
        <a:defRPr sz="2200" kern="1200">
          <a:solidFill>
            <a:schemeClr val="tx1"/>
          </a:solidFill>
          <a:latin typeface="Myriad Pro"/>
          <a:ea typeface="+mn-ea"/>
          <a:cs typeface="Myriad Pro"/>
        </a:defRPr>
      </a:lvl2pPr>
      <a:lvl3pPr marL="1087438" indent="-173038" algn="l" defTabSz="4572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4638" indent="-173038" algn="l" defTabSz="4572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01838" indent="-173038" algn="l" defTabSz="4572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Isosceles Triangle 13"/>
          <p:cNvSpPr/>
          <p:nvPr/>
        </p:nvSpPr>
        <p:spPr>
          <a:xfrm flipH="1" flipV="1">
            <a:off x="1359478" y="5147094"/>
            <a:ext cx="196819" cy="198458"/>
          </a:xfrm>
          <a:prstGeom prst="triangle">
            <a:avLst>
              <a:gd name="adj" fmla="val 100000"/>
            </a:avLst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C61A4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>
            <a:off x="7694210" y="1198815"/>
            <a:ext cx="196819" cy="208566"/>
          </a:xfrm>
          <a:prstGeom prst="triangle">
            <a:avLst>
              <a:gd name="adj" fmla="val 100000"/>
            </a:avLst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C61A4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Metal Level Tiers </a:t>
            </a:r>
            <a:r>
              <a:rPr lang="en-US" dirty="0" smtClean="0"/>
              <a:t>of Qualified Health Plans (QHPs)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948304"/>
              </p:ext>
            </p:extLst>
          </p:nvPr>
        </p:nvGraphicFramePr>
        <p:xfrm>
          <a:off x="1342797" y="1407391"/>
          <a:ext cx="6582872" cy="3737464"/>
        </p:xfrm>
        <a:graphic>
          <a:graphicData uri="http://schemas.openxmlformats.org/drawingml/2006/table">
            <a:tbl>
              <a:tblPr first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260941"/>
                <a:gridCol w="4321931"/>
              </a:tblGrid>
              <a:tr h="500026">
                <a:tc gridSpan="2">
                  <a:txBody>
                    <a:bodyPr/>
                    <a:lstStyle/>
                    <a:p>
                      <a:pPr lvl="0" algn="ctr"/>
                      <a:r>
                        <a:rPr lang="en-US" sz="1600" b="0" dirty="0" smtClean="0">
                          <a:latin typeface="Franklin Gothic Medium" panose="020B0603020102020204" pitchFamily="34" charset="0"/>
                        </a:rPr>
                        <a:t>METAL LEVEL PLAN TIERS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dirty="0" smtClean="0">
                          <a:solidFill>
                            <a:schemeClr val="bg1"/>
                          </a:solidFill>
                          <a:latin typeface="Franklin Gothic Medium" panose="020B0603020102020204" pitchFamily="34" charset="0"/>
                        </a:rPr>
                        <a:t>QHPs must</a:t>
                      </a:r>
                      <a:r>
                        <a:rPr lang="en-US" sz="1400" b="0" i="0" baseline="0" dirty="0" smtClean="0">
                          <a:solidFill>
                            <a:schemeClr val="bg1"/>
                          </a:solidFill>
                          <a:latin typeface="Franklin Gothic Medium" panose="020B0603020102020204" pitchFamily="34" charset="0"/>
                        </a:rPr>
                        <a:t> provide plan designs consistent with actuarial values</a:t>
                      </a:r>
                      <a:endParaRPr lang="en-US" sz="1400" b="0" i="0" dirty="0" smtClean="0">
                        <a:solidFill>
                          <a:schemeClr val="bg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754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54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54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C61A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00026"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None/>
                      </a:pPr>
                      <a:r>
                        <a:rPr lang="en-US" sz="1400" b="1" dirty="0" smtClean="0">
                          <a:latin typeface="Calibri" panose="020F0502020204030204" pitchFamily="34" charset="0"/>
                        </a:rPr>
                        <a:t>Platinum</a:t>
                      </a:r>
                      <a:endParaRPr lang="en-US" sz="1400" b="1" dirty="0">
                        <a:latin typeface="Calibri" panose="020F0502020204030204" pitchFamily="34" charset="0"/>
                      </a:endParaRPr>
                    </a:p>
                  </a:txBody>
                  <a:tcPr marL="228600" anchor="ctr">
                    <a:lnL w="12700" cap="flat" cmpd="sng" algn="ctr">
                      <a:solidFill>
                        <a:srgbClr val="1754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u="none" strike="noStrike" kern="1200" baseline="0" dirty="0" smtClean="0">
                          <a:latin typeface="Calibri" panose="020F0502020204030204" pitchFamily="34" charset="0"/>
                        </a:rPr>
                        <a:t>90% actuarial value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54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0026"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None/>
                      </a:pPr>
                      <a:r>
                        <a:rPr lang="en-US" sz="1400" b="1" dirty="0" smtClean="0">
                          <a:latin typeface="Calibri" panose="020F0502020204030204" pitchFamily="34" charset="0"/>
                        </a:rPr>
                        <a:t>Gold</a:t>
                      </a:r>
                      <a:endParaRPr lang="en-US" sz="1400" b="1" dirty="0">
                        <a:latin typeface="Calibri" panose="020F0502020204030204" pitchFamily="34" charset="0"/>
                      </a:endParaRPr>
                    </a:p>
                  </a:txBody>
                  <a:tcPr marL="228600" anchor="ctr">
                    <a:lnL w="12700" cap="flat" cmpd="sng" algn="ctr">
                      <a:solidFill>
                        <a:srgbClr val="1754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u="none" strike="noStrike" kern="1200" baseline="0" dirty="0" smtClean="0">
                          <a:latin typeface="Calibri" panose="020F0502020204030204" pitchFamily="34" charset="0"/>
                        </a:rPr>
                        <a:t>80% actuarial value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54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0026"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None/>
                      </a:pPr>
                      <a:r>
                        <a:rPr lang="en-US" sz="1400" b="1" dirty="0" smtClean="0">
                          <a:latin typeface="Calibri" panose="020F0502020204030204" pitchFamily="34" charset="0"/>
                        </a:rPr>
                        <a:t>Silver</a:t>
                      </a:r>
                      <a:endParaRPr lang="en-US" sz="1400" b="1" dirty="0">
                        <a:latin typeface="Calibri" panose="020F0502020204030204" pitchFamily="34" charset="0"/>
                      </a:endParaRPr>
                    </a:p>
                  </a:txBody>
                  <a:tcPr marL="228600" anchor="ctr">
                    <a:lnL w="12700" cap="flat" cmpd="sng" algn="ctr">
                      <a:solidFill>
                        <a:srgbClr val="1754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u="none" strike="noStrike" kern="1200" baseline="0" dirty="0" smtClean="0">
                          <a:latin typeface="Calibri" panose="020F0502020204030204" pitchFamily="34" charset="0"/>
                        </a:rPr>
                        <a:t>70% actuarial value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54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0026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Calibri" panose="020F0502020204030204" pitchFamily="34" charset="0"/>
                        </a:rPr>
                        <a:t>Bronze</a:t>
                      </a:r>
                    </a:p>
                  </a:txBody>
                  <a:tcPr marL="228600" anchor="ctr">
                    <a:lnL w="12700" cap="flat" cmpd="sng" algn="ctr">
                      <a:solidFill>
                        <a:srgbClr val="1754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u="none" strike="noStrike" kern="1200" baseline="0" dirty="0" smtClean="0">
                          <a:latin typeface="Calibri" panose="020F0502020204030204" pitchFamily="34" charset="0"/>
                        </a:rPr>
                        <a:t>60% actuarial value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54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0026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Catastrophic coverage</a:t>
                      </a:r>
                      <a:endParaRPr lang="en-US" sz="1200" b="1" i="0" dirty="0" smtClean="0">
                        <a:latin typeface="Calibri" panose="020F0502020204030204" pitchFamily="34" charset="0"/>
                      </a:endParaRPr>
                    </a:p>
                  </a:txBody>
                  <a:tcPr marL="228600" anchor="ctr">
                    <a:lnL w="12700" cap="flat" cmpd="sng" algn="ctr">
                      <a:solidFill>
                        <a:srgbClr val="1754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High deductible health plan available for individuals up to age 30 or some individuals exempted from the individual responsibility requirement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54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0026">
                <a:tc gridSpan="2">
                  <a:txBody>
                    <a:bodyPr/>
                    <a:lstStyle/>
                    <a:p>
                      <a:pPr marL="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100" b="1" i="0" dirty="0" smtClean="0">
                          <a:latin typeface="Calibri" panose="020F0502020204030204" pitchFamily="34" charset="0"/>
                        </a:rPr>
                        <a:t>Actuarial</a:t>
                      </a:r>
                      <a:r>
                        <a:rPr lang="en-US" sz="1100" b="1" i="0" baseline="0" dirty="0" smtClean="0">
                          <a:latin typeface="Calibri" panose="020F0502020204030204" pitchFamily="34" charset="0"/>
                        </a:rPr>
                        <a:t> value </a:t>
                      </a:r>
                      <a:r>
                        <a:rPr lang="en-US" sz="1100" i="0" baseline="0" dirty="0" smtClean="0">
                          <a:latin typeface="Calibri" panose="020F0502020204030204" pitchFamily="34" charset="0"/>
                        </a:rPr>
                        <a:t>is a measure of the percentage of expected health care costs a health plan will cover and is considered a general summary measure of health plan generosity. It represents an average for a population and does not necessarily reflect the actual cost-sharing experience of an individual. </a:t>
                      </a:r>
                      <a:endParaRPr lang="en-US" sz="1100" i="0" dirty="0" smtClean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754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54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54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39545" y="2520622"/>
            <a:ext cx="380246" cy="384048"/>
          </a:xfrm>
          <a:prstGeom prst="ellipse">
            <a:avLst/>
          </a:prstGeom>
          <a:ln w="3175">
            <a:solidFill>
              <a:schemeClr val="bg1">
                <a:lumMod val="50000"/>
              </a:schemeClr>
            </a:solidFill>
          </a:ln>
          <a:effectLst/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35743" y="3527602"/>
            <a:ext cx="384048" cy="384048"/>
          </a:xfrm>
          <a:prstGeom prst="ellipse">
            <a:avLst/>
          </a:prstGeom>
          <a:ln w="3175">
            <a:solidFill>
              <a:schemeClr val="bg1">
                <a:lumMod val="50000"/>
              </a:schemeClr>
            </a:solidFill>
          </a:ln>
          <a:effectLst/>
        </p:spPr>
      </p:pic>
      <p:pic>
        <p:nvPicPr>
          <p:cNvPr id="5" name="Picture 4"/>
          <p:cNvPicPr>
            <a:picLocks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54" t="15574" r="16092" b="16610"/>
          <a:stretch/>
        </p:blipFill>
        <p:spPr>
          <a:xfrm>
            <a:off x="2735743" y="2017132"/>
            <a:ext cx="384048" cy="384048"/>
          </a:xfrm>
          <a:prstGeom prst="ellipse">
            <a:avLst/>
          </a:prstGeom>
          <a:ln w="3175">
            <a:solidFill>
              <a:schemeClr val="bg1">
                <a:lumMod val="50000"/>
              </a:schemeClr>
            </a:solidFill>
          </a:ln>
          <a:effectLst/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35743" y="3024112"/>
            <a:ext cx="384048" cy="384048"/>
          </a:xfrm>
          <a:prstGeom prst="ellipse">
            <a:avLst/>
          </a:prstGeom>
          <a:ln w="3175">
            <a:solidFill>
              <a:schemeClr val="bg1">
                <a:lumMod val="50000"/>
              </a:schemeClr>
            </a:solidFill>
          </a:ln>
          <a:effectLst/>
        </p:spPr>
      </p:pic>
      <p:sp>
        <p:nvSpPr>
          <p:cNvPr id="6" name="Rectangle 5"/>
          <p:cNvSpPr/>
          <p:nvPr/>
        </p:nvSpPr>
        <p:spPr>
          <a:xfrm>
            <a:off x="1358613" y="3111141"/>
            <a:ext cx="6533284" cy="504014"/>
          </a:xfrm>
          <a:prstGeom prst="rect">
            <a:avLst/>
          </a:prstGeom>
          <a:noFill/>
          <a:ln w="190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 flipV="1">
            <a:off x="906606" y="1037405"/>
            <a:ext cx="601465" cy="4308146"/>
          </a:xfrm>
          <a:custGeom>
            <a:avLst/>
            <a:gdLst>
              <a:gd name="connsiteX0" fmla="*/ 300733 w 601465"/>
              <a:gd name="connsiteY0" fmla="*/ 4636444 h 4636444"/>
              <a:gd name="connsiteX1" fmla="*/ 601465 w 601465"/>
              <a:gd name="connsiteY1" fmla="*/ 4335712 h 4636444"/>
              <a:gd name="connsiteX2" fmla="*/ 451099 w 601465"/>
              <a:gd name="connsiteY2" fmla="*/ 4335712 h 4636444"/>
              <a:gd name="connsiteX3" fmla="*/ 451099 w 601465"/>
              <a:gd name="connsiteY3" fmla="*/ 198458 h 4636444"/>
              <a:gd name="connsiteX4" fmla="*/ 452007 w 601465"/>
              <a:gd name="connsiteY4" fmla="*/ 198458 h 4636444"/>
              <a:gd name="connsiteX5" fmla="*/ 452007 w 601465"/>
              <a:gd name="connsiteY5" fmla="*/ 0 h 4636444"/>
              <a:gd name="connsiteX6" fmla="*/ 160385 w 601465"/>
              <a:gd name="connsiteY6" fmla="*/ 193517 h 4636444"/>
              <a:gd name="connsiteX7" fmla="*/ 150366 w 601465"/>
              <a:gd name="connsiteY7" fmla="*/ 193517 h 4636444"/>
              <a:gd name="connsiteX8" fmla="*/ 150366 w 601465"/>
              <a:gd name="connsiteY8" fmla="*/ 4335712 h 4636444"/>
              <a:gd name="connsiteX9" fmla="*/ 0 w 601465"/>
              <a:gd name="connsiteY9" fmla="*/ 4335712 h 463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1465" h="4636444">
                <a:moveTo>
                  <a:pt x="300733" y="4636444"/>
                </a:moveTo>
                <a:lnTo>
                  <a:pt x="601465" y="4335712"/>
                </a:lnTo>
                <a:lnTo>
                  <a:pt x="451099" y="4335712"/>
                </a:lnTo>
                <a:lnTo>
                  <a:pt x="451099" y="198458"/>
                </a:lnTo>
                <a:lnTo>
                  <a:pt x="452007" y="198458"/>
                </a:lnTo>
                <a:lnTo>
                  <a:pt x="452007" y="0"/>
                </a:lnTo>
                <a:lnTo>
                  <a:pt x="160385" y="193517"/>
                </a:lnTo>
                <a:lnTo>
                  <a:pt x="150366" y="193517"/>
                </a:lnTo>
                <a:lnTo>
                  <a:pt x="150366" y="4335712"/>
                </a:lnTo>
                <a:lnTo>
                  <a:pt x="0" y="4335712"/>
                </a:lnTo>
                <a:close/>
              </a:path>
            </a:pathLst>
          </a:cu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68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 w="12700">
            <a:solidFill>
              <a:srgbClr val="0C61A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lvl="0" algn="ctr"/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</a:rPr>
              <a:t>Costs covered by a plan</a:t>
            </a:r>
          </a:p>
        </p:txBody>
      </p:sp>
      <p:sp>
        <p:nvSpPr>
          <p:cNvPr id="21" name="Freeform 20"/>
          <p:cNvSpPr/>
          <p:nvPr/>
        </p:nvSpPr>
        <p:spPr>
          <a:xfrm flipH="1">
            <a:off x="7742434" y="1199854"/>
            <a:ext cx="601465" cy="4307811"/>
          </a:xfrm>
          <a:custGeom>
            <a:avLst/>
            <a:gdLst>
              <a:gd name="connsiteX0" fmla="*/ 300733 w 601465"/>
              <a:gd name="connsiteY0" fmla="*/ 4636444 h 4636444"/>
              <a:gd name="connsiteX1" fmla="*/ 601465 w 601465"/>
              <a:gd name="connsiteY1" fmla="*/ 4335712 h 4636444"/>
              <a:gd name="connsiteX2" fmla="*/ 451099 w 601465"/>
              <a:gd name="connsiteY2" fmla="*/ 4335712 h 4636444"/>
              <a:gd name="connsiteX3" fmla="*/ 451099 w 601465"/>
              <a:gd name="connsiteY3" fmla="*/ 198458 h 4636444"/>
              <a:gd name="connsiteX4" fmla="*/ 452007 w 601465"/>
              <a:gd name="connsiteY4" fmla="*/ 198458 h 4636444"/>
              <a:gd name="connsiteX5" fmla="*/ 452007 w 601465"/>
              <a:gd name="connsiteY5" fmla="*/ 0 h 4636444"/>
              <a:gd name="connsiteX6" fmla="*/ 160385 w 601465"/>
              <a:gd name="connsiteY6" fmla="*/ 193517 h 4636444"/>
              <a:gd name="connsiteX7" fmla="*/ 150366 w 601465"/>
              <a:gd name="connsiteY7" fmla="*/ 193517 h 4636444"/>
              <a:gd name="connsiteX8" fmla="*/ 150366 w 601465"/>
              <a:gd name="connsiteY8" fmla="*/ 4335712 h 4636444"/>
              <a:gd name="connsiteX9" fmla="*/ 0 w 601465"/>
              <a:gd name="connsiteY9" fmla="*/ 4335712 h 463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1465" h="4636444">
                <a:moveTo>
                  <a:pt x="300733" y="4636444"/>
                </a:moveTo>
                <a:lnTo>
                  <a:pt x="601465" y="4335712"/>
                </a:lnTo>
                <a:lnTo>
                  <a:pt x="451099" y="4335712"/>
                </a:lnTo>
                <a:lnTo>
                  <a:pt x="451099" y="198458"/>
                </a:lnTo>
                <a:lnTo>
                  <a:pt x="452007" y="198458"/>
                </a:lnTo>
                <a:lnTo>
                  <a:pt x="452007" y="0"/>
                </a:lnTo>
                <a:lnTo>
                  <a:pt x="160385" y="193517"/>
                </a:lnTo>
                <a:lnTo>
                  <a:pt x="150366" y="193517"/>
                </a:lnTo>
                <a:lnTo>
                  <a:pt x="150366" y="4335712"/>
                </a:lnTo>
                <a:lnTo>
                  <a:pt x="0" y="4335712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63000">
                <a:schemeClr val="accent1">
                  <a:tint val="50000"/>
                  <a:shade val="100000"/>
                  <a:satMod val="350000"/>
                </a:schemeClr>
              </a:gs>
            </a:gsLst>
            <a:lin ang="8100000" scaled="1"/>
            <a:tileRect/>
          </a:gradFill>
          <a:ln w="12700">
            <a:solidFill>
              <a:srgbClr val="0C61A4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lvl="0" algn="ctr"/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</a:rPr>
              <a:t>Premiums paid by consumer</a:t>
            </a:r>
          </a:p>
        </p:txBody>
      </p:sp>
    </p:spTree>
    <p:extLst>
      <p:ext uri="{BB962C8B-B14F-4D97-AF65-F5344CB8AC3E}">
        <p14:creationId xmlns:p14="http://schemas.microsoft.com/office/powerpoint/2010/main" val="367818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eyondBasics_Master" id="{D3BA82F1-8E89-489F-A5D7-D941DB7ACB00}" vid="{5F79E6AA-C475-4E6F-A58D-7E0B834DE4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124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Franklin Gothic Book</vt:lpstr>
      <vt:lpstr>Franklin Gothic Medium</vt:lpstr>
      <vt:lpstr>Myriad Pro</vt:lpstr>
      <vt:lpstr>Myriad Pro Semibold</vt:lpstr>
      <vt:lpstr>12_Office Theme</vt:lpstr>
      <vt:lpstr>Metal Level Tiers of Qualified Health Plans (QHPs)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2015-03-09T21:34:12Z</dcterms:created>
  <dcterms:modified xsi:type="dcterms:W3CDTF">2015-03-09T21:34:22Z</dcterms:modified>
</cp:coreProperties>
</file>