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5" r:id="rId2"/>
  </p:sldMasterIdLst>
  <p:notesMasterIdLst>
    <p:notesMasterId r:id="rId54"/>
  </p:notesMasterIdLst>
  <p:sldIdLst>
    <p:sldId id="264" r:id="rId3"/>
    <p:sldId id="369" r:id="rId4"/>
    <p:sldId id="320" r:id="rId5"/>
    <p:sldId id="471" r:id="rId6"/>
    <p:sldId id="439" r:id="rId7"/>
    <p:sldId id="440" r:id="rId8"/>
    <p:sldId id="442" r:id="rId9"/>
    <p:sldId id="443" r:id="rId10"/>
    <p:sldId id="525" r:id="rId11"/>
    <p:sldId id="526" r:id="rId12"/>
    <p:sldId id="446" r:id="rId13"/>
    <p:sldId id="461" r:id="rId14"/>
    <p:sldId id="462" r:id="rId15"/>
    <p:sldId id="447" r:id="rId16"/>
    <p:sldId id="449" r:id="rId17"/>
    <p:sldId id="448" r:id="rId18"/>
    <p:sldId id="450" r:id="rId19"/>
    <p:sldId id="463" r:id="rId20"/>
    <p:sldId id="465" r:id="rId21"/>
    <p:sldId id="466" r:id="rId22"/>
    <p:sldId id="468" r:id="rId23"/>
    <p:sldId id="467" r:id="rId24"/>
    <p:sldId id="454" r:id="rId25"/>
    <p:sldId id="470" r:id="rId26"/>
    <p:sldId id="469" r:id="rId27"/>
    <p:sldId id="456" r:id="rId28"/>
    <p:sldId id="527" r:id="rId29"/>
    <p:sldId id="528" r:id="rId30"/>
    <p:sldId id="529" r:id="rId31"/>
    <p:sldId id="515" r:id="rId32"/>
    <p:sldId id="516" r:id="rId33"/>
    <p:sldId id="483" r:id="rId34"/>
    <p:sldId id="475" r:id="rId35"/>
    <p:sldId id="476" r:id="rId36"/>
    <p:sldId id="530" r:id="rId37"/>
    <p:sldId id="531" r:id="rId38"/>
    <p:sldId id="532" r:id="rId39"/>
    <p:sldId id="533" r:id="rId40"/>
    <p:sldId id="485" r:id="rId41"/>
    <p:sldId id="534" r:id="rId42"/>
    <p:sldId id="535" r:id="rId43"/>
    <p:sldId id="536" r:id="rId44"/>
    <p:sldId id="539" r:id="rId45"/>
    <p:sldId id="537" r:id="rId46"/>
    <p:sldId id="538" r:id="rId47"/>
    <p:sldId id="510" r:id="rId48"/>
    <p:sldId id="553" r:id="rId49"/>
    <p:sldId id="554" r:id="rId50"/>
    <p:sldId id="555" r:id="rId51"/>
    <p:sldId id="556" r:id="rId52"/>
    <p:sldId id="55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76"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AD47"/>
    <a:srgbClr val="175475"/>
    <a:srgbClr val="00B050"/>
    <a:srgbClr val="00A249"/>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211" autoAdjust="0"/>
  </p:normalViewPr>
  <p:slideViewPr>
    <p:cSldViewPr snapToGrid="0">
      <p:cViewPr varScale="1">
        <p:scale>
          <a:sx n="108" d="100"/>
          <a:sy n="108" d="100"/>
        </p:scale>
        <p:origin x="1686" y="114"/>
      </p:cViewPr>
      <p:guideLst>
        <p:guide orient="horz" pos="2160"/>
        <p:guide pos="285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11/30/2015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4</a:t>
            </a:fld>
            <a:endParaRPr lang="en-US"/>
          </a:p>
        </p:txBody>
      </p:sp>
    </p:spTree>
    <p:extLst>
      <p:ext uri="{BB962C8B-B14F-4D97-AF65-F5344CB8AC3E}">
        <p14:creationId xmlns:p14="http://schemas.microsoft.com/office/powerpoint/2010/main" val="427561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11</a:t>
            </a:fld>
            <a:endParaRPr lang="en-US"/>
          </a:p>
        </p:txBody>
      </p:sp>
    </p:spTree>
    <p:extLst>
      <p:ext uri="{BB962C8B-B14F-4D97-AF65-F5344CB8AC3E}">
        <p14:creationId xmlns:p14="http://schemas.microsoft.com/office/powerpoint/2010/main" val="219526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803C-4123-463E-B191-8C883DC0456F}" type="slidenum">
              <a:rPr lang="en-US" smtClean="0"/>
              <a:t>40</a:t>
            </a:fld>
            <a:endParaRPr lang="en-US"/>
          </a:p>
        </p:txBody>
      </p:sp>
    </p:spTree>
    <p:extLst>
      <p:ext uri="{BB962C8B-B14F-4D97-AF65-F5344CB8AC3E}">
        <p14:creationId xmlns:p14="http://schemas.microsoft.com/office/powerpoint/2010/main" val="35408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46</a:t>
            </a:fld>
            <a:endParaRPr lang="en-US"/>
          </a:p>
        </p:txBody>
      </p:sp>
    </p:spTree>
    <p:extLst>
      <p:ext uri="{BB962C8B-B14F-4D97-AF65-F5344CB8AC3E}">
        <p14:creationId xmlns:p14="http://schemas.microsoft.com/office/powerpoint/2010/main" val="394852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spTree>
    <p:extLst>
      <p:ext uri="{BB962C8B-B14F-4D97-AF65-F5344CB8AC3E}">
        <p14:creationId xmlns:p14="http://schemas.microsoft.com/office/powerpoint/2010/main" val="3563452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371" y="985991"/>
            <a:ext cx="5206435" cy="1444877"/>
          </a:xfrm>
          <a:prstGeom prst="rect">
            <a:avLst/>
          </a:prstGeom>
        </p:spPr>
      </p:pic>
    </p:spTree>
    <p:extLst>
      <p:ext uri="{BB962C8B-B14F-4D97-AF65-F5344CB8AC3E}">
        <p14:creationId xmlns:p14="http://schemas.microsoft.com/office/powerpoint/2010/main" val="4790617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spTree>
    <p:extLst>
      <p:ext uri="{BB962C8B-B14F-4D97-AF65-F5344CB8AC3E}">
        <p14:creationId xmlns:p14="http://schemas.microsoft.com/office/powerpoint/2010/main" val="14285102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8515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675846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582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3706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2211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800100"/>
            <a:ext cx="8379216" cy="50215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90257" y="6389925"/>
            <a:ext cx="5293724"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spTree>
    <p:extLst>
      <p:ext uri="{BB962C8B-B14F-4D97-AF65-F5344CB8AC3E}">
        <p14:creationId xmlns:p14="http://schemas.microsoft.com/office/powerpoint/2010/main" val="3583711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57112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2811814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1350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843561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97668"/>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82093" y="6374814"/>
            <a:ext cx="5287246"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6" name="TextBox 5"/>
          <p:cNvSpPr txBox="1"/>
          <p:nvPr userDrawn="1"/>
        </p:nvSpPr>
        <p:spPr>
          <a:xfrm>
            <a:off x="7598749" y="6566533"/>
            <a:ext cx="1490303" cy="230832"/>
          </a:xfrm>
          <a:prstGeom prst="rect">
            <a:avLst/>
          </a:prstGeom>
          <a:noFill/>
        </p:spPr>
        <p:txBody>
          <a:bodyPr wrap="square" rtlCol="0">
            <a:spAutoFit/>
          </a:bodyPr>
          <a:lstStyle/>
          <a:p>
            <a:pPr algn="r"/>
            <a:r>
              <a:rPr lang="en-US" sz="900" i="1" dirty="0" smtClean="0">
                <a:solidFill>
                  <a:schemeClr val="bg1">
                    <a:lumMod val="50000"/>
                  </a:schemeClr>
                </a:solidFill>
                <a:latin typeface="Franklin Gothic Book" panose="020B0503020102020204" pitchFamily="34" charset="0"/>
              </a:rPr>
              <a:t>Current as of 11-16-2015</a:t>
            </a:r>
            <a:endParaRPr lang="en-US" sz="900" i="1" dirty="0">
              <a:solidFill>
                <a:schemeClr val="bg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122798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rs.gov/pub/irs-dft/i8962--dft.pdf" TargetMode="External"/><Relationship Id="rId2" Type="http://schemas.openxmlformats.org/officeDocument/2006/relationships/hyperlink" Target="https://www.irs.gov/pub/irs-dft/f8962--dft.pdf" TargetMode="External"/><Relationship Id="rId1" Type="http://schemas.openxmlformats.org/officeDocument/2006/relationships/slideLayout" Target="../slideLayouts/slideLayout2.xml"/><Relationship Id="rId5" Type="http://schemas.openxmlformats.org/officeDocument/2006/relationships/hyperlink" Target="https://www.irs.gov/pub/irs-pdf/p4012.pdf" TargetMode="External"/><Relationship Id="rId4" Type="http://schemas.openxmlformats.org/officeDocument/2006/relationships/hyperlink" Target="http://www.irs.gov/pub/irs-pdf/f8965.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s://www.healthcare.gov/taxes/tools/silver/" TargetMode="Externa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Part III – ACA Examples</a:t>
            </a:r>
            <a:endParaRPr lang="en-US" dirty="0"/>
          </a:p>
        </p:txBody>
      </p:sp>
      <p:sp>
        <p:nvSpPr>
          <p:cNvPr id="5" name="Text Placeholder 4"/>
          <p:cNvSpPr>
            <a:spLocks noGrp="1"/>
          </p:cNvSpPr>
          <p:nvPr>
            <p:ph type="body" sz="quarter" idx="13"/>
          </p:nvPr>
        </p:nvSpPr>
        <p:spPr/>
        <p:txBody>
          <a:bodyPr/>
          <a:lstStyle/>
          <a:p>
            <a:r>
              <a:rPr lang="en-US" i="1" dirty="0" smtClean="0"/>
              <a:t>Presented on November 23, 2015</a:t>
            </a:r>
            <a:endParaRPr lang="en-US" i="1" dirty="0"/>
          </a:p>
        </p:txBody>
      </p:sp>
      <p:pic>
        <p:nvPicPr>
          <p:cNvPr id="4" name="Picture 3"/>
          <p:cNvPicPr>
            <a:picLocks noChangeAspect="1"/>
          </p:cNvPicPr>
          <p:nvPr/>
        </p:nvPicPr>
        <p:blipFill>
          <a:blip r:embed="rId2"/>
          <a:stretch>
            <a:fillRect/>
          </a:stretch>
        </p:blipFill>
        <p:spPr>
          <a:xfrm>
            <a:off x="1516894" y="977386"/>
            <a:ext cx="6232207" cy="813963"/>
          </a:xfrm>
          <a:prstGeom prst="rect">
            <a:avLst/>
          </a:prstGeom>
        </p:spPr>
      </p:pic>
    </p:spTree>
    <p:extLst>
      <p:ext uri="{BB962C8B-B14F-4D97-AF65-F5344CB8AC3E}">
        <p14:creationId xmlns:p14="http://schemas.microsoft.com/office/powerpoint/2010/main" val="344983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 In what order do I complete the ACA elements?</a:t>
            </a:r>
            <a:endParaRPr lang="en-US" dirty="0"/>
          </a:p>
        </p:txBody>
      </p:sp>
      <p:sp>
        <p:nvSpPr>
          <p:cNvPr id="3" name="Content Placeholder 2"/>
          <p:cNvSpPr>
            <a:spLocks noGrp="1"/>
          </p:cNvSpPr>
          <p:nvPr>
            <p:ph idx="1"/>
          </p:nvPr>
        </p:nvSpPr>
        <p:spPr/>
        <p:txBody>
          <a:bodyPr/>
          <a:lstStyle/>
          <a:p>
            <a:r>
              <a:rPr lang="en-US" dirty="0" smtClean="0">
                <a:latin typeface="Franklin Gothic Medium" panose="020B0603020102020204" pitchFamily="34" charset="0"/>
              </a:rPr>
              <a:t>During intake:  </a:t>
            </a:r>
          </a:p>
          <a:p>
            <a:pPr lvl="1"/>
            <a:r>
              <a:rPr lang="en-US" dirty="0" smtClean="0"/>
              <a:t>Have </a:t>
            </a:r>
            <a:r>
              <a:rPr lang="en-US" dirty="0"/>
              <a:t>a detailed conversation about coverage months </a:t>
            </a:r>
            <a:r>
              <a:rPr lang="en-US" dirty="0" smtClean="0"/>
              <a:t>to complete or partially complete the Intake </a:t>
            </a:r>
            <a:r>
              <a:rPr lang="en-US" dirty="0"/>
              <a:t>Form</a:t>
            </a:r>
          </a:p>
          <a:p>
            <a:r>
              <a:rPr lang="en-US" dirty="0" smtClean="0">
                <a:latin typeface="Franklin Gothic Medium" panose="020B0603020102020204" pitchFamily="34" charset="0"/>
              </a:rPr>
              <a:t>Preparing the return: </a:t>
            </a:r>
          </a:p>
          <a:p>
            <a:pPr lvl="1"/>
            <a:r>
              <a:rPr lang="en-US" dirty="0" smtClean="0"/>
              <a:t>If </a:t>
            </a:r>
            <a:r>
              <a:rPr lang="en-US" dirty="0"/>
              <a:t>everyone had coverage all </a:t>
            </a:r>
            <a:r>
              <a:rPr lang="en-US" dirty="0" smtClean="0"/>
              <a:t>year, complete </a:t>
            </a:r>
            <a:r>
              <a:rPr lang="en-US" dirty="0"/>
              <a:t>the ACA </a:t>
            </a:r>
            <a:r>
              <a:rPr lang="en-US" dirty="0" err="1" smtClean="0"/>
              <a:t>Wkt</a:t>
            </a:r>
            <a:r>
              <a:rPr lang="en-US" dirty="0" smtClean="0"/>
              <a:t> </a:t>
            </a:r>
            <a:r>
              <a:rPr lang="en-US" u="sng" dirty="0"/>
              <a:t>first</a:t>
            </a:r>
            <a:r>
              <a:rPr lang="en-US" dirty="0"/>
              <a:t> </a:t>
            </a:r>
            <a:endParaRPr lang="en-US" dirty="0" smtClean="0"/>
          </a:p>
          <a:p>
            <a:pPr lvl="1"/>
            <a:r>
              <a:rPr lang="en-US" dirty="0" smtClean="0"/>
              <a:t>For months </a:t>
            </a:r>
            <a:r>
              <a:rPr lang="en-US" dirty="0"/>
              <a:t>without coverage, </a:t>
            </a:r>
            <a:r>
              <a:rPr lang="en-US" dirty="0" smtClean="0">
                <a:latin typeface="Franklin Gothic Medium" panose="020B0603020102020204" pitchFamily="34" charset="0"/>
              </a:rPr>
              <a:t>prepare </a:t>
            </a:r>
            <a:r>
              <a:rPr lang="en-US" dirty="0">
                <a:latin typeface="Franklin Gothic Medium" panose="020B0603020102020204" pitchFamily="34" charset="0"/>
              </a:rPr>
              <a:t>the rest of the tax </a:t>
            </a:r>
            <a:r>
              <a:rPr lang="en-US" dirty="0" smtClean="0">
                <a:latin typeface="Franklin Gothic Medium" panose="020B0603020102020204" pitchFamily="34" charset="0"/>
              </a:rPr>
              <a:t>return</a:t>
            </a:r>
            <a:r>
              <a:rPr lang="en-US" b="1" dirty="0" smtClean="0">
                <a:latin typeface="Franklin Gothic Medium" panose="020B0603020102020204" pitchFamily="34" charset="0"/>
              </a:rPr>
              <a:t>,</a:t>
            </a:r>
            <a:r>
              <a:rPr lang="en-US" dirty="0" smtClean="0">
                <a:latin typeface="Franklin Gothic Medium" panose="020B0603020102020204" pitchFamily="34" charset="0"/>
              </a:rPr>
              <a:t> </a:t>
            </a:r>
            <a:r>
              <a:rPr lang="en-US" dirty="0" smtClean="0"/>
              <a:t>consider exemptions, and complete the ACA </a:t>
            </a:r>
            <a:r>
              <a:rPr lang="en-US" dirty="0" err="1" smtClean="0"/>
              <a:t>Wkt</a:t>
            </a:r>
            <a:r>
              <a:rPr lang="en-US" dirty="0" smtClean="0"/>
              <a:t> </a:t>
            </a:r>
            <a:r>
              <a:rPr lang="en-US" u="sng" dirty="0" smtClean="0"/>
              <a:t>last</a:t>
            </a:r>
            <a:endParaRPr lang="en-US" u="sng" dirty="0"/>
          </a:p>
          <a:p>
            <a:pPr lvl="2"/>
            <a:r>
              <a:rPr lang="en-US" sz="2200" dirty="0"/>
              <a:t>Start with household </a:t>
            </a:r>
            <a:r>
              <a:rPr lang="en-US" sz="2200" dirty="0" smtClean="0"/>
              <a:t>exemptions (Form 8965, Lines 7a &amp; 7b)</a:t>
            </a:r>
            <a:endParaRPr lang="en-US" sz="2200" dirty="0"/>
          </a:p>
          <a:p>
            <a:pPr lvl="2"/>
            <a:r>
              <a:rPr lang="en-US" sz="2200" dirty="0"/>
              <a:t>Then consider individual </a:t>
            </a:r>
            <a:r>
              <a:rPr lang="en-US" sz="2200" dirty="0" smtClean="0"/>
              <a:t>exemptions (annual/monthly)</a:t>
            </a:r>
            <a:endParaRPr lang="en-US" sz="2200" dirty="0"/>
          </a:p>
          <a:p>
            <a:pPr lvl="2"/>
            <a:r>
              <a:rPr lang="en-US" sz="2200" dirty="0"/>
              <a:t>Complete Form 8965 if any exemption </a:t>
            </a:r>
            <a:r>
              <a:rPr lang="en-US" sz="2200" dirty="0" smtClean="0"/>
              <a:t>applies</a:t>
            </a:r>
          </a:p>
          <a:p>
            <a:pPr lvl="2"/>
            <a:r>
              <a:rPr lang="en-US" sz="2200" dirty="0" smtClean="0"/>
              <a:t>Complete ACA </a:t>
            </a:r>
            <a:r>
              <a:rPr lang="en-US" sz="2200" dirty="0" err="1" smtClean="0"/>
              <a:t>Wkt</a:t>
            </a:r>
            <a:r>
              <a:rPr lang="en-US" sz="2200" dirty="0" smtClean="0"/>
              <a:t>, Pages 1 &amp; 2. Check Line 61.</a:t>
            </a:r>
          </a:p>
          <a:p>
            <a:pPr lvl="2"/>
            <a:r>
              <a:rPr lang="en-US" sz="2200" dirty="0" smtClean="0"/>
              <a:t>Complete Intake Form</a:t>
            </a:r>
            <a:endParaRPr lang="en-US" sz="22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spTree>
    <p:extLst>
      <p:ext uri="{BB962C8B-B14F-4D97-AF65-F5344CB8AC3E}">
        <p14:creationId xmlns:p14="http://schemas.microsoft.com/office/powerpoint/2010/main" val="218788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Basic-Level Examples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185128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endParaRPr lang="en-US" dirty="0"/>
          </a:p>
        </p:txBody>
      </p:sp>
      <p:sp>
        <p:nvSpPr>
          <p:cNvPr id="3" name="Content Placeholder 2"/>
          <p:cNvSpPr>
            <a:spLocks noGrp="1"/>
          </p:cNvSpPr>
          <p:nvPr>
            <p:ph idx="1"/>
          </p:nvPr>
        </p:nvSpPr>
        <p:spPr/>
        <p:txBody>
          <a:bodyPr/>
          <a:lstStyle/>
          <a:p>
            <a:r>
              <a:rPr lang="en-US" sz="2000" dirty="0"/>
              <a:t>Fred and Sandy are MFJ. </a:t>
            </a:r>
          </a:p>
          <a:p>
            <a:r>
              <a:rPr lang="en-US" sz="2000" dirty="0"/>
              <a:t>They have two tax dependents: 27-year-old daughter, </a:t>
            </a:r>
            <a:r>
              <a:rPr lang="en-US" sz="2000" dirty="0" err="1"/>
              <a:t>Janey</a:t>
            </a:r>
            <a:r>
              <a:rPr lang="en-US" sz="2000" dirty="0"/>
              <a:t>, and </a:t>
            </a:r>
            <a:r>
              <a:rPr lang="en-US" sz="2000" dirty="0" err="1"/>
              <a:t>Janey’s</a:t>
            </a:r>
            <a:r>
              <a:rPr lang="en-US" sz="2000" dirty="0"/>
              <a:t> infant daughter, Ava. </a:t>
            </a:r>
          </a:p>
          <a:p>
            <a:r>
              <a:rPr lang="en-US" sz="2000" dirty="0" err="1"/>
              <a:t>Janey</a:t>
            </a:r>
            <a:r>
              <a:rPr lang="en-US" sz="2000" dirty="0"/>
              <a:t> briefly worked part-time but earned less than $4,000. She is a dependent with no filing requirement.  </a:t>
            </a:r>
          </a:p>
          <a:p>
            <a:r>
              <a:rPr lang="en-US" sz="2000" dirty="0"/>
              <a:t>They live in Texas, a Medicaid non-expansion state. </a:t>
            </a:r>
          </a:p>
          <a:p>
            <a:endParaRPr lang="en-US" sz="20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12</a:t>
            </a:fld>
            <a:endParaRPr lang="en-US" dirty="0"/>
          </a:p>
        </p:txBody>
      </p:sp>
    </p:spTree>
    <p:extLst>
      <p:ext uri="{BB962C8B-B14F-4D97-AF65-F5344CB8AC3E}">
        <p14:creationId xmlns:p14="http://schemas.microsoft.com/office/powerpoint/2010/main" val="2970281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endParaRPr lang="en-US" dirty="0"/>
          </a:p>
        </p:txBody>
      </p:sp>
      <p:sp>
        <p:nvSpPr>
          <p:cNvPr id="3" name="Content Placeholder 2"/>
          <p:cNvSpPr>
            <a:spLocks noGrp="1"/>
          </p:cNvSpPr>
          <p:nvPr>
            <p:ph idx="1"/>
          </p:nvPr>
        </p:nvSpPr>
        <p:spPr>
          <a:xfrm>
            <a:off x="364734" y="800100"/>
            <a:ext cx="8379216" cy="1666673"/>
          </a:xfrm>
        </p:spPr>
        <p:txBody>
          <a:bodyPr/>
          <a:lstStyle/>
          <a:p>
            <a:pPr marL="0" indent="0">
              <a:buNone/>
            </a:pPr>
            <a:r>
              <a:rPr lang="en-US" sz="1800" dirty="0"/>
              <a:t>Fred and Sandy had coverage through Sandy’s employer all year. </a:t>
            </a:r>
          </a:p>
          <a:p>
            <a:pPr marL="0" indent="0">
              <a:buNone/>
            </a:pPr>
            <a:r>
              <a:rPr lang="en-US" sz="1800" dirty="0" err="1"/>
              <a:t>Janey</a:t>
            </a:r>
            <a:r>
              <a:rPr lang="en-US" sz="1800" dirty="0"/>
              <a:t> had coverage through her own employer from January to March and then enrolled in Medicaid when she found out she was pregnant. She had Medicaid coverage the rest of the year. </a:t>
            </a:r>
          </a:p>
          <a:p>
            <a:pPr marL="0" indent="0">
              <a:buNone/>
            </a:pPr>
            <a:r>
              <a:rPr lang="en-US" sz="1800" dirty="0"/>
              <a:t>Ava was enrolled in Medicaid at birth in September.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grpSp>
        <p:nvGrpSpPr>
          <p:cNvPr id="19" name="Group 18"/>
          <p:cNvGrpSpPr/>
          <p:nvPr/>
        </p:nvGrpSpPr>
        <p:grpSpPr>
          <a:xfrm>
            <a:off x="165222" y="2475651"/>
            <a:ext cx="8778240" cy="3851154"/>
            <a:chOff x="165222" y="2578683"/>
            <a:chExt cx="8778240" cy="3851154"/>
          </a:xfrm>
          <a:effectLst>
            <a:outerShdw blurRad="50800" dist="38100" dir="2700000" algn="tl" rotWithShape="0">
              <a:prstClr val="black">
                <a:alpha val="40000"/>
              </a:prstClr>
            </a:outerShdw>
          </a:effectLst>
        </p:grpSpPr>
        <p:pic>
          <p:nvPicPr>
            <p:cNvPr id="5" name="Picture 4"/>
            <p:cNvPicPr>
              <a:picLocks noChangeAspect="1"/>
            </p:cNvPicPr>
            <p:nvPr/>
          </p:nvPicPr>
          <p:blipFill>
            <a:blip r:embed="rId2"/>
            <a:stretch>
              <a:fillRect/>
            </a:stretch>
          </p:blipFill>
          <p:spPr>
            <a:xfrm>
              <a:off x="165222" y="2578683"/>
              <a:ext cx="8778240" cy="3851154"/>
            </a:xfrm>
            <a:prstGeom prst="rect">
              <a:avLst/>
            </a:prstGeom>
            <a:ln w="19050">
              <a:solidFill>
                <a:schemeClr val="bg1">
                  <a:lumMod val="50000"/>
                </a:schemeClr>
              </a:solidFill>
            </a:ln>
          </p:spPr>
        </p:pic>
        <p:sp>
          <p:nvSpPr>
            <p:cNvPr id="9" name="TextBox 8"/>
            <p:cNvSpPr txBox="1"/>
            <p:nvPr/>
          </p:nvSpPr>
          <p:spPr>
            <a:xfrm>
              <a:off x="2205726" y="5113941"/>
              <a:ext cx="237744" cy="369332"/>
            </a:xfrm>
            <a:prstGeom prst="rect">
              <a:avLst/>
            </a:prstGeom>
            <a:noFill/>
            <a:ln w="19050">
              <a:noFill/>
            </a:ln>
          </p:spPr>
          <p:txBody>
            <a:bodyPr wrap="square" rtlCol="0">
              <a:spAutoFit/>
            </a:bodyPr>
            <a:lstStyle/>
            <a:p>
              <a:r>
                <a:rPr lang="en-US" b="1" dirty="0" smtClean="0">
                  <a:solidFill>
                    <a:srgbClr val="0070C0"/>
                  </a:solidFill>
                </a:rPr>
                <a:t>x</a:t>
              </a:r>
              <a:endParaRPr lang="en-US" b="1" dirty="0">
                <a:solidFill>
                  <a:srgbClr val="0070C0"/>
                </a:solidFill>
              </a:endParaRPr>
            </a:p>
          </p:txBody>
        </p:sp>
        <p:grpSp>
          <p:nvGrpSpPr>
            <p:cNvPr id="18" name="Group 17"/>
            <p:cNvGrpSpPr/>
            <p:nvPr/>
          </p:nvGrpSpPr>
          <p:grpSpPr>
            <a:xfrm>
              <a:off x="264150" y="2854800"/>
              <a:ext cx="4927488" cy="3098057"/>
              <a:chOff x="245862" y="2425032"/>
              <a:chExt cx="4927488" cy="3098057"/>
            </a:xfrm>
          </p:grpSpPr>
          <p:sp>
            <p:nvSpPr>
              <p:cNvPr id="6" name="TextBox 5"/>
              <p:cNvSpPr txBox="1"/>
              <p:nvPr/>
            </p:nvSpPr>
            <p:spPr>
              <a:xfrm>
                <a:off x="245862" y="2425032"/>
                <a:ext cx="237744" cy="369332"/>
              </a:xfrm>
              <a:prstGeom prst="rect">
                <a:avLst/>
              </a:prstGeom>
              <a:noFill/>
              <a:ln w="19050">
                <a:noFill/>
              </a:ln>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7" name="TextBox 6"/>
              <p:cNvSpPr txBox="1"/>
              <p:nvPr/>
            </p:nvSpPr>
            <p:spPr>
              <a:xfrm>
                <a:off x="523596" y="2763349"/>
                <a:ext cx="237744" cy="369332"/>
              </a:xfrm>
              <a:prstGeom prst="rect">
                <a:avLst/>
              </a:prstGeom>
              <a:noFill/>
              <a:ln w="19050">
                <a:noFill/>
              </a:ln>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8" name="TextBox 7"/>
              <p:cNvSpPr txBox="1"/>
              <p:nvPr/>
            </p:nvSpPr>
            <p:spPr>
              <a:xfrm>
                <a:off x="517134" y="3238784"/>
                <a:ext cx="237744" cy="369332"/>
              </a:xfrm>
              <a:prstGeom prst="rect">
                <a:avLst/>
              </a:prstGeom>
              <a:noFill/>
              <a:ln w="19050">
                <a:noFill/>
              </a:ln>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10" name="TextBox 9"/>
              <p:cNvSpPr txBox="1"/>
              <p:nvPr/>
            </p:nvSpPr>
            <p:spPr>
              <a:xfrm>
                <a:off x="2187438" y="4843882"/>
                <a:ext cx="237744" cy="369332"/>
              </a:xfrm>
              <a:prstGeom prst="rect">
                <a:avLst/>
              </a:prstGeom>
              <a:noFill/>
              <a:ln w="19050">
                <a:noFill/>
              </a:ln>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11" name="TextBox 10"/>
              <p:cNvSpPr txBox="1"/>
              <p:nvPr/>
            </p:nvSpPr>
            <p:spPr>
              <a:xfrm>
                <a:off x="2187438" y="4994219"/>
                <a:ext cx="237744" cy="369332"/>
              </a:xfrm>
              <a:prstGeom prst="rect">
                <a:avLst/>
              </a:prstGeom>
              <a:noFill/>
              <a:ln w="19050">
                <a:noFill/>
              </a:ln>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12" name="TextBox 11"/>
              <p:cNvSpPr txBox="1"/>
              <p:nvPr/>
            </p:nvSpPr>
            <p:spPr>
              <a:xfrm>
                <a:off x="523596" y="2578683"/>
                <a:ext cx="237744" cy="369332"/>
              </a:xfrm>
              <a:prstGeom prst="rect">
                <a:avLst/>
              </a:prstGeom>
              <a:noFill/>
              <a:ln w="19050">
                <a:noFill/>
              </a:ln>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13" name="Rounded Rectangle 12"/>
              <p:cNvSpPr/>
              <p:nvPr/>
            </p:nvSpPr>
            <p:spPr>
              <a:xfrm>
                <a:off x="4515612" y="5277913"/>
                <a:ext cx="657738" cy="156960"/>
              </a:xfrm>
              <a:prstGeom prst="round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925383" y="5009608"/>
                <a:ext cx="841248" cy="338554"/>
              </a:xfrm>
              <a:prstGeom prst="rect">
                <a:avLst/>
              </a:prstGeom>
              <a:noFill/>
              <a:ln w="19050">
                <a:noFill/>
              </a:ln>
            </p:spPr>
            <p:txBody>
              <a:bodyPr wrap="square" rtlCol="0">
                <a:spAutoFit/>
              </a:bodyPr>
              <a:lstStyle/>
              <a:p>
                <a:r>
                  <a:rPr lang="en-US" sz="1600" b="1" dirty="0" err="1" smtClean="0">
                    <a:solidFill>
                      <a:srgbClr val="0070C0"/>
                    </a:solidFill>
                  </a:rPr>
                  <a:t>Janey</a:t>
                </a:r>
                <a:endParaRPr lang="en-US" sz="1600" b="1" dirty="0">
                  <a:solidFill>
                    <a:srgbClr val="0070C0"/>
                  </a:solidFill>
                </a:endParaRPr>
              </a:p>
            </p:txBody>
          </p:sp>
          <p:sp>
            <p:nvSpPr>
              <p:cNvPr id="17" name="TextBox 16"/>
              <p:cNvSpPr txBox="1"/>
              <p:nvPr/>
            </p:nvSpPr>
            <p:spPr>
              <a:xfrm>
                <a:off x="995487" y="5184535"/>
                <a:ext cx="841248" cy="338554"/>
              </a:xfrm>
              <a:prstGeom prst="rect">
                <a:avLst/>
              </a:prstGeom>
              <a:noFill/>
              <a:ln w="19050">
                <a:noFill/>
              </a:ln>
            </p:spPr>
            <p:txBody>
              <a:bodyPr wrap="square" rtlCol="0">
                <a:spAutoFit/>
              </a:bodyPr>
              <a:lstStyle/>
              <a:p>
                <a:r>
                  <a:rPr lang="en-US" sz="1600" b="1" dirty="0" smtClean="0">
                    <a:solidFill>
                      <a:srgbClr val="0070C0"/>
                    </a:solidFill>
                  </a:rPr>
                  <a:t>Ava</a:t>
                </a:r>
                <a:endParaRPr lang="en-US" sz="1600" b="1" dirty="0">
                  <a:solidFill>
                    <a:srgbClr val="0070C0"/>
                  </a:solidFill>
                </a:endParaRPr>
              </a:p>
            </p:txBody>
          </p:sp>
        </p:grpSp>
      </p:grpSp>
    </p:spTree>
    <p:extLst>
      <p:ext uri="{BB962C8B-B14F-4D97-AF65-F5344CB8AC3E}">
        <p14:creationId xmlns:p14="http://schemas.microsoft.com/office/powerpoint/2010/main" val="3304969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1 </a:t>
            </a:r>
            <a:endParaRPr lang="en-US" dirty="0"/>
          </a:p>
        </p:txBody>
      </p:sp>
      <p:sp>
        <p:nvSpPr>
          <p:cNvPr id="3" name="Content Placeholder 2"/>
          <p:cNvSpPr>
            <a:spLocks noGrp="1"/>
          </p:cNvSpPr>
          <p:nvPr>
            <p:ph idx="1"/>
          </p:nvPr>
        </p:nvSpPr>
        <p:spPr>
          <a:xfrm>
            <a:off x="364734" y="800100"/>
            <a:ext cx="8379216" cy="5021580"/>
          </a:xfrm>
        </p:spPr>
        <p:txBody>
          <a:bodyPr/>
          <a:lstStyle/>
          <a:p>
            <a:pPr marL="0" indent="0">
              <a:buNone/>
            </a:pPr>
            <a:r>
              <a:rPr lang="en-US" sz="1800" dirty="0"/>
              <a:t>Everyone but Ava had coverage in every month</a:t>
            </a:r>
          </a:p>
          <a:p>
            <a:pPr marL="0" indent="0">
              <a:buNone/>
            </a:pPr>
            <a:r>
              <a:rPr lang="en-US" sz="1800" dirty="0">
                <a:latin typeface="Franklin Gothic Medium" panose="020B0603020102020204" pitchFamily="34" charset="0"/>
              </a:rPr>
              <a:t>What is Ava’s coverage requirement?</a:t>
            </a:r>
          </a:p>
          <a:p>
            <a:r>
              <a:rPr lang="en-US" sz="1800" dirty="0"/>
              <a:t>Remember: The coverage requirement applies to FULL months alive.  </a:t>
            </a:r>
          </a:p>
          <a:p>
            <a:r>
              <a:rPr lang="en-US" sz="1800" dirty="0"/>
              <a:t>Ava is considered covered in months prior to and including the month of birth. She only needs coverage Oct – Dec. (But here, she actually had coverage Sept – Dec.) </a:t>
            </a:r>
          </a:p>
          <a:p>
            <a:pPr marL="0" indent="0">
              <a:buNone/>
            </a:pPr>
            <a:r>
              <a:rPr lang="en-US" sz="1800" dirty="0">
                <a:latin typeface="Franklin Gothic Medium" panose="020B0603020102020204" pitchFamily="34" charset="0"/>
              </a:rPr>
              <a:t>How do we report Ava’s coverage? </a:t>
            </a:r>
          </a:p>
          <a:p>
            <a:r>
              <a:rPr lang="en-US" sz="1800" dirty="0"/>
              <a:t>Since everyone else on the return had coverage, check the first box for coverage/exemption all year. </a:t>
            </a:r>
          </a:p>
          <a:p>
            <a:pPr lvl="1"/>
            <a:endParaRPr lang="en-US" dirty="0" smtClean="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pic>
        <p:nvPicPr>
          <p:cNvPr id="5" name="Picture 4"/>
          <p:cNvPicPr>
            <a:picLocks noChangeAspect="1"/>
          </p:cNvPicPr>
          <p:nvPr/>
        </p:nvPicPr>
        <p:blipFill>
          <a:blip r:embed="rId2"/>
          <a:stretch>
            <a:fillRect/>
          </a:stretch>
        </p:blipFill>
        <p:spPr>
          <a:xfrm>
            <a:off x="165222" y="3674874"/>
            <a:ext cx="8778240" cy="1852941"/>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4574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Variation</a:t>
            </a:r>
            <a:endParaRPr lang="en-US" dirty="0"/>
          </a:p>
        </p:txBody>
      </p:sp>
      <p:sp>
        <p:nvSpPr>
          <p:cNvPr id="3" name="Content Placeholder 2"/>
          <p:cNvSpPr>
            <a:spLocks noGrp="1"/>
          </p:cNvSpPr>
          <p:nvPr>
            <p:ph idx="1"/>
          </p:nvPr>
        </p:nvSpPr>
        <p:spPr>
          <a:xfrm>
            <a:off x="364734" y="800100"/>
            <a:ext cx="8379216" cy="3017298"/>
          </a:xfrm>
        </p:spPr>
        <p:txBody>
          <a:bodyPr/>
          <a:lstStyle/>
          <a:p>
            <a:pPr marL="0" indent="0">
              <a:buNone/>
            </a:pPr>
            <a:r>
              <a:rPr lang="en-US" sz="1800" dirty="0"/>
              <a:t>Fred and Sandy </a:t>
            </a:r>
            <a:r>
              <a:rPr lang="en-US" sz="1800" dirty="0" smtClean="0"/>
              <a:t>had </a:t>
            </a:r>
            <a:r>
              <a:rPr lang="en-US" sz="1800" dirty="0"/>
              <a:t>coverage through Sandy’s employer all year. </a:t>
            </a:r>
          </a:p>
          <a:p>
            <a:pPr marL="0" indent="0">
              <a:buNone/>
            </a:pPr>
            <a:r>
              <a:rPr lang="en-US" sz="1800" dirty="0" err="1"/>
              <a:t>Janey</a:t>
            </a:r>
            <a:r>
              <a:rPr lang="en-US" sz="1800" dirty="0"/>
              <a:t> </a:t>
            </a:r>
            <a:r>
              <a:rPr lang="en-US" sz="1800" u="sng" dirty="0">
                <a:latin typeface="Franklin Gothic Medium" panose="020B0603020102020204" pitchFamily="34" charset="0"/>
              </a:rPr>
              <a:t>was uninsured until April</a:t>
            </a:r>
            <a:r>
              <a:rPr lang="en-US" sz="1800" dirty="0"/>
              <a:t>, when she found out she was pregnant and enrolled in Medicaid. She had Medicaid coverage the rest of the year. </a:t>
            </a:r>
          </a:p>
          <a:p>
            <a:pPr marL="0" indent="0">
              <a:buNone/>
            </a:pPr>
            <a:r>
              <a:rPr lang="en-US" sz="1800" dirty="0"/>
              <a:t>Ava was enrolled in Medicaid at birth in September.  </a:t>
            </a:r>
            <a:endParaRPr lang="en-US" sz="1800" dirty="0" smtClean="0"/>
          </a:p>
          <a:p>
            <a:pPr marL="0" indent="0">
              <a:buNone/>
            </a:pPr>
            <a:endParaRPr lang="en-US" sz="1800" dirty="0"/>
          </a:p>
          <a:p>
            <a:pPr marL="0" indent="0">
              <a:buNone/>
            </a:pPr>
            <a:r>
              <a:rPr lang="en-US" sz="1800" dirty="0">
                <a:latin typeface="Franklin Gothic Medium" panose="020B0603020102020204" pitchFamily="34" charset="0"/>
              </a:rPr>
              <a:t>What are the gaps in coverage?</a:t>
            </a:r>
          </a:p>
          <a:p>
            <a:r>
              <a:rPr lang="en-US" sz="1800" dirty="0"/>
              <a:t>Ava:  Jan – Aug</a:t>
            </a:r>
          </a:p>
          <a:p>
            <a:r>
              <a:rPr lang="en-US" sz="1800" dirty="0" err="1"/>
              <a:t>Janey</a:t>
            </a:r>
            <a:r>
              <a:rPr lang="en-US" sz="1800" dirty="0"/>
              <a:t>:  Jan – </a:t>
            </a:r>
            <a:r>
              <a:rPr lang="en-US" sz="1800" dirty="0" smtClean="0"/>
              <a:t>Mar</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15</a:t>
            </a:fld>
            <a:endParaRPr lang="en-US" dirty="0"/>
          </a:p>
        </p:txBody>
      </p:sp>
      <p:grpSp>
        <p:nvGrpSpPr>
          <p:cNvPr id="25" name="Group 20"/>
          <p:cNvGrpSpPr/>
          <p:nvPr/>
        </p:nvGrpSpPr>
        <p:grpSpPr>
          <a:xfrm>
            <a:off x="150281" y="3914587"/>
            <a:ext cx="8778240" cy="1815337"/>
            <a:chOff x="165222" y="4614499"/>
            <a:chExt cx="8778240" cy="1815337"/>
          </a:xfrm>
        </p:grpSpPr>
        <p:pic>
          <p:nvPicPr>
            <p:cNvPr id="26" name="Picture 25"/>
            <p:cNvPicPr>
              <a:picLocks noChangeAspect="1"/>
            </p:cNvPicPr>
            <p:nvPr/>
          </p:nvPicPr>
          <p:blipFill rotWithShape="1">
            <a:blip r:embed="rId2"/>
            <a:srcRect t="52863"/>
            <a:stretch/>
          </p:blipFill>
          <p:spPr>
            <a:xfrm>
              <a:off x="165222" y="4614499"/>
              <a:ext cx="8778240" cy="1815337"/>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27" name="TextBox 26"/>
            <p:cNvSpPr txBox="1"/>
            <p:nvPr/>
          </p:nvSpPr>
          <p:spPr>
            <a:xfrm>
              <a:off x="2205726" y="5113941"/>
              <a:ext cx="237744"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grpSp>
          <p:nvGrpSpPr>
            <p:cNvPr id="28" name="Group 27"/>
            <p:cNvGrpSpPr/>
            <p:nvPr/>
          </p:nvGrpSpPr>
          <p:grpSpPr>
            <a:xfrm>
              <a:off x="943671" y="5273650"/>
              <a:ext cx="1499799" cy="679207"/>
              <a:chOff x="925383" y="4843882"/>
              <a:chExt cx="1499799" cy="679207"/>
            </a:xfrm>
          </p:grpSpPr>
          <p:sp>
            <p:nvSpPr>
              <p:cNvPr id="29" name="TextBox 31"/>
              <p:cNvSpPr txBox="1"/>
              <p:nvPr/>
            </p:nvSpPr>
            <p:spPr>
              <a:xfrm>
                <a:off x="2187438" y="4843882"/>
                <a:ext cx="237744"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30" name="TextBox 34"/>
              <p:cNvSpPr txBox="1"/>
              <p:nvPr/>
            </p:nvSpPr>
            <p:spPr>
              <a:xfrm>
                <a:off x="925383" y="5009608"/>
                <a:ext cx="841248" cy="338554"/>
              </a:xfrm>
              <a:prstGeom prst="rect">
                <a:avLst/>
              </a:prstGeom>
              <a:noFill/>
            </p:spPr>
            <p:txBody>
              <a:bodyPr wrap="square" rtlCol="0">
                <a:spAutoFit/>
              </a:bodyPr>
              <a:lstStyle/>
              <a:p>
                <a:r>
                  <a:rPr lang="en-US" sz="1600" b="1" dirty="0" err="1" smtClean="0">
                    <a:solidFill>
                      <a:srgbClr val="0070C0"/>
                    </a:solidFill>
                  </a:rPr>
                  <a:t>Janey</a:t>
                </a:r>
                <a:endParaRPr lang="en-US" sz="1600" b="1" dirty="0">
                  <a:solidFill>
                    <a:srgbClr val="0070C0"/>
                  </a:solidFill>
                </a:endParaRPr>
              </a:p>
            </p:txBody>
          </p:sp>
          <p:sp>
            <p:nvSpPr>
              <p:cNvPr id="31" name="TextBox 35"/>
              <p:cNvSpPr txBox="1"/>
              <p:nvPr/>
            </p:nvSpPr>
            <p:spPr>
              <a:xfrm>
                <a:off x="995487" y="5184535"/>
                <a:ext cx="841248" cy="338554"/>
              </a:xfrm>
              <a:prstGeom prst="rect">
                <a:avLst/>
              </a:prstGeom>
              <a:noFill/>
            </p:spPr>
            <p:txBody>
              <a:bodyPr wrap="square" rtlCol="0">
                <a:spAutoFit/>
              </a:bodyPr>
              <a:lstStyle/>
              <a:p>
                <a:r>
                  <a:rPr lang="en-US" sz="1600" b="1" dirty="0" smtClean="0">
                    <a:solidFill>
                      <a:srgbClr val="0070C0"/>
                    </a:solidFill>
                  </a:rPr>
                  <a:t>Ava</a:t>
                </a:r>
                <a:endParaRPr lang="en-US" sz="1600" b="1" dirty="0">
                  <a:solidFill>
                    <a:srgbClr val="0070C0"/>
                  </a:solidFill>
                </a:endParaRPr>
              </a:p>
            </p:txBody>
          </p:sp>
        </p:grpSp>
      </p:grpSp>
      <p:sp>
        <p:nvSpPr>
          <p:cNvPr id="32" name="TextBox 31"/>
          <p:cNvSpPr txBox="1"/>
          <p:nvPr/>
        </p:nvSpPr>
        <p:spPr>
          <a:xfrm>
            <a:off x="7859350" y="4437946"/>
            <a:ext cx="998982" cy="276999"/>
          </a:xfrm>
          <a:prstGeom prst="rect">
            <a:avLst/>
          </a:prstGeom>
          <a:noFill/>
        </p:spPr>
        <p:txBody>
          <a:bodyPr wrap="square" rtlCol="0">
            <a:spAutoFit/>
          </a:bodyPr>
          <a:lstStyle/>
          <a:p>
            <a:r>
              <a:rPr lang="en-US" sz="1200" b="1" dirty="0" smtClean="0">
                <a:solidFill>
                  <a:srgbClr val="0070C0"/>
                </a:solidFill>
              </a:rPr>
              <a:t>Employer</a:t>
            </a:r>
            <a:endParaRPr lang="en-US" sz="1200" b="1" dirty="0">
              <a:solidFill>
                <a:srgbClr val="0070C0"/>
              </a:solidFill>
            </a:endParaRPr>
          </a:p>
        </p:txBody>
      </p:sp>
      <p:sp>
        <p:nvSpPr>
          <p:cNvPr id="33" name="TextBox 32"/>
          <p:cNvSpPr txBox="1"/>
          <p:nvPr/>
        </p:nvSpPr>
        <p:spPr>
          <a:xfrm>
            <a:off x="7847104" y="4586291"/>
            <a:ext cx="998982" cy="276999"/>
          </a:xfrm>
          <a:prstGeom prst="rect">
            <a:avLst/>
          </a:prstGeom>
          <a:noFill/>
        </p:spPr>
        <p:txBody>
          <a:bodyPr wrap="square" rtlCol="0">
            <a:spAutoFit/>
          </a:bodyPr>
          <a:lstStyle/>
          <a:p>
            <a:r>
              <a:rPr lang="en-US" sz="1200" b="1" dirty="0" smtClean="0">
                <a:solidFill>
                  <a:srgbClr val="0070C0"/>
                </a:solidFill>
              </a:rPr>
              <a:t>Employer</a:t>
            </a:r>
            <a:endParaRPr lang="en-US" sz="1200" b="1" dirty="0">
              <a:solidFill>
                <a:srgbClr val="0070C0"/>
              </a:solidFill>
            </a:endParaRPr>
          </a:p>
        </p:txBody>
      </p:sp>
      <p:sp>
        <p:nvSpPr>
          <p:cNvPr id="34" name="TextBox 33"/>
          <p:cNvSpPr txBox="1"/>
          <p:nvPr/>
        </p:nvSpPr>
        <p:spPr>
          <a:xfrm>
            <a:off x="7538324" y="4770256"/>
            <a:ext cx="1561206" cy="276999"/>
          </a:xfrm>
          <a:prstGeom prst="rect">
            <a:avLst/>
          </a:prstGeom>
          <a:noFill/>
        </p:spPr>
        <p:txBody>
          <a:bodyPr wrap="square" rtlCol="0">
            <a:spAutoFit/>
          </a:bodyPr>
          <a:lstStyle/>
          <a:p>
            <a:r>
              <a:rPr lang="en-US" sz="1200" b="1">
                <a:solidFill>
                  <a:srgbClr val="0070C0"/>
                </a:solidFill>
              </a:rPr>
              <a:t>Medicaid: </a:t>
            </a:r>
            <a:r>
              <a:rPr lang="en-US" sz="1200" b="1" smtClean="0">
                <a:solidFill>
                  <a:srgbClr val="0070C0"/>
                </a:solidFill>
              </a:rPr>
              <a:t>Apr-Dec</a:t>
            </a:r>
            <a:endParaRPr lang="en-US" sz="1200" b="1" dirty="0">
              <a:solidFill>
                <a:srgbClr val="0070C0"/>
              </a:solidFill>
            </a:endParaRPr>
          </a:p>
        </p:txBody>
      </p:sp>
      <p:sp>
        <p:nvSpPr>
          <p:cNvPr id="35" name="TextBox 34"/>
          <p:cNvSpPr txBox="1"/>
          <p:nvPr/>
        </p:nvSpPr>
        <p:spPr>
          <a:xfrm>
            <a:off x="7523030" y="4922656"/>
            <a:ext cx="1561206" cy="276999"/>
          </a:xfrm>
          <a:prstGeom prst="rect">
            <a:avLst/>
          </a:prstGeom>
          <a:noFill/>
        </p:spPr>
        <p:txBody>
          <a:bodyPr wrap="square" rtlCol="0">
            <a:spAutoFit/>
          </a:bodyPr>
          <a:lstStyle/>
          <a:p>
            <a:r>
              <a:rPr lang="en-US" sz="1200" b="1">
                <a:solidFill>
                  <a:srgbClr val="0070C0"/>
                </a:solidFill>
              </a:rPr>
              <a:t>Medicaid: </a:t>
            </a:r>
            <a:r>
              <a:rPr lang="en-US" sz="1200" b="1" smtClean="0">
                <a:solidFill>
                  <a:srgbClr val="0070C0"/>
                </a:solidFill>
              </a:rPr>
              <a:t>Sept-Dec</a:t>
            </a:r>
            <a:endParaRPr lang="en-US" sz="1200" b="1" dirty="0">
              <a:solidFill>
                <a:srgbClr val="0070C0"/>
              </a:solidFill>
            </a:endParaRPr>
          </a:p>
        </p:txBody>
      </p:sp>
      <p:sp>
        <p:nvSpPr>
          <p:cNvPr id="36" name="Rounded Rectangle 35"/>
          <p:cNvSpPr/>
          <p:nvPr/>
        </p:nvSpPr>
        <p:spPr>
          <a:xfrm>
            <a:off x="4497293" y="5005299"/>
            <a:ext cx="657411" cy="179294"/>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3857811" y="4811059"/>
            <a:ext cx="1311836" cy="18228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017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Variation</a:t>
            </a:r>
            <a:endParaRPr lang="en-US" dirty="0"/>
          </a:p>
        </p:txBody>
      </p:sp>
      <p:sp>
        <p:nvSpPr>
          <p:cNvPr id="3" name="Content Placeholder 2"/>
          <p:cNvSpPr>
            <a:spLocks noGrp="1"/>
          </p:cNvSpPr>
          <p:nvPr>
            <p:ph idx="1"/>
          </p:nvPr>
        </p:nvSpPr>
        <p:spPr>
          <a:xfrm>
            <a:off x="364734" y="800100"/>
            <a:ext cx="8590420" cy="3079442"/>
          </a:xfrm>
        </p:spPr>
        <p:txBody>
          <a:bodyPr/>
          <a:lstStyle/>
          <a:p>
            <a:pPr marL="0" indent="0">
              <a:buNone/>
            </a:pPr>
            <a:r>
              <a:rPr lang="en-US" sz="1800" dirty="0" smtClean="0">
                <a:latin typeface="Franklin Gothic Medium" panose="020B0603020102020204" pitchFamily="34" charset="0"/>
              </a:rPr>
              <a:t>No household exemptions apply</a:t>
            </a:r>
            <a:endParaRPr lang="en-US" sz="1800" dirty="0">
              <a:latin typeface="Franklin Gothic Medium" panose="020B0603020102020204" pitchFamily="34" charset="0"/>
            </a:endParaRPr>
          </a:p>
          <a:p>
            <a:pPr marL="0" indent="0">
              <a:buNone/>
            </a:pPr>
            <a:r>
              <a:rPr lang="en-US" sz="1800" dirty="0" smtClean="0">
                <a:latin typeface="Franklin Gothic Medium" panose="020B0603020102020204" pitchFamily="34" charset="0"/>
              </a:rPr>
              <a:t>Do any individual exemptions apply?</a:t>
            </a:r>
            <a:endParaRPr lang="en-US" sz="1800" dirty="0">
              <a:latin typeface="Franklin Gothic Medium" panose="020B0603020102020204" pitchFamily="34" charset="0"/>
            </a:endParaRPr>
          </a:p>
          <a:p>
            <a:r>
              <a:rPr lang="en-US" sz="1800" dirty="0"/>
              <a:t>Ava is required to have coverage October to December, but the way we report it changes because we can’t otherwise “check the box.” </a:t>
            </a:r>
          </a:p>
          <a:p>
            <a:r>
              <a:rPr lang="en-US" sz="1800" dirty="0"/>
              <a:t>Ava is eligible for exemption Code H for months prior to and including month of birth.</a:t>
            </a:r>
          </a:p>
          <a:p>
            <a:r>
              <a:rPr lang="en-US" sz="1800" dirty="0"/>
              <a:t>Complete the Form 8965 for Ava. Then complete the ACA </a:t>
            </a:r>
            <a:r>
              <a:rPr lang="en-US" sz="1800" dirty="0" err="1"/>
              <a:t>Wkt</a:t>
            </a:r>
            <a:r>
              <a:rPr lang="en-US" sz="1800" dirty="0"/>
              <a:t> and the Intake Form.</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16</a:t>
            </a:fld>
            <a:endParaRPr lang="en-US" dirty="0"/>
          </a:p>
        </p:txBody>
      </p:sp>
      <p:grpSp>
        <p:nvGrpSpPr>
          <p:cNvPr id="13" name="Group 12"/>
          <p:cNvGrpSpPr/>
          <p:nvPr/>
        </p:nvGrpSpPr>
        <p:grpSpPr>
          <a:xfrm>
            <a:off x="199241" y="2937564"/>
            <a:ext cx="8780408" cy="1774729"/>
            <a:chOff x="199241" y="3061856"/>
            <a:chExt cx="8780408" cy="1774729"/>
          </a:xfrm>
        </p:grpSpPr>
        <p:pic>
          <p:nvPicPr>
            <p:cNvPr id="10" name="Picture 9"/>
            <p:cNvPicPr>
              <a:picLocks noChangeAspect="1"/>
            </p:cNvPicPr>
            <p:nvPr/>
          </p:nvPicPr>
          <p:blipFill rotWithShape="1">
            <a:blip r:embed="rId2"/>
            <a:srcRect t="4354"/>
            <a:stretch/>
          </p:blipFill>
          <p:spPr>
            <a:xfrm>
              <a:off x="201409" y="3061856"/>
              <a:ext cx="8778240" cy="1577839"/>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12" name="Rectangle 13"/>
            <p:cNvSpPr/>
            <p:nvPr/>
          </p:nvSpPr>
          <p:spPr>
            <a:xfrm>
              <a:off x="199241" y="4653705"/>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Form 8965</a:t>
              </a:r>
              <a:endParaRPr lang="en-US" sz="1200" dirty="0">
                <a:solidFill>
                  <a:schemeClr val="bg1"/>
                </a:solidFill>
                <a:latin typeface="Franklin Gothic Medium" panose="020B0603020102020204" pitchFamily="34" charset="0"/>
              </a:endParaRPr>
            </a:p>
          </p:txBody>
        </p:sp>
      </p:grpSp>
      <p:grpSp>
        <p:nvGrpSpPr>
          <p:cNvPr id="5" name="Group 4"/>
          <p:cNvGrpSpPr/>
          <p:nvPr/>
        </p:nvGrpSpPr>
        <p:grpSpPr>
          <a:xfrm>
            <a:off x="165222" y="4963043"/>
            <a:ext cx="8789932" cy="1291070"/>
            <a:chOff x="165222" y="4963043"/>
            <a:chExt cx="8789932" cy="1291070"/>
          </a:xfrm>
        </p:grpSpPr>
        <p:pic>
          <p:nvPicPr>
            <p:cNvPr id="9" name="Picture 8"/>
            <p:cNvPicPr>
              <a:picLocks noChangeAspect="1"/>
            </p:cNvPicPr>
            <p:nvPr/>
          </p:nvPicPr>
          <p:blipFill>
            <a:blip r:embed="rId3"/>
            <a:stretch>
              <a:fillRect/>
            </a:stretch>
          </p:blipFill>
          <p:spPr>
            <a:xfrm>
              <a:off x="176914" y="4963043"/>
              <a:ext cx="8778240" cy="661676"/>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4"/>
            <a:srcRect b="76765"/>
            <a:stretch/>
          </p:blipFill>
          <p:spPr>
            <a:xfrm>
              <a:off x="176914" y="5626012"/>
              <a:ext cx="8778240" cy="435050"/>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11" name="Rectangle 13"/>
            <p:cNvSpPr/>
            <p:nvPr/>
          </p:nvSpPr>
          <p:spPr>
            <a:xfrm>
              <a:off x="165222" y="6071233"/>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ACA Page 1</a:t>
              </a:r>
              <a:endParaRPr lang="en-US" sz="1200" dirty="0">
                <a:solidFill>
                  <a:schemeClr val="bg1"/>
                </a:solidFill>
                <a:latin typeface="Franklin Gothic Medium" panose="020B0603020102020204" pitchFamily="34" charset="0"/>
              </a:endParaRPr>
            </a:p>
          </p:txBody>
        </p:sp>
      </p:grpSp>
    </p:spTree>
    <p:extLst>
      <p:ext uri="{BB962C8B-B14F-4D97-AF65-F5344CB8AC3E}">
        <p14:creationId xmlns:p14="http://schemas.microsoft.com/office/powerpoint/2010/main" val="2696988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Variation </a:t>
            </a:r>
            <a:endParaRPr lang="en-US" dirty="0"/>
          </a:p>
        </p:txBody>
      </p:sp>
      <p:sp>
        <p:nvSpPr>
          <p:cNvPr id="3" name="Content Placeholder 2"/>
          <p:cNvSpPr>
            <a:spLocks noGrp="1"/>
          </p:cNvSpPr>
          <p:nvPr>
            <p:ph idx="1"/>
          </p:nvPr>
        </p:nvSpPr>
        <p:spPr>
          <a:xfrm>
            <a:off x="364734" y="800100"/>
            <a:ext cx="8379216" cy="1160299"/>
          </a:xfrm>
        </p:spPr>
        <p:txBody>
          <a:bodyPr/>
          <a:lstStyle/>
          <a:p>
            <a:pPr marL="0" indent="0">
              <a:buNone/>
            </a:pPr>
            <a:r>
              <a:rPr lang="en-US" sz="1800" dirty="0">
                <a:latin typeface="Franklin Gothic Medium" panose="020B0603020102020204" pitchFamily="34" charset="0"/>
              </a:rPr>
              <a:t>Do any individual exemptions </a:t>
            </a:r>
            <a:r>
              <a:rPr lang="en-US" sz="1800" dirty="0" smtClean="0">
                <a:latin typeface="Franklin Gothic Medium" panose="020B0603020102020204" pitchFamily="34" charset="0"/>
              </a:rPr>
              <a:t>apply for </a:t>
            </a:r>
            <a:r>
              <a:rPr lang="en-US" sz="1800" u="sng" dirty="0" err="1" smtClean="0">
                <a:latin typeface="Franklin Gothic Medium" panose="020B0603020102020204" pitchFamily="34" charset="0"/>
              </a:rPr>
              <a:t>Janey</a:t>
            </a:r>
            <a:r>
              <a:rPr lang="en-US" sz="1800" dirty="0" smtClean="0">
                <a:latin typeface="Franklin Gothic Medium" panose="020B0603020102020204" pitchFamily="34" charset="0"/>
              </a:rPr>
              <a:t>?</a:t>
            </a:r>
            <a:endParaRPr lang="en-US" sz="1800" dirty="0">
              <a:latin typeface="Franklin Gothic Medium" panose="020B0603020102020204" pitchFamily="34" charset="0"/>
            </a:endParaRPr>
          </a:p>
          <a:p>
            <a:r>
              <a:rPr lang="en-US" sz="1800" dirty="0" err="1"/>
              <a:t>Janey</a:t>
            </a:r>
            <a:r>
              <a:rPr lang="en-US" sz="1800" dirty="0"/>
              <a:t> had coverage April through Dec</a:t>
            </a:r>
          </a:p>
          <a:p>
            <a:r>
              <a:rPr lang="en-US" sz="1800" dirty="0"/>
              <a:t>You determine she is ineligible for an exemption for Jan, Feb or </a:t>
            </a:r>
            <a:r>
              <a:rPr lang="en-US" sz="1800" dirty="0" smtClean="0"/>
              <a:t>March</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17</a:t>
            </a:fld>
            <a:endParaRPr lang="en-US" dirty="0"/>
          </a:p>
        </p:txBody>
      </p:sp>
      <p:sp>
        <p:nvSpPr>
          <p:cNvPr id="9" name="Content Placeholder 2"/>
          <p:cNvSpPr txBox="1">
            <a:spLocks/>
          </p:cNvSpPr>
          <p:nvPr/>
        </p:nvSpPr>
        <p:spPr>
          <a:xfrm>
            <a:off x="364734" y="4255235"/>
            <a:ext cx="8379216" cy="50285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To correctly calculate the ISRP, did </a:t>
            </a:r>
            <a:r>
              <a:rPr lang="en-US" sz="1800" dirty="0" err="1"/>
              <a:t>Janey</a:t>
            </a:r>
            <a:r>
              <a:rPr lang="en-US" sz="1800" dirty="0"/>
              <a:t> earn enough to require filing a tax return?</a:t>
            </a:r>
          </a:p>
        </p:txBody>
      </p:sp>
      <p:grpSp>
        <p:nvGrpSpPr>
          <p:cNvPr id="11" name="Group 9"/>
          <p:cNvGrpSpPr/>
          <p:nvPr/>
        </p:nvGrpSpPr>
        <p:grpSpPr>
          <a:xfrm>
            <a:off x="156344" y="1960399"/>
            <a:ext cx="8787118" cy="2040967"/>
            <a:chOff x="156344" y="1960399"/>
            <a:chExt cx="8787118" cy="2040967"/>
          </a:xfrm>
        </p:grpSpPr>
        <p:pic>
          <p:nvPicPr>
            <p:cNvPr id="6" name="Picture 12"/>
            <p:cNvPicPr>
              <a:picLocks noChangeAspect="1"/>
            </p:cNvPicPr>
            <p:nvPr/>
          </p:nvPicPr>
          <p:blipFill>
            <a:blip r:embed="rId2"/>
            <a:stretch>
              <a:fillRect/>
            </a:stretch>
          </p:blipFill>
          <p:spPr>
            <a:xfrm>
              <a:off x="165222" y="1960399"/>
              <a:ext cx="8778240" cy="1849209"/>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5" name="Rectangle 13"/>
            <p:cNvSpPr/>
            <p:nvPr/>
          </p:nvSpPr>
          <p:spPr>
            <a:xfrm>
              <a:off x="156344" y="3818486"/>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ACA Page 1</a:t>
              </a:r>
              <a:endParaRPr lang="en-US" sz="1200" dirty="0">
                <a:solidFill>
                  <a:schemeClr val="bg1"/>
                </a:solidFill>
                <a:latin typeface="Franklin Gothic Medium" panose="020B0603020102020204" pitchFamily="34" charset="0"/>
              </a:endParaRPr>
            </a:p>
          </p:txBody>
        </p:sp>
      </p:grpSp>
      <p:grpSp>
        <p:nvGrpSpPr>
          <p:cNvPr id="12" name="Group 15"/>
          <p:cNvGrpSpPr/>
          <p:nvPr/>
        </p:nvGrpSpPr>
        <p:grpSpPr>
          <a:xfrm>
            <a:off x="156344" y="4758085"/>
            <a:ext cx="8787118" cy="1471576"/>
            <a:chOff x="156344" y="4916793"/>
            <a:chExt cx="8787118" cy="1471576"/>
          </a:xfrm>
        </p:grpSpPr>
        <p:pic>
          <p:nvPicPr>
            <p:cNvPr id="7" name="Picture 16"/>
            <p:cNvPicPr>
              <a:picLocks noChangeAspect="1"/>
            </p:cNvPicPr>
            <p:nvPr/>
          </p:nvPicPr>
          <p:blipFill>
            <a:blip r:embed="rId3"/>
            <a:stretch>
              <a:fillRect/>
            </a:stretch>
          </p:blipFill>
          <p:spPr>
            <a:xfrm>
              <a:off x="165222" y="4916793"/>
              <a:ext cx="8778240" cy="1279818"/>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10" name="Rectangle 17"/>
            <p:cNvSpPr/>
            <p:nvPr/>
          </p:nvSpPr>
          <p:spPr>
            <a:xfrm>
              <a:off x="156344" y="6205489"/>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ACA Page 2</a:t>
              </a:r>
              <a:endParaRPr lang="en-US" sz="1200" dirty="0">
                <a:solidFill>
                  <a:schemeClr val="bg1"/>
                </a:solidFill>
                <a:latin typeface="Franklin Gothic Medium" panose="020B0603020102020204" pitchFamily="34" charset="0"/>
              </a:endParaRPr>
            </a:p>
          </p:txBody>
        </p:sp>
      </p:grpSp>
    </p:spTree>
    <p:extLst>
      <p:ext uri="{BB962C8B-B14F-4D97-AF65-F5344CB8AC3E}">
        <p14:creationId xmlns:p14="http://schemas.microsoft.com/office/powerpoint/2010/main" val="657768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1: </a:t>
            </a:r>
            <a:r>
              <a:rPr lang="en-US" dirty="0"/>
              <a:t>Variation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18</a:t>
            </a:fld>
            <a:endParaRPr lang="en-US" dirty="0"/>
          </a:p>
        </p:txBody>
      </p:sp>
      <p:grpSp>
        <p:nvGrpSpPr>
          <p:cNvPr id="31" name="Group 30"/>
          <p:cNvGrpSpPr/>
          <p:nvPr/>
        </p:nvGrpSpPr>
        <p:grpSpPr>
          <a:xfrm>
            <a:off x="153658" y="811770"/>
            <a:ext cx="8778240" cy="3851154"/>
            <a:chOff x="165222" y="2578683"/>
            <a:chExt cx="8778240" cy="3851154"/>
          </a:xfrm>
        </p:grpSpPr>
        <p:pic>
          <p:nvPicPr>
            <p:cNvPr id="32" name="Picture 31"/>
            <p:cNvPicPr>
              <a:picLocks noChangeAspect="1"/>
            </p:cNvPicPr>
            <p:nvPr/>
          </p:nvPicPr>
          <p:blipFill>
            <a:blip r:embed="rId2"/>
            <a:stretch>
              <a:fillRect/>
            </a:stretch>
          </p:blipFill>
          <p:spPr>
            <a:xfrm>
              <a:off x="165222" y="2578683"/>
              <a:ext cx="8778240" cy="3851154"/>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33" name="TextBox 32"/>
            <p:cNvSpPr txBox="1"/>
            <p:nvPr/>
          </p:nvSpPr>
          <p:spPr>
            <a:xfrm>
              <a:off x="2205726" y="5113941"/>
              <a:ext cx="237744"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grpSp>
          <p:nvGrpSpPr>
            <p:cNvPr id="34" name="Group 33"/>
            <p:cNvGrpSpPr/>
            <p:nvPr/>
          </p:nvGrpSpPr>
          <p:grpSpPr>
            <a:xfrm>
              <a:off x="264150" y="2854800"/>
              <a:ext cx="2179320" cy="3098057"/>
              <a:chOff x="245862" y="2425032"/>
              <a:chExt cx="2179320" cy="3098057"/>
            </a:xfrm>
          </p:grpSpPr>
          <p:sp>
            <p:nvSpPr>
              <p:cNvPr id="35" name="TextBox 34"/>
              <p:cNvSpPr txBox="1"/>
              <p:nvPr/>
            </p:nvSpPr>
            <p:spPr>
              <a:xfrm>
                <a:off x="245862" y="2425032"/>
                <a:ext cx="237744"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36" name="TextBox 35"/>
              <p:cNvSpPr txBox="1"/>
              <p:nvPr/>
            </p:nvSpPr>
            <p:spPr>
              <a:xfrm>
                <a:off x="523596" y="2763349"/>
                <a:ext cx="237744"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37" name="TextBox 36"/>
              <p:cNvSpPr txBox="1"/>
              <p:nvPr/>
            </p:nvSpPr>
            <p:spPr>
              <a:xfrm>
                <a:off x="517134" y="3238784"/>
                <a:ext cx="237744"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38" name="TextBox 37"/>
              <p:cNvSpPr txBox="1"/>
              <p:nvPr/>
            </p:nvSpPr>
            <p:spPr>
              <a:xfrm>
                <a:off x="2187438" y="4843882"/>
                <a:ext cx="237744"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39" name="TextBox 38"/>
              <p:cNvSpPr txBox="1"/>
              <p:nvPr/>
            </p:nvSpPr>
            <p:spPr>
              <a:xfrm>
                <a:off x="523596" y="2578683"/>
                <a:ext cx="237744" cy="369332"/>
              </a:xfrm>
              <a:prstGeom prst="rect">
                <a:avLst/>
              </a:prstGeom>
              <a:noFill/>
            </p:spPr>
            <p:txBody>
              <a:bodyPr wrap="square" rtlCol="0">
                <a:spAutoFit/>
              </a:bodyPr>
              <a:lstStyle/>
              <a:p>
                <a:r>
                  <a:rPr lang="en-US" b="1" dirty="0" smtClean="0">
                    <a:solidFill>
                      <a:srgbClr val="0070C0"/>
                    </a:solidFill>
                  </a:rPr>
                  <a:t>x</a:t>
                </a:r>
                <a:endParaRPr lang="en-US" b="1" dirty="0">
                  <a:solidFill>
                    <a:srgbClr val="0070C0"/>
                  </a:solidFill>
                </a:endParaRPr>
              </a:p>
            </p:txBody>
          </p:sp>
          <p:sp>
            <p:nvSpPr>
              <p:cNvPr id="40" name="TextBox 39"/>
              <p:cNvSpPr txBox="1"/>
              <p:nvPr/>
            </p:nvSpPr>
            <p:spPr>
              <a:xfrm>
                <a:off x="925383" y="5009608"/>
                <a:ext cx="841248" cy="338554"/>
              </a:xfrm>
              <a:prstGeom prst="rect">
                <a:avLst/>
              </a:prstGeom>
              <a:noFill/>
            </p:spPr>
            <p:txBody>
              <a:bodyPr wrap="square" rtlCol="0">
                <a:spAutoFit/>
              </a:bodyPr>
              <a:lstStyle/>
              <a:p>
                <a:r>
                  <a:rPr lang="en-US" sz="1600" b="1" dirty="0" err="1" smtClean="0">
                    <a:solidFill>
                      <a:srgbClr val="0070C0"/>
                    </a:solidFill>
                  </a:rPr>
                  <a:t>Janey</a:t>
                </a:r>
                <a:endParaRPr lang="en-US" sz="1600" b="1" dirty="0">
                  <a:solidFill>
                    <a:srgbClr val="0070C0"/>
                  </a:solidFill>
                </a:endParaRPr>
              </a:p>
            </p:txBody>
          </p:sp>
          <p:sp>
            <p:nvSpPr>
              <p:cNvPr id="41" name="TextBox 40"/>
              <p:cNvSpPr txBox="1"/>
              <p:nvPr/>
            </p:nvSpPr>
            <p:spPr>
              <a:xfrm>
                <a:off x="995487" y="5184535"/>
                <a:ext cx="841248" cy="338554"/>
              </a:xfrm>
              <a:prstGeom prst="rect">
                <a:avLst/>
              </a:prstGeom>
              <a:noFill/>
            </p:spPr>
            <p:txBody>
              <a:bodyPr wrap="square" rtlCol="0">
                <a:spAutoFit/>
              </a:bodyPr>
              <a:lstStyle/>
              <a:p>
                <a:r>
                  <a:rPr lang="en-US" sz="1600" b="1" dirty="0" smtClean="0">
                    <a:solidFill>
                      <a:srgbClr val="0070C0"/>
                    </a:solidFill>
                  </a:rPr>
                  <a:t>Ava</a:t>
                </a:r>
                <a:endParaRPr lang="en-US" sz="1600" b="1" dirty="0">
                  <a:solidFill>
                    <a:srgbClr val="0070C0"/>
                  </a:solidFill>
                </a:endParaRPr>
              </a:p>
            </p:txBody>
          </p:sp>
        </p:grpSp>
      </p:grpSp>
      <p:sp>
        <p:nvSpPr>
          <p:cNvPr id="42" name="TextBox 41"/>
          <p:cNvSpPr txBox="1"/>
          <p:nvPr/>
        </p:nvSpPr>
        <p:spPr>
          <a:xfrm>
            <a:off x="7529867" y="4034871"/>
            <a:ext cx="1485518" cy="276999"/>
          </a:xfrm>
          <a:prstGeom prst="rect">
            <a:avLst/>
          </a:prstGeom>
          <a:noFill/>
        </p:spPr>
        <p:txBody>
          <a:bodyPr wrap="square" rtlCol="0">
            <a:spAutoFit/>
          </a:bodyPr>
          <a:lstStyle/>
          <a:p>
            <a:r>
              <a:rPr lang="en-US" sz="1200" b="1" dirty="0" smtClean="0">
                <a:solidFill>
                  <a:srgbClr val="FF0000"/>
                </a:solidFill>
              </a:rPr>
              <a:t>Code H – Jan-Aug</a:t>
            </a:r>
            <a:endParaRPr lang="en-US" sz="1600" b="1" dirty="0">
              <a:solidFill>
                <a:srgbClr val="FF0000"/>
              </a:solidFill>
            </a:endParaRPr>
          </a:p>
        </p:txBody>
      </p:sp>
      <p:sp>
        <p:nvSpPr>
          <p:cNvPr id="43" name="TextBox 42"/>
          <p:cNvSpPr txBox="1"/>
          <p:nvPr/>
        </p:nvSpPr>
        <p:spPr>
          <a:xfrm>
            <a:off x="7802965" y="3378254"/>
            <a:ext cx="998982" cy="276999"/>
          </a:xfrm>
          <a:prstGeom prst="rect">
            <a:avLst/>
          </a:prstGeom>
          <a:noFill/>
        </p:spPr>
        <p:txBody>
          <a:bodyPr wrap="square" rtlCol="0">
            <a:spAutoFit/>
          </a:bodyPr>
          <a:lstStyle/>
          <a:p>
            <a:r>
              <a:rPr lang="en-US" sz="1200" b="1" dirty="0" smtClean="0">
                <a:solidFill>
                  <a:srgbClr val="0070C0"/>
                </a:solidFill>
              </a:rPr>
              <a:t>Employer</a:t>
            </a:r>
            <a:endParaRPr lang="en-US" sz="1200" b="1" dirty="0">
              <a:solidFill>
                <a:srgbClr val="0070C0"/>
              </a:solidFill>
            </a:endParaRPr>
          </a:p>
        </p:txBody>
      </p:sp>
      <p:sp>
        <p:nvSpPr>
          <p:cNvPr id="44" name="TextBox 43"/>
          <p:cNvSpPr txBox="1"/>
          <p:nvPr/>
        </p:nvSpPr>
        <p:spPr>
          <a:xfrm>
            <a:off x="7802964" y="3535476"/>
            <a:ext cx="998982" cy="276999"/>
          </a:xfrm>
          <a:prstGeom prst="rect">
            <a:avLst/>
          </a:prstGeom>
          <a:noFill/>
        </p:spPr>
        <p:txBody>
          <a:bodyPr wrap="square" rtlCol="0">
            <a:spAutoFit/>
          </a:bodyPr>
          <a:lstStyle/>
          <a:p>
            <a:r>
              <a:rPr lang="en-US" sz="1200" b="1" dirty="0" smtClean="0">
                <a:solidFill>
                  <a:srgbClr val="0070C0"/>
                </a:solidFill>
              </a:rPr>
              <a:t>Employer</a:t>
            </a:r>
            <a:endParaRPr lang="en-US" sz="1200" b="1" dirty="0">
              <a:solidFill>
                <a:srgbClr val="0070C0"/>
              </a:solidFill>
            </a:endParaRPr>
          </a:p>
        </p:txBody>
      </p:sp>
      <p:sp>
        <p:nvSpPr>
          <p:cNvPr id="45" name="TextBox 44"/>
          <p:cNvSpPr txBox="1"/>
          <p:nvPr/>
        </p:nvSpPr>
        <p:spPr>
          <a:xfrm>
            <a:off x="7517132" y="3721791"/>
            <a:ext cx="1458516" cy="276999"/>
          </a:xfrm>
          <a:prstGeom prst="rect">
            <a:avLst/>
          </a:prstGeom>
          <a:noFill/>
        </p:spPr>
        <p:txBody>
          <a:bodyPr wrap="square" rtlCol="0">
            <a:spAutoFit/>
          </a:bodyPr>
          <a:lstStyle/>
          <a:p>
            <a:r>
              <a:rPr lang="en-US" sz="1200" b="1" dirty="0" smtClean="0">
                <a:solidFill>
                  <a:srgbClr val="0070C0"/>
                </a:solidFill>
              </a:rPr>
              <a:t>Medicaid: Apr-Dec</a:t>
            </a:r>
            <a:endParaRPr lang="en-US" sz="1200" b="1" dirty="0">
              <a:solidFill>
                <a:srgbClr val="0070C0"/>
              </a:solidFill>
            </a:endParaRPr>
          </a:p>
        </p:txBody>
      </p:sp>
      <p:sp>
        <p:nvSpPr>
          <p:cNvPr id="46" name="TextBox 45"/>
          <p:cNvSpPr txBox="1"/>
          <p:nvPr/>
        </p:nvSpPr>
        <p:spPr>
          <a:xfrm>
            <a:off x="7509131" y="3874453"/>
            <a:ext cx="1458516" cy="276999"/>
          </a:xfrm>
          <a:prstGeom prst="rect">
            <a:avLst/>
          </a:prstGeom>
          <a:noFill/>
        </p:spPr>
        <p:txBody>
          <a:bodyPr wrap="square" rtlCol="0">
            <a:spAutoFit/>
          </a:bodyPr>
          <a:lstStyle/>
          <a:p>
            <a:r>
              <a:rPr lang="en-US" sz="1200" b="1" dirty="0" smtClean="0">
                <a:solidFill>
                  <a:srgbClr val="0070C0"/>
                </a:solidFill>
              </a:rPr>
              <a:t>Medicaid: Sept-Dec</a:t>
            </a:r>
            <a:endParaRPr lang="en-US" sz="1200" b="1" dirty="0">
              <a:solidFill>
                <a:srgbClr val="0070C0"/>
              </a:solidFill>
            </a:endParaRPr>
          </a:p>
        </p:txBody>
      </p:sp>
      <p:sp>
        <p:nvSpPr>
          <p:cNvPr id="47" name="Rounded Rectangle 46"/>
          <p:cNvSpPr/>
          <p:nvPr/>
        </p:nvSpPr>
        <p:spPr>
          <a:xfrm>
            <a:off x="4500785" y="3907261"/>
            <a:ext cx="657411" cy="179294"/>
          </a:xfrm>
          <a:prstGeom prst="roundRect">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8" name="Rounded Rectangle 47"/>
          <p:cNvSpPr/>
          <p:nvPr/>
        </p:nvSpPr>
        <p:spPr>
          <a:xfrm>
            <a:off x="3846362" y="3727955"/>
            <a:ext cx="1311836" cy="182283"/>
          </a:xfrm>
          <a:prstGeom prst="roundRect">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9" name="Rounded Rectangle 48"/>
          <p:cNvSpPr/>
          <p:nvPr/>
        </p:nvSpPr>
        <p:spPr>
          <a:xfrm>
            <a:off x="5158196" y="3907261"/>
            <a:ext cx="1233726" cy="179294"/>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Tree>
    <p:extLst>
      <p:ext uri="{BB962C8B-B14F-4D97-AF65-F5344CB8AC3E}">
        <p14:creationId xmlns:p14="http://schemas.microsoft.com/office/powerpoint/2010/main" val="3754407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p:txBody>
          <a:bodyPr/>
          <a:lstStyle/>
          <a:p>
            <a:r>
              <a:rPr lang="en-US" sz="2000" dirty="0"/>
              <a:t>Jonah’s only income was from his job as a concession worker at the local stadium. </a:t>
            </a:r>
          </a:p>
          <a:p>
            <a:r>
              <a:rPr lang="en-US" sz="2000" dirty="0"/>
              <a:t>His Box 1 wages were $8,500 and his federal withholding in Box 2 was $137. </a:t>
            </a:r>
          </a:p>
          <a:p>
            <a:r>
              <a:rPr lang="en-US" sz="2000" dirty="0"/>
              <a:t>He was uninsured all year.  </a:t>
            </a:r>
          </a:p>
          <a:p>
            <a:endParaRPr lang="en-US" sz="2000" b="1" dirty="0" smtClean="0"/>
          </a:p>
          <a:p>
            <a:endParaRPr lang="en-US" sz="2000" b="1" dirty="0"/>
          </a:p>
          <a:p>
            <a:endParaRPr lang="en-US" sz="2000" b="1" dirty="0" smtClean="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spTree>
    <p:extLst>
      <p:ext uri="{BB962C8B-B14F-4D97-AF65-F5344CB8AC3E}">
        <p14:creationId xmlns:p14="http://schemas.microsoft.com/office/powerpoint/2010/main" val="256912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What’s New in TaxWise (Practice Lab)</a:t>
            </a:r>
            <a:endParaRPr lang="en-US" dirty="0"/>
          </a:p>
          <a:p>
            <a:r>
              <a:rPr lang="en-US" dirty="0" smtClean="0"/>
              <a:t>Examples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Draft forms and instructions:</a:t>
            </a:r>
          </a:p>
          <a:p>
            <a:r>
              <a:rPr lang="en-US" dirty="0"/>
              <a:t>Form 8962, Premium Tax Credit  </a:t>
            </a:r>
            <a:r>
              <a:rPr lang="en-US" sz="1400" dirty="0">
                <a:latin typeface="Franklin Gothic Book" charset="0"/>
                <a:hlinkClick r:id="rId2"/>
              </a:rPr>
              <a:t>https://www.irs.gov/pub/irs-dft/f8962--dft.pdf</a:t>
            </a:r>
            <a:endParaRPr lang="en-US" sz="1400" dirty="0">
              <a:latin typeface="Franklin Gothic Book" charset="0"/>
            </a:endParaRPr>
          </a:p>
          <a:p>
            <a:r>
              <a:rPr lang="en-US" dirty="0" smtClean="0"/>
              <a:t>Form </a:t>
            </a:r>
            <a:r>
              <a:rPr lang="en-US" dirty="0"/>
              <a:t>8962 Instructions </a:t>
            </a:r>
            <a:r>
              <a:rPr lang="en-US" sz="1400" dirty="0">
                <a:latin typeface="Franklin Gothic Book" charset="0"/>
                <a:hlinkClick r:id="rId3"/>
              </a:rPr>
              <a:t>https://www.irs.gov/pub/irs-dft/i8962--</a:t>
            </a:r>
            <a:r>
              <a:rPr lang="en-US" sz="1400" dirty="0" smtClean="0">
                <a:latin typeface="Franklin Gothic Book" charset="0"/>
                <a:hlinkClick r:id="rId3"/>
              </a:rPr>
              <a:t>dft.pdf</a:t>
            </a:r>
            <a:endParaRPr lang="en-US" sz="1400" dirty="0">
              <a:latin typeface="Franklin Gothic Book" charset="0"/>
              <a:hlinkClick r:id="rId4"/>
            </a:endParaRPr>
          </a:p>
          <a:p>
            <a:r>
              <a:rPr lang="en-US" dirty="0"/>
              <a:t>Publication 4012 </a:t>
            </a:r>
            <a:r>
              <a:rPr lang="en-US" sz="1400" u="sng" dirty="0">
                <a:latin typeface="Franklin Gothic Book" charset="0"/>
                <a:hlinkClick r:id="rId5"/>
              </a:rPr>
              <a:t>https://www.irs.gov/pub/irs-pdf/p4012.pdf</a:t>
            </a:r>
            <a:endParaRPr lang="en-US" sz="1400" u="sng" dirty="0">
              <a:latin typeface="Franklin Gothic Book" charset="0"/>
            </a:endParaRPr>
          </a:p>
          <a:p>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2202771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p:txBody>
          <a:bodyPr/>
          <a:lstStyle/>
          <a:p>
            <a:pPr marL="0" indent="0">
              <a:buNone/>
            </a:pPr>
            <a:r>
              <a:rPr lang="en-US" sz="1800" dirty="0" smtClean="0">
                <a:latin typeface="Franklin Gothic Medium" panose="020B0603020102020204" pitchFamily="34" charset="0"/>
              </a:rPr>
              <a:t>Jonah isn’t required to file a tax return</a:t>
            </a:r>
            <a:r>
              <a:rPr lang="en-US" sz="1800" b="1" dirty="0" smtClean="0"/>
              <a:t>. </a:t>
            </a:r>
            <a:r>
              <a:rPr lang="en-US" sz="1800" dirty="0" smtClean="0"/>
              <a:t>But if he does (e.g., to get his withholding or claim EITC), he can claim an exemption for having income below the filing requirement.</a:t>
            </a:r>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sp>
        <p:nvSpPr>
          <p:cNvPr id="8" name="Content Placeholder 2"/>
          <p:cNvSpPr txBox="1">
            <a:spLocks/>
          </p:cNvSpPr>
          <p:nvPr/>
        </p:nvSpPr>
        <p:spPr>
          <a:xfrm>
            <a:off x="360206" y="2796422"/>
            <a:ext cx="8406565" cy="1451042"/>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Enter all income. </a:t>
            </a:r>
            <a:r>
              <a:rPr lang="en-US" sz="1800" dirty="0" smtClean="0">
                <a:latin typeface="Franklin Gothic Medium" panose="020B0603020102020204" pitchFamily="34" charset="0"/>
              </a:rPr>
              <a:t>TaxWise will check Yes automatically on Line 7a if this exemption applies</a:t>
            </a:r>
            <a:r>
              <a:rPr lang="en-US" sz="1800" b="1" dirty="0" smtClean="0"/>
              <a:t>. </a:t>
            </a:r>
            <a:r>
              <a:rPr lang="en-US" sz="1800" dirty="0" smtClean="0"/>
              <a:t>(It will not determine whether the 7b exemption applies.)</a:t>
            </a:r>
          </a:p>
          <a:p>
            <a:pPr marL="0" indent="0">
              <a:buFont typeface="Arial"/>
              <a:buNone/>
            </a:pPr>
            <a:endParaRPr lang="en-US" sz="1800" dirty="0"/>
          </a:p>
        </p:txBody>
      </p:sp>
      <p:grpSp>
        <p:nvGrpSpPr>
          <p:cNvPr id="6" name="Group 5"/>
          <p:cNvGrpSpPr/>
          <p:nvPr/>
        </p:nvGrpSpPr>
        <p:grpSpPr>
          <a:xfrm>
            <a:off x="174369" y="1828644"/>
            <a:ext cx="8787293" cy="822947"/>
            <a:chOff x="237322" y="2846108"/>
            <a:chExt cx="8787293" cy="822947"/>
          </a:xfrm>
        </p:grpSpPr>
        <p:pic>
          <p:nvPicPr>
            <p:cNvPr id="7" name="Picture 6"/>
            <p:cNvPicPr>
              <a:picLocks noChangeAspect="1"/>
            </p:cNvPicPr>
            <p:nvPr/>
          </p:nvPicPr>
          <p:blipFill rotWithShape="1">
            <a:blip r:embed="rId2"/>
            <a:srcRect b="75344"/>
            <a:stretch/>
          </p:blipFill>
          <p:spPr>
            <a:xfrm>
              <a:off x="246375" y="2846108"/>
              <a:ext cx="8778240" cy="630471"/>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10" name="Rectangle 9"/>
            <p:cNvSpPr/>
            <p:nvPr/>
          </p:nvSpPr>
          <p:spPr>
            <a:xfrm>
              <a:off x="237322" y="3486175"/>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ACA Page 1</a:t>
              </a:r>
              <a:endParaRPr lang="en-US" sz="1200" dirty="0">
                <a:solidFill>
                  <a:schemeClr val="bg1"/>
                </a:solidFill>
                <a:latin typeface="Franklin Gothic Medium" panose="020B0603020102020204" pitchFamily="34" charset="0"/>
              </a:endParaRPr>
            </a:p>
          </p:txBody>
        </p:sp>
      </p:grpSp>
      <p:grpSp>
        <p:nvGrpSpPr>
          <p:cNvPr id="12" name="Group 11"/>
          <p:cNvGrpSpPr/>
          <p:nvPr/>
        </p:nvGrpSpPr>
        <p:grpSpPr>
          <a:xfrm>
            <a:off x="174369" y="3548813"/>
            <a:ext cx="8787293" cy="1722268"/>
            <a:chOff x="174369" y="4365564"/>
            <a:chExt cx="8787293" cy="1722268"/>
          </a:xfrm>
        </p:grpSpPr>
        <p:pic>
          <p:nvPicPr>
            <p:cNvPr id="9" name="Picture 8"/>
            <p:cNvPicPr>
              <a:picLocks noChangeAspect="1"/>
            </p:cNvPicPr>
            <p:nvPr/>
          </p:nvPicPr>
          <p:blipFill>
            <a:blip r:embed="rId3"/>
            <a:stretch>
              <a:fillRect/>
            </a:stretch>
          </p:blipFill>
          <p:spPr>
            <a:xfrm>
              <a:off x="183422" y="4365564"/>
              <a:ext cx="8778240" cy="1517091"/>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11" name="Rectangle 10"/>
            <p:cNvSpPr/>
            <p:nvPr/>
          </p:nvSpPr>
          <p:spPr>
            <a:xfrm>
              <a:off x="174369" y="5904952"/>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Form 8965</a:t>
              </a:r>
              <a:endParaRPr lang="en-US" sz="1200" dirty="0">
                <a:solidFill>
                  <a:schemeClr val="bg1"/>
                </a:solidFill>
                <a:latin typeface="Franklin Gothic Medium" panose="020B0603020102020204" pitchFamily="34" charset="0"/>
              </a:endParaRPr>
            </a:p>
          </p:txBody>
        </p:sp>
      </p:grpSp>
      <p:grpSp>
        <p:nvGrpSpPr>
          <p:cNvPr id="13" name="Group 12"/>
          <p:cNvGrpSpPr/>
          <p:nvPr/>
        </p:nvGrpSpPr>
        <p:grpSpPr>
          <a:xfrm>
            <a:off x="183422" y="5539661"/>
            <a:ext cx="8787293" cy="658052"/>
            <a:chOff x="237322" y="3534784"/>
            <a:chExt cx="8787293" cy="658052"/>
          </a:xfrm>
        </p:grpSpPr>
        <p:pic>
          <p:nvPicPr>
            <p:cNvPr id="14" name="Picture 13"/>
            <p:cNvPicPr>
              <a:picLocks noChangeAspect="1"/>
            </p:cNvPicPr>
            <p:nvPr/>
          </p:nvPicPr>
          <p:blipFill rotWithShape="1">
            <a:blip r:embed="rId2"/>
            <a:srcRect t="26932" b="55328"/>
            <a:stretch/>
          </p:blipFill>
          <p:spPr>
            <a:xfrm>
              <a:off x="246375" y="3534784"/>
              <a:ext cx="8778240" cy="453640"/>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15" name="Rectangle 14"/>
            <p:cNvSpPr/>
            <p:nvPr/>
          </p:nvSpPr>
          <p:spPr>
            <a:xfrm>
              <a:off x="237322" y="4009956"/>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ACA Page 1</a:t>
              </a:r>
              <a:endParaRPr lang="en-US" sz="1200" dirty="0">
                <a:solidFill>
                  <a:schemeClr val="bg1"/>
                </a:solidFill>
                <a:latin typeface="Franklin Gothic Medium" panose="020B0603020102020204" pitchFamily="34" charset="0"/>
              </a:endParaRPr>
            </a:p>
          </p:txBody>
        </p:sp>
      </p:grpSp>
    </p:spTree>
    <p:extLst>
      <p:ext uri="{BB962C8B-B14F-4D97-AF65-F5344CB8AC3E}">
        <p14:creationId xmlns:p14="http://schemas.microsoft.com/office/powerpoint/2010/main" val="1668959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p:txBody>
          <a:bodyPr/>
          <a:lstStyle/>
          <a:p>
            <a:r>
              <a:rPr lang="en-US" sz="2000" dirty="0" smtClean="0"/>
              <a:t>You are preparing Anna’s return. </a:t>
            </a:r>
          </a:p>
          <a:p>
            <a:r>
              <a:rPr lang="en-US" sz="2000" dirty="0" smtClean="0"/>
              <a:t>She divorced Mark in 2013 and has not remarried. </a:t>
            </a:r>
          </a:p>
          <a:p>
            <a:r>
              <a:rPr lang="en-US" sz="2000" dirty="0" smtClean="0"/>
              <a:t>Anna claims their daughter, Cindy Lou, as a dependent.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spTree>
    <p:extLst>
      <p:ext uri="{BB962C8B-B14F-4D97-AF65-F5344CB8AC3E}">
        <p14:creationId xmlns:p14="http://schemas.microsoft.com/office/powerpoint/2010/main" val="2581954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364734" y="800100"/>
            <a:ext cx="8379216" cy="1860804"/>
          </a:xfrm>
        </p:spPr>
        <p:txBody>
          <a:bodyPr/>
          <a:lstStyle/>
          <a:p>
            <a:pPr marL="0" indent="0">
              <a:buNone/>
            </a:pPr>
            <a:r>
              <a:rPr lang="en-US" sz="1800" dirty="0" smtClean="0"/>
              <a:t>Anna had coverage all year through her job. Mark added Cindy Lou to his job-based coverage. </a:t>
            </a:r>
          </a:p>
          <a:p>
            <a:pPr marL="0" indent="0">
              <a:buNone/>
            </a:pPr>
            <a:r>
              <a:rPr lang="en-US" sz="1800" dirty="0" smtClean="0"/>
              <a:t>Anna has one Form 1095-B from her employer. It does not include Cindy Lou.</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22</a:t>
            </a:fld>
            <a:endParaRPr lang="en-US" dirty="0"/>
          </a:p>
        </p:txBody>
      </p:sp>
      <p:pic>
        <p:nvPicPr>
          <p:cNvPr id="5" name="Picture 4"/>
          <p:cNvPicPr>
            <a:picLocks noChangeAspect="1"/>
          </p:cNvPicPr>
          <p:nvPr/>
        </p:nvPicPr>
        <p:blipFill>
          <a:blip r:embed="rId2"/>
          <a:stretch>
            <a:fillRect/>
          </a:stretch>
        </p:blipFill>
        <p:spPr>
          <a:xfrm>
            <a:off x="584156" y="2160824"/>
            <a:ext cx="8010178" cy="3766826"/>
          </a:xfrm>
          <a:prstGeom prst="rect">
            <a:avLst/>
          </a:prstGeom>
          <a:ln w="19050">
            <a:solidFill>
              <a:schemeClr val="bg1">
                <a:lumMod val="50000"/>
              </a:schemeClr>
            </a:solidFill>
          </a:ln>
          <a:effectLst>
            <a:outerShdw blurRad="292100" dist="139700" dir="2700000" algn="tl" rotWithShape="0">
              <a:srgbClr val="333333">
                <a:alpha val="65000"/>
              </a:srgbClr>
            </a:outerShdw>
          </a:effectLst>
        </p:spPr>
      </p:pic>
      <p:sp>
        <p:nvSpPr>
          <p:cNvPr id="6" name="TextBox 5"/>
          <p:cNvSpPr txBox="1"/>
          <p:nvPr/>
        </p:nvSpPr>
        <p:spPr>
          <a:xfrm>
            <a:off x="1033272" y="3148376"/>
            <a:ext cx="2048256" cy="276999"/>
          </a:xfrm>
          <a:prstGeom prst="rect">
            <a:avLst/>
          </a:prstGeom>
          <a:noFill/>
        </p:spPr>
        <p:txBody>
          <a:bodyPr wrap="square" rtlCol="0">
            <a:spAutoFit/>
          </a:bodyPr>
          <a:lstStyle/>
          <a:p>
            <a:r>
              <a:rPr lang="en-US" sz="1200" b="1" dirty="0" smtClean="0">
                <a:solidFill>
                  <a:srgbClr val="0070C0"/>
                </a:solidFill>
              </a:rPr>
              <a:t>Anna Tester</a:t>
            </a:r>
            <a:endParaRPr lang="en-US" sz="1200" b="1" dirty="0">
              <a:solidFill>
                <a:srgbClr val="0070C0"/>
              </a:solidFill>
            </a:endParaRPr>
          </a:p>
        </p:txBody>
      </p:sp>
      <p:sp>
        <p:nvSpPr>
          <p:cNvPr id="7" name="TextBox 6"/>
          <p:cNvSpPr txBox="1"/>
          <p:nvPr/>
        </p:nvSpPr>
        <p:spPr>
          <a:xfrm>
            <a:off x="1033272" y="3374046"/>
            <a:ext cx="2048256" cy="276999"/>
          </a:xfrm>
          <a:prstGeom prst="rect">
            <a:avLst/>
          </a:prstGeom>
          <a:noFill/>
        </p:spPr>
        <p:txBody>
          <a:bodyPr wrap="square" rtlCol="0">
            <a:spAutoFit/>
          </a:bodyPr>
          <a:lstStyle/>
          <a:p>
            <a:r>
              <a:rPr lang="en-US" sz="1200" b="1" dirty="0" smtClean="0">
                <a:solidFill>
                  <a:srgbClr val="0070C0"/>
                </a:solidFill>
              </a:rPr>
              <a:t>110 Broadway St</a:t>
            </a:r>
            <a:endParaRPr lang="en-US" sz="1200" b="1" dirty="0">
              <a:solidFill>
                <a:srgbClr val="0070C0"/>
              </a:solidFill>
            </a:endParaRPr>
          </a:p>
        </p:txBody>
      </p:sp>
      <p:sp>
        <p:nvSpPr>
          <p:cNvPr id="8" name="TextBox 7"/>
          <p:cNvSpPr txBox="1"/>
          <p:nvPr/>
        </p:nvSpPr>
        <p:spPr>
          <a:xfrm>
            <a:off x="3565117" y="3398207"/>
            <a:ext cx="1172486" cy="276999"/>
          </a:xfrm>
          <a:prstGeom prst="rect">
            <a:avLst/>
          </a:prstGeom>
          <a:noFill/>
        </p:spPr>
        <p:txBody>
          <a:bodyPr wrap="square" rtlCol="0">
            <a:spAutoFit/>
          </a:bodyPr>
          <a:lstStyle/>
          <a:p>
            <a:r>
              <a:rPr lang="en-US" sz="1200" b="1" dirty="0" smtClean="0">
                <a:solidFill>
                  <a:srgbClr val="0070C0"/>
                </a:solidFill>
              </a:rPr>
              <a:t>San Antonio</a:t>
            </a:r>
            <a:endParaRPr lang="en-US" sz="1200" b="1" dirty="0">
              <a:solidFill>
                <a:srgbClr val="0070C0"/>
              </a:solidFill>
            </a:endParaRPr>
          </a:p>
        </p:txBody>
      </p:sp>
      <p:sp>
        <p:nvSpPr>
          <p:cNvPr id="9" name="TextBox 8"/>
          <p:cNvSpPr txBox="1"/>
          <p:nvPr/>
        </p:nvSpPr>
        <p:spPr>
          <a:xfrm>
            <a:off x="4890003" y="3150084"/>
            <a:ext cx="2048256" cy="276999"/>
          </a:xfrm>
          <a:prstGeom prst="rect">
            <a:avLst/>
          </a:prstGeom>
          <a:noFill/>
        </p:spPr>
        <p:txBody>
          <a:bodyPr wrap="square" rtlCol="0">
            <a:spAutoFit/>
          </a:bodyPr>
          <a:lstStyle/>
          <a:p>
            <a:r>
              <a:rPr lang="en-US" sz="1200" b="1" dirty="0" smtClean="0">
                <a:solidFill>
                  <a:srgbClr val="0070C0"/>
                </a:solidFill>
              </a:rPr>
              <a:t>XXX-XX-XXXX</a:t>
            </a:r>
            <a:endParaRPr lang="en-US" sz="1200" b="1" dirty="0">
              <a:solidFill>
                <a:srgbClr val="0070C0"/>
              </a:solidFill>
            </a:endParaRPr>
          </a:p>
        </p:txBody>
      </p:sp>
      <p:sp>
        <p:nvSpPr>
          <p:cNvPr id="10" name="TextBox 9"/>
          <p:cNvSpPr txBox="1"/>
          <p:nvPr/>
        </p:nvSpPr>
        <p:spPr>
          <a:xfrm>
            <a:off x="1112520" y="5664551"/>
            <a:ext cx="1338072" cy="276999"/>
          </a:xfrm>
          <a:prstGeom prst="rect">
            <a:avLst/>
          </a:prstGeom>
          <a:noFill/>
        </p:spPr>
        <p:txBody>
          <a:bodyPr wrap="square" rtlCol="0">
            <a:spAutoFit/>
          </a:bodyPr>
          <a:lstStyle/>
          <a:p>
            <a:r>
              <a:rPr lang="en-US" sz="1200" b="1" dirty="0" smtClean="0">
                <a:solidFill>
                  <a:srgbClr val="0070C0"/>
                </a:solidFill>
              </a:rPr>
              <a:t>Anna Tester</a:t>
            </a:r>
            <a:endParaRPr lang="en-US" sz="1200" b="1" dirty="0">
              <a:solidFill>
                <a:srgbClr val="0070C0"/>
              </a:solidFill>
            </a:endParaRPr>
          </a:p>
        </p:txBody>
      </p:sp>
      <p:sp>
        <p:nvSpPr>
          <p:cNvPr id="11" name="TextBox 10"/>
          <p:cNvSpPr txBox="1"/>
          <p:nvPr/>
        </p:nvSpPr>
        <p:spPr>
          <a:xfrm>
            <a:off x="1042416" y="4598973"/>
            <a:ext cx="2048256" cy="276999"/>
          </a:xfrm>
          <a:prstGeom prst="rect">
            <a:avLst/>
          </a:prstGeom>
          <a:noFill/>
        </p:spPr>
        <p:txBody>
          <a:bodyPr wrap="square" rtlCol="0">
            <a:spAutoFit/>
          </a:bodyPr>
          <a:lstStyle/>
          <a:p>
            <a:r>
              <a:rPr lang="en-US" sz="1200" b="1" dirty="0" smtClean="0">
                <a:solidFill>
                  <a:srgbClr val="0070C0"/>
                </a:solidFill>
              </a:rPr>
              <a:t>Big Ins Co</a:t>
            </a:r>
            <a:endParaRPr lang="en-US" sz="1200" b="1" dirty="0">
              <a:solidFill>
                <a:srgbClr val="0070C0"/>
              </a:solidFill>
            </a:endParaRPr>
          </a:p>
        </p:txBody>
      </p:sp>
      <p:sp>
        <p:nvSpPr>
          <p:cNvPr id="12" name="TextBox 11"/>
          <p:cNvSpPr txBox="1"/>
          <p:nvPr/>
        </p:nvSpPr>
        <p:spPr>
          <a:xfrm>
            <a:off x="2744707" y="5650651"/>
            <a:ext cx="978442" cy="276999"/>
          </a:xfrm>
          <a:prstGeom prst="rect">
            <a:avLst/>
          </a:prstGeom>
          <a:noFill/>
        </p:spPr>
        <p:txBody>
          <a:bodyPr wrap="square" rtlCol="0">
            <a:spAutoFit/>
          </a:bodyPr>
          <a:lstStyle/>
          <a:p>
            <a:r>
              <a:rPr lang="en-US" sz="1200" b="1" dirty="0">
                <a:solidFill>
                  <a:srgbClr val="0070C0"/>
                </a:solidFill>
              </a:rPr>
              <a:t> </a:t>
            </a:r>
            <a:r>
              <a:rPr lang="en-US" sz="1200" b="1" dirty="0" smtClean="0">
                <a:solidFill>
                  <a:srgbClr val="0070C0"/>
                </a:solidFill>
              </a:rPr>
              <a:t>xxx-xx-</a:t>
            </a:r>
            <a:r>
              <a:rPr lang="en-US" sz="1200" b="1" dirty="0" err="1" smtClean="0">
                <a:solidFill>
                  <a:srgbClr val="0070C0"/>
                </a:solidFill>
              </a:rPr>
              <a:t>xxxx</a:t>
            </a:r>
            <a:endParaRPr lang="en-US" sz="1200" b="1" dirty="0">
              <a:solidFill>
                <a:srgbClr val="0070C0"/>
              </a:solidFill>
            </a:endParaRPr>
          </a:p>
        </p:txBody>
      </p:sp>
      <p:sp>
        <p:nvSpPr>
          <p:cNvPr id="13" name="TextBox 12"/>
          <p:cNvSpPr txBox="1"/>
          <p:nvPr/>
        </p:nvSpPr>
        <p:spPr>
          <a:xfrm>
            <a:off x="4417935" y="5586642"/>
            <a:ext cx="236237" cy="276999"/>
          </a:xfrm>
          <a:prstGeom prst="rect">
            <a:avLst/>
          </a:prstGeom>
          <a:noFill/>
        </p:spPr>
        <p:txBody>
          <a:bodyPr wrap="square" rtlCol="0">
            <a:spAutoFit/>
          </a:bodyPr>
          <a:lstStyle/>
          <a:p>
            <a:r>
              <a:rPr lang="en-US" sz="1200" b="1" dirty="0" smtClean="0">
                <a:solidFill>
                  <a:srgbClr val="0070C0"/>
                </a:solidFill>
              </a:rPr>
              <a:t>X</a:t>
            </a:r>
            <a:endParaRPr lang="en-US" sz="1200" b="1" dirty="0">
              <a:solidFill>
                <a:srgbClr val="0070C0"/>
              </a:solidFill>
            </a:endParaRPr>
          </a:p>
        </p:txBody>
      </p:sp>
      <p:sp>
        <p:nvSpPr>
          <p:cNvPr id="14" name="TextBox 13"/>
          <p:cNvSpPr txBox="1"/>
          <p:nvPr/>
        </p:nvSpPr>
        <p:spPr>
          <a:xfrm>
            <a:off x="4957025" y="3398207"/>
            <a:ext cx="1257864" cy="276999"/>
          </a:xfrm>
          <a:prstGeom prst="rect">
            <a:avLst/>
          </a:prstGeom>
          <a:noFill/>
        </p:spPr>
        <p:txBody>
          <a:bodyPr wrap="square" rtlCol="0">
            <a:spAutoFit/>
          </a:bodyPr>
          <a:lstStyle/>
          <a:p>
            <a:r>
              <a:rPr lang="en-US" sz="1200" b="1" dirty="0" smtClean="0">
                <a:solidFill>
                  <a:srgbClr val="0070C0"/>
                </a:solidFill>
              </a:rPr>
              <a:t>TX</a:t>
            </a:r>
            <a:endParaRPr lang="en-US" sz="1200" b="1" dirty="0">
              <a:solidFill>
                <a:srgbClr val="0070C0"/>
              </a:solidFill>
            </a:endParaRPr>
          </a:p>
        </p:txBody>
      </p:sp>
      <p:sp>
        <p:nvSpPr>
          <p:cNvPr id="15" name="TextBox 14"/>
          <p:cNvSpPr txBox="1"/>
          <p:nvPr/>
        </p:nvSpPr>
        <p:spPr>
          <a:xfrm>
            <a:off x="6461204" y="3412645"/>
            <a:ext cx="1392953" cy="276999"/>
          </a:xfrm>
          <a:prstGeom prst="rect">
            <a:avLst/>
          </a:prstGeom>
          <a:noFill/>
        </p:spPr>
        <p:txBody>
          <a:bodyPr wrap="square" rtlCol="0">
            <a:spAutoFit/>
          </a:bodyPr>
          <a:lstStyle/>
          <a:p>
            <a:r>
              <a:rPr lang="en-US" sz="1200" b="1" dirty="0" smtClean="0">
                <a:solidFill>
                  <a:srgbClr val="0070C0"/>
                </a:solidFill>
              </a:rPr>
              <a:t>78205</a:t>
            </a:r>
            <a:endParaRPr lang="en-US" sz="1200" b="1" dirty="0">
              <a:solidFill>
                <a:srgbClr val="0070C0"/>
              </a:solidFill>
            </a:endParaRPr>
          </a:p>
        </p:txBody>
      </p:sp>
      <p:sp>
        <p:nvSpPr>
          <p:cNvPr id="16" name="TextBox 15"/>
          <p:cNvSpPr txBox="1"/>
          <p:nvPr/>
        </p:nvSpPr>
        <p:spPr>
          <a:xfrm>
            <a:off x="4607533" y="3635082"/>
            <a:ext cx="248925" cy="276999"/>
          </a:xfrm>
          <a:prstGeom prst="rect">
            <a:avLst/>
          </a:prstGeom>
          <a:noFill/>
        </p:spPr>
        <p:txBody>
          <a:bodyPr wrap="square" rtlCol="0">
            <a:spAutoFit/>
          </a:bodyPr>
          <a:lstStyle/>
          <a:p>
            <a:r>
              <a:rPr lang="en-US" sz="1200" b="1" dirty="0" smtClean="0">
                <a:solidFill>
                  <a:srgbClr val="0070C0"/>
                </a:solidFill>
              </a:rPr>
              <a:t>B</a:t>
            </a:r>
            <a:endParaRPr lang="en-US" sz="1200" b="1" dirty="0">
              <a:solidFill>
                <a:srgbClr val="0070C0"/>
              </a:solidFill>
            </a:endParaRPr>
          </a:p>
        </p:txBody>
      </p:sp>
      <p:sp>
        <p:nvSpPr>
          <p:cNvPr id="17" name="TextBox 16"/>
          <p:cNvSpPr txBox="1"/>
          <p:nvPr/>
        </p:nvSpPr>
        <p:spPr>
          <a:xfrm>
            <a:off x="6515042" y="4598973"/>
            <a:ext cx="2048256" cy="276999"/>
          </a:xfrm>
          <a:prstGeom prst="rect">
            <a:avLst/>
          </a:prstGeom>
          <a:noFill/>
        </p:spPr>
        <p:txBody>
          <a:bodyPr wrap="square" rtlCol="0">
            <a:spAutoFit/>
          </a:bodyPr>
          <a:lstStyle/>
          <a:p>
            <a:r>
              <a:rPr lang="en-US" sz="1200" b="1" dirty="0" smtClean="0">
                <a:solidFill>
                  <a:srgbClr val="0070C0"/>
                </a:solidFill>
              </a:rPr>
              <a:t>XXX-XXX-XXXX</a:t>
            </a:r>
            <a:endParaRPr lang="en-US" sz="1200" b="1" dirty="0">
              <a:solidFill>
                <a:srgbClr val="0070C0"/>
              </a:solidFill>
            </a:endParaRPr>
          </a:p>
        </p:txBody>
      </p:sp>
      <p:sp>
        <p:nvSpPr>
          <p:cNvPr id="18" name="TextBox 17"/>
          <p:cNvSpPr txBox="1"/>
          <p:nvPr/>
        </p:nvSpPr>
        <p:spPr>
          <a:xfrm>
            <a:off x="1011380" y="4844029"/>
            <a:ext cx="2048256" cy="276999"/>
          </a:xfrm>
          <a:prstGeom prst="rect">
            <a:avLst/>
          </a:prstGeom>
          <a:noFill/>
        </p:spPr>
        <p:txBody>
          <a:bodyPr wrap="square" rtlCol="0">
            <a:spAutoFit/>
          </a:bodyPr>
          <a:lstStyle/>
          <a:p>
            <a:r>
              <a:rPr lang="en-US" sz="1200" b="1" dirty="0" smtClean="0">
                <a:solidFill>
                  <a:srgbClr val="0070C0"/>
                </a:solidFill>
              </a:rPr>
              <a:t>101 Main St	</a:t>
            </a:r>
            <a:endParaRPr lang="en-US" sz="1200" b="1" dirty="0">
              <a:solidFill>
                <a:srgbClr val="0070C0"/>
              </a:solidFill>
            </a:endParaRPr>
          </a:p>
        </p:txBody>
      </p:sp>
      <p:sp>
        <p:nvSpPr>
          <p:cNvPr id="19" name="TextBox 18"/>
          <p:cNvSpPr txBox="1"/>
          <p:nvPr/>
        </p:nvSpPr>
        <p:spPr>
          <a:xfrm>
            <a:off x="3486860" y="4848311"/>
            <a:ext cx="1172486" cy="276999"/>
          </a:xfrm>
          <a:prstGeom prst="rect">
            <a:avLst/>
          </a:prstGeom>
          <a:noFill/>
        </p:spPr>
        <p:txBody>
          <a:bodyPr wrap="square" rtlCol="0">
            <a:spAutoFit/>
          </a:bodyPr>
          <a:lstStyle/>
          <a:p>
            <a:r>
              <a:rPr lang="en-US" sz="1200" b="1" dirty="0">
                <a:solidFill>
                  <a:srgbClr val="0070C0"/>
                </a:solidFill>
              </a:rPr>
              <a:t>L</a:t>
            </a:r>
            <a:r>
              <a:rPr lang="en-US" sz="1200" b="1" dirty="0" smtClean="0">
                <a:solidFill>
                  <a:srgbClr val="0070C0"/>
                </a:solidFill>
              </a:rPr>
              <a:t>exington	</a:t>
            </a:r>
            <a:endParaRPr lang="en-US" sz="1200" b="1" dirty="0">
              <a:solidFill>
                <a:srgbClr val="0070C0"/>
              </a:solidFill>
            </a:endParaRPr>
          </a:p>
        </p:txBody>
      </p:sp>
      <p:sp>
        <p:nvSpPr>
          <p:cNvPr id="20" name="TextBox 19"/>
          <p:cNvSpPr txBox="1"/>
          <p:nvPr/>
        </p:nvSpPr>
        <p:spPr>
          <a:xfrm>
            <a:off x="4936181" y="4839998"/>
            <a:ext cx="1172486" cy="276999"/>
          </a:xfrm>
          <a:prstGeom prst="rect">
            <a:avLst/>
          </a:prstGeom>
          <a:noFill/>
        </p:spPr>
        <p:txBody>
          <a:bodyPr wrap="square" rtlCol="0">
            <a:spAutoFit/>
          </a:bodyPr>
          <a:lstStyle/>
          <a:p>
            <a:r>
              <a:rPr lang="en-US" sz="1200" b="1" dirty="0" smtClean="0">
                <a:solidFill>
                  <a:srgbClr val="0070C0"/>
                </a:solidFill>
              </a:rPr>
              <a:t>KY</a:t>
            </a:r>
            <a:endParaRPr lang="en-US" sz="1200" b="1" dirty="0">
              <a:solidFill>
                <a:srgbClr val="0070C0"/>
              </a:solidFill>
            </a:endParaRPr>
          </a:p>
        </p:txBody>
      </p:sp>
      <p:sp>
        <p:nvSpPr>
          <p:cNvPr id="21" name="TextBox 20"/>
          <p:cNvSpPr txBox="1"/>
          <p:nvPr/>
        </p:nvSpPr>
        <p:spPr>
          <a:xfrm>
            <a:off x="6461203" y="4837406"/>
            <a:ext cx="1392953" cy="276999"/>
          </a:xfrm>
          <a:prstGeom prst="rect">
            <a:avLst/>
          </a:prstGeom>
          <a:noFill/>
        </p:spPr>
        <p:txBody>
          <a:bodyPr wrap="square" rtlCol="0">
            <a:spAutoFit/>
          </a:bodyPr>
          <a:lstStyle/>
          <a:p>
            <a:r>
              <a:rPr lang="en-US" sz="1200" b="1" dirty="0" smtClean="0">
                <a:solidFill>
                  <a:srgbClr val="0070C0"/>
                </a:solidFill>
              </a:rPr>
              <a:t>40512</a:t>
            </a:r>
            <a:endParaRPr lang="en-US" sz="1200" b="1" dirty="0">
              <a:solidFill>
                <a:srgbClr val="0070C0"/>
              </a:solidFill>
            </a:endParaRPr>
          </a:p>
        </p:txBody>
      </p:sp>
      <p:sp>
        <p:nvSpPr>
          <p:cNvPr id="22" name="TextBox 21"/>
          <p:cNvSpPr txBox="1"/>
          <p:nvPr/>
        </p:nvSpPr>
        <p:spPr>
          <a:xfrm>
            <a:off x="4896116" y="4600312"/>
            <a:ext cx="2048256" cy="276999"/>
          </a:xfrm>
          <a:prstGeom prst="rect">
            <a:avLst/>
          </a:prstGeom>
          <a:noFill/>
        </p:spPr>
        <p:txBody>
          <a:bodyPr wrap="square" rtlCol="0">
            <a:spAutoFit/>
          </a:bodyPr>
          <a:lstStyle/>
          <a:p>
            <a:r>
              <a:rPr lang="en-US" sz="1200" b="1" dirty="0" smtClean="0">
                <a:solidFill>
                  <a:srgbClr val="0070C0"/>
                </a:solidFill>
              </a:rPr>
              <a:t>XX-XXXXXX</a:t>
            </a:r>
            <a:endParaRPr lang="en-US" sz="1200" b="1" dirty="0">
              <a:solidFill>
                <a:srgbClr val="0070C0"/>
              </a:solidFill>
            </a:endParaRPr>
          </a:p>
        </p:txBody>
      </p:sp>
    </p:spTree>
    <p:extLst>
      <p:ext uri="{BB962C8B-B14F-4D97-AF65-F5344CB8AC3E}">
        <p14:creationId xmlns:p14="http://schemas.microsoft.com/office/powerpoint/2010/main" val="1596892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313813" y="844584"/>
            <a:ext cx="8379216" cy="1999200"/>
          </a:xfrm>
        </p:spPr>
        <p:txBody>
          <a:bodyPr/>
          <a:lstStyle/>
          <a:p>
            <a:pPr marL="0" indent="0">
              <a:buNone/>
            </a:pPr>
            <a:r>
              <a:rPr lang="en-US" sz="1800" dirty="0" smtClean="0"/>
              <a:t>Anna is sure Cindy Lou is covered on her dad’s plan. </a:t>
            </a:r>
          </a:p>
          <a:p>
            <a:pPr marL="0" indent="0">
              <a:buNone/>
            </a:pPr>
            <a:r>
              <a:rPr lang="en-US" sz="1800" dirty="0">
                <a:latin typeface="Franklin Gothic Medium" panose="020B0603020102020204" pitchFamily="34" charset="0"/>
              </a:rPr>
              <a:t>Anna didn’t provide Cindy Lou’s coverage. Does that matter?</a:t>
            </a:r>
            <a:endParaRPr lang="en-US" sz="1800" b="1" dirty="0" smtClean="0"/>
          </a:p>
          <a:p>
            <a:r>
              <a:rPr lang="en-US" sz="1800" dirty="0" smtClean="0"/>
              <a:t>No, it doesn’t matter who enrolled or paid for Cindy Lou’s coverage, as long as she has MEC. </a:t>
            </a:r>
          </a:p>
          <a:p>
            <a:pPr marL="0" indent="0">
              <a:buNone/>
            </a:pPr>
            <a:r>
              <a:rPr lang="en-US" sz="1800" dirty="0">
                <a:latin typeface="Franklin Gothic Medium" panose="020B0603020102020204" pitchFamily="34" charset="0"/>
              </a:rPr>
              <a:t>Do you need to see Mark’s 1095-B or –C to confirm Cindy Lou’s coverage?</a:t>
            </a:r>
            <a:endParaRPr lang="en-US" sz="1800" b="1" dirty="0" smtClean="0"/>
          </a:p>
          <a:p>
            <a:r>
              <a:rPr lang="en-US" sz="1800" dirty="0"/>
              <a:t>No, if you determine Cindy Lou had MEC from the interview, it’s not necessary</a:t>
            </a:r>
            <a:r>
              <a:rPr lang="en-US" sz="1800" dirty="0" smtClean="0"/>
              <a:t>. </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grpSp>
        <p:nvGrpSpPr>
          <p:cNvPr id="8" name="Group 9"/>
          <p:cNvGrpSpPr/>
          <p:nvPr/>
        </p:nvGrpSpPr>
        <p:grpSpPr>
          <a:xfrm>
            <a:off x="185322" y="3547266"/>
            <a:ext cx="8787118" cy="1112792"/>
            <a:chOff x="185322" y="3547266"/>
            <a:chExt cx="8787118" cy="1112792"/>
          </a:xfrm>
        </p:grpSpPr>
        <p:grpSp>
          <p:nvGrpSpPr>
            <p:cNvPr id="7" name="Group 10"/>
            <p:cNvGrpSpPr/>
            <p:nvPr/>
          </p:nvGrpSpPr>
          <p:grpSpPr>
            <a:xfrm>
              <a:off x="194200" y="3547266"/>
              <a:ext cx="8778240" cy="921034"/>
              <a:chOff x="245121" y="1107197"/>
              <a:chExt cx="8778240" cy="921034"/>
            </a:xfrm>
            <a:effectLst>
              <a:outerShdw blurRad="50800" dist="38100" dir="2700000" algn="tl" rotWithShape="0">
                <a:prstClr val="black">
                  <a:alpha val="40000"/>
                </a:prstClr>
              </a:outerShdw>
            </a:effectLst>
          </p:grpSpPr>
          <p:pic>
            <p:nvPicPr>
              <p:cNvPr id="5" name="Picture 13"/>
              <p:cNvPicPr>
                <a:picLocks noChangeAspect="1"/>
              </p:cNvPicPr>
              <p:nvPr/>
            </p:nvPicPr>
            <p:blipFill>
              <a:blip r:embed="rId2"/>
              <a:stretch>
                <a:fillRect/>
              </a:stretch>
            </p:blipFill>
            <p:spPr>
              <a:xfrm>
                <a:off x="245121" y="1107197"/>
                <a:ext cx="8778240" cy="434784"/>
              </a:xfrm>
              <a:prstGeom prst="rect">
                <a:avLst/>
              </a:prstGeom>
              <a:ln w="19050">
                <a:solidFill>
                  <a:schemeClr val="bg1">
                    <a:lumMod val="50000"/>
                  </a:schemeClr>
                </a:solidFill>
              </a:ln>
            </p:spPr>
          </p:pic>
          <p:pic>
            <p:nvPicPr>
              <p:cNvPr id="6" name="Picture 14"/>
              <p:cNvPicPr>
                <a:picLocks noChangeAspect="1"/>
              </p:cNvPicPr>
              <p:nvPr/>
            </p:nvPicPr>
            <p:blipFill>
              <a:blip r:embed="rId3"/>
              <a:stretch>
                <a:fillRect/>
              </a:stretch>
            </p:blipFill>
            <p:spPr>
              <a:xfrm>
                <a:off x="245121" y="1593447"/>
                <a:ext cx="8778240" cy="434784"/>
              </a:xfrm>
              <a:prstGeom prst="rect">
                <a:avLst/>
              </a:prstGeom>
              <a:ln w="19050">
                <a:solidFill>
                  <a:schemeClr val="bg1">
                    <a:lumMod val="50000"/>
                  </a:schemeClr>
                </a:solidFill>
              </a:ln>
            </p:spPr>
          </p:pic>
        </p:grpSp>
        <p:sp>
          <p:nvSpPr>
            <p:cNvPr id="10" name="Rectangle 11"/>
            <p:cNvSpPr/>
            <p:nvPr/>
          </p:nvSpPr>
          <p:spPr>
            <a:xfrm>
              <a:off x="185322" y="4477178"/>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ACA Page 1</a:t>
              </a:r>
              <a:endParaRPr lang="en-US" sz="1200" dirty="0">
                <a:solidFill>
                  <a:schemeClr val="bg1"/>
                </a:solidFill>
                <a:latin typeface="Franklin Gothic Medium" panose="020B0603020102020204" pitchFamily="34" charset="0"/>
              </a:endParaRPr>
            </a:p>
          </p:txBody>
        </p:sp>
      </p:grpSp>
      <p:grpSp>
        <p:nvGrpSpPr>
          <p:cNvPr id="13" name="Group 19"/>
          <p:cNvGrpSpPr/>
          <p:nvPr/>
        </p:nvGrpSpPr>
        <p:grpSpPr>
          <a:xfrm>
            <a:off x="194200" y="5155186"/>
            <a:ext cx="8787118" cy="626763"/>
            <a:chOff x="194200" y="5493251"/>
            <a:chExt cx="8787118" cy="626763"/>
          </a:xfrm>
        </p:grpSpPr>
        <p:sp>
          <p:nvSpPr>
            <p:cNvPr id="11" name="Rectangle 20"/>
            <p:cNvSpPr/>
            <p:nvPr/>
          </p:nvSpPr>
          <p:spPr>
            <a:xfrm>
              <a:off x="194200" y="5493251"/>
              <a:ext cx="8787118" cy="435006"/>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1"/>
            <p:cNvPicPr>
              <a:picLocks noChangeAspect="1"/>
            </p:cNvPicPr>
            <p:nvPr/>
          </p:nvPicPr>
          <p:blipFill rotWithShape="1">
            <a:blip r:embed="rId4"/>
            <a:srcRect l="316" t="891"/>
            <a:stretch/>
          </p:blipFill>
          <p:spPr>
            <a:xfrm>
              <a:off x="213062" y="5584768"/>
              <a:ext cx="8750499" cy="254257"/>
            </a:xfrm>
            <a:prstGeom prst="rect">
              <a:avLst/>
            </a:prstGeom>
          </p:spPr>
        </p:pic>
        <p:sp>
          <p:nvSpPr>
            <p:cNvPr id="12" name="Rectangle 22"/>
            <p:cNvSpPr/>
            <p:nvPr/>
          </p:nvSpPr>
          <p:spPr>
            <a:xfrm>
              <a:off x="194200" y="5937134"/>
              <a:ext cx="1371600" cy="182880"/>
            </a:xfrm>
            <a:prstGeom prst="rect">
              <a:avLst/>
            </a:prstGeom>
            <a:solidFill>
              <a:schemeClr val="bg1">
                <a:lumMod val="50000"/>
              </a:schemeClr>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latin typeface="Franklin Gothic Medium" panose="020B0603020102020204" pitchFamily="34" charset="0"/>
                </a:rPr>
                <a:t>Form 1040</a:t>
              </a:r>
              <a:endParaRPr lang="en-US" sz="1200" dirty="0">
                <a:solidFill>
                  <a:schemeClr val="bg1"/>
                </a:solidFill>
                <a:latin typeface="Franklin Gothic Medium" panose="020B0603020102020204" pitchFamily="34" charset="0"/>
              </a:endParaRPr>
            </a:p>
          </p:txBody>
        </p:sp>
      </p:grpSp>
    </p:spTree>
    <p:extLst>
      <p:ext uri="{BB962C8B-B14F-4D97-AF65-F5344CB8AC3E}">
        <p14:creationId xmlns:p14="http://schemas.microsoft.com/office/powerpoint/2010/main" val="1824799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r>
              <a:rPr lang="en-US" sz="2000" dirty="0"/>
              <a:t>Gregory and Alice are MFJ. </a:t>
            </a:r>
          </a:p>
          <a:p>
            <a:r>
              <a:rPr lang="en-US" sz="2000" dirty="0"/>
              <a:t>Alice earns $24,000 and is not offered coverage through her job. </a:t>
            </a:r>
          </a:p>
          <a:p>
            <a:r>
              <a:rPr lang="en-US" sz="2000" dirty="0"/>
              <a:t>Gregory earns $18,000 and enrolls in job-based insurance for himself for $84/month. Gregory is insured for the entire year.</a:t>
            </a:r>
          </a:p>
          <a:p>
            <a:r>
              <a:rPr lang="en-US" sz="2000" dirty="0"/>
              <a:t>Gregory’s employer offers family coverage for $98/week but they decide it’s too </a:t>
            </a:r>
            <a:r>
              <a:rPr lang="en-US" sz="2000" dirty="0" smtClean="0"/>
              <a:t>expensive. Alice </a:t>
            </a:r>
            <a:r>
              <a:rPr lang="en-US" sz="2000" dirty="0"/>
              <a:t>is uninsured all year.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24</a:t>
            </a:fld>
            <a:endParaRPr lang="en-US" dirty="0"/>
          </a:p>
        </p:txBody>
      </p:sp>
    </p:spTree>
    <p:extLst>
      <p:ext uri="{BB962C8B-B14F-4D97-AF65-F5344CB8AC3E}">
        <p14:creationId xmlns:p14="http://schemas.microsoft.com/office/powerpoint/2010/main" val="3403856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pPr marL="0" indent="0">
              <a:buNone/>
            </a:pPr>
            <a:r>
              <a:rPr lang="en-US" sz="1800" dirty="0"/>
              <a:t>You determine that no other household or individual exemption applies for Alice, and you approach the Affordability Exemption. </a:t>
            </a:r>
          </a:p>
          <a:p>
            <a:r>
              <a:rPr lang="en-US" sz="1800" dirty="0"/>
              <a:t>Start by adding the ACA Affordability Worksheet.</a:t>
            </a:r>
          </a:p>
          <a:p>
            <a:pPr marL="0" indent="0">
              <a:buNone/>
            </a:pP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25</a:t>
            </a:fld>
            <a:endParaRPr lang="en-US" dirty="0"/>
          </a:p>
        </p:txBody>
      </p:sp>
      <p:pic>
        <p:nvPicPr>
          <p:cNvPr id="6" name="Picture 5"/>
          <p:cNvPicPr>
            <a:picLocks noChangeAspect="1"/>
          </p:cNvPicPr>
          <p:nvPr/>
        </p:nvPicPr>
        <p:blipFill rotWithShape="1">
          <a:blip r:embed="rId2"/>
          <a:srcRect l="15402" t="18321" r="29121" b="11672"/>
          <a:stretch/>
        </p:blipFill>
        <p:spPr>
          <a:xfrm>
            <a:off x="945424" y="2266328"/>
            <a:ext cx="7217835" cy="3349597"/>
          </a:xfrm>
          <a:prstGeom prst="rect">
            <a:avLst/>
          </a:prstGeom>
        </p:spPr>
      </p:pic>
    </p:spTree>
    <p:extLst>
      <p:ext uri="{BB962C8B-B14F-4D97-AF65-F5344CB8AC3E}">
        <p14:creationId xmlns:p14="http://schemas.microsoft.com/office/powerpoint/2010/main" val="1048876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a:xfrm>
            <a:off x="190170" y="2402267"/>
            <a:ext cx="8728344" cy="2681797"/>
          </a:xfrm>
        </p:spPr>
        <p:txBody>
          <a:bodyPr/>
          <a:lstStyle/>
          <a:p>
            <a:r>
              <a:rPr lang="en-US" sz="1800" dirty="0">
                <a:latin typeface="Franklin Gothic Medium" panose="020B0603020102020204" pitchFamily="34" charset="0"/>
              </a:rPr>
              <a:t>Line 2:  </a:t>
            </a:r>
            <a:r>
              <a:rPr lang="en-US" sz="1800" dirty="0"/>
              <a:t>Gregory’s cost of coverage</a:t>
            </a:r>
            <a:endParaRPr lang="en-US" sz="2000" dirty="0"/>
          </a:p>
          <a:p>
            <a:r>
              <a:rPr lang="en-US" sz="1800" dirty="0"/>
              <a:t>How will Gregory know the exact cost of his insurance? </a:t>
            </a:r>
            <a:endParaRPr lang="en-US" sz="2000" dirty="0"/>
          </a:p>
          <a:p>
            <a:pPr lvl="1"/>
            <a:r>
              <a:rPr lang="en-US" sz="1800" dirty="0"/>
              <a:t>Last pay stub</a:t>
            </a:r>
            <a:endParaRPr lang="en-US" sz="2000" dirty="0"/>
          </a:p>
          <a:p>
            <a:pPr lvl="1"/>
            <a:r>
              <a:rPr lang="en-US" sz="1800" dirty="0"/>
              <a:t>Difference between Box 1 and Box 3 of the W-2 (if no other payroll deductions)</a:t>
            </a:r>
            <a:endParaRPr lang="en-US" sz="2000" dirty="0"/>
          </a:p>
          <a:p>
            <a:pPr lvl="1"/>
            <a:r>
              <a:rPr lang="en-US" sz="1800" dirty="0"/>
              <a:t>Box 12, DD. Caution: The amount in Code DD should be the full cost of the employer-sponsored coverage, not just his share of the cost. So the amount in DD may not be applicable here. </a:t>
            </a:r>
          </a:p>
          <a:p>
            <a:pPr lvl="1"/>
            <a:endParaRPr lang="en-US" sz="1800" dirty="0"/>
          </a:p>
          <a:p>
            <a:r>
              <a:rPr lang="en-US" sz="1800" dirty="0">
                <a:latin typeface="Franklin Gothic Medium" panose="020B0603020102020204" pitchFamily="34" charset="0"/>
              </a:rPr>
              <a:t>Line 4:  </a:t>
            </a:r>
            <a:r>
              <a:rPr lang="en-US" sz="1800" dirty="0"/>
              <a:t>This is 8.05% of household income. We will compare Alice’s insurance cost to this amount. </a:t>
            </a:r>
            <a:endParaRPr lang="en-US" sz="20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26</a:t>
            </a:fld>
            <a:endParaRPr lang="en-US" dirty="0"/>
          </a:p>
        </p:txBody>
      </p:sp>
      <p:grpSp>
        <p:nvGrpSpPr>
          <p:cNvPr id="5" name="Group 7"/>
          <p:cNvGrpSpPr/>
          <p:nvPr/>
        </p:nvGrpSpPr>
        <p:grpSpPr>
          <a:xfrm>
            <a:off x="201053" y="763632"/>
            <a:ext cx="8787118" cy="1535685"/>
            <a:chOff x="201053" y="763632"/>
            <a:chExt cx="8787118" cy="1535685"/>
          </a:xfrm>
        </p:grpSpPr>
        <p:sp>
          <p:nvSpPr>
            <p:cNvPr id="8" name="Rectangle 8"/>
            <p:cNvSpPr/>
            <p:nvPr/>
          </p:nvSpPr>
          <p:spPr>
            <a:xfrm>
              <a:off x="201053" y="763632"/>
              <a:ext cx="8787118" cy="1535685"/>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9"/>
            <p:cNvPicPr>
              <a:picLocks noChangeAspect="1"/>
            </p:cNvPicPr>
            <p:nvPr/>
          </p:nvPicPr>
          <p:blipFill rotWithShape="1">
            <a:blip r:embed="rId2"/>
            <a:srcRect l="666"/>
            <a:stretch/>
          </p:blipFill>
          <p:spPr>
            <a:xfrm>
              <a:off x="248574" y="1090872"/>
              <a:ext cx="8719835" cy="1159079"/>
            </a:xfrm>
            <a:prstGeom prst="rect">
              <a:avLst/>
            </a:prstGeom>
          </p:spPr>
        </p:pic>
        <p:pic>
          <p:nvPicPr>
            <p:cNvPr id="7" name="Picture 10"/>
            <p:cNvPicPr>
              <a:picLocks noChangeAspect="1"/>
            </p:cNvPicPr>
            <p:nvPr/>
          </p:nvPicPr>
          <p:blipFill rotWithShape="1">
            <a:blip r:embed="rId3"/>
            <a:srcRect l="564" t="1130" r="-1"/>
            <a:stretch/>
          </p:blipFill>
          <p:spPr>
            <a:xfrm>
              <a:off x="239696" y="798990"/>
              <a:ext cx="8728713" cy="281893"/>
            </a:xfrm>
            <a:prstGeom prst="rect">
              <a:avLst/>
            </a:prstGeom>
          </p:spPr>
        </p:pic>
      </p:grpSp>
    </p:spTree>
    <p:extLst>
      <p:ext uri="{BB962C8B-B14F-4D97-AF65-F5344CB8AC3E}">
        <p14:creationId xmlns:p14="http://schemas.microsoft.com/office/powerpoint/2010/main" val="741746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p:nvPr/>
        </p:nvSpPr>
        <p:spPr>
          <a:xfrm>
            <a:off x="201053" y="763632"/>
            <a:ext cx="8787118" cy="4512154"/>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a:xfrm>
            <a:off x="283464" y="5275786"/>
            <a:ext cx="8632818" cy="1126462"/>
          </a:xfrm>
        </p:spPr>
        <p:style>
          <a:lnRef idx="1">
            <a:schemeClr val="dk1"/>
          </a:lnRef>
          <a:fillRef idx="2">
            <a:schemeClr val="dk1"/>
          </a:fillRef>
          <a:effectRef idx="1">
            <a:schemeClr val="dk1"/>
          </a:effectRef>
          <a:fontRef idx="minor">
            <a:schemeClr val="dk1"/>
          </a:fontRef>
        </p:style>
        <p:txBody>
          <a:bodyPr wrap="square" rtlCol="0">
            <a:spAutoFit/>
          </a:bodyPr>
          <a:lstStyle/>
          <a:p>
            <a:pPr marL="230188" indent="-230188" defTabSz="914400"/>
            <a:r>
              <a:rPr lang="en-US" sz="1600" dirty="0">
                <a:solidFill>
                  <a:schemeClr val="dk1"/>
                </a:solidFill>
                <a:latin typeface="Franklin Gothic Book" panose="020B0503020102020204" pitchFamily="34" charset="0"/>
                <a:cs typeface="+mn-cs"/>
              </a:rPr>
              <a:t>Code A exemption applies because the annualized premium cost of $5,096 is greater than the Affordability Threshold of $3,462.</a:t>
            </a:r>
          </a:p>
          <a:p>
            <a:pPr marL="230188" indent="-230188" defTabSz="914400"/>
            <a:r>
              <a:rPr lang="en-US" sz="1600" dirty="0">
                <a:solidFill>
                  <a:schemeClr val="dk1"/>
                </a:solidFill>
                <a:latin typeface="Franklin Gothic Book" panose="020B0503020102020204" pitchFamily="34" charset="0"/>
                <a:cs typeface="+mn-cs"/>
              </a:rPr>
              <a:t>Complete Form 8965 (enter Code A for the entire year), the ACA Worksheet indicating exemption all year, and the Intake Sheet</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27</a:t>
            </a:fld>
            <a:endParaRPr lang="en-US" dirty="0"/>
          </a:p>
        </p:txBody>
      </p:sp>
      <p:pic>
        <p:nvPicPr>
          <p:cNvPr id="5" name="Picture 4"/>
          <p:cNvPicPr>
            <a:picLocks noChangeAspect="1"/>
          </p:cNvPicPr>
          <p:nvPr/>
        </p:nvPicPr>
        <p:blipFill rotWithShape="1">
          <a:blip r:embed="rId2"/>
          <a:srcRect l="575" r="820"/>
          <a:stretch/>
        </p:blipFill>
        <p:spPr>
          <a:xfrm>
            <a:off x="248575" y="952780"/>
            <a:ext cx="8655728" cy="2432591"/>
          </a:xfrm>
          <a:prstGeom prst="rect">
            <a:avLst/>
          </a:prstGeom>
        </p:spPr>
      </p:pic>
      <p:pic>
        <p:nvPicPr>
          <p:cNvPr id="6" name="Picture 5"/>
          <p:cNvPicPr>
            <a:picLocks noChangeAspect="1"/>
          </p:cNvPicPr>
          <p:nvPr/>
        </p:nvPicPr>
        <p:blipFill rotWithShape="1">
          <a:blip r:embed="rId3"/>
          <a:srcRect b="46099"/>
          <a:stretch/>
        </p:blipFill>
        <p:spPr>
          <a:xfrm>
            <a:off x="216348" y="3440255"/>
            <a:ext cx="7879339" cy="1784697"/>
          </a:xfrm>
          <a:prstGeom prst="rect">
            <a:avLst/>
          </a:prstGeom>
        </p:spPr>
      </p:pic>
      <p:cxnSp>
        <p:nvCxnSpPr>
          <p:cNvPr id="8" name="Straight Connector 7"/>
          <p:cNvCxnSpPr/>
          <p:nvPr/>
        </p:nvCxnSpPr>
        <p:spPr>
          <a:xfrm flipV="1">
            <a:off x="4968877" y="1550840"/>
            <a:ext cx="2578608" cy="91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270635" y="2582201"/>
            <a:ext cx="7324344" cy="53949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577409" y="3661169"/>
            <a:ext cx="6451023" cy="56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83464" y="3833288"/>
            <a:ext cx="3483864" cy="195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20730" y="3115316"/>
            <a:ext cx="7338292"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smtClean="0">
                <a:latin typeface="Franklin Gothic Book" panose="020B0503020102020204" pitchFamily="34" charset="0"/>
              </a:rPr>
              <a:t>Affordability Threshold </a:t>
            </a:r>
            <a:r>
              <a:rPr lang="en-US" sz="1600" dirty="0" smtClean="0">
                <a:latin typeface="Franklin Gothic Book" panose="020B0503020102020204" pitchFamily="34" charset="0"/>
              </a:rPr>
              <a:t>= </a:t>
            </a:r>
            <a:r>
              <a:rPr lang="en-US" sz="1600" dirty="0">
                <a:latin typeface="Franklin Gothic Book" panose="020B0503020102020204" pitchFamily="34" charset="0"/>
              </a:rPr>
              <a:t>$</a:t>
            </a:r>
            <a:r>
              <a:rPr lang="en-US" sz="1600" dirty="0" smtClean="0">
                <a:latin typeface="Franklin Gothic Book" panose="020B0503020102020204" pitchFamily="34" charset="0"/>
              </a:rPr>
              <a:t>3,462 (8.05% of household income, from Part </a:t>
            </a:r>
            <a:r>
              <a:rPr lang="en-US" sz="1600" dirty="0">
                <a:latin typeface="Franklin Gothic Book" panose="020B0503020102020204" pitchFamily="34" charset="0"/>
              </a:rPr>
              <a:t>A, Line </a:t>
            </a:r>
            <a:r>
              <a:rPr lang="en-US" sz="1600" dirty="0" smtClean="0">
                <a:latin typeface="Franklin Gothic Book" panose="020B0503020102020204" pitchFamily="34" charset="0"/>
              </a:rPr>
              <a:t>4)</a:t>
            </a:r>
            <a:endParaRPr lang="en-US" sz="1600" dirty="0">
              <a:latin typeface="Franklin Gothic Book" panose="020B0503020102020204" pitchFamily="34" charset="0"/>
            </a:endParaRPr>
          </a:p>
        </p:txBody>
      </p:sp>
      <p:sp>
        <p:nvSpPr>
          <p:cNvPr id="7" name="TextBox 6"/>
          <p:cNvSpPr txBox="1"/>
          <p:nvPr/>
        </p:nvSpPr>
        <p:spPr>
          <a:xfrm>
            <a:off x="3754182" y="1883012"/>
            <a:ext cx="5213416"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a:latin typeface="Franklin Gothic Book" panose="020B0503020102020204" pitchFamily="34" charset="0"/>
              </a:rPr>
              <a:t>W</a:t>
            </a:r>
            <a:r>
              <a:rPr lang="en-US" sz="1600" dirty="0" smtClean="0">
                <a:latin typeface="Franklin Gothic Book" panose="020B0503020102020204" pitchFamily="34" charset="0"/>
              </a:rPr>
              <a:t>e’re comparing annual income to annualized premium</a:t>
            </a:r>
            <a:endParaRPr lang="en-US" sz="1600" dirty="0">
              <a:latin typeface="Franklin Gothic Book" panose="020B0503020102020204" pitchFamily="34" charset="0"/>
            </a:endParaRPr>
          </a:p>
        </p:txBody>
      </p:sp>
      <p:sp>
        <p:nvSpPr>
          <p:cNvPr id="9" name="TextBox 8"/>
          <p:cNvSpPr txBox="1"/>
          <p:nvPr/>
        </p:nvSpPr>
        <p:spPr>
          <a:xfrm>
            <a:off x="4117529" y="4345311"/>
            <a:ext cx="350300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1600">
                <a:latin typeface="Franklin Gothic Book" panose="020B0503020102020204" pitchFamily="34" charset="0"/>
              </a:defRPr>
            </a:lvl1pPr>
          </a:lstStyle>
          <a:p>
            <a:r>
              <a:rPr lang="en-US" b="1" dirty="0" smtClean="0"/>
              <a:t>Required Contribution Amount: </a:t>
            </a:r>
          </a:p>
          <a:p>
            <a:r>
              <a:rPr lang="en-US" dirty="0" smtClean="0"/>
              <a:t>Alice’s annualized </a:t>
            </a:r>
            <a:r>
              <a:rPr lang="en-US" dirty="0"/>
              <a:t>premium of $5,096 ($98/</a:t>
            </a:r>
            <a:r>
              <a:rPr lang="en-US" dirty="0" err="1"/>
              <a:t>wk</a:t>
            </a:r>
            <a:r>
              <a:rPr lang="en-US" dirty="0"/>
              <a:t> x 52)</a:t>
            </a:r>
          </a:p>
        </p:txBody>
      </p:sp>
      <p:pic>
        <p:nvPicPr>
          <p:cNvPr id="15" name="Picture 10"/>
          <p:cNvPicPr>
            <a:picLocks noChangeAspect="1"/>
          </p:cNvPicPr>
          <p:nvPr/>
        </p:nvPicPr>
        <p:blipFill rotWithShape="1">
          <a:blip r:embed="rId4"/>
          <a:srcRect l="1384" t="2290" r="718" b="26095"/>
          <a:stretch/>
        </p:blipFill>
        <p:spPr>
          <a:xfrm>
            <a:off x="275874" y="800117"/>
            <a:ext cx="8593585" cy="204188"/>
          </a:xfrm>
          <a:prstGeom prst="rect">
            <a:avLst/>
          </a:prstGeom>
        </p:spPr>
      </p:pic>
    </p:spTree>
    <p:extLst>
      <p:ext uri="{BB962C8B-B14F-4D97-AF65-F5344CB8AC3E}">
        <p14:creationId xmlns:p14="http://schemas.microsoft.com/office/powerpoint/2010/main" val="6232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bg/>
                                          </p:spTgt>
                                        </p:tgtEl>
                                        <p:attrNameLst>
                                          <p:attrName>style.visibility</p:attrName>
                                        </p:attrNameLst>
                                      </p:cBhvr>
                                      <p:to>
                                        <p:strVal val="visible"/>
                                      </p:to>
                                    </p:set>
                                    <p:animEffect transition="in" filter="fade">
                                      <p:cBhvr>
                                        <p:cTn id="36" dur="500"/>
                                        <p:tgtEl>
                                          <p:spTgt spid="3">
                                            <p:bg/>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fade">
                                      <p:cBhvr>
                                        <p:cTn id="4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7"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Variation</a:t>
            </a:r>
            <a:endParaRPr lang="en-US" dirty="0"/>
          </a:p>
        </p:txBody>
      </p:sp>
      <p:sp>
        <p:nvSpPr>
          <p:cNvPr id="3" name="Content Placeholder 2"/>
          <p:cNvSpPr>
            <a:spLocks noGrp="1"/>
          </p:cNvSpPr>
          <p:nvPr>
            <p:ph idx="1"/>
          </p:nvPr>
        </p:nvSpPr>
        <p:spPr>
          <a:xfrm>
            <a:off x="364734" y="800100"/>
            <a:ext cx="8379216" cy="1860804"/>
          </a:xfrm>
        </p:spPr>
        <p:txBody>
          <a:bodyPr/>
          <a:lstStyle/>
          <a:p>
            <a:r>
              <a:rPr lang="en-US" sz="1800" dirty="0" smtClean="0"/>
              <a:t>Everything is the same, except Alice was offered self-only coverage through her employer at a cost of $150 per month from January to July. Then she switched to a job with no offer of coverage. She also had the offer through her husband’s employer at $98/</a:t>
            </a:r>
            <a:r>
              <a:rPr lang="en-US" sz="1800" dirty="0" err="1" smtClean="0"/>
              <a:t>wk</a:t>
            </a:r>
            <a:r>
              <a:rPr lang="en-US" sz="1800" dirty="0" smtClean="0"/>
              <a:t> for the entire year. She didn’t enroll in any coverage.</a:t>
            </a:r>
            <a:endParaRPr lang="en-US" sz="1800" dirty="0"/>
          </a:p>
          <a:p>
            <a:r>
              <a:rPr lang="en-US" sz="1800" dirty="0" smtClean="0"/>
              <a:t>Which plan’s affordability do we measure? Or do we measure both? Go to the ACA Worksheet and review the bullets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28</a:t>
            </a:fld>
            <a:endParaRPr lang="en-US" dirty="0"/>
          </a:p>
        </p:txBody>
      </p:sp>
      <p:pic>
        <p:nvPicPr>
          <p:cNvPr id="5" name="Picture 4"/>
          <p:cNvPicPr>
            <a:picLocks noChangeAspect="1"/>
          </p:cNvPicPr>
          <p:nvPr/>
        </p:nvPicPr>
        <p:blipFill>
          <a:blip r:embed="rId2"/>
          <a:stretch>
            <a:fillRect/>
          </a:stretch>
        </p:blipFill>
        <p:spPr>
          <a:xfrm>
            <a:off x="165222" y="3171946"/>
            <a:ext cx="8778240" cy="2432591"/>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19" name="Rectangle 18"/>
          <p:cNvSpPr/>
          <p:nvPr/>
        </p:nvSpPr>
        <p:spPr>
          <a:xfrm>
            <a:off x="1031380" y="4455094"/>
            <a:ext cx="5885467" cy="174583"/>
          </a:xfrm>
          <a:prstGeom prst="rect">
            <a:avLst/>
          </a:prstGeom>
          <a:solidFill>
            <a:srgbClr val="FFFF00">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87838" y="4638731"/>
            <a:ext cx="6895602" cy="18288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287838" y="4846532"/>
            <a:ext cx="7233930" cy="486121"/>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3" name="Straight Arrow Connector 12"/>
          <p:cNvCxnSpPr>
            <a:stCxn id="10" idx="1"/>
          </p:cNvCxnSpPr>
          <p:nvPr/>
        </p:nvCxnSpPr>
        <p:spPr>
          <a:xfrm flipH="1">
            <a:off x="7183440" y="4507571"/>
            <a:ext cx="164864" cy="131160"/>
          </a:xfrm>
          <a:prstGeom prst="straightConnector1">
            <a:avLst/>
          </a:prstGeom>
          <a:ln>
            <a:tailEnd type="triangle"/>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12" idx="0"/>
          </p:cNvCxnSpPr>
          <p:nvPr/>
        </p:nvCxnSpPr>
        <p:spPr>
          <a:xfrm flipH="1" flipV="1">
            <a:off x="7348304" y="5332653"/>
            <a:ext cx="81483" cy="170014"/>
          </a:xfrm>
          <a:prstGeom prst="straightConnector1">
            <a:avLst/>
          </a:prstGeom>
          <a:ln>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88925" y="5502667"/>
            <a:ext cx="2081724" cy="738664"/>
          </a:xfrm>
          <a:prstGeom prst="rect">
            <a:avLst/>
          </a:prstGeom>
          <a:ln w="19050">
            <a:solidFill>
              <a:schemeClr val="accent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latin typeface="Franklin Gothic Book" panose="020B0503020102020204" pitchFamily="34" charset="0"/>
              </a:rPr>
              <a:t>Use her offer through her husband’s employer for the remaining months. </a:t>
            </a:r>
            <a:endParaRPr lang="en-US" sz="1400" dirty="0">
              <a:latin typeface="Franklin Gothic Book" panose="020B0503020102020204" pitchFamily="34" charset="0"/>
            </a:endParaRPr>
          </a:p>
        </p:txBody>
      </p:sp>
      <p:sp>
        <p:nvSpPr>
          <p:cNvPr id="10" name="TextBox 9"/>
          <p:cNvSpPr txBox="1"/>
          <p:nvPr/>
        </p:nvSpPr>
        <p:spPr>
          <a:xfrm>
            <a:off x="7348304" y="4245961"/>
            <a:ext cx="1706820" cy="523220"/>
          </a:xfrm>
          <a:prstGeom prst="rect">
            <a:avLst/>
          </a:prstGeom>
          <a:ln w="19050">
            <a:solidFill>
              <a:schemeClr val="accent2"/>
            </a:solid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latin typeface="Franklin Gothic Book" panose="020B0503020102020204" pitchFamily="34" charset="0"/>
              </a:rPr>
              <a:t>Use her self-only offer for Jan – July. </a:t>
            </a:r>
            <a:endParaRPr lang="en-US" sz="1400" dirty="0">
              <a:latin typeface="Franklin Gothic Book" panose="020B0503020102020204" pitchFamily="34" charset="0"/>
            </a:endParaRPr>
          </a:p>
        </p:txBody>
      </p:sp>
    </p:spTree>
    <p:extLst>
      <p:ext uri="{BB962C8B-B14F-4D97-AF65-F5344CB8AC3E}">
        <p14:creationId xmlns:p14="http://schemas.microsoft.com/office/powerpoint/2010/main" val="102915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1" grpId="0" animBg="1"/>
      <p:bldP spid="12"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Variation	</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29</a:t>
            </a:fld>
            <a:endParaRPr lang="en-US" dirty="0"/>
          </a:p>
        </p:txBody>
      </p:sp>
      <p:pic>
        <p:nvPicPr>
          <p:cNvPr id="6" name="Picture 5"/>
          <p:cNvPicPr>
            <a:picLocks noChangeAspect="1"/>
          </p:cNvPicPr>
          <p:nvPr/>
        </p:nvPicPr>
        <p:blipFill>
          <a:blip r:embed="rId2"/>
          <a:stretch>
            <a:fillRect/>
          </a:stretch>
        </p:blipFill>
        <p:spPr>
          <a:xfrm>
            <a:off x="201053" y="2584226"/>
            <a:ext cx="4846224" cy="3214956"/>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12" name="TextBox 11"/>
          <p:cNvSpPr txBox="1"/>
          <p:nvPr/>
        </p:nvSpPr>
        <p:spPr>
          <a:xfrm>
            <a:off x="5258525" y="2499059"/>
            <a:ext cx="3548498" cy="3847207"/>
          </a:xfrm>
          <a:prstGeom prst="rect">
            <a:avLst/>
          </a:prstGeom>
          <a:noFill/>
        </p:spPr>
        <p:txBody>
          <a:bodyPr wrap="square" rtlCol="0">
            <a:spAutoFit/>
          </a:bodyPr>
          <a:lstStyle/>
          <a:p>
            <a:pPr>
              <a:spcBef>
                <a:spcPts val="432"/>
              </a:spcBef>
              <a:buClr>
                <a:schemeClr val="tx2">
                  <a:lumMod val="60000"/>
                  <a:lumOff val="40000"/>
                </a:schemeClr>
              </a:buClr>
            </a:pPr>
            <a:r>
              <a:rPr lang="en-US" dirty="0" smtClean="0">
                <a:latin typeface="Franklin Gothic Book" panose="020B0503020102020204" pitchFamily="34" charset="0"/>
              </a:rPr>
              <a:t>Compare the dollar amount in each month to the Affordability Threshold above:  </a:t>
            </a:r>
          </a:p>
          <a:p>
            <a:pPr marL="237744" indent="-237744">
              <a:spcBef>
                <a:spcPts val="432"/>
              </a:spcBef>
              <a:buClr>
                <a:schemeClr val="tx2">
                  <a:lumMod val="60000"/>
                  <a:lumOff val="40000"/>
                </a:schemeClr>
              </a:buClr>
              <a:buFont typeface="Arial" panose="020B0604020202020204" pitchFamily="34" charset="0"/>
              <a:buChar char="•"/>
            </a:pPr>
            <a:r>
              <a:rPr lang="en-US" dirty="0" smtClean="0">
                <a:latin typeface="Franklin Gothic Book" panose="020B0503020102020204" pitchFamily="34" charset="0"/>
              </a:rPr>
              <a:t>January – July are less than the Affordability Threshold. The insurance was affordable. No exemption applies. </a:t>
            </a:r>
          </a:p>
          <a:p>
            <a:pPr marL="237744" indent="-237744">
              <a:spcBef>
                <a:spcPts val="432"/>
              </a:spcBef>
              <a:buClr>
                <a:schemeClr val="tx2">
                  <a:lumMod val="60000"/>
                  <a:lumOff val="40000"/>
                </a:schemeClr>
              </a:buClr>
              <a:buFont typeface="Arial" panose="020B0604020202020204" pitchFamily="34" charset="0"/>
              <a:buChar char="•"/>
            </a:pPr>
            <a:r>
              <a:rPr lang="en-US" dirty="0" smtClean="0">
                <a:latin typeface="Franklin Gothic Book" panose="020B0503020102020204" pitchFamily="34" charset="0"/>
              </a:rPr>
              <a:t>August – December is greater than the Affordability Threshold. The insurance was not affordable. Exemption Code A applies August – December. </a:t>
            </a:r>
          </a:p>
          <a:p>
            <a:pPr marL="237744" indent="-237744">
              <a:spcBef>
                <a:spcPts val="432"/>
              </a:spcBef>
              <a:buClr>
                <a:schemeClr val="tx2">
                  <a:lumMod val="60000"/>
                  <a:lumOff val="40000"/>
                </a:schemeClr>
              </a:buClr>
              <a:buFont typeface="Arial" panose="020B0604020202020204" pitchFamily="34" charset="0"/>
              <a:buChar char="•"/>
            </a:pPr>
            <a:endParaRPr lang="en-US" dirty="0">
              <a:latin typeface="Franklin Gothic Book" panose="020B0503020102020204" pitchFamily="34" charset="0"/>
            </a:endParaRPr>
          </a:p>
        </p:txBody>
      </p:sp>
      <p:sp>
        <p:nvSpPr>
          <p:cNvPr id="3" name="Rectangle 2"/>
          <p:cNvSpPr/>
          <p:nvPr/>
        </p:nvSpPr>
        <p:spPr>
          <a:xfrm>
            <a:off x="3811509" y="3073478"/>
            <a:ext cx="1235768" cy="1584395"/>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3" name="Group 7"/>
          <p:cNvGrpSpPr/>
          <p:nvPr/>
        </p:nvGrpSpPr>
        <p:grpSpPr>
          <a:xfrm>
            <a:off x="201053" y="763632"/>
            <a:ext cx="8787118" cy="1535685"/>
            <a:chOff x="201053" y="763632"/>
            <a:chExt cx="8787118" cy="1535685"/>
          </a:xfrm>
        </p:grpSpPr>
        <p:sp>
          <p:nvSpPr>
            <p:cNvPr id="14" name="Rectangle 8"/>
            <p:cNvSpPr/>
            <p:nvPr/>
          </p:nvSpPr>
          <p:spPr>
            <a:xfrm>
              <a:off x="201053" y="763632"/>
              <a:ext cx="8787118" cy="1535685"/>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9"/>
            <p:cNvPicPr>
              <a:picLocks noChangeAspect="1"/>
            </p:cNvPicPr>
            <p:nvPr/>
          </p:nvPicPr>
          <p:blipFill rotWithShape="1">
            <a:blip r:embed="rId3"/>
            <a:srcRect l="666"/>
            <a:stretch/>
          </p:blipFill>
          <p:spPr>
            <a:xfrm>
              <a:off x="248574" y="1090872"/>
              <a:ext cx="8719835" cy="1159079"/>
            </a:xfrm>
            <a:prstGeom prst="rect">
              <a:avLst/>
            </a:prstGeom>
          </p:spPr>
        </p:pic>
        <p:pic>
          <p:nvPicPr>
            <p:cNvPr id="16" name="Picture 10"/>
            <p:cNvPicPr>
              <a:picLocks noChangeAspect="1"/>
            </p:cNvPicPr>
            <p:nvPr/>
          </p:nvPicPr>
          <p:blipFill rotWithShape="1">
            <a:blip r:embed="rId4"/>
            <a:srcRect l="564" t="1130" r="-1"/>
            <a:stretch/>
          </p:blipFill>
          <p:spPr>
            <a:xfrm>
              <a:off x="239696" y="798990"/>
              <a:ext cx="8728713" cy="281893"/>
            </a:xfrm>
            <a:prstGeom prst="rect">
              <a:avLst/>
            </a:prstGeom>
          </p:spPr>
        </p:pic>
      </p:grpSp>
      <p:sp>
        <p:nvSpPr>
          <p:cNvPr id="17" name="Rectangle 16"/>
          <p:cNvSpPr/>
          <p:nvPr/>
        </p:nvSpPr>
        <p:spPr>
          <a:xfrm>
            <a:off x="3811510" y="4685033"/>
            <a:ext cx="1235768" cy="111415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p:cNvSpPr txBox="1"/>
          <p:nvPr/>
        </p:nvSpPr>
        <p:spPr>
          <a:xfrm>
            <a:off x="1526673" y="3237597"/>
            <a:ext cx="2073588" cy="1169551"/>
          </a:xfrm>
          <a:prstGeom prst="rect">
            <a:avLst/>
          </a:prstGeom>
          <a:ln w="19050">
            <a:solidFill>
              <a:schemeClr val="accent2"/>
            </a:solid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latin typeface="Franklin Gothic Book" panose="020B0503020102020204" pitchFamily="34" charset="0"/>
              </a:rPr>
              <a:t>January – July reflect the annualized cost of the coverage Alice was offered through her job ($150 x 12 </a:t>
            </a:r>
            <a:r>
              <a:rPr lang="en-US" sz="1400" dirty="0" err="1" smtClean="0">
                <a:latin typeface="Franklin Gothic Book" panose="020B0503020102020204" pitchFamily="34" charset="0"/>
              </a:rPr>
              <a:t>mo</a:t>
            </a:r>
            <a:r>
              <a:rPr lang="en-US" sz="1400" dirty="0" smtClean="0">
                <a:latin typeface="Franklin Gothic Book" panose="020B0503020102020204" pitchFamily="34" charset="0"/>
              </a:rPr>
              <a:t>)</a:t>
            </a:r>
            <a:endParaRPr lang="en-US" sz="1400" dirty="0">
              <a:latin typeface="Franklin Gothic Book" panose="020B0503020102020204" pitchFamily="34" charset="0"/>
            </a:endParaRPr>
          </a:p>
        </p:txBody>
      </p:sp>
      <p:sp>
        <p:nvSpPr>
          <p:cNvPr id="19" name="TextBox 18"/>
          <p:cNvSpPr txBox="1"/>
          <p:nvPr/>
        </p:nvSpPr>
        <p:spPr>
          <a:xfrm>
            <a:off x="1526673" y="4679684"/>
            <a:ext cx="2073588" cy="1384995"/>
          </a:xfrm>
          <a:prstGeom prst="rect">
            <a:avLst/>
          </a:prstGeom>
          <a:ln w="19050">
            <a:solidFill>
              <a:schemeClr val="accent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defRPr sz="1400">
                <a:solidFill>
                  <a:schemeClr val="dk1"/>
                </a:solidFill>
                <a:latin typeface="Franklin Gothic Book" panose="020B05030201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August – December </a:t>
            </a:r>
            <a:r>
              <a:rPr lang="en-US" dirty="0" smtClean="0"/>
              <a:t>reflect </a:t>
            </a:r>
            <a:r>
              <a:rPr lang="en-US" dirty="0"/>
              <a:t>the annualized cost of the coverage Alice was offered through her husband’s </a:t>
            </a:r>
            <a:r>
              <a:rPr lang="en-US" dirty="0" smtClean="0"/>
              <a:t>employer ($98 x 52 </a:t>
            </a:r>
            <a:r>
              <a:rPr lang="en-US" dirty="0" err="1" smtClean="0"/>
              <a:t>wk</a:t>
            </a:r>
            <a:r>
              <a:rPr lang="en-US" dirty="0" smtClean="0"/>
              <a:t>)</a:t>
            </a:r>
            <a:endParaRPr lang="en-US" dirty="0"/>
          </a:p>
        </p:txBody>
      </p:sp>
      <p:cxnSp>
        <p:nvCxnSpPr>
          <p:cNvPr id="9" name="Straight Arrow Connector 8"/>
          <p:cNvCxnSpPr>
            <a:stCxn id="18" idx="3"/>
          </p:cNvCxnSpPr>
          <p:nvPr/>
        </p:nvCxnSpPr>
        <p:spPr>
          <a:xfrm>
            <a:off x="3600261" y="3822373"/>
            <a:ext cx="211248" cy="43302"/>
          </a:xfrm>
          <a:prstGeom prst="straightConnector1">
            <a:avLst/>
          </a:prstGeom>
          <a:ln>
            <a:tailEnd type="triangle"/>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19" idx="3"/>
          </p:cNvCxnSpPr>
          <p:nvPr/>
        </p:nvCxnSpPr>
        <p:spPr>
          <a:xfrm flipV="1">
            <a:off x="3600261" y="5242109"/>
            <a:ext cx="211247" cy="130073"/>
          </a:xfrm>
          <a:prstGeom prst="straightConnector1">
            <a:avLst/>
          </a:prstGeom>
          <a:ln>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7928434" y="1962636"/>
            <a:ext cx="1004535" cy="25655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9630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17" grpId="0" animBg="1"/>
      <p:bldP spid="18"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in TaxWise</a:t>
            </a:r>
            <a:endParaRPr lang="en-US" dirty="0"/>
          </a:p>
        </p:txBody>
      </p:sp>
      <p:sp>
        <p:nvSpPr>
          <p:cNvPr id="3" name="Text Placeholder 2"/>
          <p:cNvSpPr>
            <a:spLocks noGrp="1"/>
          </p:cNvSpPr>
          <p:nvPr>
            <p:ph type="body" idx="1"/>
          </p:nvPr>
        </p:nvSpPr>
        <p:spPr/>
        <p:txBody>
          <a:bodyPr/>
          <a:lstStyle/>
          <a:p>
            <a:r>
              <a:rPr lang="en-US" i="1" dirty="0" smtClean="0"/>
              <a:t>As of 11/16/2015</a:t>
            </a:r>
            <a:endParaRPr lang="en-US" i="1" dirty="0"/>
          </a:p>
        </p:txBody>
      </p:sp>
    </p:spTree>
    <p:extLst>
      <p:ext uri="{BB962C8B-B14F-4D97-AF65-F5344CB8AC3E}">
        <p14:creationId xmlns:p14="http://schemas.microsoft.com/office/powerpoint/2010/main" val="720299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p:txBody>
          <a:bodyPr/>
          <a:lstStyle/>
          <a:p>
            <a:r>
              <a:rPr lang="en-US" sz="2000" dirty="0"/>
              <a:t>Max is 31 years old and lives in Pennsylvania, a Medicaid expansion state. </a:t>
            </a:r>
          </a:p>
          <a:p>
            <a:r>
              <a:rPr lang="en-US" sz="2000" dirty="0"/>
              <a:t>At the beginning of 2015, he was unemployed. </a:t>
            </a:r>
          </a:p>
          <a:p>
            <a:r>
              <a:rPr lang="en-US" sz="2000" dirty="0"/>
              <a:t>He had no income and no insurance until April, when he got work as an electrician. </a:t>
            </a:r>
          </a:p>
          <a:p>
            <a:r>
              <a:rPr lang="en-US" sz="2000" dirty="0"/>
              <a:t>He was not offered health insurance through this work. </a:t>
            </a:r>
          </a:p>
          <a:p>
            <a:r>
              <a:rPr lang="en-US" sz="2000" dirty="0"/>
              <a:t>He ended the year with an AGI of $17,500. </a:t>
            </a:r>
          </a:p>
          <a:p>
            <a:r>
              <a:rPr lang="en-US" sz="2000" dirty="0"/>
              <a:t>He was uninsured all year</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30</a:t>
            </a:fld>
            <a:endParaRPr lang="en-US" dirty="0"/>
          </a:p>
        </p:txBody>
      </p:sp>
    </p:spTree>
    <p:extLst>
      <p:ext uri="{BB962C8B-B14F-4D97-AF65-F5344CB8AC3E}">
        <p14:creationId xmlns:p14="http://schemas.microsoft.com/office/powerpoint/2010/main" val="3855646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a:xfrm>
            <a:off x="364734" y="800100"/>
            <a:ext cx="8379216" cy="1970532"/>
          </a:xfrm>
        </p:spPr>
        <p:txBody>
          <a:bodyPr/>
          <a:lstStyle/>
          <a:p>
            <a:pPr marL="0" indent="0">
              <a:buNone/>
            </a:pPr>
            <a:r>
              <a:rPr lang="en-US" sz="1800" dirty="0"/>
              <a:t>Max doesn’t qualify for the Household or Medicaid coverage gap exemption. No other exemption seems to apply. You consider the affordability exemption. </a:t>
            </a:r>
          </a:p>
          <a:p>
            <a:pPr marL="0" indent="0">
              <a:buNone/>
            </a:pPr>
            <a:r>
              <a:rPr lang="en-US" sz="1800" dirty="0"/>
              <a:t>Start by adding 1040 </a:t>
            </a:r>
            <a:r>
              <a:rPr lang="en-US" sz="1800" dirty="0" err="1"/>
              <a:t>Aff</a:t>
            </a:r>
            <a:r>
              <a:rPr lang="en-US" sz="1800" dirty="0"/>
              <a:t> </a:t>
            </a:r>
            <a:r>
              <a:rPr lang="en-US" sz="1800" dirty="0" err="1"/>
              <a:t>Wkt</a:t>
            </a:r>
            <a:r>
              <a:rPr lang="en-US" sz="1800" dirty="0"/>
              <a:t> - ACA Affordability Worksheet</a:t>
            </a:r>
          </a:p>
          <a:p>
            <a:pPr marL="0" indent="0">
              <a:buNone/>
            </a:pPr>
            <a:r>
              <a:rPr lang="en-US" sz="1800" dirty="0" smtClean="0"/>
              <a:t> </a:t>
            </a:r>
          </a:p>
          <a:p>
            <a:pPr marL="0" indent="0">
              <a:buNone/>
            </a:pPr>
            <a:r>
              <a:rPr lang="en-US" sz="1800" dirty="0" smtClean="0"/>
              <a:t> </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31</a:t>
            </a:fld>
            <a:endParaRPr lang="en-US" dirty="0"/>
          </a:p>
        </p:txBody>
      </p:sp>
      <p:pic>
        <p:nvPicPr>
          <p:cNvPr id="5" name="Picture 4"/>
          <p:cNvPicPr>
            <a:picLocks noChangeAspect="1"/>
          </p:cNvPicPr>
          <p:nvPr/>
        </p:nvPicPr>
        <p:blipFill rotWithShape="1">
          <a:blip r:embed="rId2"/>
          <a:srcRect t="4886" b="10101"/>
          <a:stretch/>
        </p:blipFill>
        <p:spPr>
          <a:xfrm>
            <a:off x="1434588" y="2229048"/>
            <a:ext cx="6235719" cy="357500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0980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a:xfrm>
            <a:off x="364734" y="2570446"/>
            <a:ext cx="8379216" cy="3251233"/>
          </a:xfrm>
        </p:spPr>
        <p:txBody>
          <a:bodyPr/>
          <a:lstStyle/>
          <a:p>
            <a:r>
              <a:rPr lang="en-US" sz="1800" dirty="0"/>
              <a:t>Max’s Affordability Threshold (8.05% of household income) is $1,409. If the annualized premium costs more than that amount, the Code A exemption applies.</a:t>
            </a:r>
          </a:p>
          <a:p>
            <a:r>
              <a:rPr lang="en-US" sz="1800" dirty="0"/>
              <a:t>What cost are we measuring to test affordability?</a:t>
            </a:r>
          </a:p>
          <a:p>
            <a:pPr marL="0" indent="0">
              <a:buNone/>
            </a:pPr>
            <a:r>
              <a:rPr lang="en-US" sz="1800" dirty="0" smtClean="0"/>
              <a:t> </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32</a:t>
            </a:fld>
            <a:endParaRPr lang="en-US" dirty="0"/>
          </a:p>
        </p:txBody>
      </p:sp>
      <p:pic>
        <p:nvPicPr>
          <p:cNvPr id="6" name="Picture 5"/>
          <p:cNvPicPr>
            <a:picLocks noChangeAspect="1"/>
          </p:cNvPicPr>
          <p:nvPr/>
        </p:nvPicPr>
        <p:blipFill>
          <a:blip r:embed="rId2"/>
          <a:stretch>
            <a:fillRect/>
          </a:stretch>
        </p:blipFill>
        <p:spPr>
          <a:xfrm>
            <a:off x="183308" y="3707476"/>
            <a:ext cx="8778240" cy="1192516"/>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7" name="Rounded Rectangle 6"/>
          <p:cNvSpPr/>
          <p:nvPr/>
        </p:nvSpPr>
        <p:spPr>
          <a:xfrm>
            <a:off x="165222" y="4662881"/>
            <a:ext cx="8778240" cy="17373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64734" y="5175348"/>
            <a:ext cx="8379216" cy="646331"/>
          </a:xfrm>
          <a:prstGeom prst="rect">
            <a:avLst/>
          </a:prstGeom>
          <a:noFill/>
        </p:spPr>
        <p:txBody>
          <a:bodyPr wrap="square" rtlCol="0">
            <a:spAutoFit/>
          </a:bodyPr>
          <a:lstStyle/>
          <a:p>
            <a:pPr marL="237744" indent="-237744">
              <a:buClr>
                <a:schemeClr val="tx2">
                  <a:lumMod val="60000"/>
                  <a:lumOff val="40000"/>
                </a:schemeClr>
              </a:buClr>
              <a:buFont typeface="Arial" panose="020B0604020202020204" pitchFamily="34" charset="0"/>
              <a:buChar char="•"/>
            </a:pPr>
            <a:r>
              <a:rPr lang="en-US" dirty="0">
                <a:latin typeface="Franklin Gothic Book" panose="020B0503020102020204" pitchFamily="34" charset="0"/>
              </a:rPr>
              <a:t>Go back to Add Forms. Add 1040 MCA </a:t>
            </a:r>
            <a:r>
              <a:rPr lang="en-US" dirty="0" err="1">
                <a:latin typeface="Franklin Gothic Book" panose="020B0503020102020204" pitchFamily="34" charset="0"/>
              </a:rPr>
              <a:t>Wkt</a:t>
            </a:r>
            <a:r>
              <a:rPr lang="en-US" dirty="0">
                <a:latin typeface="Franklin Gothic Book" panose="020B0503020102020204" pitchFamily="34" charset="0"/>
              </a:rPr>
              <a:t> – ACA Marketplace Affordability Worksheet </a:t>
            </a:r>
          </a:p>
        </p:txBody>
      </p:sp>
      <p:grpSp>
        <p:nvGrpSpPr>
          <p:cNvPr id="12" name="Group 11"/>
          <p:cNvGrpSpPr/>
          <p:nvPr/>
        </p:nvGrpSpPr>
        <p:grpSpPr>
          <a:xfrm>
            <a:off x="165222" y="815494"/>
            <a:ext cx="8778240" cy="1581216"/>
            <a:chOff x="201053" y="763632"/>
            <a:chExt cx="8778240" cy="1581216"/>
          </a:xfrm>
        </p:grpSpPr>
        <p:sp>
          <p:nvSpPr>
            <p:cNvPr id="11" name="Rectangle 8"/>
            <p:cNvSpPr/>
            <p:nvPr/>
          </p:nvSpPr>
          <p:spPr>
            <a:xfrm>
              <a:off x="201053" y="763632"/>
              <a:ext cx="8778240" cy="1581216"/>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432" r="508" b="2481"/>
            <a:stretch/>
          </p:blipFill>
          <p:spPr>
            <a:xfrm>
              <a:off x="239059" y="1123810"/>
              <a:ext cx="8695765" cy="1153226"/>
            </a:xfrm>
            <a:prstGeom prst="rect">
              <a:avLst/>
            </a:prstGeom>
          </p:spPr>
        </p:pic>
        <p:pic>
          <p:nvPicPr>
            <p:cNvPr id="10" name="Picture 9"/>
            <p:cNvPicPr>
              <a:picLocks noChangeAspect="1"/>
            </p:cNvPicPr>
            <p:nvPr/>
          </p:nvPicPr>
          <p:blipFill rotWithShape="1">
            <a:blip r:embed="rId4"/>
            <a:srcRect l="910" r="1119"/>
            <a:stretch/>
          </p:blipFill>
          <p:spPr>
            <a:xfrm>
              <a:off x="280894" y="789967"/>
              <a:ext cx="8600142" cy="267386"/>
            </a:xfrm>
            <a:prstGeom prst="rect">
              <a:avLst/>
            </a:prstGeom>
          </p:spPr>
        </p:pic>
      </p:grpSp>
    </p:spTree>
    <p:extLst>
      <p:ext uri="{BB962C8B-B14F-4D97-AF65-F5344CB8AC3E}">
        <p14:creationId xmlns:p14="http://schemas.microsoft.com/office/powerpoint/2010/main" val="569182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79" y="2886711"/>
            <a:ext cx="8919221" cy="2408129"/>
          </a:xfrm>
          <a:prstGeom prst="rect">
            <a:avLst/>
          </a:prstGeom>
        </p:spPr>
      </p:pic>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a:xfrm>
            <a:off x="364734" y="810507"/>
            <a:ext cx="8379216" cy="3859029"/>
          </a:xfrm>
        </p:spPr>
        <p:txBody>
          <a:bodyPr/>
          <a:lstStyle/>
          <a:p>
            <a:r>
              <a:rPr lang="en-US" sz="1800" dirty="0"/>
              <a:t>TaxWise will direct you to the online Marketplace tool</a:t>
            </a:r>
          </a:p>
          <a:p>
            <a:r>
              <a:rPr lang="en-US" sz="1800" dirty="0"/>
              <a:t>If you have a state-based marketplace, you can go its tool directly, or if you’re not sure where to go, start with the link above, enter the taxpayer’s zip code and you will be redirected to the right website. </a:t>
            </a:r>
          </a:p>
          <a:p>
            <a:r>
              <a:rPr lang="en-US" sz="1800" b="1" dirty="0"/>
              <a:t>Note:</a:t>
            </a:r>
            <a:r>
              <a:rPr lang="en-US" sz="1800" dirty="0"/>
              <a:t> The Marketplace Affordability Tools for 2015 are not yet available. We’ll use 2014.</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33</a:t>
            </a:fld>
            <a:endParaRPr lang="en-US" dirty="0"/>
          </a:p>
        </p:txBody>
      </p:sp>
    </p:spTree>
    <p:extLst>
      <p:ext uri="{BB962C8B-B14F-4D97-AF65-F5344CB8AC3E}">
        <p14:creationId xmlns:p14="http://schemas.microsoft.com/office/powerpoint/2010/main" val="2687987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a:xfrm>
            <a:off x="364734" y="800100"/>
            <a:ext cx="8379216" cy="5021579"/>
          </a:xfrm>
        </p:spPr>
        <p:txBody>
          <a:bodyPr/>
          <a:lstStyle/>
          <a:p>
            <a:r>
              <a:rPr lang="en-US" sz="1800" dirty="0" smtClean="0"/>
              <a:t>Enter the taxpayer’s zip code</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pic>
        <p:nvPicPr>
          <p:cNvPr id="5" name="Picture 4"/>
          <p:cNvPicPr>
            <a:picLocks noChangeAspect="1"/>
          </p:cNvPicPr>
          <p:nvPr/>
        </p:nvPicPr>
        <p:blipFill>
          <a:blip r:embed="rId2"/>
          <a:stretch>
            <a:fillRect/>
          </a:stretch>
        </p:blipFill>
        <p:spPr>
          <a:xfrm>
            <a:off x="140935" y="1275355"/>
            <a:ext cx="8778240" cy="4071068"/>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3632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5</a:t>
            </a:r>
            <a:endParaRPr lang="en-US"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35</a:t>
            </a:fld>
            <a:endParaRPr lang="en-US" dirty="0"/>
          </a:p>
        </p:txBody>
      </p:sp>
      <p:pic>
        <p:nvPicPr>
          <p:cNvPr id="5" name="Picture 4"/>
          <p:cNvPicPr>
            <a:picLocks noChangeAspect="1"/>
          </p:cNvPicPr>
          <p:nvPr/>
        </p:nvPicPr>
        <p:blipFill>
          <a:blip r:embed="rId2"/>
          <a:stretch>
            <a:fillRect/>
          </a:stretch>
        </p:blipFill>
        <p:spPr>
          <a:xfrm>
            <a:off x="182880" y="800100"/>
            <a:ext cx="8778240" cy="5572504"/>
          </a:xfrm>
          <a:prstGeom prst="rect">
            <a:avLst/>
          </a:prstGeom>
          <a:ln w="19050">
            <a:solidFill>
              <a:schemeClr val="tx1"/>
            </a:solidFill>
          </a:ln>
          <a:effectLst>
            <a:outerShdw blurRad="50800" dist="38100" dir="2700000" algn="tl" rotWithShape="0">
              <a:prstClr val="black">
                <a:alpha val="40000"/>
              </a:prstClr>
            </a:outerShdw>
          </a:effectLst>
        </p:spPr>
      </p:pic>
      <p:sp>
        <p:nvSpPr>
          <p:cNvPr id="7" name="TextBox 6"/>
          <p:cNvSpPr txBox="1"/>
          <p:nvPr/>
        </p:nvSpPr>
        <p:spPr>
          <a:xfrm>
            <a:off x="5485403" y="1421899"/>
            <a:ext cx="2697480" cy="1200329"/>
          </a:xfrm>
          <a:prstGeom prst="rect">
            <a:avLst/>
          </a:prstGeom>
          <a:ln w="12700">
            <a:solidFill>
              <a:srgbClr val="FF0000"/>
            </a:solidFill>
          </a:ln>
          <a:effectLst>
            <a:outerShdw blurRad="63500" sx="103000" sy="103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solidFill>
                  <a:srgbClr val="FF0000"/>
                </a:solidFill>
              </a:rPr>
              <a:t>TIP: </a:t>
            </a:r>
            <a:r>
              <a:rPr lang="en-US" dirty="0" smtClean="0"/>
              <a:t>Here, it’s easy because there is only one family member. But keep these instructions in mind. </a:t>
            </a:r>
            <a:endParaRPr lang="en-US" dirty="0"/>
          </a:p>
        </p:txBody>
      </p:sp>
      <p:sp>
        <p:nvSpPr>
          <p:cNvPr id="8" name="TextBox 7"/>
          <p:cNvSpPr txBox="1"/>
          <p:nvPr/>
        </p:nvSpPr>
        <p:spPr>
          <a:xfrm>
            <a:off x="4954274" y="4835709"/>
            <a:ext cx="2907792" cy="1477328"/>
          </a:xfrm>
          <a:prstGeom prst="rect">
            <a:avLst/>
          </a:prstGeom>
          <a:ln w="12700">
            <a:solidFill>
              <a:srgbClr val="FF0000"/>
            </a:solidFill>
          </a:ln>
          <a:effectLst>
            <a:outerShdw blurRad="63500" sx="103000" sy="103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a:solidFill>
                  <a:srgbClr val="FF0000"/>
                </a:solidFill>
              </a:rPr>
              <a:t>TIP: </a:t>
            </a:r>
            <a:r>
              <a:rPr lang="en-US" dirty="0" smtClean="0"/>
              <a:t>Premiums may be higher if the person used tobacco. That will make them more likely to qualify for this exemption. </a:t>
            </a:r>
            <a:endParaRPr lang="en-US" dirty="0"/>
          </a:p>
        </p:txBody>
      </p:sp>
      <p:cxnSp>
        <p:nvCxnSpPr>
          <p:cNvPr id="10" name="Straight Arrow Connector 9"/>
          <p:cNvCxnSpPr>
            <a:stCxn id="8" idx="1"/>
          </p:cNvCxnSpPr>
          <p:nvPr/>
        </p:nvCxnSpPr>
        <p:spPr>
          <a:xfrm flipH="1" flipV="1">
            <a:off x="3322758" y="4913003"/>
            <a:ext cx="1631516" cy="661370"/>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709899" y="2877951"/>
            <a:ext cx="4213926" cy="175432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What is tobacco use?</a:t>
            </a:r>
            <a:r>
              <a:rPr lang="en-US" dirty="0" smtClean="0"/>
              <a:t>  Use </a:t>
            </a:r>
            <a:r>
              <a:rPr lang="en-US" dirty="0"/>
              <a:t>of a tobacco </a:t>
            </a:r>
            <a:r>
              <a:rPr lang="en-US" dirty="0" smtClean="0"/>
              <a:t>product 4 or more </a:t>
            </a:r>
            <a:r>
              <a:rPr lang="en-US" dirty="0"/>
              <a:t>times per week within no longer than the past 6 months by legal users of tobacco </a:t>
            </a:r>
            <a:r>
              <a:rPr lang="en-US" dirty="0" smtClean="0"/>
              <a:t>products (</a:t>
            </a:r>
            <a:r>
              <a:rPr lang="en-US" dirty="0"/>
              <a:t>generally those 18 years and older</a:t>
            </a:r>
            <a:r>
              <a:rPr lang="en-US" dirty="0" smtClean="0"/>
              <a:t>). Includes </a:t>
            </a:r>
            <a:r>
              <a:rPr lang="en-US" dirty="0"/>
              <a:t>all tobacco products. </a:t>
            </a:r>
          </a:p>
        </p:txBody>
      </p:sp>
    </p:spTree>
    <p:extLst>
      <p:ext uri="{BB962C8B-B14F-4D97-AF65-F5344CB8AC3E}">
        <p14:creationId xmlns:p14="http://schemas.microsoft.com/office/powerpoint/2010/main" val="17102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5</a:t>
            </a:r>
            <a:endParaRPr lang="en-US"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36</a:t>
            </a:fld>
            <a:endParaRPr lang="en-US" dirty="0"/>
          </a:p>
        </p:txBody>
      </p:sp>
      <p:pic>
        <p:nvPicPr>
          <p:cNvPr id="7" name="Picture 6"/>
          <p:cNvPicPr>
            <a:picLocks noChangeAspect="1"/>
          </p:cNvPicPr>
          <p:nvPr/>
        </p:nvPicPr>
        <p:blipFill>
          <a:blip r:embed="rId2"/>
          <a:stretch>
            <a:fillRect/>
          </a:stretch>
        </p:blipFill>
        <p:spPr>
          <a:xfrm>
            <a:off x="182880" y="807387"/>
            <a:ext cx="8778240" cy="5389529"/>
          </a:xfrm>
          <a:prstGeom prst="rect">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pic>
      <p:sp>
        <p:nvSpPr>
          <p:cNvPr id="8" name="TextBox 7"/>
          <p:cNvSpPr txBox="1"/>
          <p:nvPr/>
        </p:nvSpPr>
        <p:spPr>
          <a:xfrm>
            <a:off x="6071616" y="3502152"/>
            <a:ext cx="2522718" cy="2031325"/>
          </a:xfrm>
          <a:prstGeom prst="rect">
            <a:avLst/>
          </a:prstGeom>
          <a:ln w="12700">
            <a:solidFill>
              <a:srgbClr val="FF0000"/>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a:solidFill>
                  <a:srgbClr val="FF0000"/>
                </a:solidFill>
              </a:rPr>
              <a:t>TIP: </a:t>
            </a:r>
            <a:r>
              <a:rPr lang="en-US" dirty="0" smtClean="0"/>
              <a:t>Confirm that each person is not eligible for employer-sponsored coverage and not eligible for any other exemption.</a:t>
            </a:r>
          </a:p>
          <a:p>
            <a:r>
              <a:rPr lang="en-US" b="1" i="1" dirty="0" smtClean="0"/>
              <a:t>Check both boxes or the next page may be blank. </a:t>
            </a:r>
            <a:endParaRPr lang="en-US" b="1" i="1" dirty="0"/>
          </a:p>
        </p:txBody>
      </p:sp>
      <p:cxnSp>
        <p:nvCxnSpPr>
          <p:cNvPr id="9" name="Straight Arrow Connector 8"/>
          <p:cNvCxnSpPr>
            <a:stCxn id="8" idx="1"/>
          </p:cNvCxnSpPr>
          <p:nvPr/>
        </p:nvCxnSpPr>
        <p:spPr>
          <a:xfrm flipH="1" flipV="1">
            <a:off x="3802455" y="4517679"/>
            <a:ext cx="2269161" cy="136"/>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167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5</a:t>
            </a:r>
            <a:endParaRPr lang="en-US" dirty="0"/>
          </a:p>
        </p:txBody>
      </p:sp>
      <p:sp>
        <p:nvSpPr>
          <p:cNvPr id="7" name="Content Placeholder 6"/>
          <p:cNvSpPr>
            <a:spLocks noGrp="1"/>
          </p:cNvSpPr>
          <p:nvPr>
            <p:ph idx="1"/>
          </p:nvPr>
        </p:nvSpPr>
        <p:spPr>
          <a:xfrm>
            <a:off x="364734" y="800100"/>
            <a:ext cx="8379216" cy="5021580"/>
          </a:xfrm>
        </p:spPr>
        <p:txBody>
          <a:bodyPr/>
          <a:lstStyle/>
          <a:p>
            <a:r>
              <a:rPr lang="en-US" sz="1800" dirty="0" smtClean="0"/>
              <a:t>Results for lowest cost bronze plan premiums for each month in the tax year</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37</a:t>
            </a:fld>
            <a:endParaRPr lang="en-US" dirty="0"/>
          </a:p>
        </p:txBody>
      </p:sp>
      <p:pic>
        <p:nvPicPr>
          <p:cNvPr id="5" name="Picture 4"/>
          <p:cNvPicPr>
            <a:picLocks noChangeAspect="1"/>
          </p:cNvPicPr>
          <p:nvPr/>
        </p:nvPicPr>
        <p:blipFill>
          <a:blip r:embed="rId2"/>
          <a:stretch>
            <a:fillRect/>
          </a:stretch>
        </p:blipFill>
        <p:spPr>
          <a:xfrm>
            <a:off x="165222" y="1341638"/>
            <a:ext cx="8778240" cy="3438678"/>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2469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38</a:t>
            </a:fld>
            <a:endParaRPr lang="en-US" dirty="0"/>
          </a:p>
        </p:txBody>
      </p:sp>
      <p:grpSp>
        <p:nvGrpSpPr>
          <p:cNvPr id="5" name="Group 4"/>
          <p:cNvGrpSpPr/>
          <p:nvPr/>
        </p:nvGrpSpPr>
        <p:grpSpPr>
          <a:xfrm>
            <a:off x="165222" y="815493"/>
            <a:ext cx="8778240" cy="4453623"/>
            <a:chOff x="165222" y="815493"/>
            <a:chExt cx="8778240" cy="4453623"/>
          </a:xfrm>
        </p:grpSpPr>
        <p:sp>
          <p:nvSpPr>
            <p:cNvPr id="8" name="Rectangle 8"/>
            <p:cNvSpPr/>
            <p:nvPr/>
          </p:nvSpPr>
          <p:spPr>
            <a:xfrm>
              <a:off x="165222" y="815493"/>
              <a:ext cx="8778240" cy="4453623"/>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1144" r="-1"/>
            <a:stretch/>
          </p:blipFill>
          <p:spPr>
            <a:xfrm>
              <a:off x="226337" y="840588"/>
              <a:ext cx="8677812" cy="408157"/>
            </a:xfrm>
            <a:prstGeom prst="rect">
              <a:avLst/>
            </a:prstGeom>
          </p:spPr>
        </p:pic>
        <p:pic>
          <p:nvPicPr>
            <p:cNvPr id="7" name="Picture 6"/>
            <p:cNvPicPr>
              <a:picLocks noChangeAspect="1"/>
            </p:cNvPicPr>
            <p:nvPr/>
          </p:nvPicPr>
          <p:blipFill rotWithShape="1">
            <a:blip r:embed="rId3"/>
            <a:srcRect l="1247"/>
            <a:stretch/>
          </p:blipFill>
          <p:spPr>
            <a:xfrm>
              <a:off x="235389" y="1360674"/>
              <a:ext cx="8668759" cy="3890140"/>
            </a:xfrm>
            <a:prstGeom prst="rect">
              <a:avLst/>
            </a:prstGeom>
          </p:spPr>
        </p:pic>
      </p:grpSp>
      <p:sp>
        <p:nvSpPr>
          <p:cNvPr id="9" name="TextBox 8"/>
          <p:cNvSpPr txBox="1"/>
          <p:nvPr/>
        </p:nvSpPr>
        <p:spPr>
          <a:xfrm>
            <a:off x="6940588" y="1743992"/>
            <a:ext cx="2203412" cy="584776"/>
          </a:xfrm>
          <a:prstGeom prst="rect">
            <a:avLst/>
          </a:prstGeom>
          <a:ln w="19050"/>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LINE 1: </a:t>
            </a:r>
            <a:r>
              <a:rPr lang="en-US" sz="1600" dirty="0" smtClean="0"/>
              <a:t>Enter amount from </a:t>
            </a:r>
            <a:r>
              <a:rPr lang="en-US" sz="1600" dirty="0" err="1" smtClean="0"/>
              <a:t>HC.gov</a:t>
            </a:r>
            <a:r>
              <a:rPr lang="en-US" sz="1600" dirty="0" smtClean="0"/>
              <a:t> LCBP tool</a:t>
            </a:r>
            <a:endParaRPr lang="en-US" sz="1600" dirty="0"/>
          </a:p>
        </p:txBody>
      </p:sp>
      <p:sp>
        <p:nvSpPr>
          <p:cNvPr id="10" name="TextBox 9"/>
          <p:cNvSpPr txBox="1"/>
          <p:nvPr/>
        </p:nvSpPr>
        <p:spPr>
          <a:xfrm>
            <a:off x="462612" y="5593933"/>
            <a:ext cx="4781249" cy="338554"/>
          </a:xfrm>
          <a:prstGeom prst="rect">
            <a:avLst/>
          </a:prstGeom>
          <a:ln w="19050"/>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LINE 5: </a:t>
            </a:r>
            <a:r>
              <a:rPr lang="en-US" sz="1600" dirty="0" smtClean="0"/>
              <a:t>Check box for Alaska, Hawaii, or other 48 states</a:t>
            </a:r>
            <a:endParaRPr lang="en-US" sz="1600" dirty="0"/>
          </a:p>
        </p:txBody>
      </p:sp>
      <p:sp>
        <p:nvSpPr>
          <p:cNvPr id="11" name="TextBox 10"/>
          <p:cNvSpPr txBox="1"/>
          <p:nvPr/>
        </p:nvSpPr>
        <p:spPr>
          <a:xfrm>
            <a:off x="5798725" y="5439043"/>
            <a:ext cx="3220190" cy="1323439"/>
          </a:xfrm>
          <a:prstGeom prst="rect">
            <a:avLst/>
          </a:prstGeom>
          <a:ln w="19050"/>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LINE 3: </a:t>
            </a:r>
            <a:r>
              <a:rPr lang="en-US" sz="1600" dirty="0"/>
              <a:t>Nonta</a:t>
            </a:r>
            <a:r>
              <a:rPr lang="en-US" sz="1600" dirty="0" smtClean="0"/>
              <a:t>xable </a:t>
            </a:r>
            <a:r>
              <a:rPr lang="en-US" sz="1600" dirty="0"/>
              <a:t>s</a:t>
            </a:r>
            <a:r>
              <a:rPr lang="en-US" sz="1600" dirty="0" smtClean="0"/>
              <a:t>ocial </a:t>
            </a:r>
            <a:r>
              <a:rPr lang="en-US" sz="1600" dirty="0"/>
              <a:t>s</a:t>
            </a:r>
            <a:r>
              <a:rPr lang="en-US" sz="1600" dirty="0" smtClean="0"/>
              <a:t>ecurity benefits will carry over from 1040. Enter dependents’ social security benefits </a:t>
            </a:r>
            <a:r>
              <a:rPr lang="en-US" sz="1600" u="sng" dirty="0" smtClean="0"/>
              <a:t>only if</a:t>
            </a:r>
            <a:r>
              <a:rPr lang="en-US" sz="1600" dirty="0" smtClean="0"/>
              <a:t> they are required to file a tax return.</a:t>
            </a:r>
            <a:endParaRPr lang="en-US" sz="1600" dirty="0"/>
          </a:p>
        </p:txBody>
      </p:sp>
      <p:cxnSp>
        <p:nvCxnSpPr>
          <p:cNvPr id="13" name="Straight Arrow Connector 12"/>
          <p:cNvCxnSpPr>
            <a:stCxn id="11" idx="0"/>
          </p:cNvCxnSpPr>
          <p:nvPr/>
        </p:nvCxnSpPr>
        <p:spPr>
          <a:xfrm flipH="1" flipV="1">
            <a:off x="7007872" y="3305745"/>
            <a:ext cx="400948" cy="2133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2"/>
          </p:cNvCxnSpPr>
          <p:nvPr/>
        </p:nvCxnSpPr>
        <p:spPr>
          <a:xfrm>
            <a:off x="8042294" y="2328768"/>
            <a:ext cx="522247" cy="352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Left Brace 22"/>
          <p:cNvSpPr/>
          <p:nvPr/>
        </p:nvSpPr>
        <p:spPr>
          <a:xfrm rot="16200000">
            <a:off x="2723009" y="3109004"/>
            <a:ext cx="260458" cy="4681826"/>
          </a:xfrm>
          <a:prstGeom prst="leftBrace">
            <a:avLst>
              <a:gd name="adj1" fmla="val 88667"/>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32837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p:nvPr/>
        </p:nvSpPr>
        <p:spPr>
          <a:xfrm>
            <a:off x="165222" y="815494"/>
            <a:ext cx="8778240" cy="2744786"/>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2"/>
          <a:srcRect l="1144" r="-1"/>
          <a:stretch/>
        </p:blipFill>
        <p:spPr>
          <a:xfrm>
            <a:off x="226337" y="840588"/>
            <a:ext cx="8677812" cy="408157"/>
          </a:xfrm>
          <a:prstGeom prst="rect">
            <a:avLst/>
          </a:prstGeom>
        </p:spPr>
      </p:pic>
      <p:sp>
        <p:nvSpPr>
          <p:cNvPr id="2" name="Title 1"/>
          <p:cNvSpPr>
            <a:spLocks noGrp="1"/>
          </p:cNvSpPr>
          <p:nvPr>
            <p:ph type="title"/>
          </p:nvPr>
        </p:nvSpPr>
        <p:spPr/>
        <p:txBody>
          <a:bodyPr/>
          <a:lstStyle/>
          <a:p>
            <a:r>
              <a:rPr lang="en-US" dirty="0" smtClean="0"/>
              <a:t>Example 5</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39</a:t>
            </a:fld>
            <a:endParaRPr lang="en-US" dirty="0"/>
          </a:p>
        </p:txBody>
      </p:sp>
      <p:pic>
        <p:nvPicPr>
          <p:cNvPr id="6" name="Picture 5"/>
          <p:cNvPicPr>
            <a:picLocks noChangeAspect="1"/>
          </p:cNvPicPr>
          <p:nvPr/>
        </p:nvPicPr>
        <p:blipFill rotWithShape="1">
          <a:blip r:embed="rId3"/>
          <a:srcRect b="74071"/>
          <a:stretch/>
        </p:blipFill>
        <p:spPr>
          <a:xfrm>
            <a:off x="144780" y="4306691"/>
            <a:ext cx="8778240" cy="1549581"/>
          </a:xfrm>
          <a:prstGeom prst="rect">
            <a:avLst/>
          </a:prstGeom>
          <a:ln w="19050">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4"/>
          <a:srcRect l="1586"/>
          <a:stretch/>
        </p:blipFill>
        <p:spPr>
          <a:xfrm>
            <a:off x="253497" y="1259888"/>
            <a:ext cx="8639044" cy="2240578"/>
          </a:xfrm>
          <a:prstGeom prst="rect">
            <a:avLst/>
          </a:prstGeom>
        </p:spPr>
      </p:pic>
      <p:cxnSp>
        <p:nvCxnSpPr>
          <p:cNvPr id="12" name="Straight Arrow Connector 11"/>
          <p:cNvCxnSpPr>
            <a:stCxn id="8" idx="0"/>
          </p:cNvCxnSpPr>
          <p:nvPr/>
        </p:nvCxnSpPr>
        <p:spPr>
          <a:xfrm flipV="1">
            <a:off x="4533900" y="3340729"/>
            <a:ext cx="3279241" cy="4183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44292" y="3759106"/>
            <a:ext cx="8379216" cy="338554"/>
          </a:xfrm>
          <a:prstGeom prst="rect">
            <a:avLst/>
          </a:prstGeom>
          <a:ln w="19050"/>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LINE 10: </a:t>
            </a:r>
            <a:r>
              <a:rPr lang="en-US" sz="1600" dirty="0" smtClean="0"/>
              <a:t>Go </a:t>
            </a:r>
            <a:r>
              <a:rPr lang="en-US" sz="1600" dirty="0"/>
              <a:t>to Healthcare.gov SLCSP lookup tool: </a:t>
            </a:r>
            <a:r>
              <a:rPr lang="en-US" sz="1600" dirty="0" smtClean="0">
                <a:hlinkClick r:id="rId5"/>
              </a:rPr>
              <a:t>www.healthcare.gov/taxes/tools/silver</a:t>
            </a:r>
            <a:r>
              <a:rPr lang="en-US" sz="1600" dirty="0" smtClean="0"/>
              <a:t> </a:t>
            </a:r>
            <a:endParaRPr lang="en-US" sz="1600" dirty="0"/>
          </a:p>
        </p:txBody>
      </p:sp>
    </p:spTree>
    <p:extLst>
      <p:ext uri="{BB962C8B-B14F-4D97-AF65-F5344CB8AC3E}">
        <p14:creationId xmlns:p14="http://schemas.microsoft.com/office/powerpoint/2010/main" val="332675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ACA Worksheet: Household Questions</a:t>
            </a:r>
            <a:endParaRPr lang="en-US" dirty="0"/>
          </a:p>
        </p:txBody>
      </p:sp>
      <p:sp>
        <p:nvSpPr>
          <p:cNvPr id="8" name="TextBox 7"/>
          <p:cNvSpPr txBox="1"/>
          <p:nvPr/>
        </p:nvSpPr>
        <p:spPr>
          <a:xfrm>
            <a:off x="233172" y="3906167"/>
            <a:ext cx="8691371" cy="2154436"/>
          </a:xfrm>
          <a:prstGeom prst="rect">
            <a:avLst/>
          </a:prstGeom>
          <a:noFill/>
        </p:spPr>
        <p:txBody>
          <a:bodyPr wrap="square" rtlCol="0">
            <a:spAutoFit/>
          </a:bodyPr>
          <a:lstStyle/>
          <a:p>
            <a:pPr defTabSz="457200">
              <a:spcBef>
                <a:spcPct val="20000"/>
              </a:spcBef>
              <a:buClr>
                <a:schemeClr val="tx2">
                  <a:lumMod val="60000"/>
                  <a:lumOff val="40000"/>
                </a:schemeClr>
              </a:buClr>
            </a:pPr>
            <a:r>
              <a:rPr lang="en-US" sz="2000" dirty="0">
                <a:latin typeface="Franklin Gothic Book"/>
                <a:cs typeface="Franklin Gothic Book"/>
              </a:rPr>
              <a:t>Two new </a:t>
            </a:r>
            <a:r>
              <a:rPr lang="en-US" sz="2000" dirty="0" smtClean="0">
                <a:latin typeface="Franklin Gothic Medium" panose="020B0603020102020204" pitchFamily="34" charset="0"/>
                <a:cs typeface="Franklin Gothic Book"/>
              </a:rPr>
              <a:t>household questions </a:t>
            </a:r>
            <a:r>
              <a:rPr lang="en-US" sz="2000" dirty="0">
                <a:latin typeface="Franklin Gothic Book"/>
                <a:cs typeface="Franklin Gothic Book"/>
              </a:rPr>
              <a:t>at the top:</a:t>
            </a:r>
          </a:p>
          <a:p>
            <a:pPr marL="457200" indent="-457200" defTabSz="457200">
              <a:spcBef>
                <a:spcPct val="20000"/>
              </a:spcBef>
              <a:buClr>
                <a:schemeClr val="tx2">
                  <a:lumMod val="60000"/>
                  <a:lumOff val="40000"/>
                </a:schemeClr>
              </a:buClr>
              <a:buFont typeface="+mj-lt"/>
              <a:buAutoNum type="arabicPeriod"/>
            </a:pPr>
            <a:r>
              <a:rPr lang="en-US" sz="2000" dirty="0">
                <a:latin typeface="Franklin Gothic Book"/>
                <a:cs typeface="Franklin Gothic Book"/>
              </a:rPr>
              <a:t>Did someone purchase Marketplace coverage?  </a:t>
            </a:r>
            <a:endParaRPr lang="en-US" sz="2000" dirty="0" smtClean="0">
              <a:latin typeface="Franklin Gothic Book"/>
              <a:cs typeface="Franklin Gothic Book"/>
            </a:endParaRPr>
          </a:p>
          <a:p>
            <a:pPr marL="914400" lvl="1" indent="-228600" defTabSz="457200">
              <a:spcBef>
                <a:spcPct val="20000"/>
              </a:spcBef>
              <a:buClr>
                <a:schemeClr val="tx2">
                  <a:lumMod val="60000"/>
                  <a:lumOff val="40000"/>
                </a:schemeClr>
              </a:buClr>
              <a:buFont typeface="Arial" panose="020B0604020202020204" pitchFamily="34" charset="0"/>
              <a:buChar char="•"/>
            </a:pPr>
            <a:r>
              <a:rPr lang="en-US" sz="2000" dirty="0" smtClean="0">
                <a:latin typeface="Franklin Gothic Book"/>
                <a:cs typeface="Franklin Gothic Book"/>
              </a:rPr>
              <a:t>If </a:t>
            </a:r>
            <a:r>
              <a:rPr lang="en-US" sz="2000" dirty="0">
                <a:latin typeface="Franklin Gothic Book"/>
                <a:cs typeface="Franklin Gothic Book"/>
              </a:rPr>
              <a:t>yes, Form 8962 will be added and required</a:t>
            </a:r>
          </a:p>
          <a:p>
            <a:pPr marL="457200" indent="-457200" defTabSz="457200">
              <a:spcBef>
                <a:spcPct val="20000"/>
              </a:spcBef>
              <a:buClr>
                <a:schemeClr val="tx2">
                  <a:lumMod val="60000"/>
                  <a:lumOff val="40000"/>
                </a:schemeClr>
              </a:buClr>
              <a:buFont typeface="+mj-lt"/>
              <a:buAutoNum type="arabicPeriod"/>
            </a:pPr>
            <a:r>
              <a:rPr lang="en-US" sz="2000" dirty="0">
                <a:latin typeface="Franklin Gothic Book"/>
                <a:cs typeface="Franklin Gothic Book"/>
              </a:rPr>
              <a:t>Will someone claim any exemption?  </a:t>
            </a:r>
            <a:endParaRPr lang="en-US" sz="2000" dirty="0" smtClean="0">
              <a:latin typeface="Franklin Gothic Book"/>
              <a:cs typeface="Franklin Gothic Book"/>
            </a:endParaRPr>
          </a:p>
          <a:p>
            <a:pPr marL="914400" lvl="1" indent="-228600" defTabSz="457200">
              <a:spcBef>
                <a:spcPct val="20000"/>
              </a:spcBef>
              <a:buClr>
                <a:schemeClr val="tx2">
                  <a:lumMod val="60000"/>
                  <a:lumOff val="40000"/>
                </a:schemeClr>
              </a:buClr>
              <a:buFont typeface="Arial" panose="020B0604020202020204" pitchFamily="34" charset="0"/>
              <a:buChar char="•"/>
            </a:pPr>
            <a:r>
              <a:rPr lang="en-US" sz="2000" dirty="0">
                <a:latin typeface="Franklin Gothic Book"/>
                <a:cs typeface="Franklin Gothic Book"/>
              </a:rPr>
              <a:t>If yes, Form 8965 will be added and </a:t>
            </a:r>
            <a:r>
              <a:rPr lang="en-US" sz="2000" dirty="0" smtClean="0">
                <a:latin typeface="Franklin Gothic Book"/>
                <a:cs typeface="Franklin Gothic Book"/>
              </a:rPr>
              <a:t>required</a:t>
            </a:r>
            <a:endParaRPr lang="en-US" sz="2400" dirty="0">
              <a:latin typeface="Franklin Gothic Book"/>
              <a:cs typeface="Franklin Gothic Book"/>
            </a:endParaRPr>
          </a:p>
          <a:p>
            <a:pPr marL="285750" indent="-285750">
              <a:buFont typeface="Arial" panose="020B0604020202020204" pitchFamily="34" charset="0"/>
              <a:buChar char="•"/>
            </a:pPr>
            <a:endParaRPr lang="en-US" dirty="0"/>
          </a:p>
        </p:txBody>
      </p:sp>
      <p:sp>
        <p:nvSpPr>
          <p:cNvPr id="9" name="TextBox 8"/>
          <p:cNvSpPr txBox="1"/>
          <p:nvPr/>
        </p:nvSpPr>
        <p:spPr>
          <a:xfrm>
            <a:off x="233172" y="886968"/>
            <a:ext cx="8581644" cy="1015663"/>
          </a:xfrm>
          <a:prstGeom prst="rect">
            <a:avLst/>
          </a:prstGeom>
          <a:noFill/>
        </p:spPr>
        <p:txBody>
          <a:bodyPr wrap="square" rtlCol="0">
            <a:spAutoFit/>
          </a:bodyPr>
          <a:lstStyle/>
          <a:p>
            <a:r>
              <a:rPr lang="en-US" sz="2000" dirty="0">
                <a:latin typeface="Franklin Gothic Medium" panose="020B0603020102020204" pitchFamily="34" charset="0"/>
                <a:cs typeface="Franklin Gothic Book"/>
              </a:rPr>
              <a:t>ACA </a:t>
            </a:r>
            <a:r>
              <a:rPr lang="en-US" sz="2000" dirty="0" smtClean="0">
                <a:latin typeface="Franklin Gothic Medium" panose="020B0603020102020204" pitchFamily="34" charset="0"/>
                <a:cs typeface="Franklin Gothic Book"/>
              </a:rPr>
              <a:t>Page 1:</a:t>
            </a:r>
            <a:r>
              <a:rPr lang="en-US" sz="2000" b="1" dirty="0">
                <a:latin typeface="Franklin Gothic Book"/>
                <a:cs typeface="Franklin Gothic Book"/>
              </a:rPr>
              <a:t> </a:t>
            </a:r>
            <a:r>
              <a:rPr lang="en-US" sz="2000" dirty="0">
                <a:latin typeface="Franklin Gothic Book"/>
                <a:cs typeface="Franklin Gothic Book"/>
              </a:rPr>
              <a:t>Asks questions about the insurance/exemption status of the household and of </a:t>
            </a:r>
            <a:r>
              <a:rPr lang="en-US" sz="2000" dirty="0" smtClean="0">
                <a:latin typeface="Franklin Gothic Book"/>
                <a:cs typeface="Franklin Gothic Book"/>
              </a:rPr>
              <a:t>individuals</a:t>
            </a:r>
          </a:p>
          <a:p>
            <a:r>
              <a:rPr lang="en-US" sz="2000" dirty="0" smtClean="0">
                <a:latin typeface="Franklin Gothic Medium" panose="020B0603020102020204" pitchFamily="34" charset="0"/>
                <a:cs typeface="Franklin Gothic Book"/>
              </a:rPr>
              <a:t>ACA Page 2:</a:t>
            </a:r>
            <a:r>
              <a:rPr lang="en-US" sz="2000" b="1" dirty="0">
                <a:latin typeface="Franklin Gothic Book"/>
                <a:cs typeface="Franklin Gothic Book"/>
              </a:rPr>
              <a:t> </a:t>
            </a:r>
            <a:r>
              <a:rPr lang="en-US" sz="2000" dirty="0" smtClean="0">
                <a:latin typeface="Franklin Gothic Book"/>
                <a:cs typeface="Franklin Gothic Book"/>
              </a:rPr>
              <a:t>Calculates the individual shared responsibility payment (ISRP)</a:t>
            </a:r>
            <a:endParaRPr lang="en-US" sz="2000" dirty="0">
              <a:latin typeface="Franklin Gothic Book"/>
              <a:cs typeface="Franklin Gothic Book"/>
            </a:endParaRPr>
          </a:p>
        </p:txBody>
      </p:sp>
      <p:sp>
        <p:nvSpPr>
          <p:cNvPr id="2" name="Slide Number Placeholder 1"/>
          <p:cNvSpPr>
            <a:spLocks noGrp="1"/>
          </p:cNvSpPr>
          <p:nvPr>
            <p:ph type="sldNum" sz="quarter" idx="12"/>
          </p:nvPr>
        </p:nvSpPr>
        <p:spPr/>
        <p:txBody>
          <a:bodyPr/>
          <a:lstStyle/>
          <a:p>
            <a:pPr algn="r"/>
            <a:fld id="{7FFE15FC-A8B6-4718-BABB-4F5309630F6C}" type="slidenum">
              <a:rPr lang="en-US" smtClean="0"/>
              <a:pPr algn="r"/>
              <a:t>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37" y="2218730"/>
            <a:ext cx="8779001" cy="1371719"/>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9328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a:xfrm>
            <a:off x="282438" y="822960"/>
            <a:ext cx="8379216" cy="716362"/>
          </a:xfrm>
        </p:spPr>
        <p:txBody>
          <a:bodyPr/>
          <a:lstStyle/>
          <a:p>
            <a:r>
              <a:rPr lang="en-US" sz="1800" dirty="0" smtClean="0"/>
              <a:t>Start by entering zip code (Note: the instructions assume that the person was enrolled in coverage – </a:t>
            </a:r>
            <a:r>
              <a:rPr lang="en-US" sz="1800" dirty="0" smtClean="0">
                <a:latin typeface="Franklin Gothic Book" panose="020B0503020102020204" pitchFamily="34" charset="0"/>
              </a:rPr>
              <a:t>ignore that part</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40</a:t>
            </a:fld>
            <a:endParaRPr lang="en-US" dirty="0"/>
          </a:p>
        </p:txBody>
      </p:sp>
      <p:grpSp>
        <p:nvGrpSpPr>
          <p:cNvPr id="13" name="Group 12"/>
          <p:cNvGrpSpPr/>
          <p:nvPr/>
        </p:nvGrpSpPr>
        <p:grpSpPr>
          <a:xfrm>
            <a:off x="590142" y="1615541"/>
            <a:ext cx="7673843" cy="4836783"/>
            <a:chOff x="938717" y="1615542"/>
            <a:chExt cx="7188108" cy="4710376"/>
          </a:xfrm>
          <a:effectLst>
            <a:outerShdw blurRad="50800" dist="38100" dir="2700000" algn="tl" rotWithShape="0">
              <a:prstClr val="black">
                <a:alpha val="40000"/>
              </a:prstClr>
            </a:outerShdw>
          </a:effectLst>
        </p:grpSpPr>
        <p:pic>
          <p:nvPicPr>
            <p:cNvPr id="8" name="Picture 7"/>
            <p:cNvPicPr>
              <a:picLocks noChangeAspect="1"/>
            </p:cNvPicPr>
            <p:nvPr/>
          </p:nvPicPr>
          <p:blipFill rotWithShape="1">
            <a:blip r:embed="rId3"/>
            <a:srcRect t="27211" b="31259"/>
            <a:stretch/>
          </p:blipFill>
          <p:spPr>
            <a:xfrm>
              <a:off x="940974" y="6060742"/>
              <a:ext cx="7185851" cy="265176"/>
            </a:xfrm>
            <a:prstGeom prst="rect">
              <a:avLst/>
            </a:prstGeom>
          </p:spPr>
        </p:pic>
        <p:pic>
          <p:nvPicPr>
            <p:cNvPr id="5" name="Picture 4"/>
            <p:cNvPicPr>
              <a:picLocks noChangeAspect="1"/>
            </p:cNvPicPr>
            <p:nvPr/>
          </p:nvPicPr>
          <p:blipFill rotWithShape="1">
            <a:blip r:embed="rId4"/>
            <a:srcRect b="11095"/>
            <a:stretch/>
          </p:blipFill>
          <p:spPr>
            <a:xfrm>
              <a:off x="938717" y="1615542"/>
              <a:ext cx="7185851" cy="4456176"/>
            </a:xfrm>
            <a:prstGeom prst="rect">
              <a:avLst/>
            </a:prstGeom>
          </p:spPr>
        </p:pic>
      </p:grpSp>
      <p:cxnSp>
        <p:nvCxnSpPr>
          <p:cNvPr id="9" name="Straight Arrow Connector 8"/>
          <p:cNvCxnSpPr>
            <a:stCxn id="6" idx="2"/>
          </p:cNvCxnSpPr>
          <p:nvPr/>
        </p:nvCxnSpPr>
        <p:spPr>
          <a:xfrm flipH="1" flipV="1">
            <a:off x="5305943" y="4603727"/>
            <a:ext cx="830520" cy="108666"/>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07179" y="3789063"/>
            <a:ext cx="2258568" cy="923330"/>
          </a:xfrm>
          <a:prstGeom prst="rect">
            <a:avLst/>
          </a:prstGeom>
          <a:ln w="12700">
            <a:solidFill>
              <a:schemeClr val="tx2"/>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a:solidFill>
                  <a:srgbClr val="FF0000"/>
                </a:solidFill>
              </a:rPr>
              <a:t>TIP: </a:t>
            </a:r>
            <a:r>
              <a:rPr lang="en-US" dirty="0"/>
              <a:t>Ignore references to Marketplace enrollment</a:t>
            </a:r>
            <a:r>
              <a:rPr lang="en-US" dirty="0" smtClean="0"/>
              <a:t>.</a:t>
            </a:r>
            <a:endParaRPr lang="en-US" dirty="0"/>
          </a:p>
        </p:txBody>
      </p:sp>
      <p:cxnSp>
        <p:nvCxnSpPr>
          <p:cNvPr id="11" name="Straight Connector 10"/>
          <p:cNvCxnSpPr/>
          <p:nvPr/>
        </p:nvCxnSpPr>
        <p:spPr>
          <a:xfrm>
            <a:off x="4631334" y="5490248"/>
            <a:ext cx="3271442" cy="128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59555" y="5682664"/>
            <a:ext cx="38487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336264" y="4258791"/>
            <a:ext cx="615801" cy="1539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130801" y="4770366"/>
            <a:ext cx="1548" cy="6172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968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a:xfrm>
            <a:off x="364734" y="800100"/>
            <a:ext cx="8379216" cy="2276795"/>
          </a:xfrm>
        </p:spPr>
        <p:txBody>
          <a:bodyPr/>
          <a:lstStyle/>
          <a:p>
            <a:r>
              <a:rPr lang="en-US" sz="1800" dirty="0" smtClean="0"/>
              <a:t>Click through a few confirmation screens and get the SLCSP. </a:t>
            </a:r>
          </a:p>
          <a:p>
            <a:r>
              <a:rPr lang="en-US" sz="1800" dirty="0" smtClean="0"/>
              <a:t>Enter this on Line 10 of the worksheet </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41</a:t>
            </a:fld>
            <a:endParaRPr lang="en-US" dirty="0"/>
          </a:p>
        </p:txBody>
      </p:sp>
      <p:pic>
        <p:nvPicPr>
          <p:cNvPr id="5" name="Picture 4"/>
          <p:cNvPicPr>
            <a:picLocks noChangeAspect="1"/>
          </p:cNvPicPr>
          <p:nvPr/>
        </p:nvPicPr>
        <p:blipFill rotWithShape="1">
          <a:blip r:embed="rId2"/>
          <a:srcRect b="56244"/>
          <a:stretch/>
        </p:blipFill>
        <p:spPr>
          <a:xfrm>
            <a:off x="165222" y="1613244"/>
            <a:ext cx="8778240" cy="1462775"/>
          </a:xfrm>
          <a:prstGeom prst="rect">
            <a:avLst/>
          </a:prstGeom>
          <a:ln w="19050">
            <a:solidFill>
              <a:schemeClr val="tx1"/>
            </a:solidFill>
          </a:ln>
          <a:effectLst>
            <a:outerShdw blurRad="50800" dist="38100" dir="2700000" algn="tl" rotWithShape="0">
              <a:prstClr val="black">
                <a:alpha val="40000"/>
              </a:prstClr>
            </a:outerShdw>
          </a:effectLst>
        </p:spPr>
      </p:pic>
      <p:grpSp>
        <p:nvGrpSpPr>
          <p:cNvPr id="11" name="Group 10"/>
          <p:cNvGrpSpPr/>
          <p:nvPr/>
        </p:nvGrpSpPr>
        <p:grpSpPr>
          <a:xfrm>
            <a:off x="167748" y="3224660"/>
            <a:ext cx="8778240" cy="2670577"/>
            <a:chOff x="280356" y="3224195"/>
            <a:chExt cx="8778240" cy="2670577"/>
          </a:xfrm>
        </p:grpSpPr>
        <p:sp>
          <p:nvSpPr>
            <p:cNvPr id="9" name="Rectangle 8"/>
            <p:cNvSpPr/>
            <p:nvPr/>
          </p:nvSpPr>
          <p:spPr>
            <a:xfrm>
              <a:off x="280356" y="3224195"/>
              <a:ext cx="8778240" cy="2670577"/>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srcRect l="1144" r="-1"/>
            <a:stretch/>
          </p:blipFill>
          <p:spPr>
            <a:xfrm>
              <a:off x="341471" y="3249290"/>
              <a:ext cx="8677812" cy="408157"/>
            </a:xfrm>
            <a:prstGeom prst="rect">
              <a:avLst/>
            </a:prstGeom>
          </p:spPr>
        </p:pic>
        <p:pic>
          <p:nvPicPr>
            <p:cNvPr id="6" name="Picture 5"/>
            <p:cNvPicPr>
              <a:picLocks noChangeAspect="1"/>
            </p:cNvPicPr>
            <p:nvPr/>
          </p:nvPicPr>
          <p:blipFill rotWithShape="1">
            <a:blip r:embed="rId4"/>
            <a:srcRect l="1455"/>
            <a:stretch/>
          </p:blipFill>
          <p:spPr>
            <a:xfrm>
              <a:off x="372862" y="3636058"/>
              <a:ext cx="8650502" cy="2196138"/>
            </a:xfrm>
            <a:prstGeom prst="rect">
              <a:avLst/>
            </a:prstGeom>
          </p:spPr>
        </p:pic>
      </p:grpSp>
      <p:cxnSp>
        <p:nvCxnSpPr>
          <p:cNvPr id="13" name="Straight Arrow Connector 12"/>
          <p:cNvCxnSpPr>
            <a:stCxn id="12" idx="0"/>
          </p:cNvCxnSpPr>
          <p:nvPr/>
        </p:nvCxnSpPr>
        <p:spPr>
          <a:xfrm flipV="1">
            <a:off x="6432899" y="5699465"/>
            <a:ext cx="1255161" cy="229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73188" y="5928745"/>
            <a:ext cx="5119421" cy="830997"/>
          </a:xfrm>
          <a:prstGeom prst="rect">
            <a:avLst/>
          </a:prstGeom>
          <a:ln w="19050"/>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LINE 13: </a:t>
            </a:r>
            <a:r>
              <a:rPr lang="en-US" sz="1600" dirty="0" smtClean="0"/>
              <a:t>This is the annualized monthly premium. This </a:t>
            </a:r>
            <a:r>
              <a:rPr lang="en-US" sz="1600" dirty="0"/>
              <a:t>amount will transfer to the ACA Affordability </a:t>
            </a:r>
            <a:r>
              <a:rPr lang="en-US" sz="1600" dirty="0" smtClean="0"/>
              <a:t>Worksheet. (Part B, Line 3) </a:t>
            </a:r>
            <a:endParaRPr lang="en-US" sz="1600" dirty="0"/>
          </a:p>
        </p:txBody>
      </p:sp>
      <p:sp>
        <p:nvSpPr>
          <p:cNvPr id="2" name="Oval 1"/>
          <p:cNvSpPr/>
          <p:nvPr/>
        </p:nvSpPr>
        <p:spPr>
          <a:xfrm>
            <a:off x="7941264" y="2616848"/>
            <a:ext cx="1064822" cy="346348"/>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2" idx="4"/>
          </p:cNvCxnSpPr>
          <p:nvPr/>
        </p:nvCxnSpPr>
        <p:spPr>
          <a:xfrm>
            <a:off x="8473675" y="2963196"/>
            <a:ext cx="262998" cy="15136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667118" y="5580043"/>
            <a:ext cx="3066174" cy="128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454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5</a:t>
            </a:r>
            <a:endParaRPr lang="en-US" dirty="0"/>
          </a:p>
        </p:txBody>
      </p:sp>
      <p:sp>
        <p:nvSpPr>
          <p:cNvPr id="6" name="Content Placeholder 5"/>
          <p:cNvSpPr>
            <a:spLocks noGrp="1"/>
          </p:cNvSpPr>
          <p:nvPr>
            <p:ph idx="1"/>
          </p:nvPr>
        </p:nvSpPr>
        <p:spPr>
          <a:xfrm>
            <a:off x="364734" y="4810566"/>
            <a:ext cx="8379216" cy="1398033"/>
          </a:xfrm>
        </p:spPr>
        <p:txBody>
          <a:bodyPr/>
          <a:lstStyle/>
          <a:p>
            <a:r>
              <a:rPr lang="en-US" sz="1800" dirty="0" smtClean="0"/>
              <a:t>The </a:t>
            </a:r>
            <a:r>
              <a:rPr lang="en-US" sz="1800" dirty="0"/>
              <a:t>amount from Part B, Line 3 gets entered on the month boxes for Max for every month he did not have an employer coverage offer. Here, </a:t>
            </a:r>
            <a:r>
              <a:rPr lang="en-US" sz="1800" dirty="0" smtClean="0"/>
              <a:t>enter $84 every </a:t>
            </a:r>
            <a:r>
              <a:rPr lang="en-US" sz="1800" dirty="0"/>
              <a:t>month. </a:t>
            </a:r>
            <a:endParaRPr lang="en-US" sz="1800" dirty="0" smtClean="0"/>
          </a:p>
          <a:p>
            <a:r>
              <a:rPr lang="en-US" sz="1800" dirty="0"/>
              <a:t>T</a:t>
            </a:r>
            <a:r>
              <a:rPr lang="en-US" sz="1800" dirty="0" smtClean="0"/>
              <a:t>he amount for each month is less </a:t>
            </a:r>
            <a:r>
              <a:rPr lang="en-US" sz="1800" dirty="0"/>
              <a:t>than $</a:t>
            </a:r>
            <a:r>
              <a:rPr lang="en-US" sz="1800" dirty="0" smtClean="0"/>
              <a:t>1,087—his affordability threshold—so the Marketplace </a:t>
            </a:r>
            <a:r>
              <a:rPr lang="en-US" sz="1800" dirty="0"/>
              <a:t>coverage was affordable. </a:t>
            </a:r>
            <a:r>
              <a:rPr lang="en-US" sz="1800" dirty="0" smtClean="0"/>
              <a:t>The exemption does not apply.</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42</a:t>
            </a:fld>
            <a:endParaRPr lang="en-US" dirty="0"/>
          </a:p>
        </p:txBody>
      </p:sp>
      <p:pic>
        <p:nvPicPr>
          <p:cNvPr id="8" name="Picture 7"/>
          <p:cNvPicPr>
            <a:picLocks noChangeAspect="1"/>
          </p:cNvPicPr>
          <p:nvPr/>
        </p:nvPicPr>
        <p:blipFill>
          <a:blip r:embed="rId2"/>
          <a:stretch>
            <a:fillRect/>
          </a:stretch>
        </p:blipFill>
        <p:spPr>
          <a:xfrm>
            <a:off x="144780" y="796409"/>
            <a:ext cx="8778240" cy="1182561"/>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grpSp>
        <p:nvGrpSpPr>
          <p:cNvPr id="11" name="Group 10"/>
          <p:cNvGrpSpPr/>
          <p:nvPr/>
        </p:nvGrpSpPr>
        <p:grpSpPr>
          <a:xfrm>
            <a:off x="139232" y="2093711"/>
            <a:ext cx="8783788" cy="2602114"/>
            <a:chOff x="139232" y="2093711"/>
            <a:chExt cx="8783788" cy="2602114"/>
          </a:xfrm>
        </p:grpSpPr>
        <p:sp>
          <p:nvSpPr>
            <p:cNvPr id="10" name="Rectangle 9"/>
            <p:cNvSpPr/>
            <p:nvPr/>
          </p:nvSpPr>
          <p:spPr>
            <a:xfrm>
              <a:off x="139232" y="2093711"/>
              <a:ext cx="8783788" cy="2602114"/>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742" r="673"/>
            <a:stretch/>
          </p:blipFill>
          <p:spPr>
            <a:xfrm>
              <a:off x="197223" y="2164410"/>
              <a:ext cx="8653929" cy="289329"/>
            </a:xfrm>
            <a:prstGeom prst="rect">
              <a:avLst/>
            </a:prstGeom>
          </p:spPr>
        </p:pic>
        <p:pic>
          <p:nvPicPr>
            <p:cNvPr id="9" name="Picture 8"/>
            <p:cNvPicPr>
              <a:picLocks noChangeAspect="1"/>
            </p:cNvPicPr>
            <p:nvPr/>
          </p:nvPicPr>
          <p:blipFill rotWithShape="1">
            <a:blip r:embed="rId4"/>
            <a:srcRect l="517" r="474"/>
            <a:stretch/>
          </p:blipFill>
          <p:spPr>
            <a:xfrm>
              <a:off x="177553" y="2500067"/>
              <a:ext cx="8691239" cy="2120409"/>
            </a:xfrm>
            <a:prstGeom prst="rect">
              <a:avLst/>
            </a:prstGeom>
          </p:spPr>
        </p:pic>
      </p:grpSp>
      <p:cxnSp>
        <p:nvCxnSpPr>
          <p:cNvPr id="3" name="Straight Arrow Connector 2"/>
          <p:cNvCxnSpPr/>
          <p:nvPr/>
        </p:nvCxnSpPr>
        <p:spPr>
          <a:xfrm flipV="1">
            <a:off x="4785285" y="2552709"/>
            <a:ext cx="3014858" cy="128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23773" y="2283328"/>
            <a:ext cx="2809591" cy="307777"/>
          </a:xfrm>
          <a:prstGeom prst="rect">
            <a:avLst/>
          </a:prstGeom>
          <a:noFill/>
        </p:spPr>
        <p:txBody>
          <a:bodyPr wrap="square" rtlCol="0">
            <a:spAutoFit/>
          </a:bodyPr>
          <a:lstStyle/>
          <a:p>
            <a:pPr algn="ctr"/>
            <a:r>
              <a:rPr lang="en-US" sz="1400" dirty="0" smtClean="0">
                <a:latin typeface="Franklin Gothic Book"/>
                <a:cs typeface="Franklin Gothic Book"/>
              </a:rPr>
              <a:t>Transfers from </a:t>
            </a:r>
            <a:r>
              <a:rPr lang="en-US" sz="1400" dirty="0" err="1" smtClean="0">
                <a:latin typeface="Franklin Gothic Book"/>
                <a:cs typeface="Franklin Gothic Book"/>
              </a:rPr>
              <a:t>Mkt</a:t>
            </a:r>
            <a:r>
              <a:rPr lang="en-US" sz="1400" dirty="0" smtClean="0">
                <a:latin typeface="Franklin Gothic Book"/>
                <a:cs typeface="Franklin Gothic Book"/>
              </a:rPr>
              <a:t> Afford </a:t>
            </a:r>
            <a:r>
              <a:rPr lang="en-US" sz="1400" dirty="0" err="1" smtClean="0">
                <a:latin typeface="Franklin Gothic Book"/>
                <a:cs typeface="Franklin Gothic Book"/>
              </a:rPr>
              <a:t>Wkt</a:t>
            </a:r>
            <a:endParaRPr lang="en-US" sz="1400" dirty="0">
              <a:latin typeface="Franklin Gothic Book"/>
              <a:cs typeface="Franklin Gothic Book"/>
            </a:endParaRPr>
          </a:p>
        </p:txBody>
      </p:sp>
    </p:spTree>
    <p:extLst>
      <p:ext uri="{BB962C8B-B14F-4D97-AF65-F5344CB8AC3E}">
        <p14:creationId xmlns:p14="http://schemas.microsoft.com/office/powerpoint/2010/main" val="3014482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p:txBody>
          <a:bodyPr/>
          <a:lstStyle/>
          <a:p>
            <a:r>
              <a:rPr lang="en-US" sz="2200" dirty="0" smtClean="0"/>
              <a:t>Why is Max entitled to no exemption when he didn’t have any income in the first 3 months of the year?</a:t>
            </a:r>
          </a:p>
          <a:p>
            <a:pPr lvl="1"/>
            <a:r>
              <a:rPr lang="en-US" sz="2000" dirty="0" smtClean="0"/>
              <a:t>The affordability exemption available on the tax return uses </a:t>
            </a:r>
            <a:r>
              <a:rPr lang="en-US" sz="2000" i="1" dirty="0" smtClean="0"/>
              <a:t>annualized</a:t>
            </a:r>
            <a:r>
              <a:rPr lang="en-US" sz="2000" dirty="0" smtClean="0"/>
              <a:t> income. It doesn’t matter that his income for some months was zero. </a:t>
            </a:r>
          </a:p>
          <a:p>
            <a:pPr lvl="1"/>
            <a:r>
              <a:rPr lang="en-US" sz="2000" dirty="0" smtClean="0"/>
              <a:t>In a Medicaid expansion state, Max would have qualified for Medicaid at the beginning of the year, had he applied, since he had no income.</a:t>
            </a:r>
          </a:p>
          <a:p>
            <a:pPr lvl="1"/>
            <a:r>
              <a:rPr lang="en-US" sz="2000" dirty="0" smtClean="0"/>
              <a:t>In a state that did </a:t>
            </a:r>
            <a:r>
              <a:rPr lang="en-US" sz="2000" u="sng" dirty="0" smtClean="0"/>
              <a:t>not</a:t>
            </a:r>
            <a:r>
              <a:rPr lang="en-US" sz="2000" dirty="0" smtClean="0"/>
              <a:t> expand Medicaid, Max would have qualified for the Code G coverage gap exemption for the entire year (regardless of change in income) had he applied. </a:t>
            </a:r>
          </a:p>
          <a:p>
            <a:pPr lvl="1"/>
            <a:r>
              <a:rPr lang="en-US" sz="2000" dirty="0" smtClean="0"/>
              <a:t>In either cases, based </a:t>
            </a:r>
            <a:r>
              <a:rPr lang="en-US" sz="2000" dirty="0"/>
              <a:t>on annualized income, </a:t>
            </a:r>
            <a:r>
              <a:rPr lang="en-US" sz="2000" dirty="0" smtClean="0"/>
              <a:t>the exemption no longer applies. </a:t>
            </a:r>
            <a:endParaRPr lang="en-US" sz="2000" dirty="0"/>
          </a:p>
          <a:p>
            <a:pPr lvl="1"/>
            <a:endParaRPr lang="en-US" sz="2000" dirty="0"/>
          </a:p>
          <a:p>
            <a:pPr lvl="1"/>
            <a:endParaRPr lang="en-US" dirty="0" smtClean="0"/>
          </a:p>
          <a:p>
            <a:pPr marL="457200" lvl="1"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43</a:t>
            </a:fld>
            <a:endParaRPr lang="en-US" dirty="0"/>
          </a:p>
        </p:txBody>
      </p:sp>
    </p:spTree>
    <p:extLst>
      <p:ext uri="{BB962C8B-B14F-4D97-AF65-F5344CB8AC3E}">
        <p14:creationId xmlns:p14="http://schemas.microsoft.com/office/powerpoint/2010/main" val="2464046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Variation</a:t>
            </a:r>
            <a:endParaRPr lang="en-US" dirty="0"/>
          </a:p>
        </p:txBody>
      </p:sp>
      <p:sp>
        <p:nvSpPr>
          <p:cNvPr id="3" name="Content Placeholder 2"/>
          <p:cNvSpPr>
            <a:spLocks noGrp="1"/>
          </p:cNvSpPr>
          <p:nvPr>
            <p:ph idx="1"/>
          </p:nvPr>
        </p:nvSpPr>
        <p:spPr>
          <a:xfrm>
            <a:off x="364734" y="800100"/>
            <a:ext cx="8379216" cy="2514600"/>
          </a:xfrm>
        </p:spPr>
        <p:txBody>
          <a:bodyPr/>
          <a:lstStyle/>
          <a:p>
            <a:r>
              <a:rPr lang="en-US" sz="2200" dirty="0" smtClean="0"/>
              <a:t>What if Max was offered insurance at his new job but did not take it?</a:t>
            </a:r>
          </a:p>
          <a:p>
            <a:pPr lvl="1"/>
            <a:r>
              <a:rPr lang="en-US" sz="2000" dirty="0" smtClean="0"/>
              <a:t>Jan–Mar: Uninsured and unemployed</a:t>
            </a:r>
          </a:p>
          <a:p>
            <a:pPr lvl="1"/>
            <a:r>
              <a:rPr lang="en-US" sz="2000" dirty="0" smtClean="0"/>
              <a:t>April–Dec: Uninsured and employed, with an offer of coverage for $85 per pay period (every two weeks) beginning on April 28.</a:t>
            </a:r>
          </a:p>
          <a:p>
            <a:pPr lvl="2"/>
            <a:r>
              <a:rPr lang="en-US" dirty="0" smtClean="0"/>
              <a:t>18 pay periods x $85 = $1,530</a:t>
            </a:r>
          </a:p>
          <a:p>
            <a:pPr marL="457200" lvl="1"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44</a:t>
            </a:fld>
            <a:endParaRPr lang="en-US" dirty="0"/>
          </a:p>
        </p:txBody>
      </p:sp>
      <p:pic>
        <p:nvPicPr>
          <p:cNvPr id="5" name="Picture 4"/>
          <p:cNvPicPr>
            <a:picLocks noChangeAspect="1"/>
          </p:cNvPicPr>
          <p:nvPr/>
        </p:nvPicPr>
        <p:blipFill>
          <a:blip r:embed="rId2"/>
          <a:stretch>
            <a:fillRect/>
          </a:stretch>
        </p:blipFill>
        <p:spPr>
          <a:xfrm>
            <a:off x="1879660" y="3314700"/>
            <a:ext cx="5308479" cy="2438400"/>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6" name="TextBox 5"/>
          <p:cNvSpPr txBox="1"/>
          <p:nvPr/>
        </p:nvSpPr>
        <p:spPr>
          <a:xfrm>
            <a:off x="6255713" y="4406900"/>
            <a:ext cx="660400" cy="338554"/>
          </a:xfrm>
          <a:prstGeom prst="rect">
            <a:avLst/>
          </a:prstGeom>
          <a:noFill/>
        </p:spPr>
        <p:txBody>
          <a:bodyPr wrap="square" rtlCol="0">
            <a:spAutoFit/>
          </a:bodyPr>
          <a:lstStyle/>
          <a:p>
            <a:r>
              <a:rPr lang="en-US" sz="1600" dirty="0" smtClean="0">
                <a:latin typeface="Franklin Gothic Book"/>
                <a:cs typeface="Franklin Gothic Book"/>
              </a:rPr>
              <a:t>1530</a:t>
            </a:r>
            <a:endParaRPr lang="en-US" sz="1600" dirty="0">
              <a:latin typeface="Franklin Gothic Book"/>
              <a:cs typeface="Franklin Gothic Book"/>
            </a:endParaRPr>
          </a:p>
        </p:txBody>
      </p:sp>
      <p:sp>
        <p:nvSpPr>
          <p:cNvPr id="7" name="TextBox 6"/>
          <p:cNvSpPr txBox="1"/>
          <p:nvPr/>
        </p:nvSpPr>
        <p:spPr>
          <a:xfrm>
            <a:off x="6235639" y="4645105"/>
            <a:ext cx="660400" cy="338554"/>
          </a:xfrm>
          <a:prstGeom prst="rect">
            <a:avLst/>
          </a:prstGeom>
          <a:noFill/>
        </p:spPr>
        <p:txBody>
          <a:bodyPr wrap="square" rtlCol="0">
            <a:spAutoFit/>
          </a:bodyPr>
          <a:lstStyle/>
          <a:p>
            <a:pPr algn="r"/>
            <a:r>
              <a:rPr lang="en-US" sz="1600" dirty="0" smtClean="0">
                <a:latin typeface="Franklin Gothic Book"/>
                <a:cs typeface="Franklin Gothic Book"/>
              </a:rPr>
              <a:t>8</a:t>
            </a:r>
            <a:endParaRPr lang="en-US" dirty="0"/>
          </a:p>
        </p:txBody>
      </p:sp>
      <p:sp>
        <p:nvSpPr>
          <p:cNvPr id="8" name="TextBox 7"/>
          <p:cNvSpPr txBox="1"/>
          <p:nvPr/>
        </p:nvSpPr>
        <p:spPr>
          <a:xfrm>
            <a:off x="6264855" y="4882506"/>
            <a:ext cx="660400" cy="369332"/>
          </a:xfrm>
          <a:prstGeom prst="rect">
            <a:avLst/>
          </a:prstGeom>
          <a:noFill/>
        </p:spPr>
        <p:txBody>
          <a:bodyPr wrap="square" rtlCol="0">
            <a:spAutoFit/>
          </a:bodyPr>
          <a:lstStyle/>
          <a:p>
            <a:r>
              <a:rPr lang="en-US" b="1" dirty="0" smtClean="0">
                <a:latin typeface="Franklin Gothic Book"/>
                <a:cs typeface="Franklin Gothic Book"/>
              </a:rPr>
              <a:t>  </a:t>
            </a:r>
            <a:r>
              <a:rPr lang="en-US" sz="1600" b="1" dirty="0" smtClean="0">
                <a:latin typeface="Franklin Gothic Book"/>
                <a:cs typeface="Franklin Gothic Book"/>
              </a:rPr>
              <a:t>191</a:t>
            </a:r>
            <a:endParaRPr lang="en-US" sz="1600" b="1" dirty="0">
              <a:latin typeface="Franklin Gothic Book"/>
              <a:cs typeface="Franklin Gothic Book"/>
            </a:endParaRPr>
          </a:p>
        </p:txBody>
      </p:sp>
      <p:sp>
        <p:nvSpPr>
          <p:cNvPr id="9" name="TextBox 8"/>
          <p:cNvSpPr txBox="1"/>
          <p:nvPr/>
        </p:nvSpPr>
        <p:spPr>
          <a:xfrm>
            <a:off x="6252025" y="5169029"/>
            <a:ext cx="660400" cy="338554"/>
          </a:xfrm>
          <a:prstGeom prst="rect">
            <a:avLst/>
          </a:prstGeom>
          <a:noFill/>
        </p:spPr>
        <p:txBody>
          <a:bodyPr wrap="square" rtlCol="0">
            <a:spAutoFit/>
          </a:bodyPr>
          <a:lstStyle/>
          <a:p>
            <a:r>
              <a:rPr lang="en-US" sz="1600" dirty="0" smtClean="0">
                <a:latin typeface="Franklin Gothic Book"/>
                <a:cs typeface="Franklin Gothic Book"/>
              </a:rPr>
              <a:t>2292</a:t>
            </a:r>
            <a:endParaRPr lang="en-US" sz="1600" dirty="0">
              <a:latin typeface="Franklin Gothic Book"/>
              <a:cs typeface="Franklin Gothic Book"/>
            </a:endParaRPr>
          </a:p>
        </p:txBody>
      </p:sp>
    </p:spTree>
    <p:extLst>
      <p:ext uri="{BB962C8B-B14F-4D97-AF65-F5344CB8AC3E}">
        <p14:creationId xmlns:p14="http://schemas.microsoft.com/office/powerpoint/2010/main" val="1998106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Variation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45</a:t>
            </a:fld>
            <a:endParaRPr lang="en-US" dirty="0"/>
          </a:p>
        </p:txBody>
      </p:sp>
      <p:pic>
        <p:nvPicPr>
          <p:cNvPr id="5" name="Picture 4"/>
          <p:cNvPicPr>
            <a:picLocks noChangeAspect="1"/>
          </p:cNvPicPr>
          <p:nvPr/>
        </p:nvPicPr>
        <p:blipFill>
          <a:blip r:embed="rId2"/>
          <a:stretch>
            <a:fillRect/>
          </a:stretch>
        </p:blipFill>
        <p:spPr>
          <a:xfrm>
            <a:off x="144780" y="2234907"/>
            <a:ext cx="5392426" cy="3565818"/>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a:stretch>
            <a:fillRect/>
          </a:stretch>
        </p:blipFill>
        <p:spPr>
          <a:xfrm>
            <a:off x="144780" y="796409"/>
            <a:ext cx="8778240" cy="1182561"/>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9" name="Rectangle 8"/>
          <p:cNvSpPr/>
          <p:nvPr/>
        </p:nvSpPr>
        <p:spPr>
          <a:xfrm>
            <a:off x="144780" y="2727041"/>
            <a:ext cx="5392426" cy="79721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144780" y="3562351"/>
            <a:ext cx="5392426" cy="2171699"/>
          </a:xfrm>
          <a:prstGeom prst="rect">
            <a:avLst/>
          </a:prstGeom>
          <a:noFill/>
          <a:ln>
            <a:solidFill>
              <a:srgbClr val="00A24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2" name="Straight Arrow Connector 11"/>
          <p:cNvCxnSpPr>
            <a:stCxn id="31" idx="1"/>
          </p:cNvCxnSpPr>
          <p:nvPr/>
        </p:nvCxnSpPr>
        <p:spPr>
          <a:xfrm flipH="1">
            <a:off x="5550038" y="3113514"/>
            <a:ext cx="285871" cy="49850"/>
          </a:xfrm>
          <a:prstGeom prst="straightConnector1">
            <a:avLst/>
          </a:prstGeom>
          <a:ln>
            <a:tailEnd type="triangle"/>
          </a:ln>
          <a:effectLst/>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32" idx="1"/>
          </p:cNvCxnSpPr>
          <p:nvPr/>
        </p:nvCxnSpPr>
        <p:spPr>
          <a:xfrm flipH="1" flipV="1">
            <a:off x="5537207" y="4684146"/>
            <a:ext cx="273044" cy="205174"/>
          </a:xfrm>
          <a:prstGeom prst="straightConnector1">
            <a:avLst/>
          </a:prstGeom>
          <a:ln>
            <a:solidFill>
              <a:srgbClr val="00A249"/>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835909" y="2374850"/>
            <a:ext cx="3112769" cy="1477328"/>
          </a:xfrm>
          <a:prstGeom prst="rect">
            <a:avLst/>
          </a:prstGeom>
          <a:solidFill>
            <a:schemeClr val="bg1"/>
          </a:solidFill>
          <a:ln w="19050">
            <a:solidFill>
              <a:schemeClr val="accent2"/>
            </a:solid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Franklin Gothic Book" panose="020B0503020102020204" pitchFamily="34" charset="0"/>
              </a:rPr>
              <a:t>Months with no employer offer. Measure affordability of Mkt coverage. </a:t>
            </a:r>
          </a:p>
          <a:p>
            <a:pPr marL="285750" indent="-285750">
              <a:buClr>
                <a:srgbClr val="FF0000"/>
              </a:buClr>
              <a:buFont typeface="Wingdings" charset="2"/>
              <a:buChar char="û"/>
            </a:pPr>
            <a:r>
              <a:rPr lang="en-US" dirty="0">
                <a:latin typeface="Franklin Gothic Book" panose="020B0503020102020204" pitchFamily="34" charset="0"/>
              </a:rPr>
              <a:t>Code A exemption does not apply. </a:t>
            </a:r>
          </a:p>
        </p:txBody>
      </p:sp>
      <p:sp>
        <p:nvSpPr>
          <p:cNvPr id="32" name="TextBox 31"/>
          <p:cNvSpPr txBox="1"/>
          <p:nvPr/>
        </p:nvSpPr>
        <p:spPr>
          <a:xfrm>
            <a:off x="5810251" y="4012156"/>
            <a:ext cx="3112769" cy="1754327"/>
          </a:xfrm>
          <a:prstGeom prst="rect">
            <a:avLst/>
          </a:prstGeom>
          <a:solidFill>
            <a:schemeClr val="bg1"/>
          </a:solidFill>
          <a:ln w="19050">
            <a:solidFill>
              <a:srgbClr val="00A249"/>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defRPr sz="1400">
                <a:solidFill>
                  <a:schemeClr val="dk1"/>
                </a:solidFill>
                <a:latin typeface="Franklin Gothic Book" panose="020B05030201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dirty="0"/>
              <a:t>Months with employer offer. Measure affordability of employer offer, using annualized premium. </a:t>
            </a:r>
          </a:p>
          <a:p>
            <a:pPr marL="285750" indent="-285750">
              <a:buClr>
                <a:srgbClr val="00A249"/>
              </a:buClr>
              <a:buFont typeface="Wingdings" charset="2"/>
              <a:buChar char="ü"/>
            </a:pPr>
            <a:r>
              <a:rPr lang="en-US" sz="1800" dirty="0" smtClean="0"/>
              <a:t>Code </a:t>
            </a:r>
            <a:r>
              <a:rPr lang="en-US" sz="1800" dirty="0"/>
              <a:t>A </a:t>
            </a:r>
            <a:r>
              <a:rPr lang="en-US" sz="1800" dirty="0" smtClean="0"/>
              <a:t>exemption apples for these months. </a:t>
            </a:r>
            <a:endParaRPr lang="en-US" sz="1800" dirty="0"/>
          </a:p>
        </p:txBody>
      </p:sp>
    </p:spTree>
    <p:extLst>
      <p:ext uri="{BB962C8B-B14F-4D97-AF65-F5344CB8AC3E}">
        <p14:creationId xmlns:p14="http://schemas.microsoft.com/office/powerpoint/2010/main" val="3026939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Advanced-Level Examples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4968298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a:t>
            </a:r>
            <a:endParaRPr lang="en-US" dirty="0"/>
          </a:p>
        </p:txBody>
      </p:sp>
      <p:sp>
        <p:nvSpPr>
          <p:cNvPr id="3" name="Content Placeholder 2"/>
          <p:cNvSpPr>
            <a:spLocks noGrp="1"/>
          </p:cNvSpPr>
          <p:nvPr>
            <p:ph idx="1"/>
          </p:nvPr>
        </p:nvSpPr>
        <p:spPr>
          <a:xfrm>
            <a:off x="364734" y="800100"/>
            <a:ext cx="8379216" cy="1110996"/>
          </a:xfrm>
        </p:spPr>
        <p:txBody>
          <a:bodyPr/>
          <a:lstStyle/>
          <a:p>
            <a:r>
              <a:rPr lang="en-US" sz="2000" dirty="0" smtClean="0"/>
              <a:t>Jake and Nina had insurance through the Marketplace. On April 1 they welcomed a baby, Roman, and he joined their health plan as of that day. </a:t>
            </a:r>
          </a:p>
          <a:p>
            <a:r>
              <a:rPr lang="en-US" sz="2000" dirty="0" smtClean="0"/>
              <a:t>They received two Forms 1095-A. </a:t>
            </a:r>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47</a:t>
            </a:fld>
            <a:endParaRPr lang="en-US" dirty="0"/>
          </a:p>
        </p:txBody>
      </p:sp>
      <p:pic>
        <p:nvPicPr>
          <p:cNvPr id="5" name="Picture 4"/>
          <p:cNvPicPr>
            <a:picLocks noChangeAspect="1"/>
          </p:cNvPicPr>
          <p:nvPr/>
        </p:nvPicPr>
        <p:blipFill rotWithShape="1">
          <a:blip r:embed="rId2"/>
          <a:srcRect t="969" b="-1"/>
          <a:stretch/>
        </p:blipFill>
        <p:spPr>
          <a:xfrm>
            <a:off x="4651665" y="2041864"/>
            <a:ext cx="4340272" cy="4257209"/>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3"/>
          <a:srcRect t="587"/>
          <a:stretch/>
        </p:blipFill>
        <p:spPr>
          <a:xfrm>
            <a:off x="269162" y="2041864"/>
            <a:ext cx="4285180" cy="4248331"/>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6077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75" y="722988"/>
            <a:ext cx="8919221" cy="4919898"/>
          </a:xfrm>
          <a:prstGeom prst="rect">
            <a:avLst/>
          </a:prstGeom>
        </p:spPr>
      </p:pic>
      <p:sp>
        <p:nvSpPr>
          <p:cNvPr id="2" name="Title 1"/>
          <p:cNvSpPr>
            <a:spLocks noGrp="1"/>
          </p:cNvSpPr>
          <p:nvPr>
            <p:ph type="title"/>
          </p:nvPr>
        </p:nvSpPr>
        <p:spPr/>
        <p:txBody>
          <a:bodyPr/>
          <a:lstStyle/>
          <a:p>
            <a:r>
              <a:rPr lang="en-US" dirty="0" smtClean="0"/>
              <a:t>Example 7 </a:t>
            </a:r>
            <a:endParaRPr lang="en-US" dirty="0"/>
          </a:p>
        </p:txBody>
      </p:sp>
      <p:sp>
        <p:nvSpPr>
          <p:cNvPr id="3" name="Content Placeholder 2"/>
          <p:cNvSpPr>
            <a:spLocks noGrp="1"/>
          </p:cNvSpPr>
          <p:nvPr>
            <p:ph idx="1"/>
          </p:nvPr>
        </p:nvSpPr>
        <p:spPr>
          <a:xfrm>
            <a:off x="339075" y="5634008"/>
            <a:ext cx="8379216" cy="715695"/>
          </a:xfrm>
        </p:spPr>
        <p:style>
          <a:lnRef idx="1">
            <a:schemeClr val="accent2"/>
          </a:lnRef>
          <a:fillRef idx="2">
            <a:schemeClr val="accent2"/>
          </a:fillRef>
          <a:effectRef idx="1">
            <a:schemeClr val="accent2"/>
          </a:effectRef>
          <a:fontRef idx="minor">
            <a:schemeClr val="dk1"/>
          </a:fontRef>
        </p:style>
        <p:txBody>
          <a:bodyPr/>
          <a:lstStyle/>
          <a:p>
            <a:r>
              <a:rPr lang="en-US" sz="2000" dirty="0" smtClean="0">
                <a:latin typeface="Franklin Gothic Book"/>
                <a:cs typeface="Franklin Gothic Book"/>
              </a:rPr>
              <a:t>Note that even though the number of people in the household changed during the year, the year-end tax family size is used. </a:t>
            </a:r>
            <a:endParaRPr lang="en-US" sz="2000" dirty="0">
              <a:latin typeface="Franklin Gothic Book"/>
              <a:cs typeface="Franklin Gothic Book"/>
            </a:endParaRP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48</a:t>
            </a:fld>
            <a:endParaRPr lang="en-US" dirty="0"/>
          </a:p>
        </p:txBody>
      </p:sp>
    </p:spTree>
    <p:extLst>
      <p:ext uri="{BB962C8B-B14F-4D97-AF65-F5344CB8AC3E}">
        <p14:creationId xmlns:p14="http://schemas.microsoft.com/office/powerpoint/2010/main" val="2613420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a:t>
            </a:r>
            <a:endParaRPr lang="en-US" dirty="0"/>
          </a:p>
        </p:txBody>
      </p:sp>
      <p:sp>
        <p:nvSpPr>
          <p:cNvPr id="3" name="Content Placeholder 2"/>
          <p:cNvSpPr>
            <a:spLocks noGrp="1"/>
          </p:cNvSpPr>
          <p:nvPr>
            <p:ph idx="1"/>
          </p:nvPr>
        </p:nvSpPr>
        <p:spPr>
          <a:xfrm>
            <a:off x="364734" y="5257800"/>
            <a:ext cx="8379216" cy="563880"/>
          </a:xfrm>
        </p:spPr>
        <p:txBody>
          <a:bodyPr/>
          <a:lstStyle/>
          <a:p>
            <a:endParaRPr lang="en-US"/>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49</a:t>
            </a:fld>
            <a:endParaRPr lang="en-US" dirty="0"/>
          </a:p>
        </p:txBody>
      </p:sp>
      <p:pic>
        <p:nvPicPr>
          <p:cNvPr id="7" name="Picture 6"/>
          <p:cNvPicPr>
            <a:picLocks noChangeAspect="1"/>
          </p:cNvPicPr>
          <p:nvPr/>
        </p:nvPicPr>
        <p:blipFill>
          <a:blip r:embed="rId2"/>
          <a:stretch>
            <a:fillRect/>
          </a:stretch>
        </p:blipFill>
        <p:spPr>
          <a:xfrm>
            <a:off x="189344" y="761428"/>
            <a:ext cx="8778240" cy="5268148"/>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6" name="Rounded Rectangle 5"/>
          <p:cNvSpPr/>
          <p:nvPr/>
        </p:nvSpPr>
        <p:spPr>
          <a:xfrm>
            <a:off x="251340" y="4465120"/>
            <a:ext cx="8605998" cy="88696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93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ACA Worksheet: </a:t>
            </a:r>
            <a:r>
              <a:rPr lang="en-US" dirty="0"/>
              <a:t>Full-Year Coverage or Exemption</a:t>
            </a:r>
          </a:p>
        </p:txBody>
      </p:sp>
      <p:sp>
        <p:nvSpPr>
          <p:cNvPr id="3" name="Content Placeholder 2"/>
          <p:cNvSpPr>
            <a:spLocks noGrp="1"/>
          </p:cNvSpPr>
          <p:nvPr>
            <p:ph idx="1"/>
          </p:nvPr>
        </p:nvSpPr>
        <p:spPr>
          <a:xfrm>
            <a:off x="364734" y="3127248"/>
            <a:ext cx="8379216" cy="1380744"/>
          </a:xfrm>
        </p:spPr>
        <p:txBody>
          <a:bodyPr/>
          <a:lstStyle/>
          <a:p>
            <a:r>
              <a:rPr lang="en-US" sz="2200" dirty="0"/>
              <a:t>To check the box on Line 61, must:</a:t>
            </a:r>
            <a:endParaRPr lang="en-US" dirty="0" smtClean="0"/>
          </a:p>
          <a:p>
            <a:pPr lvl="1" indent="-274320">
              <a:buClr>
                <a:srgbClr val="00B050"/>
              </a:buClr>
              <a:buFont typeface="Wingdings" panose="05000000000000000000" pitchFamily="2" charset="2"/>
              <a:buChar char="ü"/>
            </a:pPr>
            <a:r>
              <a:rPr lang="en-US" dirty="0"/>
              <a:t>Indicate in the Household Questions that there is no exemption, and</a:t>
            </a:r>
          </a:p>
          <a:p>
            <a:pPr lvl="1" indent="-274320">
              <a:buClr>
                <a:srgbClr val="00B050"/>
              </a:buClr>
              <a:buFont typeface="Wingdings" panose="05000000000000000000" pitchFamily="2" charset="2"/>
              <a:buChar char="ü"/>
            </a:pPr>
            <a:r>
              <a:rPr lang="en-US" dirty="0"/>
              <a:t>Check the first box indicating full-year MEC (or exemption) for each individual on the tax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a:t>
            </a:fld>
            <a:endParaRPr lang="en-US" dirty="0"/>
          </a:p>
        </p:txBody>
      </p:sp>
      <p:pic>
        <p:nvPicPr>
          <p:cNvPr id="7" name="Picture 6"/>
          <p:cNvPicPr>
            <a:picLocks noChangeAspect="1"/>
          </p:cNvPicPr>
          <p:nvPr/>
        </p:nvPicPr>
        <p:blipFill rotWithShape="1">
          <a:blip r:embed="rId2"/>
          <a:srcRect t="41977"/>
          <a:stretch/>
        </p:blipFill>
        <p:spPr>
          <a:xfrm>
            <a:off x="165222" y="1009893"/>
            <a:ext cx="8778240" cy="1866607"/>
          </a:xfrm>
          <a:prstGeom prst="rect">
            <a:avLst/>
          </a:prstGeom>
          <a:ln w="1905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8694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a:t>
            </a:r>
            <a:endParaRPr lang="en-US" dirty="0"/>
          </a:p>
        </p:txBody>
      </p:sp>
      <p:sp>
        <p:nvSpPr>
          <p:cNvPr id="3" name="Content Placeholder 2"/>
          <p:cNvSpPr>
            <a:spLocks noGrp="1"/>
          </p:cNvSpPr>
          <p:nvPr>
            <p:ph idx="1"/>
          </p:nvPr>
        </p:nvSpPr>
        <p:spPr>
          <a:xfrm>
            <a:off x="364734" y="4977141"/>
            <a:ext cx="8379216" cy="844539"/>
          </a:xfrm>
        </p:spPr>
        <p:style>
          <a:lnRef idx="1">
            <a:schemeClr val="accent2"/>
          </a:lnRef>
          <a:fillRef idx="2">
            <a:schemeClr val="accent2"/>
          </a:fillRef>
          <a:effectRef idx="1">
            <a:schemeClr val="accent2"/>
          </a:effectRef>
          <a:fontRef idx="minor">
            <a:schemeClr val="dk1"/>
          </a:fontRef>
        </p:style>
        <p:txBody>
          <a:bodyPr/>
          <a:lstStyle/>
          <a:p>
            <a:r>
              <a:rPr lang="en-US" sz="2000" dirty="0" smtClean="0">
                <a:latin typeface="Franklin Gothic Book"/>
                <a:cs typeface="Franklin Gothic Book"/>
              </a:rPr>
              <a:t>Line 10 is expanded to help make a determination about whether to compute annual PTC in Line 11 or monthly PTC in Lines 12-23.</a:t>
            </a:r>
            <a:endParaRPr lang="en-US" sz="2000" dirty="0">
              <a:latin typeface="Franklin Gothic Book"/>
              <a:cs typeface="Franklin Gothic Book"/>
            </a:endParaRP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50</a:t>
            </a:fld>
            <a:endParaRPr lang="en-US" dirty="0"/>
          </a:p>
        </p:txBody>
      </p:sp>
      <p:pic>
        <p:nvPicPr>
          <p:cNvPr id="5" name="Picture 4"/>
          <p:cNvPicPr>
            <a:picLocks noChangeAspect="1"/>
          </p:cNvPicPr>
          <p:nvPr/>
        </p:nvPicPr>
        <p:blipFill>
          <a:blip r:embed="rId2"/>
          <a:stretch>
            <a:fillRect/>
          </a:stretch>
        </p:blipFill>
        <p:spPr>
          <a:xfrm>
            <a:off x="177724" y="901447"/>
            <a:ext cx="8778240" cy="3850945"/>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72717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a:t>
            </a:r>
            <a:endParaRPr lang="en-US" dirty="0"/>
          </a:p>
        </p:txBody>
      </p:sp>
      <p:sp>
        <p:nvSpPr>
          <p:cNvPr id="3" name="Content Placeholder 2"/>
          <p:cNvSpPr>
            <a:spLocks noGrp="1"/>
          </p:cNvSpPr>
          <p:nvPr>
            <p:ph idx="1"/>
          </p:nvPr>
        </p:nvSpPr>
        <p:spPr>
          <a:xfrm>
            <a:off x="364734" y="5422392"/>
            <a:ext cx="8379216" cy="399288"/>
          </a:xfrm>
        </p:spPr>
        <p:txBody>
          <a:bodyPr/>
          <a:lstStyle/>
          <a:p>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51</a:t>
            </a:fld>
            <a:endParaRPr lang="en-US" dirty="0"/>
          </a:p>
        </p:txBody>
      </p:sp>
      <p:pic>
        <p:nvPicPr>
          <p:cNvPr id="5" name="Picture 4"/>
          <p:cNvPicPr>
            <a:picLocks noChangeAspect="1"/>
          </p:cNvPicPr>
          <p:nvPr/>
        </p:nvPicPr>
        <p:blipFill>
          <a:blip r:embed="rId2"/>
          <a:stretch>
            <a:fillRect/>
          </a:stretch>
        </p:blipFill>
        <p:spPr>
          <a:xfrm>
            <a:off x="190553" y="610969"/>
            <a:ext cx="8778240" cy="5805907"/>
          </a:xfrm>
          <a:prstGeom prst="rect">
            <a:avLst/>
          </a:prstGeom>
          <a:ln w="19050">
            <a:solidFill>
              <a:schemeClr val="bg1">
                <a:lumMod val="50000"/>
              </a:schemeClr>
            </a:solidFill>
          </a:ln>
          <a:effectLst>
            <a:outerShdw blurRad="50800" dist="38100" dir="2700000" algn="tl" rotWithShape="0">
              <a:prstClr val="black">
                <a:alpha val="40000"/>
              </a:prstClr>
            </a:outerShdw>
          </a:effectLst>
        </p:spPr>
      </p:pic>
      <p:sp>
        <p:nvSpPr>
          <p:cNvPr id="6" name="Rounded Rectangle 5"/>
          <p:cNvSpPr/>
          <p:nvPr/>
        </p:nvSpPr>
        <p:spPr>
          <a:xfrm>
            <a:off x="212854" y="2694899"/>
            <a:ext cx="8729088" cy="73009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98475" y="3442747"/>
            <a:ext cx="8729088" cy="2011680"/>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504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629649" cy="516966"/>
          </a:xfrm>
        </p:spPr>
        <p:txBody>
          <a:bodyPr/>
          <a:lstStyle/>
          <a:p>
            <a:r>
              <a:rPr lang="en-US" dirty="0"/>
              <a:t>New ACA </a:t>
            </a:r>
            <a:r>
              <a:rPr lang="en-US" dirty="0" smtClean="0"/>
              <a:t>Worksheet: Part-Year </a:t>
            </a:r>
            <a:r>
              <a:rPr lang="en-US" dirty="0"/>
              <a:t>Shared Responsibility Payment</a:t>
            </a:r>
          </a:p>
        </p:txBody>
      </p:sp>
      <p:sp>
        <p:nvSpPr>
          <p:cNvPr id="3" name="Content Placeholder 2"/>
          <p:cNvSpPr>
            <a:spLocks noGrp="1"/>
          </p:cNvSpPr>
          <p:nvPr>
            <p:ph idx="1"/>
          </p:nvPr>
        </p:nvSpPr>
        <p:spPr>
          <a:xfrm>
            <a:off x="364734" y="3127248"/>
            <a:ext cx="8379216" cy="2621280"/>
          </a:xfrm>
        </p:spPr>
        <p:txBody>
          <a:bodyPr/>
          <a:lstStyle/>
          <a:p>
            <a:r>
              <a:rPr lang="en-US" sz="2200" dirty="0"/>
              <a:t>Check this box for some months with a shared responsibility payment and some months without</a:t>
            </a:r>
            <a:endParaRPr lang="en-US" sz="2000" dirty="0"/>
          </a:p>
          <a:p>
            <a:r>
              <a:rPr lang="en-US" sz="2200" dirty="0"/>
              <a:t>Checking this middle box will make the month boxes red and require responses. Check the months with </a:t>
            </a:r>
            <a:r>
              <a:rPr lang="en-US" sz="2200" u="sng" dirty="0"/>
              <a:t>no coverage</a:t>
            </a:r>
            <a:r>
              <a:rPr lang="en-US" sz="2200" dirty="0"/>
              <a:t> and </a:t>
            </a:r>
            <a:r>
              <a:rPr lang="en-US" sz="2200" u="sng" dirty="0"/>
              <a:t>no exemption</a:t>
            </a:r>
            <a:r>
              <a:rPr lang="en-US" sz="2200" dirty="0"/>
              <a:t> (i.e., penalty months)</a:t>
            </a:r>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6</a:t>
            </a:fld>
            <a:endParaRPr lang="en-US" dirty="0"/>
          </a:p>
        </p:txBody>
      </p:sp>
      <p:pic>
        <p:nvPicPr>
          <p:cNvPr id="5" name="Picture 4"/>
          <p:cNvPicPr>
            <a:picLocks noChangeAspect="1"/>
          </p:cNvPicPr>
          <p:nvPr/>
        </p:nvPicPr>
        <p:blipFill>
          <a:blip r:embed="rId2"/>
          <a:stretch>
            <a:fillRect/>
          </a:stretch>
        </p:blipFill>
        <p:spPr>
          <a:xfrm>
            <a:off x="165222" y="1009893"/>
            <a:ext cx="8778240" cy="1882616"/>
          </a:xfrm>
          <a:prstGeom prst="rect">
            <a:avLst/>
          </a:prstGeom>
          <a:ln w="1905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731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629649" cy="516966"/>
          </a:xfrm>
        </p:spPr>
        <p:txBody>
          <a:bodyPr/>
          <a:lstStyle/>
          <a:p>
            <a:r>
              <a:rPr lang="en-US" dirty="0"/>
              <a:t>New ACA Worksheet: Full-Year Shared Responsibility Payment</a:t>
            </a:r>
          </a:p>
        </p:txBody>
      </p:sp>
      <p:sp>
        <p:nvSpPr>
          <p:cNvPr id="3" name="Content Placeholder 2"/>
          <p:cNvSpPr>
            <a:spLocks noGrp="1"/>
          </p:cNvSpPr>
          <p:nvPr>
            <p:ph idx="1"/>
          </p:nvPr>
        </p:nvSpPr>
        <p:spPr>
          <a:xfrm>
            <a:off x="364734" y="3062796"/>
            <a:ext cx="8379216" cy="2758884"/>
          </a:xfrm>
        </p:spPr>
        <p:txBody>
          <a:bodyPr/>
          <a:lstStyle/>
          <a:p>
            <a:r>
              <a:rPr lang="en-US" sz="2200" dirty="0"/>
              <a:t>Check this box if the person has no coverage and no exemption and will make a payment for the entire year</a:t>
            </a:r>
            <a:endParaRPr lang="en-US" dirty="0"/>
          </a:p>
          <a:p>
            <a:r>
              <a:rPr lang="en-US" sz="2200" dirty="0"/>
              <a:t>No month boxes are highlighted. Checking/unchecking boxes will not change the ISRP calculation on ACA Page 2.</a:t>
            </a:r>
            <a:endParaRPr lang="en-US" dirty="0"/>
          </a:p>
          <a:p>
            <a:r>
              <a:rPr lang="en-US" sz="2200" dirty="0">
                <a:latin typeface="Franklin Gothic Medium" panose="020B0603020102020204" pitchFamily="34" charset="0"/>
              </a:rPr>
              <a:t>Quality Review Tips: </a:t>
            </a:r>
            <a:endParaRPr lang="en-US" dirty="0"/>
          </a:p>
          <a:p>
            <a:pPr lvl="1"/>
            <a:r>
              <a:rPr lang="en-US" dirty="0"/>
              <a:t>Look carefully at whether the second or third options are checked. Do not check the third option (full-year ISRP) and month boxes.</a:t>
            </a:r>
          </a:p>
          <a:p>
            <a:pPr lvl="1"/>
            <a:r>
              <a:rPr lang="en-US" dirty="0"/>
              <a:t>Review ACA Page 2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7</a:t>
            </a:fld>
            <a:endParaRPr lang="en-US" dirty="0"/>
          </a:p>
        </p:txBody>
      </p:sp>
      <p:pic>
        <p:nvPicPr>
          <p:cNvPr id="6" name="Picture 5"/>
          <p:cNvPicPr>
            <a:picLocks noChangeAspect="1"/>
          </p:cNvPicPr>
          <p:nvPr/>
        </p:nvPicPr>
        <p:blipFill>
          <a:blip r:embed="rId2"/>
          <a:stretch>
            <a:fillRect/>
          </a:stretch>
        </p:blipFill>
        <p:spPr>
          <a:xfrm>
            <a:off x="165222" y="1012635"/>
            <a:ext cx="8778240" cy="1879874"/>
          </a:xfrm>
          <a:prstGeom prst="rect">
            <a:avLst/>
          </a:prstGeom>
          <a:ln w="1905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3078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ACA Worksheet – Page 2</a:t>
            </a:r>
            <a:endParaRPr lang="en-US" dirty="0"/>
          </a:p>
        </p:txBody>
      </p:sp>
      <p:sp>
        <p:nvSpPr>
          <p:cNvPr id="3" name="Content Placeholder 2"/>
          <p:cNvSpPr>
            <a:spLocks noGrp="1"/>
          </p:cNvSpPr>
          <p:nvPr>
            <p:ph idx="1"/>
          </p:nvPr>
        </p:nvSpPr>
        <p:spPr>
          <a:xfrm>
            <a:off x="364734" y="3817398"/>
            <a:ext cx="8379216" cy="2004282"/>
          </a:xfrm>
        </p:spPr>
        <p:txBody>
          <a:bodyPr/>
          <a:lstStyle/>
          <a:p>
            <a:r>
              <a:rPr lang="en-US" sz="2200" dirty="0"/>
              <a:t>Line 7 is a required field if at least one dependent is listed on the return</a:t>
            </a:r>
            <a:endParaRPr lang="en-US" dirty="0"/>
          </a:p>
          <a:p>
            <a:pPr lvl="1"/>
            <a:r>
              <a:rPr lang="en-US" dirty="0"/>
              <a:t>Remember: ONLY enter the dependent’s modified AGI (MAGI) if the dependent has a tax filing requirement (Pub. 4012, A-2)</a:t>
            </a:r>
          </a:p>
          <a:p>
            <a:pPr lvl="1"/>
            <a:r>
              <a:rPr lang="en-US" dirty="0"/>
              <a:t>Otherwise, hit F3</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pic>
        <p:nvPicPr>
          <p:cNvPr id="5" name="Picture 4"/>
          <p:cNvPicPr>
            <a:picLocks noChangeAspect="1"/>
          </p:cNvPicPr>
          <p:nvPr/>
        </p:nvPicPr>
        <p:blipFill>
          <a:blip r:embed="rId2"/>
          <a:stretch>
            <a:fillRect/>
          </a:stretch>
        </p:blipFill>
        <p:spPr>
          <a:xfrm>
            <a:off x="165222" y="1012635"/>
            <a:ext cx="8778240" cy="2478173"/>
          </a:xfrm>
          <a:prstGeom prst="rect">
            <a:avLst/>
          </a:prstGeom>
          <a:ln w="1905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4910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ACA Worksheet – Page 2</a:t>
            </a:r>
            <a:endParaRPr lang="en-US" dirty="0"/>
          </a:p>
        </p:txBody>
      </p:sp>
      <p:sp>
        <p:nvSpPr>
          <p:cNvPr id="3" name="Content Placeholder 2"/>
          <p:cNvSpPr>
            <a:spLocks noGrp="1"/>
          </p:cNvSpPr>
          <p:nvPr>
            <p:ph idx="1"/>
          </p:nvPr>
        </p:nvSpPr>
        <p:spPr/>
        <p:txBody>
          <a:bodyPr/>
          <a:lstStyle/>
          <a:p>
            <a:r>
              <a:rPr lang="en-US" dirty="0" smtClean="0"/>
              <a:t>After completing the return, ask</a:t>
            </a:r>
            <a:r>
              <a:rPr lang="en-US" dirty="0"/>
              <a:t>: </a:t>
            </a:r>
            <a:r>
              <a:rPr lang="en-US" dirty="0" smtClean="0"/>
              <a:t> Does the result make </a:t>
            </a:r>
            <a:r>
              <a:rPr lang="en-US" dirty="0"/>
              <a:t>sense</a:t>
            </a:r>
            <a:r>
              <a:rPr lang="en-US" dirty="0" smtClean="0"/>
              <a:t>?</a:t>
            </a:r>
          </a:p>
          <a:p>
            <a:r>
              <a:rPr lang="en-US" dirty="0" smtClean="0"/>
              <a:t>Review Form 1040, Line 61</a:t>
            </a:r>
          </a:p>
          <a:p>
            <a:pPr lvl="1"/>
            <a:r>
              <a:rPr lang="en-US" dirty="0" smtClean="0"/>
              <a:t>Should the taxpayer owe any ISRP at all?  If not, Line 61 should be blank. </a:t>
            </a:r>
          </a:p>
          <a:p>
            <a:pPr lvl="1"/>
            <a:r>
              <a:rPr lang="en-US" dirty="0" smtClean="0"/>
              <a:t>If the taxpayer does owe ISRP, is it based on a flat-dollar amount (relatively lower income person) or a percentage of income (relatively higher income person)?</a:t>
            </a:r>
          </a:p>
          <a:p>
            <a:pPr lvl="1">
              <a:tabLst>
                <a:tab pos="3092450" algn="l"/>
              </a:tabLst>
            </a:pPr>
            <a:r>
              <a:rPr lang="en-US" dirty="0" smtClean="0"/>
              <a:t>Is the penalty amount prorated or owed for the full year?</a:t>
            </a:r>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9</a:t>
            </a:fld>
            <a:endParaRPr lang="en-US" dirty="0"/>
          </a:p>
        </p:txBody>
      </p:sp>
    </p:spTree>
    <p:extLst>
      <p:ext uri="{BB962C8B-B14F-4D97-AF65-F5344CB8AC3E}">
        <p14:creationId xmlns:p14="http://schemas.microsoft.com/office/powerpoint/2010/main" val="708214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TA Webinar - Part II - Exem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x Webinar Template.potx" id="{03E7EE8F-A30F-4EC4-8EFD-E07A49057765}" vid="{77EAF2FA-47A0-4E44-B1B5-6FBBD69ED495}"/>
    </a:ext>
  </a:extLst>
</a:theme>
</file>

<file path=ppt/theme/theme2.xml><?xml version="1.0" encoding="utf-8"?>
<a:theme xmlns:a="http://schemas.openxmlformats.org/drawingml/2006/main" name="1_VITA Webinar - Part II - Exem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x Webinar Template.potx" id="{03E7EE8F-A30F-4EC4-8EFD-E07A49057765}" vid="{77EAF2FA-47A0-4E44-B1B5-6FBBD69E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VITA Webinar - Part II - Exemptions.potx</Template>
  <TotalTime>0</TotalTime>
  <Words>2796</Words>
  <Application>Microsoft Office PowerPoint</Application>
  <PresentationFormat>On-screen Show (4:3)</PresentationFormat>
  <Paragraphs>343</Paragraphs>
  <Slides>51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Courier New</vt:lpstr>
      <vt:lpstr>Franklin Gothic Book</vt:lpstr>
      <vt:lpstr>Franklin Gothic Medium</vt:lpstr>
      <vt:lpstr>Myriad Pro Semibold</vt:lpstr>
      <vt:lpstr>Wingdings</vt:lpstr>
      <vt:lpstr>VITA Webinar - Part II - Exemptions</vt:lpstr>
      <vt:lpstr>1_VITA Webinar - Part II - Exemptions</vt:lpstr>
      <vt:lpstr>PowerPoint Presentation</vt:lpstr>
      <vt:lpstr>Agenda </vt:lpstr>
      <vt:lpstr>ACA in TaxWise</vt:lpstr>
      <vt:lpstr>New ACA Worksheet: Household Questions</vt:lpstr>
      <vt:lpstr>New ACA Worksheet: Full-Year Coverage or Exemption</vt:lpstr>
      <vt:lpstr>New ACA Worksheet: Part-Year Shared Responsibility Payment</vt:lpstr>
      <vt:lpstr>New ACA Worksheet: Full-Year Shared Responsibility Payment</vt:lpstr>
      <vt:lpstr>New ACA Worksheet – Page 2</vt:lpstr>
      <vt:lpstr>New ACA Worksheet – Page 2</vt:lpstr>
      <vt:lpstr>Sequence – In what order do I complete the ACA elements?</vt:lpstr>
      <vt:lpstr>Basic-Level Examples</vt:lpstr>
      <vt:lpstr>Example 1 </vt:lpstr>
      <vt:lpstr>Example 1 </vt:lpstr>
      <vt:lpstr>Example 1 </vt:lpstr>
      <vt:lpstr>Example 1: Variation</vt:lpstr>
      <vt:lpstr>Example 1: Variation</vt:lpstr>
      <vt:lpstr>Example 1 Variation </vt:lpstr>
      <vt:lpstr>Example 1: Variation </vt:lpstr>
      <vt:lpstr>Example 2 </vt:lpstr>
      <vt:lpstr>Example 2 </vt:lpstr>
      <vt:lpstr>Example 3</vt:lpstr>
      <vt:lpstr>Example 3</vt:lpstr>
      <vt:lpstr>Example 3</vt:lpstr>
      <vt:lpstr>Example 4</vt:lpstr>
      <vt:lpstr>Example 4</vt:lpstr>
      <vt:lpstr>Example 4</vt:lpstr>
      <vt:lpstr>Example 4</vt:lpstr>
      <vt:lpstr>Example 4: Variation</vt:lpstr>
      <vt:lpstr>Example 4 Variation </vt:lpstr>
      <vt:lpstr>Example 5</vt:lpstr>
      <vt:lpstr>Example 5</vt:lpstr>
      <vt:lpstr>Example 5</vt:lpstr>
      <vt:lpstr>Example 5</vt:lpstr>
      <vt:lpstr>Example 5</vt:lpstr>
      <vt:lpstr>Example 5</vt:lpstr>
      <vt:lpstr>Example 5</vt:lpstr>
      <vt:lpstr>Example 5</vt:lpstr>
      <vt:lpstr>Example 5</vt:lpstr>
      <vt:lpstr>Example 5</vt:lpstr>
      <vt:lpstr>Example 5</vt:lpstr>
      <vt:lpstr>Example 5</vt:lpstr>
      <vt:lpstr>Example 5</vt:lpstr>
      <vt:lpstr>Example 5</vt:lpstr>
      <vt:lpstr>Example 5: Variation</vt:lpstr>
      <vt:lpstr>Example 5: Variation</vt:lpstr>
      <vt:lpstr>Advanced-Level Examples</vt:lpstr>
      <vt:lpstr>Example 7 </vt:lpstr>
      <vt:lpstr>Example 7 </vt:lpstr>
      <vt:lpstr>Example 7</vt:lpstr>
      <vt:lpstr>Example 7</vt:lpstr>
      <vt:lpstr>Example 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2015-11-30T20:16:37Z</dcterms:created>
  <dcterms:modified xsi:type="dcterms:W3CDTF">2015-11-30T20:16:50Z</dcterms:modified>
</cp:coreProperties>
</file>