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6"/>
  </p:notesMasterIdLst>
  <p:sldIdLst>
    <p:sldId id="264" r:id="rId2"/>
    <p:sldId id="445" r:id="rId3"/>
    <p:sldId id="466" r:id="rId4"/>
    <p:sldId id="467" r:id="rId5"/>
    <p:sldId id="402" r:id="rId6"/>
    <p:sldId id="362" r:id="rId7"/>
    <p:sldId id="438" r:id="rId8"/>
    <p:sldId id="363" r:id="rId9"/>
    <p:sldId id="439" r:id="rId10"/>
    <p:sldId id="366" r:id="rId11"/>
    <p:sldId id="384" r:id="rId12"/>
    <p:sldId id="385" r:id="rId13"/>
    <p:sldId id="386" r:id="rId14"/>
    <p:sldId id="387" r:id="rId15"/>
    <p:sldId id="457" r:id="rId16"/>
    <p:sldId id="464" r:id="rId17"/>
    <p:sldId id="458" r:id="rId18"/>
    <p:sldId id="465" r:id="rId19"/>
    <p:sldId id="388" r:id="rId20"/>
    <p:sldId id="389" r:id="rId21"/>
    <p:sldId id="407" r:id="rId22"/>
    <p:sldId id="409" r:id="rId23"/>
    <p:sldId id="415" r:id="rId24"/>
    <p:sldId id="410" r:id="rId25"/>
    <p:sldId id="416" r:id="rId26"/>
    <p:sldId id="411" r:id="rId27"/>
    <p:sldId id="417" r:id="rId28"/>
    <p:sldId id="412" r:id="rId29"/>
    <p:sldId id="418" r:id="rId30"/>
    <p:sldId id="459" r:id="rId31"/>
    <p:sldId id="460" r:id="rId32"/>
    <p:sldId id="461" r:id="rId33"/>
    <p:sldId id="462" r:id="rId34"/>
    <p:sldId id="463" r:id="rId35"/>
    <p:sldId id="408" r:id="rId36"/>
    <p:sldId id="414" r:id="rId37"/>
    <p:sldId id="390" r:id="rId38"/>
    <p:sldId id="391" r:id="rId39"/>
    <p:sldId id="392" r:id="rId40"/>
    <p:sldId id="393" r:id="rId41"/>
    <p:sldId id="394" r:id="rId42"/>
    <p:sldId id="341" r:id="rId43"/>
    <p:sldId id="427" r:id="rId44"/>
    <p:sldId id="45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64F"/>
    <a:srgbClr val="521C7E"/>
    <a:srgbClr val="BC351E"/>
    <a:srgbClr val="00B050"/>
    <a:srgbClr val="00A249"/>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4" d="100"/>
          <a:sy n="114" d="100"/>
        </p:scale>
        <p:origin x="13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3884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8</a:t>
            </a:fld>
            <a:endParaRPr lang="en-US"/>
          </a:p>
        </p:txBody>
      </p:sp>
    </p:spTree>
    <p:extLst>
      <p:ext uri="{BB962C8B-B14F-4D97-AF65-F5344CB8AC3E}">
        <p14:creationId xmlns:p14="http://schemas.microsoft.com/office/powerpoint/2010/main" val="3641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9</a:t>
            </a:fld>
            <a:endParaRPr lang="en-US"/>
          </a:p>
        </p:txBody>
      </p:sp>
    </p:spTree>
    <p:extLst>
      <p:ext uri="{BB962C8B-B14F-4D97-AF65-F5344CB8AC3E}">
        <p14:creationId xmlns:p14="http://schemas.microsoft.com/office/powerpoint/2010/main" val="45505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4"/>
            </a:gs>
            <a:gs pos="71000">
              <a:srgbClr val="FFFFFF"/>
            </a:gs>
          </a:gsLst>
          <a:lin ang="16200000" scaled="0"/>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575409" y="6183607"/>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of 11-21-2017</a:t>
            </a: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Advanced Topic:</a:t>
            </a:r>
          </a:p>
          <a:p>
            <a:r>
              <a:rPr lang="en-US" dirty="0">
                <a:solidFill>
                  <a:schemeClr val="accent4">
                    <a:lumMod val="75000"/>
                  </a:schemeClr>
                </a:solidFill>
              </a:rPr>
              <a:t>Premium Tax Credits</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November 21, 2017</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 Corrections</a:t>
            </a:r>
          </a:p>
        </p:txBody>
      </p:sp>
      <p:sp>
        <p:nvSpPr>
          <p:cNvPr id="3" name="Content Placeholder 2"/>
          <p:cNvSpPr>
            <a:spLocks noGrp="1"/>
          </p:cNvSpPr>
          <p:nvPr>
            <p:ph idx="1"/>
          </p:nvPr>
        </p:nvSpPr>
        <p:spPr>
          <a:xfrm>
            <a:off x="364733" y="955964"/>
            <a:ext cx="8229601" cy="3389613"/>
          </a:xfrm>
        </p:spPr>
        <p:txBody>
          <a:bodyPr/>
          <a:lstStyle/>
          <a:p>
            <a:pPr marL="0" indent="0">
              <a:buNone/>
            </a:pPr>
            <a:r>
              <a:rPr lang="en-US" sz="2200" dirty="0">
                <a:latin typeface="Franklin Gothic Medium" panose="020B0603020102020204" pitchFamily="34" charset="0"/>
              </a:rPr>
              <a:t>What if the 1095-A is wrong?</a:t>
            </a:r>
          </a:p>
          <a:p>
            <a:endParaRPr lang="en-US" sz="2000" dirty="0"/>
          </a:p>
          <a:p>
            <a:r>
              <a:rPr lang="en-US" sz="2000" dirty="0"/>
              <a:t>The taxpayer should call the Marketplace for an amended form</a:t>
            </a:r>
          </a:p>
          <a:p>
            <a:endParaRPr lang="en-US" sz="2000" dirty="0"/>
          </a:p>
          <a:p>
            <a:r>
              <a:rPr lang="en-US" sz="2000" dirty="0"/>
              <a:t>Requests for amended forms don’t always require filing delays </a:t>
            </a:r>
          </a:p>
          <a:p>
            <a:pPr lvl="1"/>
            <a:r>
              <a:rPr lang="en-US" sz="1800" dirty="0"/>
              <a:t>If an error doesn’t affect the PTC calculation (e.g., incorrect address, social security number or birth date), seek a correction, but the consumer should file anyway. Don’t wait.</a:t>
            </a:r>
          </a:p>
          <a:p>
            <a:pPr lvl="1"/>
            <a:r>
              <a:rPr lang="en-US" sz="1800" dirty="0"/>
              <a:t>If an error does affect the PTC calculation, get corrected information before filing. The consumer may be able to get the information over the phone.</a:t>
            </a:r>
          </a:p>
          <a:p>
            <a:endParaRPr lang="en-US" sz="2200" dirty="0"/>
          </a:p>
          <a:p>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sp>
        <p:nvSpPr>
          <p:cNvPr id="5" name="Content Placeholder 2"/>
          <p:cNvSpPr txBox="1">
            <a:spLocks/>
          </p:cNvSpPr>
          <p:nvPr/>
        </p:nvSpPr>
        <p:spPr>
          <a:xfrm>
            <a:off x="615166" y="4589417"/>
            <a:ext cx="7979168" cy="1041949"/>
          </a:xfrm>
          <a:prstGeom prst="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Franklin Gothic Medium" panose="020B0603020102020204" pitchFamily="34" charset="0"/>
              </a:rPr>
              <a:t>Note:  </a:t>
            </a:r>
            <a:r>
              <a:rPr lang="en-US" sz="1800" dirty="0"/>
              <a:t>An incorrect second lowest cost silver plan (SLCSP) will not be amended. </a:t>
            </a:r>
          </a:p>
          <a:p>
            <a:r>
              <a:rPr lang="en-US" sz="1800" dirty="0"/>
              <a:t>If the SLCSP is wrong, use the look-up tool to find the correct one to use on Form 8962 (FFM tool: </a:t>
            </a:r>
            <a:r>
              <a:rPr lang="en-US" sz="1800" dirty="0" err="1"/>
              <a:t>www.healthcare.gov</a:t>
            </a:r>
            <a:r>
              <a:rPr lang="en-US" sz="1800" dirty="0"/>
              <a:t>/tax-tool/) </a:t>
            </a:r>
          </a:p>
          <a:p>
            <a:endParaRPr lang="en-US" sz="2200" dirty="0"/>
          </a:p>
          <a:p>
            <a:endParaRPr lang="en-US" sz="2200" dirty="0"/>
          </a:p>
        </p:txBody>
      </p:sp>
    </p:spTree>
    <p:extLst>
      <p:ext uri="{BB962C8B-B14F-4D97-AF65-F5344CB8AC3E}">
        <p14:creationId xmlns:p14="http://schemas.microsoft.com/office/powerpoint/2010/main" val="412447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Enter Insurance Status</a:t>
            </a:r>
          </a:p>
        </p:txBody>
      </p:sp>
      <p:pic>
        <p:nvPicPr>
          <p:cNvPr id="3" name="Picture 2"/>
          <p:cNvPicPr>
            <a:picLocks noChangeAspect="1"/>
          </p:cNvPicPr>
          <p:nvPr/>
        </p:nvPicPr>
        <p:blipFill>
          <a:blip r:embed="rId2"/>
          <a:stretch>
            <a:fillRect/>
          </a:stretch>
        </p:blipFill>
        <p:spPr>
          <a:xfrm>
            <a:off x="364734" y="2891054"/>
            <a:ext cx="7315200" cy="2573540"/>
          </a:xfrm>
          <a:prstGeom prst="rect">
            <a:avLst/>
          </a:prstGeom>
          <a:ln>
            <a:solidFill>
              <a:schemeClr val="bg1">
                <a:lumMod val="75000"/>
              </a:schemeClr>
            </a:solidFill>
          </a:ln>
        </p:spPr>
      </p:pic>
      <p:pic>
        <p:nvPicPr>
          <p:cNvPr id="5" name="Picture 4"/>
          <p:cNvPicPr>
            <a:picLocks noChangeAspect="1"/>
          </p:cNvPicPr>
          <p:nvPr/>
        </p:nvPicPr>
        <p:blipFill>
          <a:blip r:embed="rId3"/>
          <a:stretch>
            <a:fillRect/>
          </a:stretch>
        </p:blipFill>
        <p:spPr>
          <a:xfrm>
            <a:off x="364734" y="892138"/>
            <a:ext cx="7315200" cy="1771787"/>
          </a:xfrm>
          <a:prstGeom prst="rect">
            <a:avLst/>
          </a:prstGeom>
          <a:ln>
            <a:solidFill>
              <a:schemeClr val="bg1">
                <a:lumMod val="75000"/>
              </a:schemeClr>
            </a:solidFill>
          </a:ln>
        </p:spPr>
      </p:pic>
    </p:spTree>
    <p:extLst>
      <p:ext uri="{BB962C8B-B14F-4D97-AF65-F5344CB8AC3E}">
        <p14:creationId xmlns:p14="http://schemas.microsoft.com/office/powerpoint/2010/main" val="347875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Household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sp>
        <p:nvSpPr>
          <p:cNvPr id="10" name="TextBox 9"/>
          <p:cNvSpPr txBox="1"/>
          <p:nvPr/>
        </p:nvSpPr>
        <p:spPr>
          <a:xfrm>
            <a:off x="391695" y="4526494"/>
            <a:ext cx="8462985" cy="1754326"/>
          </a:xfrm>
          <a:prstGeom prst="rect">
            <a:avLst/>
          </a:prstGeom>
          <a:noFill/>
        </p:spPr>
        <p:txBody>
          <a:bodyPr wrap="square" rtlCol="0">
            <a:spAutoFit/>
          </a:bodyPr>
          <a:lstStyle/>
          <a:p>
            <a:pPr marL="400050" indent="-342900">
              <a:buClr>
                <a:schemeClr val="accent4">
                  <a:lumMod val="20000"/>
                  <a:lumOff val="80000"/>
                </a:schemeClr>
              </a:buClr>
              <a:buFont typeface="Arial" charset="0"/>
              <a:buChar char="•"/>
            </a:pPr>
            <a:r>
              <a:rPr lang="en-US" dirty="0">
                <a:latin typeface="Franklin Gothic Book"/>
                <a:cs typeface="Franklin Gothic Book"/>
              </a:rPr>
              <a:t>“Add New Household Member” will add a person to the tax return for ACA </a:t>
            </a:r>
            <a:r>
              <a:rPr lang="en-US" i="1" dirty="0">
                <a:latin typeface="Franklin Gothic Book"/>
                <a:cs typeface="Franklin Gothic Book"/>
              </a:rPr>
              <a:t>coverage and penalty purposes</a:t>
            </a:r>
            <a:r>
              <a:rPr lang="en-US" dirty="0">
                <a:latin typeface="Franklin Gothic Book"/>
                <a:cs typeface="Franklin Gothic Book"/>
              </a:rPr>
              <a:t>. </a:t>
            </a:r>
          </a:p>
          <a:p>
            <a:pPr marL="400050" indent="-342900">
              <a:buClr>
                <a:schemeClr val="accent4">
                  <a:lumMod val="20000"/>
                  <a:lumOff val="80000"/>
                </a:schemeClr>
              </a:buClr>
              <a:buFont typeface="Arial" charset="0"/>
              <a:buChar char="•"/>
            </a:pPr>
            <a:endParaRPr lang="en-US" dirty="0">
              <a:latin typeface="Franklin Gothic Book"/>
              <a:cs typeface="Franklin Gothic Book"/>
            </a:endParaRPr>
          </a:p>
          <a:p>
            <a:pPr marL="400050" indent="-342900">
              <a:buClr>
                <a:schemeClr val="accent4">
                  <a:lumMod val="20000"/>
                  <a:lumOff val="80000"/>
                </a:schemeClr>
              </a:buClr>
              <a:buFont typeface="Arial" charset="0"/>
              <a:buChar char="•"/>
            </a:pPr>
            <a:r>
              <a:rPr lang="en-US" dirty="0">
                <a:latin typeface="Franklin Gothic Book"/>
                <a:cs typeface="Franklin Gothic Book"/>
              </a:rPr>
              <a:t>Warning:  Do </a:t>
            </a:r>
            <a:r>
              <a:rPr lang="en-US" u="sng" dirty="0">
                <a:latin typeface="Franklin Gothic Book"/>
                <a:cs typeface="Franklin Gothic Book"/>
              </a:rPr>
              <a:t>not</a:t>
            </a:r>
            <a:r>
              <a:rPr lang="en-US" dirty="0">
                <a:latin typeface="Franklin Gothic Book"/>
                <a:cs typeface="Franklin Gothic Book"/>
              </a:rPr>
              <a:t> add a person who is on Form 1095-A but not on the tax return (shared policy). That’s not an accurate way to reconcile APTC.</a:t>
            </a:r>
          </a:p>
          <a:p>
            <a:pPr marL="400050" indent="-342900">
              <a:buClr>
                <a:schemeClr val="accent4">
                  <a:lumMod val="20000"/>
                  <a:lumOff val="80000"/>
                </a:schemeClr>
              </a:buClr>
              <a:buFont typeface="Arial" charset="0"/>
              <a:buChar char="•"/>
            </a:pPr>
            <a:endParaRPr lang="en-US" dirty="0">
              <a:latin typeface="Franklin Gothic Book"/>
              <a:cs typeface="Franklin Gothic Book"/>
            </a:endParaRPr>
          </a:p>
        </p:txBody>
      </p:sp>
      <p:pic>
        <p:nvPicPr>
          <p:cNvPr id="3" name="Picture 2"/>
          <p:cNvPicPr>
            <a:picLocks noChangeAspect="1"/>
          </p:cNvPicPr>
          <p:nvPr/>
        </p:nvPicPr>
        <p:blipFill>
          <a:blip r:embed="rId2"/>
          <a:stretch>
            <a:fillRect/>
          </a:stretch>
        </p:blipFill>
        <p:spPr>
          <a:xfrm>
            <a:off x="842754" y="880204"/>
            <a:ext cx="7315200" cy="3542366"/>
          </a:xfrm>
          <a:prstGeom prst="rect">
            <a:avLst/>
          </a:prstGeom>
          <a:ln>
            <a:solidFill>
              <a:schemeClr val="bg1">
                <a:lumMod val="75000"/>
              </a:schemeClr>
            </a:solidFill>
          </a:ln>
        </p:spPr>
      </p:pic>
    </p:spTree>
    <p:extLst>
      <p:ext uri="{BB962C8B-B14F-4D97-AF65-F5344CB8AC3E}">
        <p14:creationId xmlns:p14="http://schemas.microsoft.com/office/powerpoint/2010/main" val="210960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Insured Months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pic>
        <p:nvPicPr>
          <p:cNvPr id="8" name="Picture 7">
            <a:extLst>
              <a:ext uri="{FF2B5EF4-FFF2-40B4-BE49-F238E27FC236}">
                <a16:creationId xmlns:a16="http://schemas.microsoft.com/office/drawing/2014/main" id="{E796D3AD-4B61-479F-BD87-535B76B812AE}"/>
              </a:ext>
            </a:extLst>
          </p:cNvPr>
          <p:cNvPicPr>
            <a:picLocks noChangeAspect="1"/>
          </p:cNvPicPr>
          <p:nvPr/>
        </p:nvPicPr>
        <p:blipFill rotWithShape="1">
          <a:blip r:embed="rId2"/>
          <a:srcRect b="20906"/>
          <a:stretch/>
        </p:blipFill>
        <p:spPr>
          <a:xfrm>
            <a:off x="1738211" y="3563765"/>
            <a:ext cx="7274087" cy="2736723"/>
          </a:xfrm>
          <a:prstGeom prst="rect">
            <a:avLst/>
          </a:prstGeom>
          <a:ln>
            <a:solidFill>
              <a:schemeClr val="bg1">
                <a:lumMod val="75000"/>
              </a:schemeClr>
            </a:solidFill>
          </a:ln>
        </p:spPr>
      </p:pic>
      <p:pic>
        <p:nvPicPr>
          <p:cNvPr id="3" name="Picture 2"/>
          <p:cNvPicPr>
            <a:picLocks noChangeAspect="1"/>
          </p:cNvPicPr>
          <p:nvPr/>
        </p:nvPicPr>
        <p:blipFill>
          <a:blip r:embed="rId3"/>
          <a:stretch>
            <a:fillRect/>
          </a:stretch>
        </p:blipFill>
        <p:spPr>
          <a:xfrm>
            <a:off x="231494" y="783895"/>
            <a:ext cx="6910086" cy="3402997"/>
          </a:xfrm>
          <a:prstGeom prst="rect">
            <a:avLst/>
          </a:prstGeom>
          <a:ln>
            <a:solidFill>
              <a:schemeClr val="bg1">
                <a:lumMod val="75000"/>
              </a:schemeClr>
            </a:solidFill>
          </a:ln>
        </p:spPr>
      </p:pic>
    </p:spTree>
    <p:extLst>
      <p:ext uri="{BB962C8B-B14F-4D97-AF65-F5344CB8AC3E}">
        <p14:creationId xmlns:p14="http://schemas.microsoft.com/office/powerpoint/2010/main" val="246158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Form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pic>
        <p:nvPicPr>
          <p:cNvPr id="7" name="Picture 6"/>
          <p:cNvPicPr>
            <a:picLocks noChangeAspect="1"/>
          </p:cNvPicPr>
          <p:nvPr/>
        </p:nvPicPr>
        <p:blipFill>
          <a:blip r:embed="rId2"/>
          <a:stretch>
            <a:fillRect/>
          </a:stretch>
        </p:blipFill>
        <p:spPr>
          <a:xfrm>
            <a:off x="868101" y="910114"/>
            <a:ext cx="7315200" cy="1905086"/>
          </a:xfrm>
          <a:prstGeom prst="rect">
            <a:avLst/>
          </a:prstGeom>
          <a:ln>
            <a:solidFill>
              <a:schemeClr val="bg1">
                <a:lumMod val="75000"/>
              </a:schemeClr>
            </a:solidFill>
          </a:ln>
        </p:spPr>
      </p:pic>
    </p:spTree>
    <p:extLst>
      <p:ext uri="{BB962C8B-B14F-4D97-AF65-F5344CB8AC3E}">
        <p14:creationId xmlns:p14="http://schemas.microsoft.com/office/powerpoint/2010/main" val="176123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to Repay </a:t>
            </a:r>
            <a:r>
              <a:rPr lang="en-US" i="1" dirty="0"/>
              <a:t>All</a:t>
            </a:r>
            <a:r>
              <a:rPr lang="en-US" dirty="0"/>
              <a:t>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pic>
        <p:nvPicPr>
          <p:cNvPr id="3" name="Picture 2"/>
          <p:cNvPicPr>
            <a:picLocks noChangeAspect="1"/>
          </p:cNvPicPr>
          <p:nvPr/>
        </p:nvPicPr>
        <p:blipFill>
          <a:blip r:embed="rId2"/>
          <a:stretch>
            <a:fillRect/>
          </a:stretch>
        </p:blipFill>
        <p:spPr>
          <a:xfrm>
            <a:off x="804572" y="879752"/>
            <a:ext cx="7315200" cy="1656581"/>
          </a:xfrm>
          <a:prstGeom prst="rect">
            <a:avLst/>
          </a:prstGeom>
          <a:ln>
            <a:solidFill>
              <a:schemeClr val="bg1">
                <a:lumMod val="75000"/>
              </a:schemeClr>
            </a:solidFill>
          </a:ln>
        </p:spPr>
      </p:pic>
      <p:sp>
        <p:nvSpPr>
          <p:cNvPr id="11" name="TextBox 10"/>
          <p:cNvSpPr txBox="1"/>
          <p:nvPr/>
        </p:nvSpPr>
        <p:spPr>
          <a:xfrm>
            <a:off x="775504" y="2781966"/>
            <a:ext cx="7344268" cy="3416320"/>
          </a:xfrm>
          <a:prstGeom prst="rect">
            <a:avLst/>
          </a:prstGeom>
          <a:noFill/>
        </p:spPr>
        <p:txBody>
          <a:bodyPr wrap="square" rtlCol="0">
            <a:spAutoFit/>
          </a:bodyPr>
          <a:lstStyle/>
          <a:p>
            <a:pPr>
              <a:buClr>
                <a:schemeClr val="accent4">
                  <a:lumMod val="20000"/>
                  <a:lumOff val="80000"/>
                </a:schemeClr>
              </a:buClr>
            </a:pPr>
            <a:r>
              <a:rPr lang="en-US" b="1" dirty="0">
                <a:latin typeface="Franklin Gothic Book" charset="0"/>
                <a:ea typeface="Franklin Gothic Book" charset="0"/>
                <a:cs typeface="Franklin Gothic Book" charset="0"/>
              </a:rPr>
              <a:t>Who needs to repay ALL APTC? (Answer Yes)</a:t>
            </a:r>
          </a:p>
          <a:p>
            <a:pPr marL="742950" lvl="1" indent="-285750">
              <a:buClr>
                <a:schemeClr val="accent4">
                  <a:lumMod val="20000"/>
                  <a:lumOff val="80000"/>
                </a:schemeClr>
              </a:buClr>
              <a:buFont typeface="Arial" charset="0"/>
              <a:buChar char="•"/>
            </a:pPr>
            <a:r>
              <a:rPr lang="en-US" dirty="0">
                <a:latin typeface="Franklin Gothic Book" charset="0"/>
                <a:ea typeface="Franklin Gothic Book" charset="0"/>
                <a:cs typeface="Franklin Gothic Book" charset="0"/>
              </a:rPr>
              <a:t>People who are not lawfully present and received a credit only for themselves (if a citizen also received the credit, it’s out of scope)</a:t>
            </a:r>
          </a:p>
          <a:p>
            <a:pPr marL="742950" lvl="1" indent="-285750">
              <a:buClr>
                <a:schemeClr val="accent4">
                  <a:lumMod val="20000"/>
                  <a:lumOff val="80000"/>
                </a:schemeClr>
              </a:buClr>
              <a:buFont typeface="Arial" charset="0"/>
              <a:buChar char="•"/>
            </a:pPr>
            <a:r>
              <a:rPr lang="en-US" dirty="0">
                <a:latin typeface="Franklin Gothic Book" charset="0"/>
                <a:ea typeface="Franklin Gothic Book" charset="0"/>
                <a:cs typeface="Franklin Gothic Book" charset="0"/>
              </a:rPr>
              <a:t>People who received APTC and also receive Health Care Tax Credit payments</a:t>
            </a:r>
          </a:p>
          <a:p>
            <a:pPr marL="742950" lvl="1" indent="-285750">
              <a:buClr>
                <a:schemeClr val="accent4">
                  <a:lumMod val="20000"/>
                  <a:lumOff val="80000"/>
                </a:schemeClr>
              </a:buClr>
              <a:buFont typeface="Arial" charset="0"/>
              <a:buChar char="•"/>
            </a:pPr>
            <a:r>
              <a:rPr lang="en-US" dirty="0">
                <a:latin typeface="Franklin Gothic Book" charset="0"/>
                <a:ea typeface="Franklin Gothic Book" charset="0"/>
                <a:cs typeface="Franklin Gothic Book" charset="0"/>
              </a:rPr>
              <a:t>People with income at 401% FPL or above</a:t>
            </a:r>
          </a:p>
          <a:p>
            <a:pPr lvl="1">
              <a:buClr>
                <a:schemeClr val="accent4">
                  <a:lumMod val="20000"/>
                  <a:lumOff val="80000"/>
                </a:schemeClr>
              </a:buClr>
            </a:pPr>
            <a:endParaRPr lang="en-US" dirty="0">
              <a:latin typeface="Franklin Gothic Book" charset="0"/>
              <a:ea typeface="Franklin Gothic Book" charset="0"/>
              <a:cs typeface="Franklin Gothic Book" charset="0"/>
            </a:endParaRPr>
          </a:p>
          <a:p>
            <a:pPr lvl="1" indent="-446088">
              <a:buClr>
                <a:schemeClr val="accent4">
                  <a:lumMod val="20000"/>
                  <a:lumOff val="80000"/>
                </a:schemeClr>
              </a:buClr>
            </a:pPr>
            <a:r>
              <a:rPr lang="en-US" b="1" dirty="0">
                <a:latin typeface="Franklin Gothic Book" charset="0"/>
                <a:ea typeface="Franklin Gothic Book" charset="0"/>
                <a:cs typeface="Franklin Gothic Book" charset="0"/>
              </a:rPr>
              <a:t>Who does NOT need to repay all APTC? (Answer No)</a:t>
            </a:r>
          </a:p>
          <a:p>
            <a:pPr marL="742950" lvl="2" indent="-274638">
              <a:buClr>
                <a:schemeClr val="accent4">
                  <a:lumMod val="20000"/>
                  <a:lumOff val="80000"/>
                </a:schemeClr>
              </a:buClr>
              <a:buFont typeface="Arial" charset="0"/>
              <a:buChar char="•"/>
            </a:pPr>
            <a:r>
              <a:rPr lang="en-US" dirty="0">
                <a:latin typeface="Franklin Gothic Book" charset="0"/>
                <a:ea typeface="Franklin Gothic Book" charset="0"/>
                <a:cs typeface="Franklin Gothic Book" charset="0"/>
              </a:rPr>
              <a:t>People who are eligible to claim the credit</a:t>
            </a:r>
          </a:p>
          <a:p>
            <a:pPr marL="742950" lvl="2" indent="-274638">
              <a:buClr>
                <a:schemeClr val="accent4">
                  <a:lumMod val="20000"/>
                  <a:lumOff val="80000"/>
                </a:schemeClr>
              </a:buClr>
              <a:buFont typeface="Arial" charset="0"/>
              <a:buChar char="•"/>
            </a:pPr>
            <a:r>
              <a:rPr lang="en-US" dirty="0">
                <a:latin typeface="Franklin Gothic Book" charset="0"/>
                <a:ea typeface="Franklin Gothic Book" charset="0"/>
                <a:cs typeface="Franklin Gothic Book" charset="0"/>
              </a:rPr>
              <a:t>People who are NOT eligible to claim the credit, such as people who are married filing separately or who have other health insurance coverage.</a:t>
            </a:r>
          </a:p>
        </p:txBody>
      </p:sp>
    </p:spTree>
    <p:extLst>
      <p:ext uri="{BB962C8B-B14F-4D97-AF65-F5344CB8AC3E}">
        <p14:creationId xmlns:p14="http://schemas.microsoft.com/office/powerpoint/2010/main" val="51494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2496-1C81-4737-9CA4-7B64246A1F9D}"/>
              </a:ext>
            </a:extLst>
          </p:cNvPr>
          <p:cNvSpPr>
            <a:spLocks noGrp="1"/>
          </p:cNvSpPr>
          <p:nvPr>
            <p:ph type="title"/>
          </p:nvPr>
        </p:nvSpPr>
        <p:spPr/>
        <p:txBody>
          <a:bodyPr/>
          <a:lstStyle/>
          <a:p>
            <a:r>
              <a:rPr lang="en-US" dirty="0"/>
              <a:t>Requirement to Repay </a:t>
            </a:r>
            <a:r>
              <a:rPr lang="en-US" i="1" dirty="0"/>
              <a:t>All</a:t>
            </a:r>
            <a:r>
              <a:rPr lang="en-US" dirty="0"/>
              <a:t> APTC</a:t>
            </a:r>
          </a:p>
        </p:txBody>
      </p:sp>
      <p:sp>
        <p:nvSpPr>
          <p:cNvPr id="3" name="Content Placeholder 2">
            <a:extLst>
              <a:ext uri="{FF2B5EF4-FFF2-40B4-BE49-F238E27FC236}">
                <a16:creationId xmlns:a16="http://schemas.microsoft.com/office/drawing/2014/main" id="{42582821-365B-4876-A22D-40BB842CFB80}"/>
              </a:ext>
            </a:extLst>
          </p:cNvPr>
          <p:cNvSpPr>
            <a:spLocks noGrp="1"/>
          </p:cNvSpPr>
          <p:nvPr>
            <p:ph idx="1"/>
          </p:nvPr>
        </p:nvSpPr>
        <p:spPr>
          <a:xfrm>
            <a:off x="364734" y="5106838"/>
            <a:ext cx="8229600" cy="714842"/>
          </a:xfrm>
        </p:spPr>
        <p:txBody>
          <a:bodyPr/>
          <a:lstStyle/>
          <a:p>
            <a:r>
              <a:rPr lang="en-US" sz="1800" dirty="0"/>
              <a:t>Line 28 should always show the repayment cap, even if the repayment cap is higher than the amount owed. </a:t>
            </a:r>
          </a:p>
          <a:p>
            <a:r>
              <a:rPr lang="en-US" sz="1800" dirty="0"/>
              <a:t>If it doesn’t show a repayment cap, and income is under 400% FPL, check this question. </a:t>
            </a:r>
          </a:p>
          <a:p>
            <a:endParaRPr lang="en-US" sz="1800" dirty="0"/>
          </a:p>
        </p:txBody>
      </p:sp>
      <p:sp>
        <p:nvSpPr>
          <p:cNvPr id="4" name="Slide Number Placeholder 3">
            <a:extLst>
              <a:ext uri="{FF2B5EF4-FFF2-40B4-BE49-F238E27FC236}">
                <a16:creationId xmlns:a16="http://schemas.microsoft.com/office/drawing/2014/main" id="{7E933203-AB9F-449F-B75A-0EFA3415CD00}"/>
              </a:ext>
            </a:extLst>
          </p:cNvPr>
          <p:cNvSpPr>
            <a:spLocks noGrp="1"/>
          </p:cNvSpPr>
          <p:nvPr>
            <p:ph type="sldNum" sz="quarter" idx="12"/>
          </p:nvPr>
        </p:nvSpPr>
        <p:spPr/>
        <p:txBody>
          <a:bodyPr/>
          <a:lstStyle/>
          <a:p>
            <a:pPr algn="r"/>
            <a:fld id="{7FFE15FC-A8B6-4718-BABB-4F5309630F6C}" type="slidenum">
              <a:rPr lang="en-US" smtClean="0"/>
              <a:pPr algn="r"/>
              <a:t>16</a:t>
            </a:fld>
            <a:endParaRPr lang="en-US" dirty="0"/>
          </a:p>
        </p:txBody>
      </p:sp>
      <p:pic>
        <p:nvPicPr>
          <p:cNvPr id="6" name="Picture 5">
            <a:extLst>
              <a:ext uri="{FF2B5EF4-FFF2-40B4-BE49-F238E27FC236}">
                <a16:creationId xmlns:a16="http://schemas.microsoft.com/office/drawing/2014/main" id="{A709801C-6959-4377-9CDB-03CB50895A20}"/>
              </a:ext>
            </a:extLst>
          </p:cNvPr>
          <p:cNvPicPr>
            <a:picLocks noChangeAspect="1"/>
          </p:cNvPicPr>
          <p:nvPr/>
        </p:nvPicPr>
        <p:blipFill>
          <a:blip r:embed="rId2"/>
          <a:stretch>
            <a:fillRect/>
          </a:stretch>
        </p:blipFill>
        <p:spPr>
          <a:xfrm>
            <a:off x="964809" y="824541"/>
            <a:ext cx="7029450" cy="4191000"/>
          </a:xfrm>
          <a:prstGeom prst="rect">
            <a:avLst/>
          </a:prstGeom>
          <a:ln>
            <a:solidFill>
              <a:schemeClr val="bg1">
                <a:lumMod val="75000"/>
              </a:schemeClr>
            </a:solidFill>
          </a:ln>
        </p:spPr>
      </p:pic>
      <p:sp>
        <p:nvSpPr>
          <p:cNvPr id="7" name="Oval 6">
            <a:extLst>
              <a:ext uri="{FF2B5EF4-FFF2-40B4-BE49-F238E27FC236}">
                <a16:creationId xmlns:a16="http://schemas.microsoft.com/office/drawing/2014/main" id="{F594031B-E0AC-4048-8326-28258E25E0D3}"/>
              </a:ext>
            </a:extLst>
          </p:cNvPr>
          <p:cNvSpPr/>
          <p:nvPr/>
        </p:nvSpPr>
        <p:spPr>
          <a:xfrm>
            <a:off x="6944265" y="4339086"/>
            <a:ext cx="1121434" cy="2415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84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Below 100% FPL</a:t>
            </a:r>
          </a:p>
        </p:txBody>
      </p:sp>
      <p:sp>
        <p:nvSpPr>
          <p:cNvPr id="3" name="Content Placeholder 2"/>
          <p:cNvSpPr>
            <a:spLocks noGrp="1"/>
          </p:cNvSpPr>
          <p:nvPr>
            <p:ph idx="1"/>
          </p:nvPr>
        </p:nvSpPr>
        <p:spPr>
          <a:xfrm>
            <a:off x="750498" y="2685771"/>
            <a:ext cx="7668883" cy="313590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t>Rule:  </a:t>
            </a:r>
            <a:r>
              <a:rPr lang="en-US" sz="1800" dirty="0"/>
              <a:t>A person with income under 100% FPL can claim the PTC if they were enrolled in marketplace coverage and received APTC.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TaxSlayer defaults to No. Consequences of answering No:</a:t>
            </a:r>
          </a:p>
          <a:p>
            <a:pPr defTabSz="914400">
              <a:spcBef>
                <a:spcPts val="0"/>
              </a:spcBef>
              <a:buClrTx/>
            </a:pPr>
            <a:r>
              <a:rPr lang="en-US" sz="1800" dirty="0"/>
              <a:t>For someone with income 100-400% FPL, answering No is fine. (In most cases, the program will skip this question.)</a:t>
            </a:r>
          </a:p>
          <a:p>
            <a:pPr defTabSz="914400">
              <a:spcBef>
                <a:spcPts val="0"/>
              </a:spcBef>
              <a:buClrTx/>
            </a:pPr>
            <a:r>
              <a:rPr lang="en-US" sz="1800" dirty="0"/>
              <a:t>For someone with income below 100% FPL, answering No will trigger repayment. </a:t>
            </a:r>
          </a:p>
          <a:p>
            <a:pPr defTabSz="914400">
              <a:spcBef>
                <a:spcPts val="0"/>
              </a:spcBef>
              <a:buClrTx/>
            </a:pPr>
            <a:endParaRPr lang="en-US" sz="1800" dirty="0"/>
          </a:p>
          <a:p>
            <a:pPr marL="0" indent="0" defTabSz="914400">
              <a:spcBef>
                <a:spcPts val="0"/>
              </a:spcBef>
              <a:buClrTx/>
              <a:buNone/>
            </a:pPr>
            <a:r>
              <a:rPr lang="en-US" sz="1800" b="1" dirty="0"/>
              <a:t>Answer Yes:</a:t>
            </a:r>
            <a:r>
              <a:rPr lang="en-US" sz="1800" dirty="0"/>
              <a:t>  If a taxpayer has income below 100% FPL but is eligible to claim the credit. </a:t>
            </a:r>
          </a:p>
          <a:p>
            <a:pPr lvl="1" defTabSz="914400">
              <a:spcBef>
                <a:spcPts val="0"/>
              </a:spcBef>
              <a:buClrTx/>
            </a:pPr>
            <a:endParaRPr lang="en-US" sz="16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pic>
        <p:nvPicPr>
          <p:cNvPr id="6" name="Picture 5"/>
          <p:cNvPicPr>
            <a:picLocks noChangeAspect="1"/>
          </p:cNvPicPr>
          <p:nvPr/>
        </p:nvPicPr>
        <p:blipFill>
          <a:blip r:embed="rId2"/>
          <a:stretch>
            <a:fillRect/>
          </a:stretch>
        </p:blipFill>
        <p:spPr>
          <a:xfrm>
            <a:off x="925975" y="922192"/>
            <a:ext cx="7315200" cy="1469608"/>
          </a:xfrm>
          <a:prstGeom prst="rect">
            <a:avLst/>
          </a:prstGeom>
          <a:ln>
            <a:solidFill>
              <a:schemeClr val="bg1">
                <a:lumMod val="75000"/>
              </a:schemeClr>
            </a:solidFill>
          </a:ln>
        </p:spPr>
      </p:pic>
    </p:spTree>
    <p:extLst>
      <p:ext uri="{BB962C8B-B14F-4D97-AF65-F5344CB8AC3E}">
        <p14:creationId xmlns:p14="http://schemas.microsoft.com/office/powerpoint/2010/main" val="64680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E697-D5B0-4BA8-B21C-433AF23A6A00}"/>
              </a:ext>
            </a:extLst>
          </p:cNvPr>
          <p:cNvSpPr>
            <a:spLocks noGrp="1"/>
          </p:cNvSpPr>
          <p:nvPr>
            <p:ph type="title"/>
          </p:nvPr>
        </p:nvSpPr>
        <p:spPr/>
        <p:txBody>
          <a:bodyPr/>
          <a:lstStyle/>
          <a:p>
            <a:r>
              <a:rPr lang="en-US" dirty="0"/>
              <a:t>Income Below 100% FPL</a:t>
            </a:r>
          </a:p>
        </p:txBody>
      </p:sp>
      <p:sp>
        <p:nvSpPr>
          <p:cNvPr id="3" name="Content Placeholder 2">
            <a:extLst>
              <a:ext uri="{FF2B5EF4-FFF2-40B4-BE49-F238E27FC236}">
                <a16:creationId xmlns:a16="http://schemas.microsoft.com/office/drawing/2014/main" id="{511E2DC6-674B-4936-9E94-E1B209E55397}"/>
              </a:ext>
            </a:extLst>
          </p:cNvPr>
          <p:cNvSpPr>
            <a:spLocks noGrp="1"/>
          </p:cNvSpPr>
          <p:nvPr>
            <p:ph idx="1"/>
          </p:nvPr>
        </p:nvSpPr>
        <p:spPr>
          <a:xfrm>
            <a:off x="364734" y="855551"/>
            <a:ext cx="3059953" cy="4966130"/>
          </a:xfrm>
        </p:spPr>
        <p:txBody>
          <a:bodyPr/>
          <a:lstStyle/>
          <a:p>
            <a:r>
              <a:rPr lang="en-US" sz="2000" dirty="0"/>
              <a:t>In some cases, you may not even be asked the question about whether you can claim PTC with income under 100% FPL.  </a:t>
            </a:r>
          </a:p>
        </p:txBody>
      </p:sp>
      <p:sp>
        <p:nvSpPr>
          <p:cNvPr id="4" name="Slide Number Placeholder 3">
            <a:extLst>
              <a:ext uri="{FF2B5EF4-FFF2-40B4-BE49-F238E27FC236}">
                <a16:creationId xmlns:a16="http://schemas.microsoft.com/office/drawing/2014/main" id="{572E79E3-3512-4E19-AA18-E97D9E48B119}"/>
              </a:ext>
            </a:extLst>
          </p:cNvPr>
          <p:cNvSpPr>
            <a:spLocks noGrp="1"/>
          </p:cNvSpPr>
          <p:nvPr>
            <p:ph type="sldNum" sz="quarter" idx="12"/>
          </p:nvPr>
        </p:nvSpPr>
        <p:spPr/>
        <p:txBody>
          <a:bodyPr/>
          <a:lstStyle/>
          <a:p>
            <a:pPr algn="r"/>
            <a:fld id="{7FFE15FC-A8B6-4718-BABB-4F5309630F6C}" type="slidenum">
              <a:rPr lang="en-US" smtClean="0"/>
              <a:pPr algn="r"/>
              <a:t>18</a:t>
            </a:fld>
            <a:endParaRPr lang="en-US" dirty="0"/>
          </a:p>
        </p:txBody>
      </p:sp>
      <p:pic>
        <p:nvPicPr>
          <p:cNvPr id="6" name="Picture 5">
            <a:extLst>
              <a:ext uri="{FF2B5EF4-FFF2-40B4-BE49-F238E27FC236}">
                <a16:creationId xmlns:a16="http://schemas.microsoft.com/office/drawing/2014/main" id="{7F643386-835C-4E8B-8A60-68B12113B339}"/>
              </a:ext>
            </a:extLst>
          </p:cNvPr>
          <p:cNvPicPr>
            <a:picLocks noChangeAspect="1"/>
          </p:cNvPicPr>
          <p:nvPr/>
        </p:nvPicPr>
        <p:blipFill>
          <a:blip r:embed="rId2"/>
          <a:stretch>
            <a:fillRect/>
          </a:stretch>
        </p:blipFill>
        <p:spPr>
          <a:xfrm>
            <a:off x="3578825" y="855550"/>
            <a:ext cx="5247640" cy="5441731"/>
          </a:xfrm>
          <a:prstGeom prst="rect">
            <a:avLst/>
          </a:prstGeom>
          <a:ln>
            <a:solidFill>
              <a:schemeClr val="bg1">
                <a:lumMod val="75000"/>
              </a:schemeClr>
            </a:solidFill>
          </a:ln>
        </p:spPr>
      </p:pic>
    </p:spTree>
    <p:extLst>
      <p:ext uri="{BB962C8B-B14F-4D97-AF65-F5344CB8AC3E}">
        <p14:creationId xmlns:p14="http://schemas.microsoft.com/office/powerpoint/2010/main" val="327359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Form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pic>
        <p:nvPicPr>
          <p:cNvPr id="3" name="Picture 2"/>
          <p:cNvPicPr>
            <a:picLocks noChangeAspect="1"/>
          </p:cNvPicPr>
          <p:nvPr/>
        </p:nvPicPr>
        <p:blipFill>
          <a:blip r:embed="rId2"/>
          <a:stretch>
            <a:fillRect/>
          </a:stretch>
        </p:blipFill>
        <p:spPr>
          <a:xfrm>
            <a:off x="901507" y="1111605"/>
            <a:ext cx="7315200" cy="4430092"/>
          </a:xfrm>
          <a:prstGeom prst="rect">
            <a:avLst/>
          </a:prstGeom>
          <a:ln>
            <a:solidFill>
              <a:schemeClr val="bg1">
                <a:lumMod val="75000"/>
              </a:schemeClr>
            </a:solidFill>
          </a:ln>
        </p:spPr>
      </p:pic>
    </p:spTree>
    <p:extLst>
      <p:ext uri="{BB962C8B-B14F-4D97-AF65-F5344CB8AC3E}">
        <p14:creationId xmlns:p14="http://schemas.microsoft.com/office/powerpoint/2010/main" val="20382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0" indent="0">
              <a:buNone/>
            </a:pPr>
            <a:r>
              <a:rPr lang="en-US" sz="2000" b="1" dirty="0">
                <a:latin typeface="Franklin Gothic Medium"/>
                <a:cs typeface="Franklin Gothic Medium"/>
              </a:rPr>
              <a:t>Webinar #1 – Basic Certification Topics</a:t>
            </a:r>
          </a:p>
          <a:p>
            <a:r>
              <a:rPr lang="en-US" sz="2000" dirty="0"/>
              <a:t>Minimum essential coverage</a:t>
            </a:r>
          </a:p>
          <a:p>
            <a:r>
              <a:rPr lang="en-US" sz="2000" dirty="0"/>
              <a:t>Shared responsibility payment</a:t>
            </a:r>
          </a:p>
          <a:p>
            <a:r>
              <a:rPr lang="en-US" sz="2000" dirty="0"/>
              <a:t>Exemptions </a:t>
            </a:r>
          </a:p>
          <a:p>
            <a:pPr marL="0" indent="0">
              <a:buNone/>
            </a:pPr>
            <a:endParaRPr lang="en-US" sz="2000" b="1" dirty="0">
              <a:latin typeface="Franklin Gothic Medium"/>
              <a:cs typeface="Franklin Gothic Medium"/>
            </a:endParaRPr>
          </a:p>
          <a:p>
            <a:pPr marL="0" indent="0">
              <a:buNone/>
            </a:pPr>
            <a:r>
              <a:rPr lang="en-US" sz="2000" b="1" dirty="0">
                <a:latin typeface="Franklin Gothic Medium"/>
                <a:cs typeface="Franklin Gothic Medium"/>
              </a:rPr>
              <a:t>Webinar #2 – Advanced Certification Topics</a:t>
            </a:r>
          </a:p>
          <a:p>
            <a:r>
              <a:rPr lang="en-US" sz="2000" dirty="0"/>
              <a:t>Reconciling the premium tax credit</a:t>
            </a:r>
          </a:p>
          <a:p>
            <a:r>
              <a:rPr lang="en-US" sz="2000" dirty="0"/>
              <a:t>Complex 1095-A issues</a:t>
            </a:r>
          </a:p>
          <a:p>
            <a:r>
              <a:rPr lang="en-US" sz="2000" dirty="0"/>
              <a:t>Review tips</a:t>
            </a:r>
            <a:endParaRPr lang="en-US" dirty="0"/>
          </a:p>
          <a:p>
            <a:pPr marL="0" indent="0">
              <a:buNone/>
            </a:pPr>
            <a:r>
              <a:rPr lang="en-US" b="1" dirty="0">
                <a:latin typeface="Franklin Gothic Medium"/>
                <a:cs typeface="Franklin Gothic Medium"/>
              </a:rPr>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237144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MAGI</a:t>
            </a:r>
          </a:p>
        </p:txBody>
      </p:sp>
      <p:sp>
        <p:nvSpPr>
          <p:cNvPr id="3" name="Content Placeholder 2"/>
          <p:cNvSpPr>
            <a:spLocks noGrp="1"/>
          </p:cNvSpPr>
          <p:nvPr>
            <p:ph idx="1"/>
          </p:nvPr>
        </p:nvSpPr>
        <p:spPr>
          <a:xfrm>
            <a:off x="280870" y="3726294"/>
            <a:ext cx="8492739" cy="2731818"/>
          </a:xfrm>
        </p:spPr>
        <p:txBody>
          <a:bodyPr/>
          <a:lstStyle/>
          <a:p>
            <a:r>
              <a:rPr lang="en-US" sz="1800" dirty="0"/>
              <a:t>Dependent income is rarely needed because few dependents are required to file taxes. </a:t>
            </a:r>
          </a:p>
          <a:p>
            <a:r>
              <a:rPr lang="en-US" sz="1800" dirty="0"/>
              <a:t>The income of a dependent with a tax filing requirement is included in the calculation of household income for:  </a:t>
            </a:r>
            <a:endParaRPr lang="en-US" sz="2000" dirty="0"/>
          </a:p>
          <a:p>
            <a:pPr lvl="1"/>
            <a:r>
              <a:rPr lang="en-US" sz="1800" dirty="0"/>
              <a:t>PTC</a:t>
            </a:r>
          </a:p>
          <a:p>
            <a:pPr lvl="1"/>
            <a:r>
              <a:rPr lang="en-US" sz="1800" dirty="0"/>
              <a:t>Income-based exemptions:  income below filing threshold, Medicaid coverage gap, and affordability (but not gross income below filing threshold)</a:t>
            </a:r>
          </a:p>
          <a:p>
            <a:pPr lvl="1"/>
            <a:r>
              <a:rPr lang="en-US" sz="1800" dirty="0"/>
              <a:t>Shared responsibility payment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pic>
        <p:nvPicPr>
          <p:cNvPr id="5" name="Picture 4"/>
          <p:cNvPicPr>
            <a:picLocks noChangeAspect="1"/>
          </p:cNvPicPr>
          <p:nvPr/>
        </p:nvPicPr>
        <p:blipFill rotWithShape="1">
          <a:blip r:embed="rId2"/>
          <a:srcRect b="23816"/>
          <a:stretch/>
        </p:blipFill>
        <p:spPr>
          <a:xfrm>
            <a:off x="299510" y="742320"/>
            <a:ext cx="8613870" cy="2804250"/>
          </a:xfrm>
          <a:prstGeom prst="rect">
            <a:avLst/>
          </a:prstGeom>
          <a:ln>
            <a:solidFill>
              <a:srgbClr val="7F7F7F"/>
            </a:solidFill>
          </a:ln>
        </p:spPr>
      </p:pic>
    </p:spTree>
    <p:extLst>
      <p:ext uri="{BB962C8B-B14F-4D97-AF65-F5344CB8AC3E}">
        <p14:creationId xmlns:p14="http://schemas.microsoft.com/office/powerpoint/2010/main" val="73150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1095-A Issues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335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Franklin Gothic Medium"/>
                <a:cs typeface="Franklin Gothic Medium"/>
              </a:rPr>
              <a:t>Issue: I thought I would file jointly, but I’m MFS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15" name="TextBox 14"/>
          <p:cNvSpPr txBox="1"/>
          <p:nvPr/>
        </p:nvSpPr>
        <p:spPr>
          <a:xfrm>
            <a:off x="335450" y="822648"/>
            <a:ext cx="8488935" cy="3677930"/>
          </a:xfrm>
          <a:prstGeom prst="rect">
            <a:avLst/>
          </a:prstGeom>
          <a:noFill/>
        </p:spPr>
        <p:txBody>
          <a:bodyPr wrap="square" rtlCol="0">
            <a:spAutoFit/>
          </a:bodyPr>
          <a:lstStyle/>
          <a:p>
            <a:pPr marL="285750" indent="-285750">
              <a:spcBef>
                <a:spcPts val="600"/>
              </a:spcBef>
              <a:buClr>
                <a:schemeClr val="accent1"/>
              </a:buClr>
              <a:buFont typeface="Arial" panose="020B0604020202020204" pitchFamily="34" charset="0"/>
              <a:buChar char="•"/>
            </a:pPr>
            <a:r>
              <a:rPr lang="en-US" dirty="0">
                <a:latin typeface="Franklin Gothic Book" panose="020B0503020102020204" pitchFamily="34" charset="0"/>
              </a:rPr>
              <a:t>In general, a taxpayer cannot claim PTC if Married Filing Separately.</a:t>
            </a:r>
          </a:p>
          <a:p>
            <a:pPr marL="285750" indent="-285750">
              <a:spcBef>
                <a:spcPts val="600"/>
              </a:spcBef>
              <a:buClr>
                <a:schemeClr val="accent1"/>
              </a:buClr>
              <a:buFont typeface="Arial" panose="020B0604020202020204" pitchFamily="34" charset="0"/>
              <a:buChar char="•"/>
            </a:pPr>
            <a:endParaRPr lang="en-US" dirty="0">
              <a:latin typeface="Franklin Gothic Medium" panose="020B0603020102020204" pitchFamily="34" charset="0"/>
            </a:endParaRPr>
          </a:p>
          <a:p>
            <a:pPr marL="285750" indent="-285750">
              <a:spcBef>
                <a:spcPts val="600"/>
              </a:spcBef>
              <a:buClr>
                <a:schemeClr val="accent1"/>
              </a:buClr>
              <a:buFont typeface="Arial" panose="020B0604020202020204" pitchFamily="34" charset="0"/>
              <a:buChar char="•"/>
            </a:pPr>
            <a:r>
              <a:rPr lang="en-US" dirty="0">
                <a:latin typeface="Franklin Gothic Medium" panose="020B0603020102020204" pitchFamily="34" charset="0"/>
              </a:rPr>
              <a:t>Two exceptions</a:t>
            </a:r>
            <a:r>
              <a:rPr lang="en-US" dirty="0">
                <a:latin typeface="Franklin Gothic Book" panose="020B0503020102020204" pitchFamily="34" charset="0"/>
              </a:rPr>
              <a:t>:</a:t>
            </a:r>
          </a:p>
          <a:p>
            <a:pPr marL="742950" lvl="1" indent="-285750">
              <a:spcBef>
                <a:spcPts val="600"/>
              </a:spcBef>
              <a:buClr>
                <a:schemeClr val="accent1"/>
              </a:buClr>
              <a:buFont typeface="Arial" panose="020B0604020202020204" pitchFamily="34" charset="0"/>
              <a:buChar char="•"/>
            </a:pPr>
            <a:r>
              <a:rPr lang="en-US" u="sng" dirty="0">
                <a:solidFill>
                  <a:prstClr val="black"/>
                </a:solidFill>
                <a:latin typeface="Franklin Gothic Book" panose="020B0503020102020204" pitchFamily="34" charset="0"/>
              </a:rPr>
              <a:t>Domestic abuse</a:t>
            </a:r>
            <a:r>
              <a:rPr lang="en-US" dirty="0">
                <a:solidFill>
                  <a:prstClr val="black"/>
                </a:solidFill>
                <a:latin typeface="Franklin Gothic Book" panose="020B0503020102020204" pitchFamily="34" charset="0"/>
              </a:rPr>
              <a:t>: The taxpayer lives apart from the spouse </a:t>
            </a:r>
            <a:r>
              <a:rPr lang="en-US" i="1" dirty="0">
                <a:solidFill>
                  <a:prstClr val="black"/>
                </a:solidFill>
                <a:latin typeface="Franklin Gothic Book" panose="020B0503020102020204" pitchFamily="34" charset="0"/>
              </a:rPr>
              <a:t>and</a:t>
            </a:r>
            <a:r>
              <a:rPr lang="en-US" dirty="0">
                <a:solidFill>
                  <a:prstClr val="black"/>
                </a:solidFill>
                <a:latin typeface="Franklin Gothic Book" panose="020B0503020102020204" pitchFamily="34" charset="0"/>
              </a:rPr>
              <a:t> is unable to file a joint return because of domestic abuse</a:t>
            </a:r>
          </a:p>
          <a:p>
            <a:pPr marL="742950" lvl="1" indent="-285750">
              <a:spcBef>
                <a:spcPts val="600"/>
              </a:spcBef>
              <a:buClr>
                <a:schemeClr val="accent1"/>
              </a:buClr>
              <a:buFont typeface="Arial" panose="020B0604020202020204" pitchFamily="34" charset="0"/>
              <a:buChar char="•"/>
            </a:pPr>
            <a:r>
              <a:rPr lang="en-US" u="sng" dirty="0">
                <a:solidFill>
                  <a:prstClr val="black"/>
                </a:solidFill>
                <a:latin typeface="Franklin Gothic Book" panose="020B0503020102020204" pitchFamily="34" charset="0"/>
              </a:rPr>
              <a:t>Abandoned spouse</a:t>
            </a:r>
            <a:r>
              <a:rPr lang="en-US" dirty="0">
                <a:solidFill>
                  <a:prstClr val="black"/>
                </a:solidFill>
                <a:latin typeface="Franklin Gothic Book" panose="020B0503020102020204" pitchFamily="34" charset="0"/>
              </a:rPr>
              <a:t>: The taxpayer lives apart from the spouse </a:t>
            </a:r>
            <a:r>
              <a:rPr lang="en-US" i="1" dirty="0">
                <a:solidFill>
                  <a:prstClr val="black"/>
                </a:solidFill>
                <a:latin typeface="Franklin Gothic Book" panose="020B0503020102020204" pitchFamily="34" charset="0"/>
              </a:rPr>
              <a:t>and </a:t>
            </a:r>
            <a:r>
              <a:rPr lang="en-US" dirty="0">
                <a:solidFill>
                  <a:prstClr val="black"/>
                </a:solidFill>
                <a:latin typeface="Franklin Gothic Book" panose="020B0503020102020204" pitchFamily="34" charset="0"/>
              </a:rPr>
              <a:t>is unable to locate spouse after using due diligence. </a:t>
            </a:r>
          </a:p>
          <a:p>
            <a:pPr marL="475488" lvl="1">
              <a:spcBef>
                <a:spcPts val="600"/>
              </a:spcBef>
              <a:buClr>
                <a:srgbClr val="1F497D">
                  <a:lumMod val="60000"/>
                  <a:lumOff val="40000"/>
                </a:srgbClr>
              </a:buClr>
            </a:pPr>
            <a:r>
              <a:rPr lang="en-US" dirty="0">
                <a:solidFill>
                  <a:srgbClr val="C00000"/>
                </a:solidFill>
                <a:latin typeface="Franklin Gothic Book" panose="020B0503020102020204" pitchFamily="34" charset="0"/>
              </a:rPr>
              <a:t>Note: </a:t>
            </a:r>
            <a:r>
              <a:rPr lang="en-US" dirty="0">
                <a:latin typeface="Franklin Gothic Book" panose="020B0503020102020204" pitchFamily="34" charset="0"/>
              </a:rPr>
              <a:t>Each exception can be used for a maximum of three consecutive years</a:t>
            </a:r>
          </a:p>
          <a:p>
            <a:pPr marL="304038" indent="-285750">
              <a:spcBef>
                <a:spcPts val="600"/>
              </a:spcBef>
              <a:buClr>
                <a:srgbClr val="1F497D">
                  <a:lumMod val="60000"/>
                  <a:lumOff val="40000"/>
                </a:srgbClr>
              </a:buClr>
              <a:buFont typeface="Arial" panose="020B0604020202020204" pitchFamily="34" charset="0"/>
              <a:buChar char="•"/>
            </a:pPr>
            <a:endParaRPr lang="en-US" dirty="0">
              <a:latin typeface="Franklin Gothic Book" panose="020B0503020102020204" pitchFamily="34" charset="0"/>
            </a:endParaRPr>
          </a:p>
          <a:p>
            <a:pPr marL="304038" indent="-285750">
              <a:spcBef>
                <a:spcPts val="600"/>
              </a:spcBef>
              <a:buClr>
                <a:srgbClr val="1F497D">
                  <a:lumMod val="60000"/>
                  <a:lumOff val="40000"/>
                </a:srgbClr>
              </a:buClr>
              <a:buFont typeface="Arial" panose="020B0604020202020204" pitchFamily="34" charset="0"/>
              <a:buChar char="•"/>
            </a:pPr>
            <a:r>
              <a:rPr lang="en-US" dirty="0">
                <a:latin typeface="Franklin Gothic Book" panose="020B0503020102020204" pitchFamily="34" charset="0"/>
              </a:rPr>
              <a:t>The taxpayer does not have to produce proof to the tax preparer, but, as with other claims on a tax return, the IRS could ask for verifying documents later. </a:t>
            </a:r>
            <a:endParaRPr lang="en-US" sz="2000" dirty="0">
              <a:latin typeface="Franklin Gothic Book" panose="020B0503020102020204" pitchFamily="34" charset="0"/>
            </a:endParaRPr>
          </a:p>
        </p:txBody>
      </p:sp>
      <p:pic>
        <p:nvPicPr>
          <p:cNvPr id="3" name="Picture 2"/>
          <p:cNvPicPr>
            <a:picLocks noChangeAspect="1"/>
          </p:cNvPicPr>
          <p:nvPr/>
        </p:nvPicPr>
        <p:blipFill>
          <a:blip r:embed="rId2"/>
          <a:stretch>
            <a:fillRect/>
          </a:stretch>
        </p:blipFill>
        <p:spPr>
          <a:xfrm>
            <a:off x="922317" y="4900437"/>
            <a:ext cx="7315200" cy="781970"/>
          </a:xfrm>
          <a:prstGeom prst="rect">
            <a:avLst/>
          </a:prstGeom>
          <a:ln>
            <a:solidFill>
              <a:schemeClr val="bg1">
                <a:lumMod val="75000"/>
              </a:schemeClr>
            </a:solidFill>
          </a:ln>
        </p:spPr>
      </p:pic>
    </p:spTree>
    <p:extLst>
      <p:ext uri="{BB962C8B-B14F-4D97-AF65-F5344CB8AC3E}">
        <p14:creationId xmlns:p14="http://schemas.microsoft.com/office/powerpoint/2010/main" val="408921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MFS with APTC</a:t>
            </a:r>
          </a:p>
        </p:txBody>
      </p:sp>
      <p:sp>
        <p:nvSpPr>
          <p:cNvPr id="3" name="Content Placeholder 2"/>
          <p:cNvSpPr>
            <a:spLocks noGrp="1"/>
          </p:cNvSpPr>
          <p:nvPr>
            <p:ph idx="1"/>
          </p:nvPr>
        </p:nvSpPr>
        <p:spPr>
          <a:xfrm>
            <a:off x="364733" y="872090"/>
            <a:ext cx="8297059" cy="1009027"/>
          </a:xfrm>
          <a:ln>
            <a:noFill/>
          </a:ln>
        </p:spPr>
        <p:style>
          <a:lnRef idx="2">
            <a:schemeClr val="accent4"/>
          </a:lnRef>
          <a:fillRef idx="1">
            <a:schemeClr val="lt1"/>
          </a:fillRef>
          <a:effectRef idx="0">
            <a:schemeClr val="accent4"/>
          </a:effectRef>
          <a:fontRef idx="minor">
            <a:schemeClr val="dk1"/>
          </a:fontRef>
        </p:style>
        <p:txBody>
          <a:bodyPr/>
          <a:lstStyle/>
          <a:p>
            <a:r>
              <a:rPr lang="en-US" sz="1800" dirty="0">
                <a:latin typeface="Franklin Gothic Book"/>
                <a:cs typeface="Franklin Gothic Book"/>
              </a:rPr>
              <a:t>Alma hasn’t seen her husband in over a year. When she applied for health coverage, she said she was single. She was awarded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6" name="TextBox 5"/>
          <p:cNvSpPr txBox="1"/>
          <p:nvPr/>
        </p:nvSpPr>
        <p:spPr>
          <a:xfrm>
            <a:off x="347433" y="1977081"/>
            <a:ext cx="8314360" cy="221649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33363" indent="-233363" defTabSz="457200">
              <a:spcBef>
                <a:spcPct val="20000"/>
              </a:spcBef>
              <a:buClr>
                <a:schemeClr val="tx2">
                  <a:lumMod val="60000"/>
                  <a:lumOff val="40000"/>
                </a:schemeClr>
              </a:buClr>
              <a:buFont typeface="Arial"/>
              <a:buChar char="•"/>
              <a:defRPr>
                <a:latin typeface="Franklin Gothic Book"/>
                <a:cs typeface="Franklin Gothic Book"/>
              </a:defRPr>
            </a:lvl1pPr>
            <a:lvl2pPr marL="690563" indent="-233363" defTabSz="457200">
              <a:spcBef>
                <a:spcPct val="20000"/>
              </a:spcBef>
              <a:buClr>
                <a:schemeClr val="tx2">
                  <a:lumMod val="60000"/>
                  <a:lumOff val="40000"/>
                </a:schemeClr>
              </a:buClr>
              <a:buFont typeface="Arial"/>
              <a:buChar char="–"/>
              <a:defRPr sz="2200"/>
            </a:lvl2pPr>
            <a:lvl3pPr marL="1087438" indent="-237744" defTabSz="457200">
              <a:spcBef>
                <a:spcPct val="20000"/>
              </a:spcBef>
              <a:buClr>
                <a:schemeClr val="tx2">
                  <a:lumMod val="60000"/>
                  <a:lumOff val="40000"/>
                </a:schemeClr>
              </a:buClr>
              <a:buFont typeface="Courier New" panose="02070309020205020404" pitchFamily="49" charset="0"/>
              <a:buChar char="o"/>
              <a:defRPr sz="2000"/>
            </a:lvl3pPr>
            <a:lvl4pPr marL="1544638" indent="-173038" defTabSz="457200">
              <a:spcBef>
                <a:spcPct val="20000"/>
              </a:spcBef>
              <a:buClr>
                <a:schemeClr val="tx2">
                  <a:lumMod val="60000"/>
                  <a:lumOff val="40000"/>
                </a:schemeClr>
              </a:buClr>
              <a:buFont typeface="Arial"/>
              <a:buChar char="–"/>
            </a:lvl4pPr>
            <a:lvl5pPr marL="2001838" indent="-173038" defTabSz="457200">
              <a:spcBef>
                <a:spcPct val="20000"/>
              </a:spcBef>
              <a:buClr>
                <a:schemeClr val="tx2">
                  <a:lumMod val="60000"/>
                  <a:lumOff val="40000"/>
                </a:schemeClr>
              </a:buClr>
              <a:buFont typeface="Arial" panose="020B0604020202020204" pitchFamily="34" charset="0"/>
              <a:buChar char="•"/>
              <a:defRPr sz="1600"/>
            </a:lvl5pPr>
            <a:lvl6pPr marL="2514600" indent="-228600" defTabSz="457200">
              <a:spcBef>
                <a:spcPct val="20000"/>
              </a:spcBef>
              <a:buFont typeface="Arial"/>
              <a:buChar char="•"/>
              <a:defRPr sz="2000">
                <a:solidFill>
                  <a:schemeClr val="dk1"/>
                </a:solidFill>
              </a:defRPr>
            </a:lvl6pPr>
            <a:lvl7pPr marL="2971800" indent="-228600" defTabSz="457200">
              <a:spcBef>
                <a:spcPct val="20000"/>
              </a:spcBef>
              <a:buFont typeface="Arial"/>
              <a:buChar char="•"/>
              <a:defRPr sz="2000">
                <a:solidFill>
                  <a:schemeClr val="dk1"/>
                </a:solidFill>
              </a:defRPr>
            </a:lvl7pPr>
            <a:lvl8pPr marL="3429000" indent="-228600" defTabSz="457200">
              <a:spcBef>
                <a:spcPct val="20000"/>
              </a:spcBef>
              <a:buFont typeface="Arial"/>
              <a:buChar char="•"/>
              <a:defRPr sz="2000">
                <a:solidFill>
                  <a:schemeClr val="dk1"/>
                </a:solidFill>
              </a:defRPr>
            </a:lvl8pPr>
            <a:lvl9pPr marL="3886200" indent="-228600" defTabSz="457200">
              <a:spcBef>
                <a:spcPct val="20000"/>
              </a:spcBef>
              <a:buFont typeface="Arial"/>
              <a:buChar char="•"/>
              <a:defRPr sz="2000">
                <a:solidFill>
                  <a:schemeClr val="dk1"/>
                </a:solidFill>
              </a:defRPr>
            </a:lvl9pPr>
          </a:lstStyle>
          <a:p>
            <a:r>
              <a:rPr lang="en-US" dirty="0"/>
              <a:t>At tax filing, you inform Alma that her filing status is married filing separately.</a:t>
            </a:r>
          </a:p>
          <a:p>
            <a:r>
              <a:rPr lang="en-US" dirty="0"/>
              <a:t>Explain that a person cannot claim PTC if MFS, and ask if the domestic violence or abandonment exceptions apply</a:t>
            </a:r>
          </a:p>
          <a:p>
            <a:pPr lvl="1"/>
            <a:r>
              <a:rPr lang="en-US" sz="1800" dirty="0">
                <a:latin typeface="Franklin Gothic Book"/>
                <a:cs typeface="Franklin Gothic Book"/>
              </a:rPr>
              <a:t>Abandonment might apply. Has she used due diligence to locate him?</a:t>
            </a:r>
          </a:p>
          <a:p>
            <a:pPr lvl="1"/>
            <a:r>
              <a:rPr lang="en-US" sz="1800" dirty="0">
                <a:latin typeface="Franklin Gothic Book"/>
                <a:cs typeface="Franklin Gothic Book"/>
              </a:rPr>
              <a:t>Alma:  He lives with his new girlfriend in Arlington. I could call him on his cell phone. But I don’t have any interest in filing taxes with him.</a:t>
            </a:r>
          </a:p>
          <a:p>
            <a:r>
              <a:rPr lang="en-US" b="1" dirty="0"/>
              <a:t>Exception does not apply.  </a:t>
            </a:r>
            <a:r>
              <a:rPr lang="en-US" dirty="0"/>
              <a:t>Enter 1095-A as it appears. </a:t>
            </a:r>
            <a:r>
              <a:rPr lang="en-US" dirty="0" err="1"/>
              <a:t>TaxSlayer</a:t>
            </a:r>
            <a:r>
              <a:rPr lang="en-US" dirty="0"/>
              <a:t> will trigger payback of the APTC received (up to the repayment cap).</a:t>
            </a:r>
          </a:p>
          <a:p>
            <a:endParaRPr lang="en-US" dirty="0"/>
          </a:p>
        </p:txBody>
      </p:sp>
      <p:cxnSp>
        <p:nvCxnSpPr>
          <p:cNvPr id="8" name="Straight Connector 7"/>
          <p:cNvCxnSpPr/>
          <p:nvPr/>
        </p:nvCxnSpPr>
        <p:spPr>
          <a:xfrm>
            <a:off x="454525" y="1820115"/>
            <a:ext cx="8207267" cy="18822"/>
          </a:xfrm>
          <a:prstGeom prst="line">
            <a:avLst/>
          </a:prstGeom>
        </p:spPr>
        <p:style>
          <a:lnRef idx="2">
            <a:schemeClr val="accent4"/>
          </a:lnRef>
          <a:fillRef idx="0">
            <a:schemeClr val="accent4"/>
          </a:fillRef>
          <a:effectRef idx="1">
            <a:schemeClr val="accent4"/>
          </a:effectRef>
          <a:fontRef idx="minor">
            <a:schemeClr val="tx1"/>
          </a:fontRef>
        </p:style>
      </p:cxnSp>
      <p:grpSp>
        <p:nvGrpSpPr>
          <p:cNvPr id="13" name="Group 12"/>
          <p:cNvGrpSpPr/>
          <p:nvPr/>
        </p:nvGrpSpPr>
        <p:grpSpPr>
          <a:xfrm>
            <a:off x="778483" y="4801636"/>
            <a:ext cx="7571818" cy="1353935"/>
            <a:chOff x="778483" y="4900490"/>
            <a:chExt cx="7571818" cy="1353935"/>
          </a:xfrm>
        </p:grpSpPr>
        <p:pic>
          <p:nvPicPr>
            <p:cNvPr id="10" name="Picture 9"/>
            <p:cNvPicPr>
              <a:picLocks noChangeAspect="1"/>
            </p:cNvPicPr>
            <p:nvPr/>
          </p:nvPicPr>
          <p:blipFill rotWithShape="1">
            <a:blip r:embed="rId2"/>
            <a:srcRect b="20741"/>
            <a:stretch/>
          </p:blipFill>
          <p:spPr>
            <a:xfrm>
              <a:off x="778722" y="5164799"/>
              <a:ext cx="7571579" cy="1089626"/>
            </a:xfrm>
            <a:prstGeom prst="rect">
              <a:avLst/>
            </a:prstGeom>
            <a:ln>
              <a:solidFill>
                <a:schemeClr val="bg1">
                  <a:lumMod val="50000"/>
                </a:schemeClr>
              </a:solidFill>
            </a:ln>
          </p:spPr>
        </p:pic>
        <p:sp>
          <p:nvSpPr>
            <p:cNvPr id="12" name="TextBox 11"/>
            <p:cNvSpPr txBox="1"/>
            <p:nvPr/>
          </p:nvSpPr>
          <p:spPr>
            <a:xfrm>
              <a:off x="778483" y="4900490"/>
              <a:ext cx="970644"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8962</a:t>
              </a:r>
            </a:p>
          </p:txBody>
        </p:sp>
      </p:grpSp>
    </p:spTree>
    <p:extLst>
      <p:ext uri="{BB962C8B-B14F-4D97-AF65-F5344CB8AC3E}">
        <p14:creationId xmlns:p14="http://schemas.microsoft.com/office/powerpoint/2010/main" val="152210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b="27174"/>
          <a:stretch/>
        </p:blipFill>
        <p:spPr>
          <a:xfrm>
            <a:off x="682906" y="2614466"/>
            <a:ext cx="7660995" cy="3581315"/>
          </a:xfrm>
          <a:prstGeom prst="rect">
            <a:avLst/>
          </a:prstGeom>
          <a:ln>
            <a:solidFill>
              <a:schemeClr val="bg1">
                <a:lumMod val="75000"/>
              </a:schemeClr>
            </a:solidFill>
          </a:ln>
        </p:spPr>
      </p:pic>
      <p:sp>
        <p:nvSpPr>
          <p:cNvPr id="2" name="Title 1"/>
          <p:cNvSpPr>
            <a:spLocks noGrp="1"/>
          </p:cNvSpPr>
          <p:nvPr>
            <p:ph type="title"/>
          </p:nvPr>
        </p:nvSpPr>
        <p:spPr/>
        <p:txBody>
          <a:bodyPr/>
          <a:lstStyle/>
          <a:p>
            <a:pPr marL="0" indent="0"/>
            <a:r>
              <a:rPr lang="en-US" dirty="0"/>
              <a:t>Issue: Multiple Forms 1095-A</a:t>
            </a:r>
          </a:p>
        </p:txBody>
      </p:sp>
      <p:sp>
        <p:nvSpPr>
          <p:cNvPr id="3" name="Content Placeholder 2"/>
          <p:cNvSpPr>
            <a:spLocks noGrp="1"/>
          </p:cNvSpPr>
          <p:nvPr>
            <p:ph idx="1"/>
          </p:nvPr>
        </p:nvSpPr>
        <p:spPr>
          <a:xfrm>
            <a:off x="424636" y="885603"/>
            <a:ext cx="8229600" cy="5007967"/>
          </a:xfrm>
        </p:spPr>
        <p:txBody>
          <a:bodyPr/>
          <a:lstStyle/>
          <a:p>
            <a:r>
              <a:rPr lang="en-US" sz="1800" dirty="0"/>
              <a:t>Many people have multiple 1095-As. </a:t>
            </a:r>
          </a:p>
          <a:p>
            <a:r>
              <a:rPr lang="en-US" sz="1800" dirty="0"/>
              <a:t>Sometimes it’s because of an actual change in plan selection. Other changes, like a change in income, also triggered a new “policy” in the enrollment system in the past.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24</a:t>
            </a:fld>
            <a:endParaRPr lang="en-US" dirty="0"/>
          </a:p>
        </p:txBody>
      </p:sp>
      <p:grpSp>
        <p:nvGrpSpPr>
          <p:cNvPr id="8" name="Group 7"/>
          <p:cNvGrpSpPr/>
          <p:nvPr/>
        </p:nvGrpSpPr>
        <p:grpSpPr>
          <a:xfrm>
            <a:off x="682906" y="2326703"/>
            <a:ext cx="7394499" cy="2395135"/>
            <a:chOff x="785999" y="1356189"/>
            <a:chExt cx="7235089" cy="2305543"/>
          </a:xfrm>
        </p:grpSpPr>
        <p:grpSp>
          <p:nvGrpSpPr>
            <p:cNvPr id="6" name="Group 5"/>
            <p:cNvGrpSpPr/>
            <p:nvPr/>
          </p:nvGrpSpPr>
          <p:grpSpPr>
            <a:xfrm>
              <a:off x="2604375" y="2264408"/>
              <a:ext cx="5416713" cy="1397324"/>
              <a:chOff x="2604375" y="2264408"/>
              <a:chExt cx="5416713" cy="1397324"/>
            </a:xfrm>
          </p:grpSpPr>
          <p:sp>
            <p:nvSpPr>
              <p:cNvPr id="7" name="TextBox 6"/>
              <p:cNvSpPr txBox="1"/>
              <p:nvPr/>
            </p:nvSpPr>
            <p:spPr>
              <a:xfrm>
                <a:off x="2604375" y="2272285"/>
                <a:ext cx="1498087" cy="923330"/>
              </a:xfrm>
              <a:prstGeom prst="rect">
                <a:avLst/>
              </a:prstGeom>
              <a:solidFill>
                <a:schemeClr val="bg1">
                  <a:lumMod val="85000"/>
                </a:schemeClr>
              </a:solidFill>
              <a:ln w="57150" cmpd="sng">
                <a:solidFill>
                  <a:srgbClr val="000090"/>
                </a:solidFill>
              </a:ln>
            </p:spPr>
            <p:txBody>
              <a:bodyPr wrap="square" rtlCol="0">
                <a:spAutoFit/>
              </a:bodyPr>
              <a:lstStyle/>
              <a:p>
                <a:pPr algn="ctr"/>
                <a:r>
                  <a:rPr lang="en-US" b="1" dirty="0">
                    <a:solidFill>
                      <a:srgbClr val="000090"/>
                    </a:solidFill>
                    <a:latin typeface="Arial"/>
                    <a:cs typeface="Arial"/>
                  </a:rPr>
                  <a:t>Add the premiums together</a:t>
                </a:r>
              </a:p>
            </p:txBody>
          </p:sp>
          <p:sp>
            <p:nvSpPr>
              <p:cNvPr id="9" name="TextBox 8"/>
              <p:cNvSpPr txBox="1"/>
              <p:nvPr/>
            </p:nvSpPr>
            <p:spPr>
              <a:xfrm>
                <a:off x="4264227" y="2276737"/>
                <a:ext cx="1747487" cy="1384995"/>
              </a:xfrm>
              <a:prstGeom prst="rect">
                <a:avLst/>
              </a:prstGeom>
              <a:solidFill>
                <a:srgbClr val="D9D9D9"/>
              </a:solidFill>
              <a:ln w="57150" cmpd="sng">
                <a:solidFill>
                  <a:srgbClr val="BC351E"/>
                </a:solidFill>
              </a:ln>
            </p:spPr>
            <p:txBody>
              <a:bodyPr wrap="square" rtlCol="0">
                <a:spAutoFit/>
              </a:bodyPr>
              <a:lstStyle/>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same state</a:t>
                </a:r>
                <a:r>
                  <a:rPr lang="en-US" sz="1400" b="1" dirty="0">
                    <a:solidFill>
                      <a:srgbClr val="BC351E"/>
                    </a:solidFill>
                    <a:latin typeface="Arial"/>
                    <a:cs typeface="Arial"/>
                  </a:rPr>
                  <a:t>, SLCSP should be the same. </a:t>
                </a:r>
              </a:p>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different states</a:t>
                </a:r>
                <a:r>
                  <a:rPr lang="en-US" sz="1400" b="1" dirty="0">
                    <a:solidFill>
                      <a:srgbClr val="BC351E"/>
                    </a:solidFill>
                    <a:latin typeface="Arial"/>
                    <a:cs typeface="Arial"/>
                  </a:rPr>
                  <a:t>, add them.</a:t>
                </a:r>
              </a:p>
              <a:p>
                <a:pPr marL="111125" indent="-111125">
                  <a:buFont typeface="Wingdings" charset="2"/>
                  <a:buChar char="§"/>
                </a:pPr>
                <a:r>
                  <a:rPr lang="en-US" sz="1400" b="1" dirty="0">
                    <a:solidFill>
                      <a:srgbClr val="BC351E"/>
                    </a:solidFill>
                    <a:latin typeface="Arial"/>
                    <a:cs typeface="Arial"/>
                  </a:rPr>
                  <a:t>Or use tool.</a:t>
                </a:r>
              </a:p>
            </p:txBody>
          </p:sp>
          <p:sp>
            <p:nvSpPr>
              <p:cNvPr id="10" name="TextBox 9"/>
              <p:cNvSpPr txBox="1"/>
              <p:nvPr/>
            </p:nvSpPr>
            <p:spPr>
              <a:xfrm>
                <a:off x="6196295" y="2264408"/>
                <a:ext cx="1824793" cy="646331"/>
              </a:xfrm>
              <a:prstGeom prst="rect">
                <a:avLst/>
              </a:prstGeom>
              <a:solidFill>
                <a:schemeClr val="bg1">
                  <a:lumMod val="85000"/>
                </a:schemeClr>
              </a:solidFill>
              <a:ln w="57150" cmpd="sng">
                <a:solidFill>
                  <a:srgbClr val="521C7E"/>
                </a:solidFill>
              </a:ln>
            </p:spPr>
            <p:txBody>
              <a:bodyPr wrap="square" rtlCol="0">
                <a:spAutoFit/>
              </a:bodyPr>
              <a:lstStyle/>
              <a:p>
                <a:pPr algn="ctr"/>
                <a:r>
                  <a:rPr lang="en-US" b="1" dirty="0">
                    <a:solidFill>
                      <a:srgbClr val="521C7E"/>
                    </a:solidFill>
                    <a:latin typeface="Arial"/>
                    <a:cs typeface="Arial"/>
                  </a:rPr>
                  <a:t>Add the APTC together</a:t>
                </a:r>
              </a:p>
            </p:txBody>
          </p:sp>
        </p:grpSp>
        <p:sp>
          <p:nvSpPr>
            <p:cNvPr id="11" name="TextBox 10"/>
            <p:cNvSpPr txBox="1"/>
            <p:nvPr/>
          </p:nvSpPr>
          <p:spPr>
            <a:xfrm>
              <a:off x="785999" y="1356189"/>
              <a:ext cx="1063178"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
        <p:nvSpPr>
          <p:cNvPr id="12" name="TextBox 11"/>
          <p:cNvSpPr txBox="1"/>
          <p:nvPr/>
        </p:nvSpPr>
        <p:spPr>
          <a:xfrm>
            <a:off x="6289682" y="6470095"/>
            <a:ext cx="2607530" cy="276999"/>
          </a:xfrm>
          <a:prstGeom prst="rect">
            <a:avLst/>
          </a:prstGeom>
          <a:noFill/>
        </p:spPr>
        <p:txBody>
          <a:bodyPr wrap="none" rtlCol="0">
            <a:spAutoFit/>
          </a:bodyPr>
          <a:lstStyle/>
          <a:p>
            <a:r>
              <a:rPr lang="en-US" sz="1200" i="1" dirty="0"/>
              <a:t>See Form 8962 Instructions for details.</a:t>
            </a:r>
          </a:p>
        </p:txBody>
      </p:sp>
    </p:spTree>
    <p:extLst>
      <p:ext uri="{BB962C8B-B14F-4D97-AF65-F5344CB8AC3E}">
        <p14:creationId xmlns:p14="http://schemas.microsoft.com/office/powerpoint/2010/main" val="1784388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Multiple Forms 1095-A</a:t>
            </a:r>
          </a:p>
        </p:txBody>
      </p:sp>
      <p:sp>
        <p:nvSpPr>
          <p:cNvPr id="3" name="Content Placeholder 2"/>
          <p:cNvSpPr>
            <a:spLocks noGrp="1"/>
          </p:cNvSpPr>
          <p:nvPr>
            <p:ph idx="1"/>
          </p:nvPr>
        </p:nvSpPr>
        <p:spPr>
          <a:xfrm>
            <a:off x="340774" y="826734"/>
            <a:ext cx="8229600" cy="1162221"/>
          </a:xfrm>
        </p:spPr>
        <p:txBody>
          <a:bodyPr/>
          <a:lstStyle/>
          <a:p>
            <a:r>
              <a:rPr lang="en-US" sz="1800" dirty="0"/>
              <a:t>Felicia and Murphy claim their 27-year-old daughter, Gwen, as a dependent. They enroll together as a household in the same plan but cannot be in the same “policy.” They get separate Forms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pic>
        <p:nvPicPr>
          <p:cNvPr id="6" name="Picture 5"/>
          <p:cNvPicPr>
            <a:picLocks noChangeAspect="1"/>
          </p:cNvPicPr>
          <p:nvPr/>
        </p:nvPicPr>
        <p:blipFill rotWithShape="1">
          <a:blip r:embed="rId2"/>
          <a:srcRect t="1" b="33303"/>
          <a:stretch/>
        </p:blipFill>
        <p:spPr>
          <a:xfrm>
            <a:off x="427706" y="3539347"/>
            <a:ext cx="5762790" cy="762666"/>
          </a:xfrm>
          <a:prstGeom prst="rect">
            <a:avLst/>
          </a:prstGeom>
          <a:ln>
            <a:solidFill>
              <a:srgbClr val="7F7F7F"/>
            </a:solidFill>
          </a:ln>
        </p:spPr>
      </p:pic>
      <p:sp>
        <p:nvSpPr>
          <p:cNvPr id="8" name="TextBox 7"/>
          <p:cNvSpPr txBox="1"/>
          <p:nvPr/>
        </p:nvSpPr>
        <p:spPr>
          <a:xfrm>
            <a:off x="427707" y="3231667"/>
            <a:ext cx="2587995"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 for Gwen</a:t>
            </a:r>
          </a:p>
        </p:txBody>
      </p:sp>
      <p:pic>
        <p:nvPicPr>
          <p:cNvPr id="16" name="Picture 15"/>
          <p:cNvPicPr>
            <a:picLocks noChangeAspect="1"/>
          </p:cNvPicPr>
          <p:nvPr/>
        </p:nvPicPr>
        <p:blipFill>
          <a:blip r:embed="rId3"/>
          <a:stretch>
            <a:fillRect/>
          </a:stretch>
        </p:blipFill>
        <p:spPr>
          <a:xfrm>
            <a:off x="395352" y="4520104"/>
            <a:ext cx="7315200" cy="2005263"/>
          </a:xfrm>
          <a:prstGeom prst="rect">
            <a:avLst/>
          </a:prstGeom>
          <a:ln>
            <a:solidFill>
              <a:srgbClr val="7F7F7F"/>
            </a:solidFill>
          </a:ln>
        </p:spPr>
      </p:pic>
      <p:sp>
        <p:nvSpPr>
          <p:cNvPr id="18" name="TextBox 17"/>
          <p:cNvSpPr txBox="1"/>
          <p:nvPr/>
        </p:nvSpPr>
        <p:spPr>
          <a:xfrm>
            <a:off x="5954233" y="5439672"/>
            <a:ext cx="1006349" cy="369332"/>
          </a:xfrm>
          <a:prstGeom prst="rect">
            <a:avLst/>
          </a:prstGeom>
          <a:noFill/>
        </p:spPr>
        <p:txBody>
          <a:bodyPr wrap="square" rtlCol="0">
            <a:spAutoFit/>
          </a:bodyPr>
          <a:lstStyle/>
          <a:p>
            <a:r>
              <a:rPr lang="en-US" dirty="0"/>
              <a:t>15,600</a:t>
            </a:r>
          </a:p>
        </p:txBody>
      </p:sp>
      <p:sp>
        <p:nvSpPr>
          <p:cNvPr id="19" name="TextBox 18"/>
          <p:cNvSpPr txBox="1"/>
          <p:nvPr/>
        </p:nvSpPr>
        <p:spPr>
          <a:xfrm>
            <a:off x="5962869" y="5783778"/>
            <a:ext cx="1006349" cy="369332"/>
          </a:xfrm>
          <a:prstGeom prst="rect">
            <a:avLst/>
          </a:prstGeom>
          <a:noFill/>
        </p:spPr>
        <p:txBody>
          <a:bodyPr wrap="square" rtlCol="0">
            <a:spAutoFit/>
          </a:bodyPr>
          <a:lstStyle/>
          <a:p>
            <a:r>
              <a:rPr lang="en-US" dirty="0"/>
              <a:t>10,800</a:t>
            </a:r>
          </a:p>
        </p:txBody>
      </p:sp>
      <p:sp>
        <p:nvSpPr>
          <p:cNvPr id="20" name="TextBox 19"/>
          <p:cNvSpPr txBox="1"/>
          <p:nvPr/>
        </p:nvSpPr>
        <p:spPr>
          <a:xfrm>
            <a:off x="5947544" y="6127885"/>
            <a:ext cx="1006349" cy="369332"/>
          </a:xfrm>
          <a:prstGeom prst="rect">
            <a:avLst/>
          </a:prstGeom>
          <a:noFill/>
        </p:spPr>
        <p:txBody>
          <a:bodyPr wrap="square" rtlCol="0">
            <a:spAutoFit/>
          </a:bodyPr>
          <a:lstStyle/>
          <a:p>
            <a:r>
              <a:rPr lang="en-US" dirty="0"/>
              <a:t>  6,000</a:t>
            </a:r>
          </a:p>
        </p:txBody>
      </p:sp>
      <p:sp>
        <p:nvSpPr>
          <p:cNvPr id="21" name="TextBox 20"/>
          <p:cNvSpPr txBox="1"/>
          <p:nvPr/>
        </p:nvSpPr>
        <p:spPr>
          <a:xfrm>
            <a:off x="7296031" y="5475617"/>
            <a:ext cx="1317838" cy="276999"/>
          </a:xfrm>
          <a:prstGeom prst="rect">
            <a:avLst/>
          </a:prstGeom>
          <a:solidFill>
            <a:schemeClr val="accent4">
              <a:lumMod val="60000"/>
              <a:lumOff val="40000"/>
            </a:schemeClr>
          </a:solidFill>
        </p:spPr>
        <p:txBody>
          <a:bodyPr wrap="square" rtlCol="0">
            <a:spAutoFit/>
          </a:bodyPr>
          <a:lstStyle/>
          <a:p>
            <a:r>
              <a:rPr lang="en-US" sz="1200" dirty="0"/>
              <a:t>$12,000 + $3,600</a:t>
            </a:r>
          </a:p>
        </p:txBody>
      </p:sp>
      <p:sp>
        <p:nvSpPr>
          <p:cNvPr id="23" name="TextBox 22"/>
          <p:cNvSpPr txBox="1"/>
          <p:nvPr/>
        </p:nvSpPr>
        <p:spPr>
          <a:xfrm>
            <a:off x="7292686" y="6179173"/>
            <a:ext cx="1317838" cy="276999"/>
          </a:xfrm>
          <a:prstGeom prst="rect">
            <a:avLst/>
          </a:prstGeom>
          <a:solidFill>
            <a:schemeClr val="accent4">
              <a:lumMod val="60000"/>
              <a:lumOff val="40000"/>
            </a:schemeClr>
          </a:solidFill>
        </p:spPr>
        <p:txBody>
          <a:bodyPr wrap="square" rtlCol="0">
            <a:spAutoFit/>
          </a:bodyPr>
          <a:lstStyle/>
          <a:p>
            <a:r>
              <a:rPr lang="en-US" sz="1200" dirty="0"/>
              <a:t>$4,800 + $1,200</a:t>
            </a:r>
          </a:p>
        </p:txBody>
      </p:sp>
      <p:grpSp>
        <p:nvGrpSpPr>
          <p:cNvPr id="27" name="Group 26"/>
          <p:cNvGrpSpPr/>
          <p:nvPr/>
        </p:nvGrpSpPr>
        <p:grpSpPr>
          <a:xfrm>
            <a:off x="427706" y="1964980"/>
            <a:ext cx="5753748" cy="1128224"/>
            <a:chOff x="427706" y="1964980"/>
            <a:chExt cx="5753748" cy="1128224"/>
          </a:xfrm>
        </p:grpSpPr>
        <p:pic>
          <p:nvPicPr>
            <p:cNvPr id="5" name="Picture 4"/>
            <p:cNvPicPr>
              <a:picLocks noChangeAspect="1"/>
            </p:cNvPicPr>
            <p:nvPr/>
          </p:nvPicPr>
          <p:blipFill rotWithShape="1">
            <a:blip r:embed="rId2"/>
            <a:srcRect r="1240" b="31153"/>
            <a:stretch/>
          </p:blipFill>
          <p:spPr>
            <a:xfrm>
              <a:off x="427706" y="2274168"/>
              <a:ext cx="5738181" cy="777362"/>
            </a:xfrm>
            <a:prstGeom prst="rect">
              <a:avLst/>
            </a:prstGeom>
            <a:ln>
              <a:solidFill>
                <a:srgbClr val="7F7F7F"/>
              </a:solidFill>
            </a:ln>
          </p:spPr>
        </p:pic>
        <p:sp>
          <p:nvSpPr>
            <p:cNvPr id="7" name="TextBox 6"/>
            <p:cNvSpPr txBox="1"/>
            <p:nvPr/>
          </p:nvSpPr>
          <p:spPr>
            <a:xfrm>
              <a:off x="443032" y="1964980"/>
              <a:ext cx="2587995"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 for Felicia and Murphy </a:t>
              </a:r>
            </a:p>
          </p:txBody>
        </p:sp>
        <p:pic>
          <p:nvPicPr>
            <p:cNvPr id="25" name="Picture 24"/>
            <p:cNvPicPr>
              <a:picLocks noChangeAspect="1"/>
            </p:cNvPicPr>
            <p:nvPr/>
          </p:nvPicPr>
          <p:blipFill rotWithShape="1">
            <a:blip r:embed="rId4"/>
            <a:srcRect b="17746"/>
            <a:stretch/>
          </p:blipFill>
          <p:spPr>
            <a:xfrm>
              <a:off x="442868" y="2806509"/>
              <a:ext cx="5738586" cy="239571"/>
            </a:xfrm>
            <a:prstGeom prst="rect">
              <a:avLst/>
            </a:prstGeom>
            <a:ln>
              <a:solidFill>
                <a:srgbClr val="7F7F7F"/>
              </a:solidFill>
            </a:ln>
          </p:spPr>
        </p:pic>
        <p:sp>
          <p:nvSpPr>
            <p:cNvPr id="9" name="TextBox 8"/>
            <p:cNvSpPr txBox="1"/>
            <p:nvPr/>
          </p:nvSpPr>
          <p:spPr>
            <a:xfrm>
              <a:off x="1928835" y="2719833"/>
              <a:ext cx="1114173" cy="369332"/>
            </a:xfrm>
            <a:prstGeom prst="rect">
              <a:avLst/>
            </a:prstGeom>
            <a:noFill/>
          </p:spPr>
          <p:txBody>
            <a:bodyPr wrap="square" rtlCol="0">
              <a:spAutoFit/>
            </a:bodyPr>
            <a:lstStyle/>
            <a:p>
              <a:r>
                <a:rPr lang="en-US" dirty="0">
                  <a:latin typeface="Franklin Gothic Book"/>
                  <a:cs typeface="Franklin Gothic Book"/>
                </a:rPr>
                <a:t>$12,000</a:t>
              </a:r>
            </a:p>
          </p:txBody>
        </p:sp>
        <p:sp>
          <p:nvSpPr>
            <p:cNvPr id="26" name="TextBox 25"/>
            <p:cNvSpPr txBox="1"/>
            <p:nvPr/>
          </p:nvSpPr>
          <p:spPr>
            <a:xfrm>
              <a:off x="3231349" y="2716471"/>
              <a:ext cx="1114173" cy="369332"/>
            </a:xfrm>
            <a:prstGeom prst="rect">
              <a:avLst/>
            </a:prstGeom>
            <a:noFill/>
          </p:spPr>
          <p:txBody>
            <a:bodyPr wrap="square" rtlCol="0">
              <a:spAutoFit/>
            </a:bodyPr>
            <a:lstStyle/>
            <a:p>
              <a:r>
                <a:rPr lang="en-US" dirty="0">
                  <a:latin typeface="Franklin Gothic Book"/>
                  <a:cs typeface="Franklin Gothic Book"/>
                </a:rPr>
                <a:t>$10,800</a:t>
              </a:r>
            </a:p>
          </p:txBody>
        </p:sp>
        <p:sp>
          <p:nvSpPr>
            <p:cNvPr id="12" name="TextBox 11"/>
            <p:cNvSpPr txBox="1"/>
            <p:nvPr/>
          </p:nvSpPr>
          <p:spPr>
            <a:xfrm>
              <a:off x="4845353" y="2723872"/>
              <a:ext cx="1006349" cy="369332"/>
            </a:xfrm>
            <a:prstGeom prst="rect">
              <a:avLst/>
            </a:prstGeom>
            <a:noFill/>
          </p:spPr>
          <p:txBody>
            <a:bodyPr wrap="square" rtlCol="0">
              <a:spAutoFit/>
            </a:bodyPr>
            <a:lstStyle/>
            <a:p>
              <a:r>
                <a:rPr lang="en-US" dirty="0">
                  <a:latin typeface="Franklin Gothic Book"/>
                  <a:cs typeface="Franklin Gothic Book"/>
                </a:rPr>
                <a:t>$4,800</a:t>
              </a:r>
            </a:p>
          </p:txBody>
        </p:sp>
      </p:grpSp>
      <p:pic>
        <p:nvPicPr>
          <p:cNvPr id="28" name="Picture 27"/>
          <p:cNvPicPr>
            <a:picLocks noChangeAspect="1"/>
          </p:cNvPicPr>
          <p:nvPr/>
        </p:nvPicPr>
        <p:blipFill rotWithShape="1">
          <a:blip r:embed="rId4"/>
          <a:srcRect t="1" b="16029"/>
          <a:stretch/>
        </p:blipFill>
        <p:spPr>
          <a:xfrm>
            <a:off x="451909" y="4050460"/>
            <a:ext cx="5738586" cy="244573"/>
          </a:xfrm>
          <a:prstGeom prst="rect">
            <a:avLst/>
          </a:prstGeom>
          <a:ln>
            <a:solidFill>
              <a:srgbClr val="7F7F7F"/>
            </a:solidFill>
          </a:ln>
        </p:spPr>
      </p:pic>
      <p:sp>
        <p:nvSpPr>
          <p:cNvPr id="13" name="TextBox 12"/>
          <p:cNvSpPr txBox="1"/>
          <p:nvPr/>
        </p:nvSpPr>
        <p:spPr>
          <a:xfrm>
            <a:off x="1966722" y="3979803"/>
            <a:ext cx="1006349" cy="369332"/>
          </a:xfrm>
          <a:prstGeom prst="rect">
            <a:avLst/>
          </a:prstGeom>
          <a:noFill/>
        </p:spPr>
        <p:txBody>
          <a:bodyPr wrap="square" rtlCol="0">
            <a:spAutoFit/>
          </a:bodyPr>
          <a:lstStyle/>
          <a:p>
            <a:r>
              <a:rPr lang="en-US" dirty="0">
                <a:latin typeface="Franklin Gothic Book"/>
                <a:cs typeface="Franklin Gothic Book"/>
              </a:rPr>
              <a:t>$3,600</a:t>
            </a:r>
          </a:p>
        </p:txBody>
      </p:sp>
      <p:sp>
        <p:nvSpPr>
          <p:cNvPr id="14" name="TextBox 13"/>
          <p:cNvSpPr txBox="1"/>
          <p:nvPr/>
        </p:nvSpPr>
        <p:spPr>
          <a:xfrm>
            <a:off x="3293198" y="4000407"/>
            <a:ext cx="1139531" cy="369332"/>
          </a:xfrm>
          <a:prstGeom prst="rect">
            <a:avLst/>
          </a:prstGeom>
          <a:noFill/>
        </p:spPr>
        <p:txBody>
          <a:bodyPr wrap="square" rtlCol="0">
            <a:spAutoFit/>
          </a:bodyPr>
          <a:lstStyle/>
          <a:p>
            <a:r>
              <a:rPr lang="en-US" dirty="0">
                <a:latin typeface="Franklin Gothic Book"/>
                <a:cs typeface="Franklin Gothic Book"/>
              </a:rPr>
              <a:t>$10,800</a:t>
            </a:r>
          </a:p>
        </p:txBody>
      </p:sp>
      <p:sp>
        <p:nvSpPr>
          <p:cNvPr id="15" name="TextBox 14"/>
          <p:cNvSpPr txBox="1"/>
          <p:nvPr/>
        </p:nvSpPr>
        <p:spPr>
          <a:xfrm>
            <a:off x="4871258" y="3997047"/>
            <a:ext cx="1006349" cy="369332"/>
          </a:xfrm>
          <a:prstGeom prst="rect">
            <a:avLst/>
          </a:prstGeom>
          <a:noFill/>
        </p:spPr>
        <p:txBody>
          <a:bodyPr wrap="square" rtlCol="0">
            <a:spAutoFit/>
          </a:bodyPr>
          <a:lstStyle/>
          <a:p>
            <a:r>
              <a:rPr lang="en-US" dirty="0">
                <a:latin typeface="Franklin Gothic Book"/>
                <a:cs typeface="Franklin Gothic Book"/>
              </a:rPr>
              <a:t>$1,200</a:t>
            </a:r>
          </a:p>
        </p:txBody>
      </p:sp>
    </p:spTree>
    <p:extLst>
      <p:ext uri="{BB962C8B-B14F-4D97-AF65-F5344CB8AC3E}">
        <p14:creationId xmlns:p14="http://schemas.microsoft.com/office/powerpoint/2010/main" val="257415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Failure to Pay Premiums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sp>
        <p:nvSpPr>
          <p:cNvPr id="28" name="Oval 27"/>
          <p:cNvSpPr/>
          <p:nvPr/>
        </p:nvSpPr>
        <p:spPr>
          <a:xfrm>
            <a:off x="6382583" y="2954622"/>
            <a:ext cx="1232968" cy="4931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7234" y="3684289"/>
            <a:ext cx="7954950" cy="2585323"/>
          </a:xfrm>
          <a:prstGeom prst="rect">
            <a:avLst/>
          </a:prstGeom>
          <a:noFill/>
        </p:spPr>
        <p:txBody>
          <a:bodyPr wrap="square" rtlCol="0">
            <a:spAutoFit/>
          </a:bodyPr>
          <a:lstStyle/>
          <a:p>
            <a:pPr marL="342900" indent="-342900">
              <a:buClr>
                <a:schemeClr val="bg1">
                  <a:lumMod val="50000"/>
                </a:schemeClr>
              </a:buClr>
              <a:buFont typeface="Arial"/>
              <a:buChar char="•"/>
            </a:pPr>
            <a:r>
              <a:rPr lang="en-US" dirty="0">
                <a:latin typeface="Franklin Gothic Book"/>
                <a:cs typeface="Franklin Gothic Book"/>
              </a:rPr>
              <a:t>There is a 3-month grace period for nonpayment. If the taxpayer doesn’t catch up on all missed premiums, coverage is terminated </a:t>
            </a:r>
            <a:r>
              <a:rPr lang="en-US" i="1" dirty="0">
                <a:latin typeface="Franklin Gothic Book"/>
                <a:cs typeface="Franklin Gothic Book"/>
              </a:rPr>
              <a:t>retroactively</a:t>
            </a:r>
            <a:r>
              <a:rPr lang="en-US" dirty="0">
                <a:latin typeface="Franklin Gothic Book"/>
                <a:cs typeface="Franklin Gothic Book"/>
              </a:rPr>
              <a:t> as of the end of the first month of nonpayment. </a:t>
            </a:r>
          </a:p>
          <a:p>
            <a:pPr marL="342900" indent="-342900">
              <a:buClr>
                <a:schemeClr val="bg1">
                  <a:lumMod val="50000"/>
                </a:schemeClr>
              </a:buClr>
              <a:buFont typeface="Arial"/>
              <a:buChar char="•"/>
            </a:pPr>
            <a:endParaRPr lang="en-US" dirty="0">
              <a:latin typeface="Franklin Gothic Book"/>
              <a:cs typeface="Franklin Gothic Book"/>
            </a:endParaRPr>
          </a:p>
          <a:p>
            <a:pPr marL="342900" indent="-342900">
              <a:buClr>
                <a:schemeClr val="bg1">
                  <a:lumMod val="50000"/>
                </a:schemeClr>
              </a:buClr>
              <a:buFont typeface="Arial"/>
              <a:buChar char="•"/>
            </a:pPr>
            <a:r>
              <a:rPr lang="en-US" dirty="0">
                <a:latin typeface="Franklin Gothic Book"/>
                <a:cs typeface="Franklin Gothic Book"/>
              </a:rPr>
              <a:t>Taxpayer will owe back the APTC for that month of nonpayment </a:t>
            </a:r>
            <a:r>
              <a:rPr lang="en-US" b="1" u="sng" dirty="0">
                <a:solidFill>
                  <a:srgbClr val="FF0000"/>
                </a:solidFill>
                <a:latin typeface="Franklin Gothic Book"/>
                <a:cs typeface="Franklin Gothic Book"/>
              </a:rPr>
              <a:t>OR</a:t>
            </a:r>
            <a:r>
              <a:rPr lang="en-US" dirty="0">
                <a:latin typeface="Franklin Gothic Book"/>
                <a:cs typeface="Franklin Gothic Book"/>
              </a:rPr>
              <a:t> the taxpayer can pay the premium for the month prior to the tax deadline.</a:t>
            </a:r>
          </a:p>
          <a:p>
            <a:pPr>
              <a:buClr>
                <a:schemeClr val="bg1">
                  <a:lumMod val="50000"/>
                </a:schemeClr>
              </a:buClr>
            </a:pPr>
            <a:endParaRPr lang="en-US" dirty="0">
              <a:latin typeface="Franklin Gothic Book"/>
              <a:cs typeface="Franklin Gothic Book"/>
            </a:endParaRPr>
          </a:p>
          <a:p>
            <a:pPr marL="342900" indent="-342900">
              <a:buClr>
                <a:schemeClr val="bg1">
                  <a:lumMod val="50000"/>
                </a:schemeClr>
              </a:buClr>
              <a:buFont typeface="Arial"/>
              <a:buChar char="•"/>
            </a:pPr>
            <a:r>
              <a:rPr lang="en-US" dirty="0">
                <a:latin typeface="Franklin Gothic Book"/>
                <a:cs typeface="Franklin Gothic Book"/>
              </a:rPr>
              <a:t>If there are multiple months of APTC without a premium in column A, this is an error. </a:t>
            </a:r>
          </a:p>
        </p:txBody>
      </p:sp>
      <p:grpSp>
        <p:nvGrpSpPr>
          <p:cNvPr id="6" name="Group 5"/>
          <p:cNvGrpSpPr/>
          <p:nvPr/>
        </p:nvGrpSpPr>
        <p:grpSpPr>
          <a:xfrm>
            <a:off x="694860" y="741998"/>
            <a:ext cx="7703363" cy="2732682"/>
            <a:chOff x="694860" y="741998"/>
            <a:chExt cx="7703363" cy="2732682"/>
          </a:xfrm>
        </p:grpSpPr>
        <p:pic>
          <p:nvPicPr>
            <p:cNvPr id="3" name="Picture 2"/>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5" name="TextBox 4"/>
            <p:cNvSpPr txBox="1"/>
            <p:nvPr/>
          </p:nvSpPr>
          <p:spPr>
            <a:xfrm>
              <a:off x="3053216" y="1688518"/>
              <a:ext cx="998704" cy="369332"/>
            </a:xfrm>
            <a:prstGeom prst="rect">
              <a:avLst/>
            </a:prstGeom>
            <a:noFill/>
          </p:spPr>
          <p:txBody>
            <a:bodyPr wrap="square" rtlCol="0">
              <a:spAutoFit/>
            </a:bodyPr>
            <a:lstStyle/>
            <a:p>
              <a:r>
                <a:rPr lang="en-US" dirty="0"/>
                <a:t>$400</a:t>
              </a:r>
            </a:p>
          </p:txBody>
        </p:sp>
        <p:sp>
          <p:nvSpPr>
            <p:cNvPr id="10" name="TextBox 9"/>
            <p:cNvSpPr txBox="1"/>
            <p:nvPr/>
          </p:nvSpPr>
          <p:spPr>
            <a:xfrm>
              <a:off x="3057660" y="2001195"/>
              <a:ext cx="998704" cy="369332"/>
            </a:xfrm>
            <a:prstGeom prst="rect">
              <a:avLst/>
            </a:prstGeom>
            <a:noFill/>
          </p:spPr>
          <p:txBody>
            <a:bodyPr wrap="square" rtlCol="0">
              <a:spAutoFit/>
            </a:bodyPr>
            <a:lstStyle/>
            <a:p>
              <a:r>
                <a:rPr lang="en-US" dirty="0"/>
                <a:t>$400</a:t>
              </a:r>
            </a:p>
          </p:txBody>
        </p:sp>
        <p:sp>
          <p:nvSpPr>
            <p:cNvPr id="11" name="TextBox 10"/>
            <p:cNvSpPr txBox="1"/>
            <p:nvPr/>
          </p:nvSpPr>
          <p:spPr>
            <a:xfrm>
              <a:off x="3062458" y="2646096"/>
              <a:ext cx="998704" cy="369332"/>
            </a:xfrm>
            <a:prstGeom prst="rect">
              <a:avLst/>
            </a:prstGeom>
            <a:noFill/>
          </p:spPr>
          <p:txBody>
            <a:bodyPr wrap="square" rtlCol="0">
              <a:spAutoFit/>
            </a:bodyPr>
            <a:lstStyle/>
            <a:p>
              <a:r>
                <a:rPr lang="en-US" dirty="0"/>
                <a:t>$400</a:t>
              </a:r>
            </a:p>
          </p:txBody>
        </p:sp>
        <p:sp>
          <p:nvSpPr>
            <p:cNvPr id="12" name="TextBox 11"/>
            <p:cNvSpPr txBox="1"/>
            <p:nvPr/>
          </p:nvSpPr>
          <p:spPr>
            <a:xfrm>
              <a:off x="3066547" y="2305995"/>
              <a:ext cx="998704" cy="369332"/>
            </a:xfrm>
            <a:prstGeom prst="rect">
              <a:avLst/>
            </a:prstGeom>
            <a:noFill/>
          </p:spPr>
          <p:txBody>
            <a:bodyPr wrap="square" rtlCol="0">
              <a:spAutoFit/>
            </a:bodyPr>
            <a:lstStyle/>
            <a:p>
              <a:r>
                <a:rPr lang="en-US" dirty="0"/>
                <a:t>$400</a:t>
              </a:r>
            </a:p>
          </p:txBody>
        </p:sp>
        <p:sp>
          <p:nvSpPr>
            <p:cNvPr id="17" name="TextBox 16"/>
            <p:cNvSpPr txBox="1"/>
            <p:nvPr/>
          </p:nvSpPr>
          <p:spPr>
            <a:xfrm>
              <a:off x="4711839" y="1719682"/>
              <a:ext cx="998704" cy="369332"/>
            </a:xfrm>
            <a:prstGeom prst="rect">
              <a:avLst/>
            </a:prstGeom>
            <a:noFill/>
          </p:spPr>
          <p:txBody>
            <a:bodyPr wrap="square" rtlCol="0">
              <a:spAutoFit/>
            </a:bodyPr>
            <a:lstStyle/>
            <a:p>
              <a:r>
                <a:rPr lang="en-US" dirty="0"/>
                <a:t>$300</a:t>
              </a:r>
            </a:p>
          </p:txBody>
        </p:sp>
        <p:sp>
          <p:nvSpPr>
            <p:cNvPr id="18" name="TextBox 17"/>
            <p:cNvSpPr txBox="1"/>
            <p:nvPr/>
          </p:nvSpPr>
          <p:spPr>
            <a:xfrm>
              <a:off x="4703953" y="2007701"/>
              <a:ext cx="998704" cy="369332"/>
            </a:xfrm>
            <a:prstGeom prst="rect">
              <a:avLst/>
            </a:prstGeom>
            <a:noFill/>
          </p:spPr>
          <p:txBody>
            <a:bodyPr wrap="square" rtlCol="0">
              <a:spAutoFit/>
            </a:bodyPr>
            <a:lstStyle/>
            <a:p>
              <a:r>
                <a:rPr lang="en-US" dirty="0"/>
                <a:t>$300</a:t>
              </a:r>
            </a:p>
          </p:txBody>
        </p:sp>
        <p:sp>
          <p:nvSpPr>
            <p:cNvPr id="19" name="TextBox 18"/>
            <p:cNvSpPr txBox="1"/>
            <p:nvPr/>
          </p:nvSpPr>
          <p:spPr>
            <a:xfrm>
              <a:off x="4683738" y="2343301"/>
              <a:ext cx="998704" cy="369332"/>
            </a:xfrm>
            <a:prstGeom prst="rect">
              <a:avLst/>
            </a:prstGeom>
            <a:noFill/>
          </p:spPr>
          <p:txBody>
            <a:bodyPr wrap="square" rtlCol="0">
              <a:spAutoFit/>
            </a:bodyPr>
            <a:lstStyle/>
            <a:p>
              <a:r>
                <a:rPr lang="en-US" dirty="0"/>
                <a:t>$300</a:t>
              </a:r>
            </a:p>
          </p:txBody>
        </p:sp>
        <p:sp>
          <p:nvSpPr>
            <p:cNvPr id="20" name="TextBox 19"/>
            <p:cNvSpPr txBox="1"/>
            <p:nvPr/>
          </p:nvSpPr>
          <p:spPr>
            <a:xfrm>
              <a:off x="4700161" y="2668306"/>
              <a:ext cx="998704" cy="369332"/>
            </a:xfrm>
            <a:prstGeom prst="rect">
              <a:avLst/>
            </a:prstGeom>
            <a:noFill/>
          </p:spPr>
          <p:txBody>
            <a:bodyPr wrap="square" rtlCol="0">
              <a:spAutoFit/>
            </a:bodyPr>
            <a:lstStyle/>
            <a:p>
              <a:r>
                <a:rPr lang="en-US" dirty="0"/>
                <a:t>$300</a:t>
              </a:r>
            </a:p>
          </p:txBody>
        </p:sp>
        <p:sp>
          <p:nvSpPr>
            <p:cNvPr id="21" name="TextBox 20"/>
            <p:cNvSpPr txBox="1"/>
            <p:nvPr/>
          </p:nvSpPr>
          <p:spPr>
            <a:xfrm>
              <a:off x="4692624" y="2980289"/>
              <a:ext cx="998704" cy="369332"/>
            </a:xfrm>
            <a:prstGeom prst="rect">
              <a:avLst/>
            </a:prstGeom>
            <a:noFill/>
          </p:spPr>
          <p:txBody>
            <a:bodyPr wrap="square" rtlCol="0">
              <a:spAutoFit/>
            </a:bodyPr>
            <a:lstStyle/>
            <a:p>
              <a:r>
                <a:rPr lang="en-US" dirty="0"/>
                <a:t>$300</a:t>
              </a:r>
            </a:p>
          </p:txBody>
        </p:sp>
        <p:sp>
          <p:nvSpPr>
            <p:cNvPr id="22" name="TextBox 21"/>
            <p:cNvSpPr txBox="1"/>
            <p:nvPr/>
          </p:nvSpPr>
          <p:spPr>
            <a:xfrm>
              <a:off x="6645158" y="1692626"/>
              <a:ext cx="998704" cy="369332"/>
            </a:xfrm>
            <a:prstGeom prst="rect">
              <a:avLst/>
            </a:prstGeom>
            <a:noFill/>
          </p:spPr>
          <p:txBody>
            <a:bodyPr wrap="square" rtlCol="0">
              <a:spAutoFit/>
            </a:bodyPr>
            <a:lstStyle/>
            <a:p>
              <a:r>
                <a:rPr lang="en-US" dirty="0"/>
                <a:t>$200</a:t>
              </a:r>
            </a:p>
          </p:txBody>
        </p:sp>
        <p:sp>
          <p:nvSpPr>
            <p:cNvPr id="23" name="TextBox 22"/>
            <p:cNvSpPr txBox="1"/>
            <p:nvPr/>
          </p:nvSpPr>
          <p:spPr>
            <a:xfrm>
              <a:off x="6649603" y="2005303"/>
              <a:ext cx="998704" cy="369332"/>
            </a:xfrm>
            <a:prstGeom prst="rect">
              <a:avLst/>
            </a:prstGeom>
            <a:noFill/>
          </p:spPr>
          <p:txBody>
            <a:bodyPr wrap="square" rtlCol="0">
              <a:spAutoFit/>
            </a:bodyPr>
            <a:lstStyle/>
            <a:p>
              <a:r>
                <a:rPr lang="en-US" dirty="0"/>
                <a:t>$200</a:t>
              </a:r>
            </a:p>
          </p:txBody>
        </p:sp>
        <p:sp>
          <p:nvSpPr>
            <p:cNvPr id="24" name="TextBox 23"/>
            <p:cNvSpPr txBox="1"/>
            <p:nvPr/>
          </p:nvSpPr>
          <p:spPr>
            <a:xfrm>
              <a:off x="6641715" y="2341597"/>
              <a:ext cx="998704" cy="369332"/>
            </a:xfrm>
            <a:prstGeom prst="rect">
              <a:avLst/>
            </a:prstGeom>
            <a:noFill/>
          </p:spPr>
          <p:txBody>
            <a:bodyPr wrap="square" rtlCol="0">
              <a:spAutoFit/>
            </a:bodyPr>
            <a:lstStyle/>
            <a:p>
              <a:r>
                <a:rPr lang="en-US" dirty="0"/>
                <a:t>$200</a:t>
              </a:r>
            </a:p>
          </p:txBody>
        </p:sp>
        <p:sp>
          <p:nvSpPr>
            <p:cNvPr id="25" name="TextBox 24"/>
            <p:cNvSpPr txBox="1"/>
            <p:nvPr/>
          </p:nvSpPr>
          <p:spPr>
            <a:xfrm>
              <a:off x="6646160" y="2665909"/>
              <a:ext cx="998704" cy="369332"/>
            </a:xfrm>
            <a:prstGeom prst="rect">
              <a:avLst/>
            </a:prstGeom>
            <a:noFill/>
          </p:spPr>
          <p:txBody>
            <a:bodyPr wrap="square" rtlCol="0">
              <a:spAutoFit/>
            </a:bodyPr>
            <a:lstStyle/>
            <a:p>
              <a:r>
                <a:rPr lang="en-US" dirty="0"/>
                <a:t>$200</a:t>
              </a:r>
            </a:p>
          </p:txBody>
        </p:sp>
        <p:sp>
          <p:nvSpPr>
            <p:cNvPr id="26" name="TextBox 25"/>
            <p:cNvSpPr txBox="1"/>
            <p:nvPr/>
          </p:nvSpPr>
          <p:spPr>
            <a:xfrm>
              <a:off x="6638279" y="2977923"/>
              <a:ext cx="998704" cy="369332"/>
            </a:xfrm>
            <a:prstGeom prst="rect">
              <a:avLst/>
            </a:prstGeom>
            <a:noFill/>
          </p:spPr>
          <p:txBody>
            <a:bodyPr wrap="square" rtlCol="0">
              <a:spAutoFit/>
            </a:bodyPr>
            <a:lstStyle/>
            <a:p>
              <a:r>
                <a:rPr lang="en-US" dirty="0"/>
                <a:t>$200</a:t>
              </a:r>
            </a:p>
          </p:txBody>
        </p:sp>
        <p:sp>
          <p:nvSpPr>
            <p:cNvPr id="30" name="TextBox 29"/>
            <p:cNvSpPr txBox="1"/>
            <p:nvPr/>
          </p:nvSpPr>
          <p:spPr>
            <a:xfrm>
              <a:off x="712997" y="741998"/>
              <a:ext cx="1063178"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
        <p:nvSpPr>
          <p:cNvPr id="27" name="Oval 26"/>
          <p:cNvSpPr/>
          <p:nvPr/>
        </p:nvSpPr>
        <p:spPr>
          <a:xfrm>
            <a:off x="2761169" y="2951222"/>
            <a:ext cx="1232968" cy="4931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990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Failure to Pay Premiums</a:t>
            </a:r>
          </a:p>
        </p:txBody>
      </p:sp>
      <p:sp>
        <p:nvSpPr>
          <p:cNvPr id="3" name="Content Placeholder 2"/>
          <p:cNvSpPr>
            <a:spLocks noGrp="1"/>
          </p:cNvSpPr>
          <p:nvPr>
            <p:ph idx="1"/>
          </p:nvPr>
        </p:nvSpPr>
        <p:spPr>
          <a:xfrm>
            <a:off x="364733" y="955964"/>
            <a:ext cx="8285077" cy="1021009"/>
          </a:xfrm>
        </p:spPr>
        <p:txBody>
          <a:bodyPr/>
          <a:lstStyle/>
          <a:p>
            <a:r>
              <a:rPr lang="en-US" sz="1800" dirty="0"/>
              <a:t>Greg had an unexpected car repair in April and could not afford to make his $200 May premium for his marketplace insurance. He made no other payments and his coverage was canceled, retroactive to the end of May.</a:t>
            </a:r>
          </a:p>
          <a:p>
            <a:endParaRPr lang="en-US" sz="1800" dirty="0"/>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sp>
        <p:nvSpPr>
          <p:cNvPr id="22" name="TextBox 21"/>
          <p:cNvSpPr txBox="1"/>
          <p:nvPr/>
        </p:nvSpPr>
        <p:spPr>
          <a:xfrm>
            <a:off x="539116" y="4421226"/>
            <a:ext cx="8110695" cy="1754326"/>
          </a:xfrm>
          <a:prstGeom prst="rect">
            <a:avLst/>
          </a:prstGeom>
          <a:noFill/>
        </p:spPr>
        <p:txBody>
          <a:bodyPr wrap="square" rtlCol="0">
            <a:spAutoFit/>
          </a:bodyPr>
          <a:lstStyle/>
          <a:p>
            <a:pPr marL="285750" indent="-285750">
              <a:buClr>
                <a:schemeClr val="bg1">
                  <a:lumMod val="50000"/>
                </a:schemeClr>
              </a:buClr>
              <a:buFont typeface="Arial"/>
              <a:buChar char="•"/>
            </a:pPr>
            <a:r>
              <a:rPr lang="en-US" dirty="0">
                <a:latin typeface="Franklin Gothic Book"/>
                <a:cs typeface="Franklin Gothic Book"/>
              </a:rPr>
              <a:t>Enter this into </a:t>
            </a:r>
            <a:r>
              <a:rPr lang="en-US" dirty="0" err="1">
                <a:latin typeface="Franklin Gothic Book"/>
                <a:cs typeface="Franklin Gothic Book"/>
              </a:rPr>
              <a:t>TaxSlayer</a:t>
            </a:r>
            <a:r>
              <a:rPr lang="en-US" dirty="0">
                <a:latin typeface="Franklin Gothic Book"/>
                <a:cs typeface="Franklin Gothic Book"/>
              </a:rPr>
              <a:t> and the program will trigger a repayment of the $200 in APTC received in May. </a:t>
            </a:r>
          </a:p>
          <a:p>
            <a:pPr marL="285750" indent="-285750">
              <a:buClr>
                <a:schemeClr val="bg1">
                  <a:lumMod val="50000"/>
                </a:schemeClr>
              </a:buClr>
              <a:buFont typeface="Arial"/>
              <a:buChar char="•"/>
            </a:pPr>
            <a:r>
              <a:rPr lang="en-US" dirty="0">
                <a:latin typeface="Franklin Gothic Book"/>
                <a:cs typeface="Franklin Gothic Book"/>
              </a:rPr>
              <a:t>Even though Greg didn’t pay his premium for May, he is still considered covered for that month.</a:t>
            </a:r>
          </a:p>
          <a:p>
            <a:pPr marL="285750" indent="-285750">
              <a:buClr>
                <a:schemeClr val="bg1">
                  <a:lumMod val="50000"/>
                </a:schemeClr>
              </a:buClr>
              <a:buFont typeface="Arial"/>
              <a:buChar char="•"/>
            </a:pPr>
            <a:r>
              <a:rPr lang="en-US" b="1" dirty="0">
                <a:latin typeface="Franklin Gothic Book"/>
                <a:cs typeface="Franklin Gothic Book"/>
              </a:rPr>
              <a:t>Alternative to repayment: </a:t>
            </a:r>
            <a:r>
              <a:rPr lang="en-US" dirty="0">
                <a:latin typeface="Franklin Gothic Book"/>
                <a:cs typeface="Franklin Gothic Book"/>
              </a:rPr>
              <a:t>Greg can pay his portion of the May premium ($200), request a new 1095-A, and avoid APTC repayment for that month. </a:t>
            </a:r>
          </a:p>
        </p:txBody>
      </p:sp>
      <p:pic>
        <p:nvPicPr>
          <p:cNvPr id="23" name="Picture 22"/>
          <p:cNvPicPr>
            <a:picLocks noChangeAspect="1"/>
          </p:cNvPicPr>
          <p:nvPr/>
        </p:nvPicPr>
        <p:blipFill rotWithShape="1">
          <a:blip r:embed="rId2"/>
          <a:srcRect t="1893" b="1893"/>
          <a:stretch/>
        </p:blipFill>
        <p:spPr>
          <a:xfrm>
            <a:off x="816147" y="2408909"/>
            <a:ext cx="7778187" cy="1601452"/>
          </a:xfrm>
          <a:prstGeom prst="rect">
            <a:avLst/>
          </a:prstGeom>
          <a:ln>
            <a:solidFill>
              <a:schemeClr val="bg1">
                <a:lumMod val="75000"/>
              </a:schemeClr>
            </a:solidFill>
          </a:ln>
        </p:spPr>
      </p:pic>
      <p:sp>
        <p:nvSpPr>
          <p:cNvPr id="24" name="Oval 23"/>
          <p:cNvSpPr/>
          <p:nvPr/>
        </p:nvSpPr>
        <p:spPr>
          <a:xfrm>
            <a:off x="6191753" y="3672689"/>
            <a:ext cx="1336268" cy="36551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4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Only Column A of Form 1095-A is Completed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sp>
        <p:nvSpPr>
          <p:cNvPr id="29" name="TextBox 28"/>
          <p:cNvSpPr txBox="1"/>
          <p:nvPr/>
        </p:nvSpPr>
        <p:spPr>
          <a:xfrm>
            <a:off x="690461" y="3384753"/>
            <a:ext cx="7286842" cy="2031325"/>
          </a:xfrm>
          <a:prstGeom prst="rect">
            <a:avLst/>
          </a:prstGeom>
          <a:noFill/>
        </p:spPr>
        <p:txBody>
          <a:bodyPr wrap="square" rtlCol="0">
            <a:spAutoFit/>
          </a:bodyPr>
          <a:lstStyle/>
          <a:p>
            <a:r>
              <a:rPr lang="en-US" b="1" dirty="0">
                <a:latin typeface="Franklin Gothic Book"/>
                <a:cs typeface="Franklin Gothic Book"/>
              </a:rPr>
              <a:t>Warning!  </a:t>
            </a:r>
            <a:r>
              <a:rPr lang="en-US" dirty="0">
                <a:latin typeface="Franklin Gothic Book"/>
                <a:cs typeface="Franklin Gothic Book"/>
              </a:rPr>
              <a:t>If you enter the Form 1095-A exactly as written, no PTC will be awarded for April and May. </a:t>
            </a:r>
          </a:p>
          <a:p>
            <a:endParaRPr lang="en-US" dirty="0">
              <a:latin typeface="Franklin Gothic Book"/>
              <a:cs typeface="Franklin Gothic Book"/>
            </a:endParaRPr>
          </a:p>
          <a:p>
            <a:r>
              <a:rPr lang="en-US" dirty="0">
                <a:latin typeface="Franklin Gothic Book"/>
                <a:cs typeface="Franklin Gothic Book"/>
              </a:rPr>
              <a:t>Instead: </a:t>
            </a:r>
          </a:p>
          <a:p>
            <a:pPr marL="342900" indent="-342900">
              <a:buFont typeface="Arial"/>
              <a:buChar char="•"/>
            </a:pPr>
            <a:r>
              <a:rPr lang="en-US" dirty="0">
                <a:latin typeface="Franklin Gothic Book"/>
                <a:cs typeface="Franklin Gothic Book"/>
              </a:rPr>
              <a:t>Determine eligibility for the credit for the months a premium was paid. </a:t>
            </a:r>
          </a:p>
          <a:p>
            <a:pPr marL="342900" indent="-342900">
              <a:buFont typeface="Arial"/>
              <a:buChar char="•"/>
            </a:pPr>
            <a:r>
              <a:rPr lang="en-US" dirty="0">
                <a:latin typeface="Franklin Gothic Book"/>
                <a:cs typeface="Franklin Gothic Book"/>
              </a:rPr>
              <a:t>If she is eligible for the PTC, use the Tax Tool to look up the SLCSP for Column B (or call your state marketplace)</a:t>
            </a:r>
          </a:p>
        </p:txBody>
      </p:sp>
      <p:grpSp>
        <p:nvGrpSpPr>
          <p:cNvPr id="13" name="Group 12"/>
          <p:cNvGrpSpPr/>
          <p:nvPr/>
        </p:nvGrpSpPr>
        <p:grpSpPr>
          <a:xfrm>
            <a:off x="1221995" y="922588"/>
            <a:ext cx="6109978" cy="2156698"/>
            <a:chOff x="694860" y="743041"/>
            <a:chExt cx="7703363" cy="2731639"/>
          </a:xfrm>
        </p:grpSpPr>
        <p:pic>
          <p:nvPicPr>
            <p:cNvPr id="14" name="Picture 13"/>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15" name="TextBox 14"/>
            <p:cNvSpPr txBox="1"/>
            <p:nvPr/>
          </p:nvSpPr>
          <p:spPr>
            <a:xfrm>
              <a:off x="3053216" y="1688518"/>
              <a:ext cx="998704" cy="369332"/>
            </a:xfrm>
            <a:prstGeom prst="rect">
              <a:avLst/>
            </a:prstGeom>
            <a:noFill/>
          </p:spPr>
          <p:txBody>
            <a:bodyPr wrap="square" rtlCol="0">
              <a:spAutoFit/>
            </a:bodyPr>
            <a:lstStyle/>
            <a:p>
              <a:r>
                <a:rPr lang="en-US" dirty="0"/>
                <a:t>$300</a:t>
              </a:r>
            </a:p>
          </p:txBody>
        </p:sp>
        <p:sp>
          <p:nvSpPr>
            <p:cNvPr id="16" name="TextBox 15"/>
            <p:cNvSpPr txBox="1"/>
            <p:nvPr/>
          </p:nvSpPr>
          <p:spPr>
            <a:xfrm>
              <a:off x="3057660" y="2001195"/>
              <a:ext cx="998704" cy="369332"/>
            </a:xfrm>
            <a:prstGeom prst="rect">
              <a:avLst/>
            </a:prstGeom>
            <a:noFill/>
          </p:spPr>
          <p:txBody>
            <a:bodyPr wrap="square" rtlCol="0">
              <a:spAutoFit/>
            </a:bodyPr>
            <a:lstStyle/>
            <a:p>
              <a:r>
                <a:rPr lang="en-US" dirty="0"/>
                <a:t>$300</a:t>
              </a:r>
            </a:p>
          </p:txBody>
        </p:sp>
        <p:sp>
          <p:nvSpPr>
            <p:cNvPr id="17" name="TextBox 16"/>
            <p:cNvSpPr txBox="1"/>
            <p:nvPr/>
          </p:nvSpPr>
          <p:spPr>
            <a:xfrm>
              <a:off x="3062458" y="2646096"/>
              <a:ext cx="998704" cy="369332"/>
            </a:xfrm>
            <a:prstGeom prst="rect">
              <a:avLst/>
            </a:prstGeom>
            <a:noFill/>
          </p:spPr>
          <p:txBody>
            <a:bodyPr wrap="square" rtlCol="0">
              <a:spAutoFit/>
            </a:bodyPr>
            <a:lstStyle/>
            <a:p>
              <a:r>
                <a:rPr lang="en-US" dirty="0"/>
                <a:t>$300</a:t>
              </a:r>
            </a:p>
          </p:txBody>
        </p:sp>
        <p:sp>
          <p:nvSpPr>
            <p:cNvPr id="18" name="TextBox 17"/>
            <p:cNvSpPr txBox="1"/>
            <p:nvPr/>
          </p:nvSpPr>
          <p:spPr>
            <a:xfrm>
              <a:off x="3066547" y="2305995"/>
              <a:ext cx="998704" cy="369332"/>
            </a:xfrm>
            <a:prstGeom prst="rect">
              <a:avLst/>
            </a:prstGeom>
            <a:noFill/>
          </p:spPr>
          <p:txBody>
            <a:bodyPr wrap="square" rtlCol="0">
              <a:spAutoFit/>
            </a:bodyPr>
            <a:lstStyle/>
            <a:p>
              <a:r>
                <a:rPr lang="en-US" dirty="0"/>
                <a:t>$300</a:t>
              </a:r>
            </a:p>
          </p:txBody>
        </p:sp>
        <p:sp>
          <p:nvSpPr>
            <p:cNvPr id="19" name="TextBox 18"/>
            <p:cNvSpPr txBox="1"/>
            <p:nvPr/>
          </p:nvSpPr>
          <p:spPr>
            <a:xfrm>
              <a:off x="4711839" y="1643801"/>
              <a:ext cx="998704" cy="369332"/>
            </a:xfrm>
            <a:prstGeom prst="rect">
              <a:avLst/>
            </a:prstGeom>
            <a:noFill/>
          </p:spPr>
          <p:txBody>
            <a:bodyPr wrap="square" rtlCol="0">
              <a:spAutoFit/>
            </a:bodyPr>
            <a:lstStyle/>
            <a:p>
              <a:r>
                <a:rPr lang="en-US" dirty="0"/>
                <a:t>$300</a:t>
              </a:r>
            </a:p>
          </p:txBody>
        </p:sp>
        <p:sp>
          <p:nvSpPr>
            <p:cNvPr id="20" name="TextBox 19"/>
            <p:cNvSpPr txBox="1"/>
            <p:nvPr/>
          </p:nvSpPr>
          <p:spPr>
            <a:xfrm>
              <a:off x="4719057" y="1977349"/>
              <a:ext cx="998704" cy="369332"/>
            </a:xfrm>
            <a:prstGeom prst="rect">
              <a:avLst/>
            </a:prstGeom>
            <a:noFill/>
          </p:spPr>
          <p:txBody>
            <a:bodyPr wrap="square" rtlCol="0">
              <a:spAutoFit/>
            </a:bodyPr>
            <a:lstStyle/>
            <a:p>
              <a:r>
                <a:rPr lang="en-US" dirty="0"/>
                <a:t>$300</a:t>
              </a:r>
            </a:p>
          </p:txBody>
        </p:sp>
        <p:sp>
          <p:nvSpPr>
            <p:cNvPr id="21" name="TextBox 20"/>
            <p:cNvSpPr txBox="1"/>
            <p:nvPr/>
          </p:nvSpPr>
          <p:spPr>
            <a:xfrm>
              <a:off x="4729050" y="2312949"/>
              <a:ext cx="998704" cy="369332"/>
            </a:xfrm>
            <a:prstGeom prst="rect">
              <a:avLst/>
            </a:prstGeom>
            <a:noFill/>
          </p:spPr>
          <p:txBody>
            <a:bodyPr wrap="square" rtlCol="0">
              <a:spAutoFit/>
            </a:bodyPr>
            <a:lstStyle/>
            <a:p>
              <a:r>
                <a:rPr lang="en-US" dirty="0"/>
                <a:t>$300</a:t>
              </a:r>
            </a:p>
          </p:txBody>
        </p:sp>
        <p:sp>
          <p:nvSpPr>
            <p:cNvPr id="23" name="TextBox 22"/>
            <p:cNvSpPr txBox="1"/>
            <p:nvPr/>
          </p:nvSpPr>
          <p:spPr>
            <a:xfrm>
              <a:off x="3061323" y="2949936"/>
              <a:ext cx="998704" cy="369332"/>
            </a:xfrm>
            <a:prstGeom prst="rect">
              <a:avLst/>
            </a:prstGeom>
            <a:noFill/>
          </p:spPr>
          <p:txBody>
            <a:bodyPr wrap="square" rtlCol="0">
              <a:spAutoFit/>
            </a:bodyPr>
            <a:lstStyle/>
            <a:p>
              <a:r>
                <a:rPr lang="en-US" dirty="0"/>
                <a:t>$300</a:t>
              </a:r>
            </a:p>
          </p:txBody>
        </p:sp>
        <p:sp>
          <p:nvSpPr>
            <p:cNvPr id="24" name="TextBox 23"/>
            <p:cNvSpPr txBox="1"/>
            <p:nvPr/>
          </p:nvSpPr>
          <p:spPr>
            <a:xfrm>
              <a:off x="6645158" y="1692626"/>
              <a:ext cx="998704" cy="369332"/>
            </a:xfrm>
            <a:prstGeom prst="rect">
              <a:avLst/>
            </a:prstGeom>
            <a:noFill/>
          </p:spPr>
          <p:txBody>
            <a:bodyPr wrap="square" rtlCol="0">
              <a:spAutoFit/>
            </a:bodyPr>
            <a:lstStyle/>
            <a:p>
              <a:r>
                <a:rPr lang="en-US" dirty="0"/>
                <a:t>$200</a:t>
              </a:r>
            </a:p>
          </p:txBody>
        </p:sp>
        <p:sp>
          <p:nvSpPr>
            <p:cNvPr id="25" name="TextBox 24"/>
            <p:cNvSpPr txBox="1"/>
            <p:nvPr/>
          </p:nvSpPr>
          <p:spPr>
            <a:xfrm>
              <a:off x="6649603" y="2005303"/>
              <a:ext cx="998704" cy="369332"/>
            </a:xfrm>
            <a:prstGeom prst="rect">
              <a:avLst/>
            </a:prstGeom>
            <a:noFill/>
          </p:spPr>
          <p:txBody>
            <a:bodyPr wrap="square" rtlCol="0">
              <a:spAutoFit/>
            </a:bodyPr>
            <a:lstStyle/>
            <a:p>
              <a:r>
                <a:rPr lang="en-US" dirty="0"/>
                <a:t>$200</a:t>
              </a:r>
            </a:p>
          </p:txBody>
        </p:sp>
        <p:sp>
          <p:nvSpPr>
            <p:cNvPr id="26" name="TextBox 25"/>
            <p:cNvSpPr txBox="1"/>
            <p:nvPr/>
          </p:nvSpPr>
          <p:spPr>
            <a:xfrm>
              <a:off x="6641715" y="2341597"/>
              <a:ext cx="998704" cy="369332"/>
            </a:xfrm>
            <a:prstGeom prst="rect">
              <a:avLst/>
            </a:prstGeom>
            <a:noFill/>
          </p:spPr>
          <p:txBody>
            <a:bodyPr wrap="square" rtlCol="0">
              <a:spAutoFit/>
            </a:bodyPr>
            <a:lstStyle/>
            <a:p>
              <a:r>
                <a:rPr lang="en-US" dirty="0"/>
                <a:t>$200</a:t>
              </a:r>
            </a:p>
          </p:txBody>
        </p:sp>
        <p:sp>
          <p:nvSpPr>
            <p:cNvPr id="30" name="TextBox 29"/>
            <p:cNvSpPr txBox="1"/>
            <p:nvPr/>
          </p:nvSpPr>
          <p:spPr>
            <a:xfrm>
              <a:off x="712997" y="743041"/>
              <a:ext cx="1476112" cy="334136"/>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grpSp>
    </p:spTree>
    <p:extLst>
      <p:ext uri="{BB962C8B-B14F-4D97-AF65-F5344CB8AC3E}">
        <p14:creationId xmlns:p14="http://schemas.microsoft.com/office/powerpoint/2010/main" val="329957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a:srcRect b="22662"/>
          <a:stretch/>
        </p:blipFill>
        <p:spPr>
          <a:xfrm>
            <a:off x="1221995" y="1835369"/>
            <a:ext cx="6109978" cy="1926829"/>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Example: Only Column A of Form 1095-A is Completed</a:t>
            </a:r>
          </a:p>
        </p:txBody>
      </p:sp>
      <p:sp>
        <p:nvSpPr>
          <p:cNvPr id="3" name="Content Placeholder 2"/>
          <p:cNvSpPr>
            <a:spLocks noGrp="1"/>
          </p:cNvSpPr>
          <p:nvPr>
            <p:ph idx="1"/>
          </p:nvPr>
        </p:nvSpPr>
        <p:spPr>
          <a:xfrm>
            <a:off x="364734" y="742863"/>
            <a:ext cx="8229600" cy="5078817"/>
          </a:xfrm>
        </p:spPr>
        <p:txBody>
          <a:bodyPr/>
          <a:lstStyle/>
          <a:p>
            <a:r>
              <a:rPr lang="en-US" sz="1800" dirty="0"/>
              <a:t>Carolina failed to reconcile her APTC for 2015 and had her 2017 APTC canceled. She filed her 2015 tax return and APTC was reinstated starting in March.  </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sp>
        <p:nvSpPr>
          <p:cNvPr id="19" name="TextBox 18"/>
          <p:cNvSpPr txBox="1"/>
          <p:nvPr/>
        </p:nvSpPr>
        <p:spPr>
          <a:xfrm>
            <a:off x="390858" y="3774038"/>
            <a:ext cx="8362283" cy="1754326"/>
          </a:xfrm>
          <a:prstGeom prst="rect">
            <a:avLst/>
          </a:prstGeom>
          <a:noFill/>
        </p:spPr>
        <p:txBody>
          <a:bodyPr wrap="square" rtlCol="0">
            <a:spAutoFit/>
          </a:bodyPr>
          <a:lstStyle/>
          <a:p>
            <a:pPr marL="285750" indent="-285750">
              <a:buClr>
                <a:schemeClr val="bg1">
                  <a:lumMod val="50000"/>
                </a:schemeClr>
              </a:buClr>
              <a:buFont typeface="Arial"/>
              <a:buChar char="•"/>
            </a:pPr>
            <a:endParaRPr lang="en-US" dirty="0">
              <a:latin typeface="Franklin Gothic Book"/>
              <a:cs typeface="Franklin Gothic Book"/>
            </a:endParaRPr>
          </a:p>
          <a:p>
            <a:pPr marL="285750" indent="-285750">
              <a:buClr>
                <a:schemeClr val="accent4">
                  <a:lumMod val="20000"/>
                  <a:lumOff val="80000"/>
                </a:schemeClr>
              </a:buClr>
              <a:buFont typeface="Arial" charset="0"/>
              <a:buChar char="•"/>
            </a:pPr>
            <a:r>
              <a:rPr lang="en-US" dirty="0">
                <a:latin typeface="Franklin Gothic Book"/>
                <a:cs typeface="Franklin Gothic Book"/>
              </a:rPr>
              <a:t>Even though she didn’t receive APTC in January and February, she meets all of the eligibility criteria for PTC. </a:t>
            </a:r>
          </a:p>
          <a:p>
            <a:pPr marL="285750" indent="-285750">
              <a:buClr>
                <a:schemeClr val="accent4">
                  <a:lumMod val="20000"/>
                  <a:lumOff val="80000"/>
                </a:schemeClr>
              </a:buClr>
              <a:buFont typeface="Arial" charset="0"/>
              <a:buChar char="•"/>
            </a:pPr>
            <a:r>
              <a:rPr lang="en-US" dirty="0">
                <a:latin typeface="Franklin Gothic Book"/>
                <a:cs typeface="Franklin Gothic Book"/>
              </a:rPr>
              <a:t>In TaxSlayer, enter the SLCSP for January and February. (If you’re not sure of the SLCSP, look it up.)</a:t>
            </a:r>
          </a:p>
          <a:p>
            <a:pPr marL="285750" indent="-285750">
              <a:buClr>
                <a:schemeClr val="bg1">
                  <a:lumMod val="50000"/>
                </a:schemeClr>
              </a:buClr>
              <a:buFont typeface="Arial"/>
              <a:buChar char="•"/>
            </a:pPr>
            <a:r>
              <a:rPr lang="en-US" dirty="0">
                <a:latin typeface="Franklin Gothic Book"/>
                <a:cs typeface="Franklin Gothic Book"/>
              </a:rPr>
              <a:t>Leave the APTC column BLANK for January and February</a:t>
            </a:r>
          </a:p>
        </p:txBody>
      </p:sp>
      <p:sp>
        <p:nvSpPr>
          <p:cNvPr id="23" name="TextBox 22"/>
          <p:cNvSpPr txBox="1"/>
          <p:nvPr/>
        </p:nvSpPr>
        <p:spPr>
          <a:xfrm>
            <a:off x="3092542" y="2351978"/>
            <a:ext cx="792129" cy="291597"/>
          </a:xfrm>
          <a:prstGeom prst="rect">
            <a:avLst/>
          </a:prstGeom>
          <a:noFill/>
        </p:spPr>
        <p:txBody>
          <a:bodyPr wrap="square" rtlCol="0">
            <a:spAutoFit/>
          </a:bodyPr>
          <a:lstStyle/>
          <a:p>
            <a:r>
              <a:rPr lang="en-US" dirty="0"/>
              <a:t>$300</a:t>
            </a:r>
          </a:p>
        </p:txBody>
      </p:sp>
      <p:sp>
        <p:nvSpPr>
          <p:cNvPr id="24" name="TextBox 23"/>
          <p:cNvSpPr txBox="1"/>
          <p:nvPr/>
        </p:nvSpPr>
        <p:spPr>
          <a:xfrm>
            <a:off x="3096067" y="2598844"/>
            <a:ext cx="792129" cy="291597"/>
          </a:xfrm>
          <a:prstGeom prst="rect">
            <a:avLst/>
          </a:prstGeom>
          <a:noFill/>
        </p:spPr>
        <p:txBody>
          <a:bodyPr wrap="square" rtlCol="0">
            <a:spAutoFit/>
          </a:bodyPr>
          <a:lstStyle/>
          <a:p>
            <a:r>
              <a:rPr lang="en-US" dirty="0"/>
              <a:t>$300</a:t>
            </a:r>
          </a:p>
        </p:txBody>
      </p:sp>
      <p:sp>
        <p:nvSpPr>
          <p:cNvPr id="25" name="TextBox 24"/>
          <p:cNvSpPr txBox="1"/>
          <p:nvPr/>
        </p:nvSpPr>
        <p:spPr>
          <a:xfrm>
            <a:off x="3099872" y="3108010"/>
            <a:ext cx="792129" cy="291597"/>
          </a:xfrm>
          <a:prstGeom prst="rect">
            <a:avLst/>
          </a:prstGeom>
          <a:noFill/>
        </p:spPr>
        <p:txBody>
          <a:bodyPr wrap="square" rtlCol="0">
            <a:spAutoFit/>
          </a:bodyPr>
          <a:lstStyle/>
          <a:p>
            <a:r>
              <a:rPr lang="en-US" dirty="0"/>
              <a:t>$300</a:t>
            </a:r>
          </a:p>
        </p:txBody>
      </p:sp>
      <p:sp>
        <p:nvSpPr>
          <p:cNvPr id="26" name="TextBox 25"/>
          <p:cNvSpPr txBox="1"/>
          <p:nvPr/>
        </p:nvSpPr>
        <p:spPr>
          <a:xfrm>
            <a:off x="3103116" y="2839492"/>
            <a:ext cx="792129" cy="291597"/>
          </a:xfrm>
          <a:prstGeom prst="rect">
            <a:avLst/>
          </a:prstGeom>
          <a:noFill/>
        </p:spPr>
        <p:txBody>
          <a:bodyPr wrap="square" rtlCol="0">
            <a:spAutoFit/>
          </a:bodyPr>
          <a:lstStyle/>
          <a:p>
            <a:r>
              <a:rPr lang="en-US" dirty="0"/>
              <a:t>$300</a:t>
            </a:r>
          </a:p>
        </p:txBody>
      </p:sp>
      <p:sp>
        <p:nvSpPr>
          <p:cNvPr id="27" name="TextBox 26"/>
          <p:cNvSpPr txBox="1"/>
          <p:nvPr/>
        </p:nvSpPr>
        <p:spPr>
          <a:xfrm>
            <a:off x="4408090" y="3377760"/>
            <a:ext cx="792129" cy="291597"/>
          </a:xfrm>
          <a:prstGeom prst="rect">
            <a:avLst/>
          </a:prstGeom>
          <a:noFill/>
        </p:spPr>
        <p:txBody>
          <a:bodyPr wrap="square" rtlCol="0">
            <a:spAutoFit/>
          </a:bodyPr>
          <a:lstStyle/>
          <a:p>
            <a:r>
              <a:rPr lang="en-US" dirty="0"/>
              <a:t>$300</a:t>
            </a:r>
          </a:p>
        </p:txBody>
      </p:sp>
      <p:sp>
        <p:nvSpPr>
          <p:cNvPr id="28" name="TextBox 27"/>
          <p:cNvSpPr txBox="1"/>
          <p:nvPr/>
        </p:nvSpPr>
        <p:spPr>
          <a:xfrm>
            <a:off x="4408090" y="3122674"/>
            <a:ext cx="792129" cy="291597"/>
          </a:xfrm>
          <a:prstGeom prst="rect">
            <a:avLst/>
          </a:prstGeom>
          <a:noFill/>
        </p:spPr>
        <p:txBody>
          <a:bodyPr wrap="square" rtlCol="0">
            <a:spAutoFit/>
          </a:bodyPr>
          <a:lstStyle/>
          <a:p>
            <a:r>
              <a:rPr lang="en-US" dirty="0"/>
              <a:t>$300</a:t>
            </a:r>
          </a:p>
        </p:txBody>
      </p:sp>
      <p:sp>
        <p:nvSpPr>
          <p:cNvPr id="29" name="TextBox 28"/>
          <p:cNvSpPr txBox="1"/>
          <p:nvPr/>
        </p:nvSpPr>
        <p:spPr>
          <a:xfrm>
            <a:off x="4421742" y="2844982"/>
            <a:ext cx="792129" cy="291597"/>
          </a:xfrm>
          <a:prstGeom prst="rect">
            <a:avLst/>
          </a:prstGeom>
          <a:noFill/>
        </p:spPr>
        <p:txBody>
          <a:bodyPr wrap="square" rtlCol="0">
            <a:spAutoFit/>
          </a:bodyPr>
          <a:lstStyle/>
          <a:p>
            <a:r>
              <a:rPr lang="en-US" dirty="0"/>
              <a:t>$300</a:t>
            </a:r>
          </a:p>
        </p:txBody>
      </p:sp>
      <p:sp>
        <p:nvSpPr>
          <p:cNvPr id="30" name="TextBox 29"/>
          <p:cNvSpPr txBox="1"/>
          <p:nvPr/>
        </p:nvSpPr>
        <p:spPr>
          <a:xfrm>
            <a:off x="3098972" y="3347899"/>
            <a:ext cx="792129" cy="291597"/>
          </a:xfrm>
          <a:prstGeom prst="rect">
            <a:avLst/>
          </a:prstGeom>
          <a:noFill/>
        </p:spPr>
        <p:txBody>
          <a:bodyPr wrap="square" rtlCol="0">
            <a:spAutoFit/>
          </a:bodyPr>
          <a:lstStyle/>
          <a:p>
            <a:r>
              <a:rPr lang="en-US" dirty="0"/>
              <a:t>$300</a:t>
            </a:r>
          </a:p>
        </p:txBody>
      </p:sp>
      <p:sp>
        <p:nvSpPr>
          <p:cNvPr id="31" name="TextBox 30"/>
          <p:cNvSpPr txBox="1"/>
          <p:nvPr/>
        </p:nvSpPr>
        <p:spPr>
          <a:xfrm>
            <a:off x="5932530" y="3108009"/>
            <a:ext cx="792129" cy="291597"/>
          </a:xfrm>
          <a:prstGeom prst="rect">
            <a:avLst/>
          </a:prstGeom>
          <a:noFill/>
        </p:spPr>
        <p:txBody>
          <a:bodyPr wrap="square" rtlCol="0">
            <a:spAutoFit/>
          </a:bodyPr>
          <a:lstStyle/>
          <a:p>
            <a:r>
              <a:rPr lang="en-US" dirty="0"/>
              <a:t>$200</a:t>
            </a:r>
          </a:p>
        </p:txBody>
      </p:sp>
      <p:sp>
        <p:nvSpPr>
          <p:cNvPr id="32" name="TextBox 31"/>
          <p:cNvSpPr txBox="1"/>
          <p:nvPr/>
        </p:nvSpPr>
        <p:spPr>
          <a:xfrm>
            <a:off x="5932530" y="3377759"/>
            <a:ext cx="792129" cy="291597"/>
          </a:xfrm>
          <a:prstGeom prst="rect">
            <a:avLst/>
          </a:prstGeom>
          <a:noFill/>
        </p:spPr>
        <p:txBody>
          <a:bodyPr wrap="square" rtlCol="0">
            <a:spAutoFit/>
          </a:bodyPr>
          <a:lstStyle/>
          <a:p>
            <a:r>
              <a:rPr lang="en-US" dirty="0"/>
              <a:t>$200</a:t>
            </a:r>
          </a:p>
        </p:txBody>
      </p:sp>
      <p:sp>
        <p:nvSpPr>
          <p:cNvPr id="33" name="TextBox 32"/>
          <p:cNvSpPr txBox="1"/>
          <p:nvPr/>
        </p:nvSpPr>
        <p:spPr>
          <a:xfrm>
            <a:off x="5938786" y="2867600"/>
            <a:ext cx="792129" cy="291597"/>
          </a:xfrm>
          <a:prstGeom prst="rect">
            <a:avLst/>
          </a:prstGeom>
          <a:noFill/>
        </p:spPr>
        <p:txBody>
          <a:bodyPr wrap="square" rtlCol="0">
            <a:spAutoFit/>
          </a:bodyPr>
          <a:lstStyle/>
          <a:p>
            <a:r>
              <a:rPr lang="en-US" dirty="0"/>
              <a:t>$200</a:t>
            </a:r>
          </a:p>
        </p:txBody>
      </p:sp>
      <p:sp>
        <p:nvSpPr>
          <p:cNvPr id="34" name="TextBox 33"/>
          <p:cNvSpPr txBox="1"/>
          <p:nvPr/>
        </p:nvSpPr>
        <p:spPr>
          <a:xfrm>
            <a:off x="1236380" y="1605500"/>
            <a:ext cx="1170789" cy="26380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1095-A</a:t>
            </a:r>
          </a:p>
        </p:txBody>
      </p:sp>
      <p:sp>
        <p:nvSpPr>
          <p:cNvPr id="36" name="Oval 35"/>
          <p:cNvSpPr/>
          <p:nvPr/>
        </p:nvSpPr>
        <p:spPr>
          <a:xfrm>
            <a:off x="4073798" y="2351922"/>
            <a:ext cx="1336268" cy="51566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6005488" y="2165526"/>
            <a:ext cx="919683" cy="923330"/>
          </a:xfrm>
          <a:prstGeom prst="rect">
            <a:avLst/>
          </a:prstGeom>
          <a:noFill/>
        </p:spPr>
        <p:txBody>
          <a:bodyPr wrap="square" rtlCol="0">
            <a:spAutoFit/>
          </a:bodyPr>
          <a:lstStyle/>
          <a:p>
            <a:r>
              <a:rPr lang="en-US" sz="5400" b="1" dirty="0">
                <a:solidFill>
                  <a:srgbClr val="FF0000"/>
                </a:solidFill>
              </a:rPr>
              <a:t>X</a:t>
            </a:r>
          </a:p>
        </p:txBody>
      </p:sp>
    </p:spTree>
    <p:extLst>
      <p:ext uri="{BB962C8B-B14F-4D97-AF65-F5344CB8AC3E}">
        <p14:creationId xmlns:p14="http://schemas.microsoft.com/office/powerpoint/2010/main" val="126015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35ED-A630-4212-B41B-DEF0E5023EAF}"/>
              </a:ext>
            </a:extLst>
          </p:cNvPr>
          <p:cNvSpPr>
            <a:spLocks noGrp="1"/>
          </p:cNvSpPr>
          <p:nvPr>
            <p:ph type="title"/>
          </p:nvPr>
        </p:nvSpPr>
        <p:spPr/>
        <p:txBody>
          <a:bodyPr/>
          <a:lstStyle/>
          <a:p>
            <a:r>
              <a:rPr lang="en-US" dirty="0"/>
              <a:t>Clean Up</a:t>
            </a:r>
          </a:p>
        </p:txBody>
      </p:sp>
      <p:sp>
        <p:nvSpPr>
          <p:cNvPr id="3" name="Content Placeholder 2">
            <a:extLst>
              <a:ext uri="{FF2B5EF4-FFF2-40B4-BE49-F238E27FC236}">
                <a16:creationId xmlns:a16="http://schemas.microsoft.com/office/drawing/2014/main" id="{17CACA2B-63A6-4ACD-86AE-AA93E17EC9C5}"/>
              </a:ext>
            </a:extLst>
          </p:cNvPr>
          <p:cNvSpPr>
            <a:spLocks noGrp="1"/>
          </p:cNvSpPr>
          <p:nvPr>
            <p:ph idx="1"/>
          </p:nvPr>
        </p:nvSpPr>
        <p:spPr/>
        <p:txBody>
          <a:bodyPr/>
          <a:lstStyle/>
          <a:p>
            <a:r>
              <a:rPr lang="en-US" sz="2000" dirty="0"/>
              <a:t>If a taxpayer used the short coverage gap exemption in December 2016, can he use it again in January 2017? </a:t>
            </a:r>
          </a:p>
          <a:p>
            <a:pPr lvl="1"/>
            <a:r>
              <a:rPr lang="en-US" sz="1800" dirty="0"/>
              <a:t>Maybe. </a:t>
            </a:r>
          </a:p>
          <a:p>
            <a:pPr lvl="1"/>
            <a:r>
              <a:rPr lang="en-US" sz="1800" dirty="0"/>
              <a:t>If he was uninsured in December 2016 and January 2017 only, January qualifies as a short coverage gap month because the total gap is less than 3 months. </a:t>
            </a:r>
          </a:p>
          <a:p>
            <a:pPr lvl="1"/>
            <a:r>
              <a:rPr lang="en-US" sz="1800" dirty="0"/>
              <a:t>If he was uninsured in November and December 2016 and January 2017, January does not qualify as a short gap month because the total period is 3 months or more. </a:t>
            </a:r>
          </a:p>
          <a:p>
            <a:pPr lvl="1"/>
            <a:r>
              <a:rPr lang="en-US" sz="1800" dirty="0"/>
              <a:t>If he had received a </a:t>
            </a:r>
            <a:r>
              <a:rPr lang="en-US" sz="1800" i="1" dirty="0"/>
              <a:t>different type</a:t>
            </a:r>
            <a:r>
              <a:rPr lang="en-US" sz="1800" dirty="0"/>
              <a:t> of exemption in November and December 2016, the 2016 exemption period would be treated as ‘coverage’ and the short gap may apply for January. </a:t>
            </a:r>
          </a:p>
        </p:txBody>
      </p:sp>
      <p:sp>
        <p:nvSpPr>
          <p:cNvPr id="4" name="Slide Number Placeholder 3">
            <a:extLst>
              <a:ext uri="{FF2B5EF4-FFF2-40B4-BE49-F238E27FC236}">
                <a16:creationId xmlns:a16="http://schemas.microsoft.com/office/drawing/2014/main" id="{B1F02CF4-0F6C-48A7-8E70-DFD13A84BE16}"/>
              </a:ext>
            </a:extLst>
          </p:cNvPr>
          <p:cNvSpPr>
            <a:spLocks noGrp="1"/>
          </p:cNvSpPr>
          <p:nvPr>
            <p:ph type="sldNum" sz="quarter" idx="12"/>
          </p:nvPr>
        </p:nvSpPr>
        <p:spPr/>
        <p:txBody>
          <a:bodyPr/>
          <a:lstStyle/>
          <a:p>
            <a:pPr algn="r"/>
            <a:fld id="{7FFE15FC-A8B6-4718-BABB-4F5309630F6C}" type="slidenum">
              <a:rPr lang="en-US" smtClean="0"/>
              <a:pPr algn="r"/>
              <a:t>3</a:t>
            </a:fld>
            <a:endParaRPr lang="en-US" dirty="0"/>
          </a:p>
        </p:txBody>
      </p:sp>
    </p:spTree>
    <p:extLst>
      <p:ext uri="{BB962C8B-B14F-4D97-AF65-F5344CB8AC3E}">
        <p14:creationId xmlns:p14="http://schemas.microsoft.com/office/powerpoint/2010/main" val="51461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1095-A, B, and 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grpSp>
        <p:nvGrpSpPr>
          <p:cNvPr id="33" name="Group 2"/>
          <p:cNvGrpSpPr/>
          <p:nvPr/>
        </p:nvGrpSpPr>
        <p:grpSpPr>
          <a:xfrm>
            <a:off x="437051" y="2686029"/>
            <a:ext cx="1691900" cy="1323439"/>
            <a:chOff x="487582" y="4348713"/>
            <a:chExt cx="1667890" cy="1323439"/>
          </a:xfrm>
          <a:solidFill>
            <a:srgbClr val="4F81BD">
              <a:lumMod val="20000"/>
              <a:lumOff val="80000"/>
            </a:srgbClr>
          </a:solidFill>
        </p:grpSpPr>
        <p:sp>
          <p:nvSpPr>
            <p:cNvPr id="34" name="TextBox 5"/>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35" name="Straight Connector 8"/>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6" name="Straight Connector 9"/>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7" name="Straight Connector 10"/>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8" name="Straight Connector 13"/>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9" name="Straight Connector 15"/>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0" name="Straight Connector 19"/>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1" name="Straight Connector 23"/>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2" name="Straight Connector 24"/>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3" name="Straight Connector 25"/>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4" name="Straight Connector 26"/>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5" name="Straight Connector 27"/>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46" name="Group 41"/>
          <p:cNvGrpSpPr/>
          <p:nvPr/>
        </p:nvGrpSpPr>
        <p:grpSpPr>
          <a:xfrm>
            <a:off x="444830" y="4367170"/>
            <a:ext cx="1691900" cy="1323439"/>
            <a:chOff x="487582" y="4348713"/>
            <a:chExt cx="1667890" cy="1323439"/>
          </a:xfrm>
          <a:solidFill>
            <a:srgbClr val="4F81BD">
              <a:lumMod val="40000"/>
              <a:lumOff val="60000"/>
            </a:srgbClr>
          </a:solidFill>
        </p:grpSpPr>
        <p:sp>
          <p:nvSpPr>
            <p:cNvPr id="47" name="TextBox 42"/>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48" name="Straight Connector 43"/>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49" name="Straight Connector 44"/>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50" name="Straight Connector 45"/>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1" name="Straight Connector 46"/>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2" name="Straight Connector 48"/>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3" name="Straight Connector 51"/>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4" name="Straight Connector 52"/>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5" name="Straight Connector 53"/>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6" name="Straight Connector 54"/>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7" name="Straight Connector 55"/>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8" name="Straight Connector 56"/>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72" name="Group 71"/>
          <p:cNvGrpSpPr/>
          <p:nvPr/>
        </p:nvGrpSpPr>
        <p:grpSpPr>
          <a:xfrm>
            <a:off x="444830" y="968377"/>
            <a:ext cx="1683024" cy="1323439"/>
            <a:chOff x="444830" y="968377"/>
            <a:chExt cx="1683024" cy="1323439"/>
          </a:xfrm>
        </p:grpSpPr>
        <p:sp>
          <p:nvSpPr>
            <p:cNvPr id="73" name="TextBox 72"/>
            <p:cNvSpPr txBox="1"/>
            <p:nvPr/>
          </p:nvSpPr>
          <p:spPr>
            <a:xfrm>
              <a:off x="444830" y="968377"/>
              <a:ext cx="1683024" cy="1323439"/>
            </a:xfrm>
            <a:prstGeom prst="rect">
              <a:avLst/>
            </a:prstGeom>
            <a:no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74" name="Straight Connector 73"/>
            <p:cNvCxnSpPr/>
            <p:nvPr/>
          </p:nvCxnSpPr>
          <p:spPr>
            <a:xfrm>
              <a:off x="524729" y="1370696"/>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5" name="Straight Connector 74"/>
            <p:cNvCxnSpPr/>
            <p:nvPr/>
          </p:nvCxnSpPr>
          <p:spPr>
            <a:xfrm>
              <a:off x="524729" y="1527998"/>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6" name="Straight Connector 75"/>
            <p:cNvCxnSpPr/>
            <p:nvPr/>
          </p:nvCxnSpPr>
          <p:spPr>
            <a:xfrm>
              <a:off x="524729" y="1691772"/>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7" name="Straight Connector 76"/>
            <p:cNvCxnSpPr/>
            <p:nvPr/>
          </p:nvCxnSpPr>
          <p:spPr>
            <a:xfrm>
              <a:off x="524729" y="2046879"/>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8" name="Straight Connector 77"/>
            <p:cNvCxnSpPr/>
            <p:nvPr/>
          </p:nvCxnSpPr>
          <p:spPr>
            <a:xfrm>
              <a:off x="52472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9" name="Straight Connector 78"/>
            <p:cNvCxnSpPr/>
            <p:nvPr/>
          </p:nvCxnSpPr>
          <p:spPr>
            <a:xfrm>
              <a:off x="144060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a:off x="1735052"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1" name="Straight Connector 80"/>
            <p:cNvCxnSpPr/>
            <p:nvPr/>
          </p:nvCxnSpPr>
          <p:spPr>
            <a:xfrm>
              <a:off x="2025055"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2" name="Straight Connector 81"/>
            <p:cNvCxnSpPr/>
            <p:nvPr/>
          </p:nvCxnSpPr>
          <p:spPr>
            <a:xfrm>
              <a:off x="820651"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3" name="Straight Connector 82"/>
            <p:cNvCxnSpPr/>
            <p:nvPr/>
          </p:nvCxnSpPr>
          <p:spPr>
            <a:xfrm>
              <a:off x="1132850"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4" name="Straight Connector 83"/>
            <p:cNvCxnSpPr/>
            <p:nvPr/>
          </p:nvCxnSpPr>
          <p:spPr>
            <a:xfrm>
              <a:off x="524729" y="2186425"/>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
        <p:nvSpPr>
          <p:cNvPr id="85" name="TextBox 84"/>
          <p:cNvSpPr txBox="1"/>
          <p:nvPr/>
        </p:nvSpPr>
        <p:spPr>
          <a:xfrm>
            <a:off x="2340744" y="919031"/>
            <a:ext cx="6501609" cy="1360372"/>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1095-A</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the Marketplace to people who enrolled in Marketplace coverage.</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Necessary to prepare Form 8962, which is required for people who received Advance Premium Tax Credits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Corrections? Call the Marketplace that issued the form </a:t>
            </a:r>
          </a:p>
        </p:txBody>
      </p:sp>
      <p:sp>
        <p:nvSpPr>
          <p:cNvPr id="86" name="TextBox 85"/>
          <p:cNvSpPr txBox="1"/>
          <p:nvPr/>
        </p:nvSpPr>
        <p:spPr>
          <a:xfrm>
            <a:off x="2340744" y="2664908"/>
            <a:ext cx="6501609" cy="886397"/>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1095-B</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Medicaid, Medicare, insurers, and others who offer coverage.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a:t>
            </a:r>
          </a:p>
        </p:txBody>
      </p:sp>
      <p:sp>
        <p:nvSpPr>
          <p:cNvPr id="87" name="TextBox 86"/>
          <p:cNvSpPr txBox="1"/>
          <p:nvPr/>
        </p:nvSpPr>
        <p:spPr>
          <a:xfrm>
            <a:off x="2341480" y="4311046"/>
            <a:ext cx="6500873" cy="1317284"/>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1095-C</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only by large employers (employers with 50 or more full-time EEs)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or an offer of coverage and the cost of the offer of individual coverage. (May be helpful to calculate the affordability exemption.)</a:t>
            </a:r>
          </a:p>
        </p:txBody>
      </p:sp>
    </p:spTree>
    <p:extLst>
      <p:ext uri="{BB962C8B-B14F-4D97-AF65-F5344CB8AC3E}">
        <p14:creationId xmlns:p14="http://schemas.microsoft.com/office/powerpoint/2010/main" val="207323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502148"/>
          </a:xfrm>
        </p:spPr>
        <p:txBody>
          <a:bodyPr/>
          <a:lstStyle/>
          <a:p>
            <a:pPr marL="0" lvl="1" indent="0">
              <a:buNone/>
            </a:pPr>
            <a:r>
              <a:rPr lang="en-US" sz="1800" dirty="0">
                <a:latin typeface="Franklin Gothic Book"/>
                <a:cs typeface="Franklin Gothic Book"/>
              </a:rPr>
              <a:t>In general, to be eligible for PTC, the taxpayer must not be eligible for (or enrolled in) other minimum essential coverage (MEC).</a:t>
            </a:r>
          </a:p>
          <a:p>
            <a:pPr marL="0" indent="0">
              <a:buNone/>
            </a:pPr>
            <a:endParaRPr lang="en-US" sz="1050" dirty="0">
              <a:latin typeface="Franklin Gothic Medium" panose="020B0603020102020204" pitchFamily="34" charset="0"/>
            </a:endParaRPr>
          </a:p>
          <a:p>
            <a:r>
              <a:rPr lang="en-US" sz="1800" dirty="0">
                <a:latin typeface="Franklin Gothic Medium" panose="020B0603020102020204" pitchFamily="34" charset="0"/>
              </a:rPr>
              <a:t>Many exceptions!</a:t>
            </a:r>
          </a:p>
          <a:p>
            <a:endParaRPr lang="en-US" sz="1200" dirty="0">
              <a:latin typeface="Franklin Gothic Medium" panose="020B0603020102020204" pitchFamily="34" charset="0"/>
              <a:cs typeface="Franklin Gothic Book"/>
            </a:endParaRPr>
          </a:p>
          <a:p>
            <a:pPr lvl="1"/>
            <a:r>
              <a:rPr lang="en-US" sz="1600" dirty="0">
                <a:latin typeface="Franklin Gothic Medium" panose="020B0603020102020204" pitchFamily="34" charset="0"/>
              </a:rPr>
              <a:t>For any coverage conflict:  </a:t>
            </a:r>
          </a:p>
          <a:p>
            <a:pPr lvl="2"/>
            <a:r>
              <a:rPr lang="en-US" sz="1600" dirty="0"/>
              <a:t>People who are eligible for PTC on the first day of the month are considered eligible for the full month (even if they become eligible for other coverage later that month, for instance.)</a:t>
            </a:r>
          </a:p>
          <a:p>
            <a:pPr lvl="1"/>
            <a:endParaRPr lang="en-US" sz="1600" dirty="0">
              <a:latin typeface="Franklin Gothic Medium" panose="020B0603020102020204" pitchFamily="34" charset="0"/>
            </a:endParaRPr>
          </a:p>
          <a:p>
            <a:pPr lvl="1"/>
            <a:r>
              <a:rPr lang="en-US" sz="1600" dirty="0">
                <a:latin typeface="Franklin Gothic Medium" panose="020B0603020102020204" pitchFamily="34" charset="0"/>
              </a:rPr>
              <a:t>If a person is enrolled in APTC but later determined eligible Medicaid:</a:t>
            </a:r>
          </a:p>
          <a:p>
            <a:pPr lvl="2"/>
            <a:r>
              <a:rPr lang="en-US" sz="1600" dirty="0"/>
              <a:t>PTC is allowed for months of retroactive Medicaid coverage</a:t>
            </a:r>
          </a:p>
          <a:p>
            <a:pPr lvl="2"/>
            <a:r>
              <a:rPr lang="en-US" sz="1600" dirty="0"/>
              <a:t>The person is generally eligible for PTC for the entire calendar year even if also enrolled in Medicaid for some of those months.</a:t>
            </a:r>
          </a:p>
          <a:p>
            <a:pPr lvl="2"/>
            <a:endParaRPr lang="en-US" sz="1800" dirty="0"/>
          </a:p>
          <a:p>
            <a:pPr marL="342900" indent="-342900"/>
            <a:endParaRPr lang="en-US" dirty="0">
              <a:latin typeface="Franklin Gothic Book"/>
              <a:cs typeface="Franklin Gothic Book"/>
            </a:endParaRPr>
          </a:p>
          <a:p>
            <a:pPr marL="0" indent="0">
              <a:buNone/>
            </a:pPr>
            <a:endParaRPr lang="en-US"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31</a:t>
            </a:fld>
            <a:endParaRPr lang="en-US" dirty="0"/>
          </a:p>
        </p:txBody>
      </p:sp>
      <p:sp>
        <p:nvSpPr>
          <p:cNvPr id="4" name="TextBox 3"/>
          <p:cNvSpPr txBox="1"/>
          <p:nvPr/>
        </p:nvSpPr>
        <p:spPr>
          <a:xfrm>
            <a:off x="3645179" y="6458112"/>
            <a:ext cx="5223674" cy="276999"/>
          </a:xfrm>
          <a:prstGeom prst="rect">
            <a:avLst/>
          </a:prstGeom>
          <a:noFill/>
        </p:spPr>
        <p:txBody>
          <a:bodyPr wrap="none" rtlCol="0">
            <a:spAutoFit/>
          </a:bodyPr>
          <a:lstStyle/>
          <a:p>
            <a:r>
              <a:rPr lang="en-US" sz="1200" dirty="0"/>
              <a:t>https://www.irs.gov/pub/irs-utl/best_practices_resolving_1095_conflicts.pdf.pdf</a:t>
            </a:r>
          </a:p>
        </p:txBody>
      </p:sp>
    </p:spTree>
    <p:extLst>
      <p:ext uri="{BB962C8B-B14F-4D97-AF65-F5344CB8AC3E}">
        <p14:creationId xmlns:p14="http://schemas.microsoft.com/office/powerpoint/2010/main" val="188482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502148"/>
          </a:xfrm>
        </p:spPr>
        <p:txBody>
          <a:bodyPr/>
          <a:lstStyle/>
          <a:p>
            <a:pPr marL="0" indent="0">
              <a:buNone/>
            </a:pPr>
            <a:r>
              <a:rPr lang="en-US" sz="2000" dirty="0">
                <a:latin typeface="Franklin Gothic Medium" panose="020B0603020102020204" pitchFamily="34" charset="0"/>
              </a:rPr>
              <a:t>More exceptions!</a:t>
            </a:r>
          </a:p>
          <a:p>
            <a:pPr marL="0" indent="0">
              <a:buNone/>
            </a:pPr>
            <a:endParaRPr lang="en-US" sz="1200" dirty="0">
              <a:latin typeface="Franklin Gothic Medium" panose="020B0603020102020204" pitchFamily="34" charset="0"/>
              <a:cs typeface="Franklin Gothic Book"/>
            </a:endParaRPr>
          </a:p>
          <a:p>
            <a:pPr lvl="1"/>
            <a:r>
              <a:rPr lang="en-US" sz="1600" dirty="0">
                <a:latin typeface="Franklin Gothic Medium" panose="020B0603020102020204" pitchFamily="34" charset="0"/>
              </a:rPr>
              <a:t>Eligibility for Medicare:  </a:t>
            </a:r>
            <a:r>
              <a:rPr lang="en-US" sz="1600" dirty="0">
                <a:latin typeface="Franklin Gothic Book"/>
                <a:cs typeface="Franklin Gothic Book"/>
              </a:rPr>
              <a:t>A person loses eligibility for PTC when they become Medicare-eligible, even if they fail to enroll in Medicare. But the loss of eligibility doesn’t occur until </a:t>
            </a:r>
            <a:r>
              <a:rPr lang="en-US" sz="1600" i="1" dirty="0">
                <a:latin typeface="Franklin Gothic Book"/>
                <a:cs typeface="Franklin Gothic Book"/>
              </a:rPr>
              <a:t>the first day of the fourth full month </a:t>
            </a:r>
            <a:r>
              <a:rPr lang="en-US" sz="1600" dirty="0">
                <a:latin typeface="Franklin Gothic Book"/>
                <a:cs typeface="Franklin Gothic Book"/>
              </a:rPr>
              <a:t>after the person became eligible for Medicare.</a:t>
            </a:r>
          </a:p>
          <a:p>
            <a:pPr marL="0" indent="0">
              <a:buNone/>
            </a:pPr>
            <a:endParaRPr lang="en-US" sz="1600" i="1" dirty="0">
              <a:solidFill>
                <a:schemeClr val="tx2">
                  <a:lumMod val="60000"/>
                  <a:lumOff val="40000"/>
                </a:schemeClr>
              </a:solidFill>
            </a:endParaRPr>
          </a:p>
          <a:p>
            <a:pPr marL="0" indent="0">
              <a:buNone/>
            </a:pPr>
            <a:r>
              <a:rPr lang="en-US" sz="1600" i="1" dirty="0"/>
              <a:t>Example</a:t>
            </a:r>
            <a:r>
              <a:rPr lang="en-US" sz="1600" dirty="0"/>
              <a:t>:</a:t>
            </a:r>
            <a:r>
              <a:rPr lang="en-US" sz="1600" dirty="0">
                <a:solidFill>
                  <a:schemeClr val="tx2">
                    <a:lumMod val="60000"/>
                    <a:lumOff val="40000"/>
                  </a:schemeClr>
                </a:solidFill>
              </a:rPr>
              <a:t>  </a:t>
            </a:r>
            <a:r>
              <a:rPr lang="en-US" sz="1600" dirty="0"/>
              <a:t>Freddie is enrolled in Marketplace coverage with APTC. His 65</a:t>
            </a:r>
            <a:r>
              <a:rPr lang="en-US" sz="1600" baseline="30000" dirty="0"/>
              <a:t>th</a:t>
            </a:r>
            <a:r>
              <a:rPr lang="en-US" sz="1600" dirty="0"/>
              <a:t> birthday is May 17 and he becomes eligible to enroll in Medicare.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endParaRPr lang="en-US" sz="1800" dirty="0"/>
          </a:p>
          <a:p>
            <a:pPr marL="0" indent="0">
              <a:buNone/>
            </a:pPr>
            <a:r>
              <a:rPr lang="en-US" sz="1600" dirty="0"/>
              <a:t>If he continues in the marketplace the APTC all year: </a:t>
            </a:r>
          </a:p>
          <a:p>
            <a:pPr lvl="1">
              <a:buFont typeface="Arial" panose="020B0604020202020204" pitchFamily="34" charset="0"/>
              <a:buChar char="•"/>
            </a:pPr>
            <a:r>
              <a:rPr lang="en-US" sz="1600" dirty="0"/>
              <a:t>He’ll owe back APTC for Sept–Dec. </a:t>
            </a:r>
          </a:p>
          <a:p>
            <a:pPr lvl="1">
              <a:buFont typeface="Arial" panose="020B0604020202020204" pitchFamily="34" charset="0"/>
              <a:buChar char="•"/>
            </a:pPr>
            <a:r>
              <a:rPr lang="en-US" sz="1600" dirty="0"/>
              <a:t>And when he enrolls in Medicare Part B, he’ll pay a higher premium. </a:t>
            </a:r>
          </a:p>
          <a:p>
            <a:pPr lvl="1"/>
            <a:endParaRPr lang="en-US" sz="1600" dirty="0">
              <a:latin typeface="Franklin Gothic Medium" panose="020B0603020102020204" pitchFamily="34" charset="0"/>
            </a:endParaRPr>
          </a:p>
          <a:p>
            <a:pPr marL="342900" indent="-342900"/>
            <a:endParaRPr lang="en-US" sz="2000" dirty="0">
              <a:latin typeface="Franklin Gothic Book"/>
              <a:cs typeface="Franklin Gothic Book"/>
            </a:endParaRPr>
          </a:p>
          <a:p>
            <a:pPr marL="0" indent="0">
              <a:buNone/>
            </a:pPr>
            <a:endParaRPr lang="en-US" sz="2000"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32</a:t>
            </a:fld>
            <a:endParaRPr lang="en-US" dirty="0"/>
          </a:p>
        </p:txBody>
      </p:sp>
      <p:sp>
        <p:nvSpPr>
          <p:cNvPr id="4" name="TextBox 3"/>
          <p:cNvSpPr txBox="1"/>
          <p:nvPr/>
        </p:nvSpPr>
        <p:spPr>
          <a:xfrm>
            <a:off x="3707115" y="6458112"/>
            <a:ext cx="5223674" cy="276999"/>
          </a:xfrm>
          <a:prstGeom prst="rect">
            <a:avLst/>
          </a:prstGeom>
          <a:noFill/>
        </p:spPr>
        <p:txBody>
          <a:bodyPr wrap="none" rtlCol="0">
            <a:spAutoFit/>
          </a:bodyPr>
          <a:lstStyle/>
          <a:p>
            <a:r>
              <a:rPr lang="en-US" sz="1200" dirty="0"/>
              <a:t>https://www.irs.gov/pub/irs-utl/best_practices_resolving_1095_conflicts.pdf.pdf</a:t>
            </a:r>
          </a:p>
        </p:txBody>
      </p:sp>
      <p:sp>
        <p:nvSpPr>
          <p:cNvPr id="6" name="Rectangle 5"/>
          <p:cNvSpPr/>
          <p:nvPr/>
        </p:nvSpPr>
        <p:spPr>
          <a:xfrm>
            <a:off x="2090876" y="4029840"/>
            <a:ext cx="805291" cy="677958"/>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dirty="0"/>
              <a:t>Eligible for </a:t>
            </a:r>
            <a:r>
              <a:rPr lang="en-US" sz="1200" dirty="0"/>
              <a:t>Medicare</a:t>
            </a:r>
          </a:p>
        </p:txBody>
      </p:sp>
      <p:sp>
        <p:nvSpPr>
          <p:cNvPr id="7" name="Rectangle 6"/>
          <p:cNvSpPr/>
          <p:nvPr/>
        </p:nvSpPr>
        <p:spPr>
          <a:xfrm>
            <a:off x="2931777" y="4017969"/>
            <a:ext cx="2360859" cy="267170"/>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Three full months</a:t>
            </a:r>
          </a:p>
        </p:txBody>
      </p:sp>
      <p:sp>
        <p:nvSpPr>
          <p:cNvPr id="8" name="Rectangle 7"/>
          <p:cNvSpPr/>
          <p:nvPr/>
        </p:nvSpPr>
        <p:spPr>
          <a:xfrm>
            <a:off x="5346262" y="4017969"/>
            <a:ext cx="1945380" cy="677958"/>
          </a:xfrm>
          <a:prstGeom prst="rect">
            <a:avLst/>
          </a:prstGeom>
          <a:solidFill>
            <a:srgbClr val="FF0000"/>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NOT eligible for PTC</a:t>
            </a:r>
          </a:p>
        </p:txBody>
      </p:sp>
      <p:grpSp>
        <p:nvGrpSpPr>
          <p:cNvPr id="9" name="Group 8"/>
          <p:cNvGrpSpPr/>
          <p:nvPr/>
        </p:nvGrpSpPr>
        <p:grpSpPr>
          <a:xfrm>
            <a:off x="2077170" y="3596055"/>
            <a:ext cx="5213129" cy="411353"/>
            <a:chOff x="460513" y="4230318"/>
            <a:chExt cx="5213129" cy="373957"/>
          </a:xfrm>
        </p:grpSpPr>
        <p:grpSp>
          <p:nvGrpSpPr>
            <p:cNvPr id="10" name="Group 9"/>
            <p:cNvGrpSpPr/>
            <p:nvPr/>
          </p:nvGrpSpPr>
          <p:grpSpPr>
            <a:xfrm>
              <a:off x="460513" y="4234943"/>
              <a:ext cx="5213129" cy="369332"/>
              <a:chOff x="460513" y="4234943"/>
              <a:chExt cx="5213129" cy="369332"/>
            </a:xfrm>
          </p:grpSpPr>
          <p:grpSp>
            <p:nvGrpSpPr>
              <p:cNvPr id="13" name="Group 12"/>
              <p:cNvGrpSpPr/>
              <p:nvPr/>
            </p:nvGrpSpPr>
            <p:grpSpPr>
              <a:xfrm>
                <a:off x="460513" y="4234943"/>
                <a:ext cx="5213129" cy="369332"/>
                <a:chOff x="438679" y="4604275"/>
                <a:chExt cx="5213129" cy="369332"/>
              </a:xfrm>
            </p:grpSpPr>
            <p:sp>
              <p:nvSpPr>
                <p:cNvPr id="15" name="TextBox 14"/>
                <p:cNvSpPr txBox="1"/>
                <p:nvPr/>
              </p:nvSpPr>
              <p:spPr>
                <a:xfrm>
                  <a:off x="438679" y="4604275"/>
                  <a:ext cx="5213129" cy="369332"/>
                </a:xfrm>
                <a:prstGeom prst="rect">
                  <a:avLst/>
                </a:prstGeom>
                <a:solidFill>
                  <a:schemeClr val="tx2">
                    <a:lumMod val="75000"/>
                  </a:schemeClr>
                </a:solidFill>
              </p:spPr>
              <p:txBody>
                <a:bodyPr wrap="square" rtlCol="0">
                  <a:spAutoFit/>
                </a:bodyPr>
                <a:lstStyle/>
                <a:p>
                  <a:endParaRPr lang="en-US" dirty="0"/>
                </a:p>
              </p:txBody>
            </p:sp>
            <p:cxnSp>
              <p:nvCxnSpPr>
                <p:cNvPr id="16" name="Straight Connector 15"/>
                <p:cNvCxnSpPr/>
                <p:nvPr/>
              </p:nvCxnSpPr>
              <p:spPr>
                <a:xfrm>
                  <a:off x="128192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77665"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9237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1607" y="4604275"/>
                  <a:ext cx="593477" cy="369332"/>
                </a:xfrm>
                <a:prstGeom prst="rect">
                  <a:avLst/>
                </a:prstGeom>
                <a:noFill/>
              </p:spPr>
              <p:txBody>
                <a:bodyPr wrap="square" rtlCol="0">
                  <a:spAutoFit/>
                </a:bodyPr>
                <a:lstStyle/>
                <a:p>
                  <a:r>
                    <a:rPr lang="en-US" dirty="0">
                      <a:solidFill>
                        <a:schemeClr val="bg1"/>
                      </a:solidFill>
                    </a:rPr>
                    <a:t>May</a:t>
                  </a:r>
                </a:p>
              </p:txBody>
            </p:sp>
            <p:sp>
              <p:nvSpPr>
                <p:cNvPr id="20" name="TextBox 19"/>
                <p:cNvSpPr txBox="1"/>
                <p:nvPr/>
              </p:nvSpPr>
              <p:spPr>
                <a:xfrm>
                  <a:off x="1363095" y="4604275"/>
                  <a:ext cx="607250" cy="335757"/>
                </a:xfrm>
                <a:prstGeom prst="rect">
                  <a:avLst/>
                </a:prstGeom>
                <a:noFill/>
              </p:spPr>
              <p:txBody>
                <a:bodyPr wrap="square" rtlCol="0">
                  <a:spAutoFit/>
                </a:bodyPr>
                <a:lstStyle/>
                <a:p>
                  <a:r>
                    <a:rPr lang="en-US" dirty="0">
                      <a:solidFill>
                        <a:schemeClr val="bg1"/>
                      </a:solidFill>
                    </a:rPr>
                    <a:t> Jun</a:t>
                  </a:r>
                </a:p>
              </p:txBody>
            </p:sp>
            <p:sp>
              <p:nvSpPr>
                <p:cNvPr id="21" name="TextBox 20"/>
                <p:cNvSpPr txBox="1"/>
                <p:nvPr/>
              </p:nvSpPr>
              <p:spPr>
                <a:xfrm>
                  <a:off x="2193961" y="4604275"/>
                  <a:ext cx="593477" cy="369332"/>
                </a:xfrm>
                <a:prstGeom prst="rect">
                  <a:avLst/>
                </a:prstGeom>
                <a:noFill/>
              </p:spPr>
              <p:txBody>
                <a:bodyPr wrap="square" rtlCol="0">
                  <a:spAutoFit/>
                </a:bodyPr>
                <a:lstStyle/>
                <a:p>
                  <a:r>
                    <a:rPr lang="en-US" dirty="0">
                      <a:solidFill>
                        <a:schemeClr val="bg1"/>
                      </a:solidFill>
                    </a:rPr>
                    <a:t>Jul</a:t>
                  </a:r>
                </a:p>
              </p:txBody>
            </p:sp>
            <p:sp>
              <p:nvSpPr>
                <p:cNvPr id="22" name="TextBox 21"/>
                <p:cNvSpPr txBox="1"/>
                <p:nvPr/>
              </p:nvSpPr>
              <p:spPr>
                <a:xfrm>
                  <a:off x="3001090" y="4604275"/>
                  <a:ext cx="593477" cy="369332"/>
                </a:xfrm>
                <a:prstGeom prst="rect">
                  <a:avLst/>
                </a:prstGeom>
                <a:noFill/>
              </p:spPr>
              <p:txBody>
                <a:bodyPr wrap="square" rtlCol="0">
                  <a:spAutoFit/>
                </a:bodyPr>
                <a:lstStyle/>
                <a:p>
                  <a:r>
                    <a:rPr lang="en-US" dirty="0">
                      <a:solidFill>
                        <a:schemeClr val="bg1"/>
                      </a:solidFill>
                    </a:rPr>
                    <a:t>Aug</a:t>
                  </a:r>
                </a:p>
              </p:txBody>
            </p:sp>
          </p:grpSp>
          <p:cxnSp>
            <p:nvCxnSpPr>
              <p:cNvPr id="14" name="Straight Connector 13"/>
              <p:cNvCxnSpPr/>
              <p:nvPr/>
            </p:nvCxnSpPr>
            <p:spPr>
              <a:xfrm>
                <a:off x="2059599" y="4234943"/>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780671" y="4230318"/>
              <a:ext cx="593477" cy="369332"/>
            </a:xfrm>
            <a:prstGeom prst="rect">
              <a:avLst/>
            </a:prstGeom>
            <a:noFill/>
          </p:spPr>
          <p:txBody>
            <a:bodyPr wrap="square" rtlCol="0">
              <a:spAutoFit/>
            </a:bodyPr>
            <a:lstStyle/>
            <a:p>
              <a:r>
                <a:rPr lang="en-US" dirty="0">
                  <a:solidFill>
                    <a:schemeClr val="bg1"/>
                  </a:solidFill>
                </a:rPr>
                <a:t>Sep</a:t>
              </a:r>
            </a:p>
          </p:txBody>
        </p:sp>
        <p:cxnSp>
          <p:nvCxnSpPr>
            <p:cNvPr id="12" name="Straight Arrow Connector 11"/>
            <p:cNvCxnSpPr/>
            <p:nvPr/>
          </p:nvCxnSpPr>
          <p:spPr>
            <a:xfrm>
              <a:off x="4479081" y="4427579"/>
              <a:ext cx="802866"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13775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490167"/>
          </a:xfrm>
        </p:spPr>
        <p:txBody>
          <a:bodyPr/>
          <a:lstStyle/>
          <a:p>
            <a:pPr marL="0" indent="0">
              <a:buNone/>
            </a:pPr>
            <a:endParaRPr lang="en-US" sz="1200" dirty="0">
              <a:latin typeface="Franklin Gothic Medium" panose="020B0603020102020204" pitchFamily="34" charset="0"/>
              <a:cs typeface="Franklin Gothic Book"/>
            </a:endParaRPr>
          </a:p>
          <a:p>
            <a:pPr lvl="1"/>
            <a:r>
              <a:rPr lang="en-US" sz="1600" dirty="0">
                <a:latin typeface="Franklin Gothic Medium" panose="020B0603020102020204" pitchFamily="34" charset="0"/>
              </a:rPr>
              <a:t>Eligibility for Employer-Sponsored Coverage:  </a:t>
            </a:r>
            <a:r>
              <a:rPr lang="en-US" sz="1600" dirty="0">
                <a:latin typeface="Franklin Gothic Book"/>
                <a:cs typeface="Franklin Gothic Book"/>
              </a:rPr>
              <a:t>In general,</a:t>
            </a:r>
            <a:r>
              <a:rPr lang="en-US" sz="1600" dirty="0">
                <a:latin typeface="Franklin Gothic Medium" panose="020B0603020102020204" pitchFamily="34" charset="0"/>
              </a:rPr>
              <a:t> </a:t>
            </a:r>
            <a:r>
              <a:rPr lang="en-US" sz="1600" dirty="0">
                <a:latin typeface="Franklin Gothic Book"/>
                <a:cs typeface="Franklin Gothic Book"/>
              </a:rPr>
              <a:t>a person is not eligible for PTC if they have an affordable, minimum value offer of coverage from an employer.  If the employer is large, the coverage offer will be indicated on Form 1095-C.  (There is no similar record for small employers.)</a:t>
            </a:r>
          </a:p>
          <a:p>
            <a:pPr marL="457200" lvl="1" indent="0">
              <a:buNone/>
            </a:pPr>
            <a:endParaRPr lang="en-US" sz="1600" dirty="0">
              <a:latin typeface="Franklin Gothic Book"/>
              <a:cs typeface="Franklin Gothic Book"/>
            </a:endParaRPr>
          </a:p>
          <a:p>
            <a:pPr marL="342900" indent="-342900"/>
            <a:endParaRPr lang="en-US" sz="2000" dirty="0">
              <a:latin typeface="Franklin Gothic Book"/>
              <a:cs typeface="Franklin Gothic Book"/>
            </a:endParaRPr>
          </a:p>
          <a:p>
            <a:pPr marL="0" indent="0">
              <a:buNone/>
            </a:pPr>
            <a:endParaRPr lang="en-US" sz="2000" dirty="0"/>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4" name="TextBox 3"/>
          <p:cNvSpPr txBox="1"/>
          <p:nvPr/>
        </p:nvSpPr>
        <p:spPr>
          <a:xfrm>
            <a:off x="3834922" y="6454120"/>
            <a:ext cx="5223674" cy="276999"/>
          </a:xfrm>
          <a:prstGeom prst="rect">
            <a:avLst/>
          </a:prstGeom>
          <a:noFill/>
        </p:spPr>
        <p:txBody>
          <a:bodyPr wrap="none" rtlCol="0">
            <a:spAutoFit/>
          </a:bodyPr>
          <a:lstStyle/>
          <a:p>
            <a:r>
              <a:rPr lang="en-US" sz="1200" dirty="0"/>
              <a:t>https://www.irs.gov/pub/irs-utl/best_practices_resolving_1095_conflicts.pdf.pdf</a:t>
            </a:r>
          </a:p>
        </p:txBody>
      </p:sp>
      <p:pic>
        <p:nvPicPr>
          <p:cNvPr id="25" name="Picture 24"/>
          <p:cNvPicPr>
            <a:picLocks noChangeAspect="1"/>
          </p:cNvPicPr>
          <p:nvPr/>
        </p:nvPicPr>
        <p:blipFill>
          <a:blip r:embed="rId2"/>
          <a:stretch>
            <a:fillRect/>
          </a:stretch>
        </p:blipFill>
        <p:spPr>
          <a:xfrm>
            <a:off x="270276" y="3160638"/>
            <a:ext cx="8686800" cy="1486849"/>
          </a:xfrm>
          <a:prstGeom prst="rect">
            <a:avLst/>
          </a:prstGeom>
          <a:ln>
            <a:solidFill>
              <a:srgbClr val="7F7F7F"/>
            </a:solidFill>
          </a:ln>
        </p:spPr>
      </p:pic>
      <p:sp>
        <p:nvSpPr>
          <p:cNvPr id="26" name="TextBox 25"/>
          <p:cNvSpPr txBox="1"/>
          <p:nvPr/>
        </p:nvSpPr>
        <p:spPr>
          <a:xfrm>
            <a:off x="400623" y="4843031"/>
            <a:ext cx="8565948" cy="1077218"/>
          </a:xfrm>
          <a:prstGeom prst="rect">
            <a:avLst/>
          </a:prstGeom>
          <a:noFill/>
        </p:spPr>
        <p:txBody>
          <a:bodyPr wrap="square" rtlCol="0">
            <a:spAutoFit/>
          </a:bodyPr>
          <a:lstStyle/>
          <a:p>
            <a:pPr marL="285750" indent="-285750">
              <a:buClr>
                <a:schemeClr val="bg1">
                  <a:lumMod val="50000"/>
                </a:schemeClr>
              </a:buClr>
              <a:buFont typeface="Arial"/>
              <a:buChar char="•"/>
            </a:pPr>
            <a:r>
              <a:rPr lang="en-US" sz="1600" dirty="0">
                <a:latin typeface="Franklin Gothic Book"/>
                <a:cs typeface="Franklin Gothic Book"/>
              </a:rPr>
              <a:t>It’s an affordable offer if:  </a:t>
            </a:r>
          </a:p>
          <a:p>
            <a:pPr marL="742950" lvl="1" indent="-285750">
              <a:buClr>
                <a:schemeClr val="bg1">
                  <a:lumMod val="50000"/>
                </a:schemeClr>
              </a:buClr>
              <a:buFont typeface="Arial"/>
              <a:buChar char="•"/>
            </a:pPr>
            <a:r>
              <a:rPr lang="en-US" sz="1600" dirty="0">
                <a:latin typeface="Franklin Gothic Book"/>
                <a:cs typeface="Franklin Gothic Book"/>
              </a:rPr>
              <a:t>Line 14 says 1A, or</a:t>
            </a:r>
          </a:p>
          <a:p>
            <a:pPr marL="742950" lvl="1" indent="-285750">
              <a:buClr>
                <a:schemeClr val="bg1">
                  <a:lumMod val="50000"/>
                </a:schemeClr>
              </a:buClr>
              <a:buFont typeface="Arial"/>
              <a:buChar char="•"/>
            </a:pPr>
            <a:r>
              <a:rPr lang="en-US" sz="1600" dirty="0">
                <a:latin typeface="Franklin Gothic Book"/>
                <a:cs typeface="Franklin Gothic Book"/>
              </a:rPr>
              <a:t>Line 14 says 1B, 1C, 1D, or 1E </a:t>
            </a:r>
            <a:r>
              <a:rPr lang="en-US" sz="1600" u="sng" dirty="0">
                <a:latin typeface="Franklin Gothic Book"/>
                <a:cs typeface="Franklin Gothic Book"/>
              </a:rPr>
              <a:t>and</a:t>
            </a:r>
            <a:r>
              <a:rPr lang="en-US" sz="1600" dirty="0">
                <a:latin typeface="Franklin Gothic Book"/>
                <a:cs typeface="Franklin Gothic Book"/>
              </a:rPr>
              <a:t> the cost on line 15 is less 9.69% of income</a:t>
            </a:r>
          </a:p>
          <a:p>
            <a:pPr marL="285750" indent="-285750">
              <a:buClr>
                <a:schemeClr val="bg1">
                  <a:lumMod val="50000"/>
                </a:schemeClr>
              </a:buClr>
              <a:buFont typeface="Arial"/>
              <a:buChar char="•"/>
            </a:pPr>
            <a:r>
              <a:rPr lang="en-US" sz="1600" dirty="0">
                <a:latin typeface="Franklin Gothic Book"/>
                <a:cs typeface="Franklin Gothic Book"/>
              </a:rPr>
              <a:t>This only tells you the cost of self-only coverage; family coverage may still be unaffordable.</a:t>
            </a:r>
          </a:p>
        </p:txBody>
      </p:sp>
      <p:pic>
        <p:nvPicPr>
          <p:cNvPr id="6" name="Picture 5">
            <a:extLst>
              <a:ext uri="{FF2B5EF4-FFF2-40B4-BE49-F238E27FC236}">
                <a16:creationId xmlns:a16="http://schemas.microsoft.com/office/drawing/2014/main" id="{40229A03-F4F3-43B3-A0C2-E4F0D456CD61}"/>
              </a:ext>
            </a:extLst>
          </p:cNvPr>
          <p:cNvPicPr>
            <a:picLocks noChangeAspect="1"/>
          </p:cNvPicPr>
          <p:nvPr/>
        </p:nvPicPr>
        <p:blipFill rotWithShape="1">
          <a:blip r:embed="rId3"/>
          <a:srcRect l="1202" r="3107"/>
          <a:stretch/>
        </p:blipFill>
        <p:spPr>
          <a:xfrm>
            <a:off x="241539" y="2468246"/>
            <a:ext cx="8725032" cy="666938"/>
          </a:xfrm>
          <a:prstGeom prst="rect">
            <a:avLst/>
          </a:prstGeom>
          <a:ln>
            <a:solidFill>
              <a:schemeClr val="bg1">
                <a:lumMod val="75000"/>
              </a:schemeClr>
            </a:solidFill>
          </a:ln>
        </p:spPr>
      </p:pic>
    </p:spTree>
    <p:extLst>
      <p:ext uri="{BB962C8B-B14F-4D97-AF65-F5344CB8AC3E}">
        <p14:creationId xmlns:p14="http://schemas.microsoft.com/office/powerpoint/2010/main" val="57731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490167"/>
          </a:xfrm>
        </p:spPr>
        <p:txBody>
          <a:bodyPr/>
          <a:lstStyle/>
          <a:p>
            <a:pPr marL="0" indent="0">
              <a:buNone/>
            </a:pPr>
            <a:r>
              <a:rPr lang="en-US" sz="2000" dirty="0">
                <a:latin typeface="Franklin Gothic Medium" panose="020B0603020102020204" pitchFamily="34" charset="0"/>
              </a:rPr>
              <a:t>More exceptions!</a:t>
            </a:r>
          </a:p>
          <a:p>
            <a:pPr marL="457200" lvl="1" indent="0">
              <a:buNone/>
            </a:pPr>
            <a:endParaRPr lang="en-US" sz="1800" dirty="0">
              <a:latin typeface="Franklin Gothic Medium"/>
              <a:cs typeface="Franklin Gothic Medium"/>
            </a:endParaRPr>
          </a:p>
          <a:p>
            <a:pPr lvl="1"/>
            <a:r>
              <a:rPr lang="en-US" sz="1600" dirty="0">
                <a:latin typeface="Franklin Gothic Medium"/>
                <a:cs typeface="Franklin Gothic Medium"/>
              </a:rPr>
              <a:t>SAFE HARBOR:  </a:t>
            </a:r>
            <a:r>
              <a:rPr lang="en-US" sz="1600" dirty="0">
                <a:latin typeface="Franklin Gothic Book"/>
                <a:cs typeface="Franklin Gothic Book"/>
              </a:rPr>
              <a:t>If the taxpayer informed the marketplace of the cost of employer-sponsored coverage and they awarded APTC anyway, the taxpayer can claim PTC.</a:t>
            </a:r>
          </a:p>
          <a:p>
            <a:pPr lvl="1"/>
            <a:endParaRPr lang="en-US" sz="1600" dirty="0">
              <a:latin typeface="Franklin Gothic Book"/>
              <a:cs typeface="Franklin Gothic Book"/>
            </a:endParaRPr>
          </a:p>
          <a:p>
            <a:pPr lvl="1"/>
            <a:r>
              <a:rPr lang="en-US" sz="1600" b="1" dirty="0">
                <a:latin typeface="Franklin Gothic Book"/>
                <a:cs typeface="Franklin Gothic Book"/>
              </a:rPr>
              <a:t>Ask:</a:t>
            </a:r>
            <a:r>
              <a:rPr lang="en-US" sz="1600" dirty="0">
                <a:latin typeface="Franklin Gothic Book"/>
                <a:cs typeface="Franklin Gothic Book"/>
              </a:rPr>
              <a:t> Did you provide accurate information about the cost of employer-sponsored coverage?  If so, and the person received APTC, disregard the offer of coverage – they are eligible for PTC (if all other requirements are met).</a:t>
            </a:r>
          </a:p>
          <a:p>
            <a:pPr lvl="1"/>
            <a:endParaRPr lang="en-US" sz="1800" dirty="0">
              <a:latin typeface="Franklin Gothic Medium"/>
              <a:cs typeface="Franklin Gothic Medium"/>
            </a:endParaRPr>
          </a:p>
          <a:p>
            <a:pPr marL="457200" lvl="1" indent="0">
              <a:buNone/>
            </a:pPr>
            <a:endParaRPr lang="en-US" sz="1600" dirty="0">
              <a:latin typeface="Franklin Gothic Book"/>
              <a:cs typeface="Franklin Gothic Book"/>
            </a:endParaRPr>
          </a:p>
          <a:p>
            <a:pPr marL="342900" indent="-342900"/>
            <a:endParaRPr lang="en-US" sz="2000" dirty="0">
              <a:latin typeface="Franklin Gothic Book"/>
              <a:cs typeface="Franklin Gothic Book"/>
            </a:endParaRPr>
          </a:p>
          <a:p>
            <a:pPr marL="0" indent="0">
              <a:buNone/>
            </a:pPr>
            <a:endParaRPr lang="en-US" sz="2000" dirty="0"/>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4" name="TextBox 3"/>
          <p:cNvSpPr txBox="1"/>
          <p:nvPr/>
        </p:nvSpPr>
        <p:spPr>
          <a:xfrm>
            <a:off x="3826295" y="6446131"/>
            <a:ext cx="4828566" cy="261610"/>
          </a:xfrm>
          <a:prstGeom prst="rect">
            <a:avLst/>
          </a:prstGeom>
          <a:noFill/>
        </p:spPr>
        <p:txBody>
          <a:bodyPr wrap="none" rtlCol="0">
            <a:spAutoFit/>
          </a:bodyPr>
          <a:lstStyle/>
          <a:p>
            <a:r>
              <a:rPr lang="en-US" sz="1100" dirty="0"/>
              <a:t>https://www.irs.gov/pub/irs-utl/best_practices_resolving_1095_conflicts.pdf.pdf</a:t>
            </a:r>
          </a:p>
        </p:txBody>
      </p:sp>
    </p:spTree>
    <p:extLst>
      <p:ext uri="{BB962C8B-B14F-4D97-AF65-F5344CB8AC3E}">
        <p14:creationId xmlns:p14="http://schemas.microsoft.com/office/powerpoint/2010/main" val="530624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Tips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0307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12E1C-CADB-4E43-A8B2-6340C856BFF4}"/>
              </a:ext>
            </a:extLst>
          </p:cNvPr>
          <p:cNvPicPr>
            <a:picLocks noChangeAspect="1"/>
          </p:cNvPicPr>
          <p:nvPr/>
        </p:nvPicPr>
        <p:blipFill>
          <a:blip r:embed="rId2"/>
          <a:stretch>
            <a:fillRect/>
          </a:stretch>
        </p:blipFill>
        <p:spPr>
          <a:xfrm>
            <a:off x="1019175" y="619125"/>
            <a:ext cx="7105650" cy="5619750"/>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a:t>Review the Return Carefully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sp>
        <p:nvSpPr>
          <p:cNvPr id="7" name="Rounded Rectangle 6"/>
          <p:cNvSpPr/>
          <p:nvPr/>
        </p:nvSpPr>
        <p:spPr>
          <a:xfrm>
            <a:off x="1426953" y="1052373"/>
            <a:ext cx="6916948"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426953" y="4843757"/>
            <a:ext cx="6916948"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426953" y="3464704"/>
            <a:ext cx="6916948"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52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88830"/>
            <a:ext cx="9144000" cy="4480340"/>
          </a:xfrm>
          <a:prstGeom prst="rect">
            <a:avLst/>
          </a:prstGeom>
        </p:spPr>
      </p:pic>
      <p:sp>
        <p:nvSpPr>
          <p:cNvPr id="2" name="Title 1"/>
          <p:cNvSpPr>
            <a:spLocks noGrp="1"/>
          </p:cNvSpPr>
          <p:nvPr>
            <p:ph type="title"/>
          </p:nvPr>
        </p:nvSpPr>
        <p:spPr/>
        <p:txBody>
          <a:bodyPr/>
          <a:lstStyle/>
          <a:p>
            <a:r>
              <a:rPr lang="en-US" dirty="0"/>
              <a:t>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sp>
        <p:nvSpPr>
          <p:cNvPr id="8" name="Oval 7"/>
          <p:cNvSpPr/>
          <p:nvPr/>
        </p:nvSpPr>
        <p:spPr>
          <a:xfrm>
            <a:off x="7503243" y="1703403"/>
            <a:ext cx="1462608" cy="7643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69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38</a:t>
            </a:fld>
            <a:endParaRPr lang="en-US" dirty="0"/>
          </a:p>
        </p:txBody>
      </p:sp>
      <p:sp>
        <p:nvSpPr>
          <p:cNvPr id="6" name="Content Placeholder 5"/>
          <p:cNvSpPr>
            <a:spLocks noGrp="1"/>
          </p:cNvSpPr>
          <p:nvPr>
            <p:ph idx="1"/>
          </p:nvPr>
        </p:nvSpPr>
        <p:spPr>
          <a:xfrm>
            <a:off x="179704" y="764258"/>
            <a:ext cx="8518027" cy="1847743"/>
          </a:xfrm>
        </p:spPr>
        <p:txBody>
          <a:bodyPr/>
          <a:lstStyle/>
          <a:p>
            <a:r>
              <a:rPr lang="en-US" sz="1800" dirty="0"/>
              <a:t>If MFS, PTC is disallowed and all APTC is repaid. Does this taxpayer qualify for an exception? </a:t>
            </a:r>
          </a:p>
          <a:p>
            <a:pPr lvl="1"/>
            <a:r>
              <a:rPr lang="en-US" sz="1800" dirty="0"/>
              <a:t>Spousal abandonment</a:t>
            </a:r>
          </a:p>
          <a:p>
            <a:pPr lvl="1"/>
            <a:r>
              <a:rPr lang="en-US" sz="1800" dirty="0"/>
              <a:t>Domestic abuse</a:t>
            </a:r>
            <a:endParaRPr lang="en-US" dirty="0"/>
          </a:p>
        </p:txBody>
      </p:sp>
      <p:pic>
        <p:nvPicPr>
          <p:cNvPr id="3" name="Picture 2"/>
          <p:cNvPicPr>
            <a:picLocks noChangeAspect="1"/>
          </p:cNvPicPr>
          <p:nvPr/>
        </p:nvPicPr>
        <p:blipFill>
          <a:blip r:embed="rId2"/>
          <a:stretch>
            <a:fillRect/>
          </a:stretch>
        </p:blipFill>
        <p:spPr>
          <a:xfrm>
            <a:off x="346699" y="2674734"/>
            <a:ext cx="8479766" cy="2278312"/>
          </a:xfrm>
          <a:prstGeom prst="rect">
            <a:avLst/>
          </a:prstGeom>
          <a:ln>
            <a:solidFill>
              <a:schemeClr val="bg1">
                <a:lumMod val="75000"/>
              </a:schemeClr>
            </a:solidFill>
          </a:ln>
        </p:spPr>
      </p:pic>
      <p:sp>
        <p:nvSpPr>
          <p:cNvPr id="8" name="Oval 7"/>
          <p:cNvSpPr/>
          <p:nvPr/>
        </p:nvSpPr>
        <p:spPr>
          <a:xfrm>
            <a:off x="7940977" y="3961416"/>
            <a:ext cx="805847" cy="38219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114343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sp>
        <p:nvSpPr>
          <p:cNvPr id="6" name="Content Placeholder 5"/>
          <p:cNvSpPr>
            <a:spLocks noGrp="1"/>
          </p:cNvSpPr>
          <p:nvPr>
            <p:ph idx="1"/>
          </p:nvPr>
        </p:nvSpPr>
        <p:spPr>
          <a:xfrm>
            <a:off x="251585" y="3675800"/>
            <a:ext cx="8518027" cy="1847743"/>
          </a:xfrm>
        </p:spPr>
        <p:txBody>
          <a:bodyPr/>
          <a:lstStyle/>
          <a:p>
            <a:r>
              <a:rPr lang="en-US" sz="1800" dirty="0"/>
              <a:t>Did I enter dependent income inappropriately?  </a:t>
            </a:r>
          </a:p>
          <a:p>
            <a:pPr lvl="1"/>
            <a:r>
              <a:rPr lang="en-US" sz="1800" dirty="0"/>
              <a:t>Only enter if dependent has a filing requirement</a:t>
            </a:r>
          </a:p>
        </p:txBody>
      </p:sp>
      <p:pic>
        <p:nvPicPr>
          <p:cNvPr id="3" name="Picture 2"/>
          <p:cNvPicPr>
            <a:picLocks noChangeAspect="1"/>
          </p:cNvPicPr>
          <p:nvPr/>
        </p:nvPicPr>
        <p:blipFill>
          <a:blip r:embed="rId2"/>
          <a:stretch>
            <a:fillRect/>
          </a:stretch>
        </p:blipFill>
        <p:spPr>
          <a:xfrm>
            <a:off x="349977" y="915598"/>
            <a:ext cx="8476488" cy="2572022"/>
          </a:xfrm>
          <a:prstGeom prst="rect">
            <a:avLst/>
          </a:prstGeom>
          <a:ln>
            <a:solidFill>
              <a:schemeClr val="bg1">
                <a:lumMod val="75000"/>
              </a:schemeClr>
            </a:solidFill>
          </a:ln>
        </p:spPr>
      </p:pic>
      <p:sp>
        <p:nvSpPr>
          <p:cNvPr id="7" name="Oval 6">
            <a:extLst>
              <a:ext uri="{FF2B5EF4-FFF2-40B4-BE49-F238E27FC236}">
                <a16:creationId xmlns:a16="http://schemas.microsoft.com/office/drawing/2014/main" id="{04BBBAA0-AA71-445F-BF86-CDD65EDEE123}"/>
              </a:ext>
            </a:extLst>
          </p:cNvPr>
          <p:cNvSpPr/>
          <p:nvPr/>
        </p:nvSpPr>
        <p:spPr>
          <a:xfrm>
            <a:off x="6552124" y="2976114"/>
            <a:ext cx="805847" cy="30645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97460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4FA7-53A1-4B15-9EC5-519277BA5F86}"/>
              </a:ext>
            </a:extLst>
          </p:cNvPr>
          <p:cNvSpPr>
            <a:spLocks noGrp="1"/>
          </p:cNvSpPr>
          <p:nvPr>
            <p:ph type="title"/>
          </p:nvPr>
        </p:nvSpPr>
        <p:spPr/>
        <p:txBody>
          <a:bodyPr/>
          <a:lstStyle/>
          <a:p>
            <a:r>
              <a:rPr lang="en-US" dirty="0"/>
              <a:t>Clean Up</a:t>
            </a:r>
          </a:p>
        </p:txBody>
      </p:sp>
      <p:sp>
        <p:nvSpPr>
          <p:cNvPr id="3" name="Content Placeholder 2">
            <a:extLst>
              <a:ext uri="{FF2B5EF4-FFF2-40B4-BE49-F238E27FC236}">
                <a16:creationId xmlns:a16="http://schemas.microsoft.com/office/drawing/2014/main" id="{A6D3F734-A2F7-4408-9416-AE1663E8C0FA}"/>
              </a:ext>
            </a:extLst>
          </p:cNvPr>
          <p:cNvSpPr>
            <a:spLocks noGrp="1"/>
          </p:cNvSpPr>
          <p:nvPr>
            <p:ph idx="1"/>
          </p:nvPr>
        </p:nvSpPr>
        <p:spPr/>
        <p:txBody>
          <a:bodyPr/>
          <a:lstStyle/>
          <a:p>
            <a:r>
              <a:rPr lang="en-US" sz="2000" dirty="0"/>
              <a:t>If you’re measuring the affordability of employer-sponsored coverage to determine eligibility for Code A, does an offer of COBRA or retiree coverage count? </a:t>
            </a:r>
          </a:p>
          <a:p>
            <a:pPr lvl="1"/>
            <a:r>
              <a:rPr lang="en-US" sz="1800" dirty="0"/>
              <a:t>No. COBRA or retiree coverage does not count as an employee offer for this purpose, unless the eligible person or family member actually enrolled in the coverage. </a:t>
            </a:r>
          </a:p>
          <a:p>
            <a:pPr lvl="1"/>
            <a:r>
              <a:rPr lang="en-US" sz="1800" dirty="0"/>
              <a:t>For example: </a:t>
            </a:r>
          </a:p>
          <a:p>
            <a:pPr lvl="2"/>
            <a:r>
              <a:rPr lang="en-US" sz="1600" dirty="0"/>
              <a:t>A person is offered COBRA and does not enroll. He was uninsured. </a:t>
            </a:r>
          </a:p>
          <a:p>
            <a:pPr lvl="2"/>
            <a:r>
              <a:rPr lang="en-US" sz="1600" dirty="0"/>
              <a:t>In testing eligibility for the affordability exemption, he wouldn’t be considered eligible for an employer offer. (And he was not eligible for coverage under another family member’s employer coverage.) </a:t>
            </a:r>
          </a:p>
          <a:p>
            <a:pPr lvl="2"/>
            <a:r>
              <a:rPr lang="en-US" sz="1600" dirty="0"/>
              <a:t>His exemption eligibility will be determined by the affordability of marketplace coverage, after taking into account the PTC.</a:t>
            </a:r>
          </a:p>
        </p:txBody>
      </p:sp>
      <p:sp>
        <p:nvSpPr>
          <p:cNvPr id="4" name="Slide Number Placeholder 3">
            <a:extLst>
              <a:ext uri="{FF2B5EF4-FFF2-40B4-BE49-F238E27FC236}">
                <a16:creationId xmlns:a16="http://schemas.microsoft.com/office/drawing/2014/main" id="{D52BBB65-496B-4DE5-8258-867A1AF690A1}"/>
              </a:ext>
            </a:extLst>
          </p:cNvPr>
          <p:cNvSpPr>
            <a:spLocks noGrp="1"/>
          </p:cNvSpPr>
          <p:nvPr>
            <p:ph type="sldNum" sz="quarter" idx="12"/>
          </p:nvPr>
        </p:nvSpPr>
        <p:spPr/>
        <p:txBody>
          <a:bodyPr/>
          <a:lstStyle/>
          <a:p>
            <a:pPr algn="r"/>
            <a:fld id="{7FFE15FC-A8B6-4718-BABB-4F5309630F6C}" type="slidenum">
              <a:rPr lang="en-US" smtClean="0"/>
              <a:pPr algn="r"/>
              <a:t>4</a:t>
            </a:fld>
            <a:endParaRPr lang="en-US" dirty="0"/>
          </a:p>
        </p:txBody>
      </p:sp>
    </p:spTree>
    <p:extLst>
      <p:ext uri="{BB962C8B-B14F-4D97-AF65-F5344CB8AC3E}">
        <p14:creationId xmlns:p14="http://schemas.microsoft.com/office/powerpoint/2010/main" val="316059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sp>
        <p:nvSpPr>
          <p:cNvPr id="9" name="Content Placeholder 5"/>
          <p:cNvSpPr txBox="1">
            <a:spLocks/>
          </p:cNvSpPr>
          <p:nvPr/>
        </p:nvSpPr>
        <p:spPr>
          <a:xfrm>
            <a:off x="390572" y="3551837"/>
            <a:ext cx="8518027" cy="266507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Line 6: If YES is checked, it’s probably wrong. A taxpayer can claim the PTC with income below 100% FPL if they received APTC or are a lawfully present alien who is not eligible for Medicaid. </a:t>
            </a:r>
          </a:p>
          <a:p>
            <a:r>
              <a:rPr lang="en-US" sz="1800" dirty="0"/>
              <a:t>If income is 401% FPL, the taxpayer must repay all APTC.  </a:t>
            </a:r>
          </a:p>
          <a:p>
            <a:r>
              <a:rPr lang="en-US" sz="1800" dirty="0"/>
              <a:t>Did you consider:</a:t>
            </a:r>
          </a:p>
          <a:p>
            <a:pPr lvl="1"/>
            <a:r>
              <a:rPr lang="en-US" sz="1600" dirty="0"/>
              <a:t>Married filing separately? </a:t>
            </a:r>
          </a:p>
          <a:p>
            <a:pPr lvl="1"/>
            <a:r>
              <a:rPr lang="en-US" sz="1600" dirty="0"/>
              <a:t>Adjustments such as making a deductible IRA contribution, contributing to a health savings account, taking the tuition and fees deduction instead of an education credit?</a:t>
            </a:r>
          </a:p>
        </p:txBody>
      </p:sp>
      <p:pic>
        <p:nvPicPr>
          <p:cNvPr id="3" name="Picture 2"/>
          <p:cNvPicPr>
            <a:picLocks noChangeAspect="1"/>
          </p:cNvPicPr>
          <p:nvPr/>
        </p:nvPicPr>
        <p:blipFill rotWithShape="1">
          <a:blip r:embed="rId2"/>
          <a:srcRect t="2122"/>
          <a:stretch/>
        </p:blipFill>
        <p:spPr>
          <a:xfrm>
            <a:off x="349977" y="977664"/>
            <a:ext cx="8476488" cy="2207477"/>
          </a:xfrm>
          <a:prstGeom prst="rect">
            <a:avLst/>
          </a:prstGeom>
          <a:ln>
            <a:solidFill>
              <a:schemeClr val="bg1">
                <a:lumMod val="75000"/>
              </a:schemeClr>
            </a:solidFill>
          </a:ln>
        </p:spPr>
      </p:pic>
      <p:sp>
        <p:nvSpPr>
          <p:cNvPr id="6" name="Oval 5">
            <a:extLst>
              <a:ext uri="{FF2B5EF4-FFF2-40B4-BE49-F238E27FC236}">
                <a16:creationId xmlns:a16="http://schemas.microsoft.com/office/drawing/2014/main" id="{247A2616-FE08-4EEA-BF47-5A399EEF9DAD}"/>
              </a:ext>
            </a:extLst>
          </p:cNvPr>
          <p:cNvSpPr/>
          <p:nvPr/>
        </p:nvSpPr>
        <p:spPr>
          <a:xfrm>
            <a:off x="575782" y="2725947"/>
            <a:ext cx="1134331" cy="28425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40519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3" name="Content Placeholder 2"/>
          <p:cNvSpPr>
            <a:spLocks noGrp="1"/>
          </p:cNvSpPr>
          <p:nvPr>
            <p:ph idx="1"/>
          </p:nvPr>
        </p:nvSpPr>
        <p:spPr>
          <a:xfrm>
            <a:off x="352753" y="2564073"/>
            <a:ext cx="8229600" cy="933165"/>
          </a:xfrm>
        </p:spPr>
        <p:txBody>
          <a:bodyPr/>
          <a:lstStyle/>
          <a:p>
            <a:r>
              <a:rPr lang="en-US" sz="1800" dirty="0"/>
              <a:t>Line 9:  </a:t>
            </a:r>
            <a:r>
              <a:rPr lang="en-US" sz="1800" dirty="0" err="1"/>
              <a:t>TaxSlayer</a:t>
            </a:r>
            <a:r>
              <a:rPr lang="en-US" sz="1800" dirty="0"/>
              <a:t> assumes that there is no out-of-scope issue. </a:t>
            </a:r>
          </a:p>
          <a:p>
            <a:pPr lvl="1"/>
            <a:r>
              <a:rPr lang="en-US" sz="1600" dirty="0"/>
              <a:t>Double check that everyone on Form 1095-A is on the tax return (no shared policy allocation)</a:t>
            </a:r>
          </a:p>
          <a:p>
            <a:pPr lvl="1"/>
            <a:r>
              <a:rPr lang="en-US" sz="1600" dirty="0"/>
              <a:t>If the taxpayer must repay PTC, did he or she get married in 2017?  If so, the person may qualify to use the alternative marriage calculation.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41</a:t>
            </a:fld>
            <a:endParaRPr lang="en-US" dirty="0"/>
          </a:p>
        </p:txBody>
      </p:sp>
      <p:pic>
        <p:nvPicPr>
          <p:cNvPr id="5" name="Picture 4"/>
          <p:cNvPicPr>
            <a:picLocks noChangeAspect="1"/>
          </p:cNvPicPr>
          <p:nvPr/>
        </p:nvPicPr>
        <p:blipFill rotWithShape="1">
          <a:blip r:embed="rId2"/>
          <a:srcRect t="7193"/>
          <a:stretch/>
        </p:blipFill>
        <p:spPr>
          <a:xfrm>
            <a:off x="0" y="1203767"/>
            <a:ext cx="9144000" cy="1097370"/>
          </a:xfrm>
          <a:prstGeom prst="rect">
            <a:avLst/>
          </a:prstGeom>
          <a:ln>
            <a:solidFill>
              <a:schemeClr val="bg1">
                <a:lumMod val="75000"/>
              </a:schemeClr>
            </a:solidFill>
          </a:ln>
        </p:spPr>
      </p:pic>
    </p:spTree>
    <p:extLst>
      <p:ext uri="{BB962C8B-B14F-4D97-AF65-F5344CB8AC3E}">
        <p14:creationId xmlns:p14="http://schemas.microsoft.com/office/powerpoint/2010/main" val="3240880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42</a:t>
            </a:fld>
            <a:endParaRPr lang="en-US" dirty="0"/>
          </a:p>
        </p:txBody>
      </p:sp>
      <p:sp>
        <p:nvSpPr>
          <p:cNvPr id="6" name="TextBox 5"/>
          <p:cNvSpPr txBox="1"/>
          <p:nvPr/>
        </p:nvSpPr>
        <p:spPr>
          <a:xfrm>
            <a:off x="496265" y="893368"/>
            <a:ext cx="970644" cy="276999"/>
          </a:xfrm>
          <a:prstGeom prst="rect">
            <a:avLst/>
          </a:prstGeom>
          <a:solidFill>
            <a:schemeClr val="tx2"/>
          </a:solidFill>
        </p:spPr>
        <p:txBody>
          <a:bodyPr wrap="square" rtlCol="0">
            <a:spAutoFit/>
          </a:bodyPr>
          <a:lstStyle/>
          <a:p>
            <a:r>
              <a:rPr lang="en-US" sz="1200" b="1" dirty="0">
                <a:solidFill>
                  <a:schemeClr val="bg1"/>
                </a:solidFill>
                <a:latin typeface="Franklin Gothic Medium"/>
                <a:cs typeface="Franklin Gothic Medium"/>
              </a:rPr>
              <a:t>Form 8962</a:t>
            </a:r>
          </a:p>
        </p:txBody>
      </p:sp>
      <p:pic>
        <p:nvPicPr>
          <p:cNvPr id="3" name="Picture 2"/>
          <p:cNvPicPr>
            <a:picLocks noChangeAspect="1"/>
          </p:cNvPicPr>
          <p:nvPr/>
        </p:nvPicPr>
        <p:blipFill rotWithShape="1">
          <a:blip r:embed="rId2"/>
          <a:srcRect t="2965"/>
          <a:stretch/>
        </p:blipFill>
        <p:spPr>
          <a:xfrm>
            <a:off x="496265" y="1170367"/>
            <a:ext cx="8074325" cy="4114544"/>
          </a:xfrm>
          <a:prstGeom prst="rect">
            <a:avLst/>
          </a:prstGeom>
          <a:ln>
            <a:solidFill>
              <a:schemeClr val="bg1">
                <a:lumMod val="75000"/>
              </a:schemeClr>
            </a:solidFill>
          </a:ln>
        </p:spPr>
      </p:pic>
      <p:sp>
        <p:nvSpPr>
          <p:cNvPr id="7" name="Oval 6"/>
          <p:cNvSpPr/>
          <p:nvPr/>
        </p:nvSpPr>
        <p:spPr>
          <a:xfrm>
            <a:off x="7359020" y="4925501"/>
            <a:ext cx="1134331" cy="38219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Oval 8">
            <a:extLst>
              <a:ext uri="{FF2B5EF4-FFF2-40B4-BE49-F238E27FC236}">
                <a16:creationId xmlns:a16="http://schemas.microsoft.com/office/drawing/2014/main" id="{F332FAA7-4FD2-46AD-A92E-0DBA6A72C0D9}"/>
              </a:ext>
            </a:extLst>
          </p:cNvPr>
          <p:cNvSpPr/>
          <p:nvPr/>
        </p:nvSpPr>
        <p:spPr>
          <a:xfrm>
            <a:off x="2939420" y="2363639"/>
            <a:ext cx="1134331" cy="28425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 name="Oval 9">
            <a:extLst>
              <a:ext uri="{FF2B5EF4-FFF2-40B4-BE49-F238E27FC236}">
                <a16:creationId xmlns:a16="http://schemas.microsoft.com/office/drawing/2014/main" id="{3C27C009-BBB2-4A04-90C0-6D5B3AAAF25F}"/>
              </a:ext>
            </a:extLst>
          </p:cNvPr>
          <p:cNvSpPr/>
          <p:nvPr/>
        </p:nvSpPr>
        <p:spPr>
          <a:xfrm>
            <a:off x="6016175" y="2363639"/>
            <a:ext cx="1134331" cy="28425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TextBox 4">
            <a:extLst>
              <a:ext uri="{FF2B5EF4-FFF2-40B4-BE49-F238E27FC236}">
                <a16:creationId xmlns:a16="http://schemas.microsoft.com/office/drawing/2014/main" id="{C594B411-2537-4B7B-8615-A6A51CC56B16}"/>
              </a:ext>
            </a:extLst>
          </p:cNvPr>
          <p:cNvSpPr txBox="1"/>
          <p:nvPr/>
        </p:nvSpPr>
        <p:spPr>
          <a:xfrm>
            <a:off x="496265" y="5495026"/>
            <a:ext cx="809806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Book" panose="020B0503020102020204" pitchFamily="34" charset="0"/>
              </a:rPr>
              <a:t>If a credit was not allowed in a month, do I understand why? Can the taxpayer take steps to avoid repayment?</a:t>
            </a:r>
          </a:p>
        </p:txBody>
      </p:sp>
    </p:spTree>
    <p:extLst>
      <p:ext uri="{BB962C8B-B14F-4D97-AF65-F5344CB8AC3E}">
        <p14:creationId xmlns:p14="http://schemas.microsoft.com/office/powerpoint/2010/main" val="777006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 Tax Preparer Tell a Person with a Repayment?</a:t>
            </a:r>
          </a:p>
        </p:txBody>
      </p:sp>
      <p:sp>
        <p:nvSpPr>
          <p:cNvPr id="3" name="Content Placeholder 2"/>
          <p:cNvSpPr>
            <a:spLocks noGrp="1"/>
          </p:cNvSpPr>
          <p:nvPr>
            <p:ph idx="1"/>
          </p:nvPr>
        </p:nvSpPr>
        <p:spPr>
          <a:xfrm>
            <a:off x="364734" y="800100"/>
            <a:ext cx="8379216" cy="5370606"/>
          </a:xfrm>
        </p:spPr>
        <p:txBody>
          <a:bodyPr/>
          <a:lstStyle/>
          <a:p>
            <a:r>
              <a:rPr lang="en-US" sz="1800" dirty="0"/>
              <a:t>Try to determine why the taxpayer’s advance payment was too high:</a:t>
            </a:r>
          </a:p>
          <a:p>
            <a:pPr lvl="1"/>
            <a:r>
              <a:rPr lang="en-US" sz="1600" dirty="0"/>
              <a:t>Do you suspect the Form 1095-A is incorrect?</a:t>
            </a:r>
          </a:p>
          <a:p>
            <a:pPr lvl="1"/>
            <a:r>
              <a:rPr lang="en-US" sz="1600" dirty="0"/>
              <a:t>Did they make an error in estimating their income or their dependent’s income?</a:t>
            </a:r>
          </a:p>
          <a:p>
            <a:pPr lvl="1"/>
            <a:r>
              <a:rPr lang="en-US" sz="1600" dirty="0"/>
              <a:t>Was there an error in calculating family size?</a:t>
            </a:r>
          </a:p>
          <a:p>
            <a:pPr lvl="1"/>
            <a:r>
              <a:rPr lang="en-US" sz="1600" dirty="0"/>
              <a:t>Has their filing status changed?</a:t>
            </a:r>
          </a:p>
          <a:p>
            <a:pPr lvl="1"/>
            <a:r>
              <a:rPr lang="en-US" sz="1600" dirty="0"/>
              <a:t>Has a dependent joined or left the family?</a:t>
            </a:r>
          </a:p>
          <a:p>
            <a:r>
              <a:rPr lang="en-US" sz="1800" dirty="0"/>
              <a:t>Encourage taxpayers to take less than the maximum APTC in future years.</a:t>
            </a:r>
          </a:p>
          <a:p>
            <a:r>
              <a:rPr lang="en-US" sz="1800" dirty="0"/>
              <a:t>Remind taxpayers to promptly report changes in income and family size to the Marketplace.</a:t>
            </a:r>
          </a:p>
          <a:p>
            <a:r>
              <a:rPr lang="en-US" sz="1800" dirty="0"/>
              <a:t>If the taxpayer has Marketplace coverage for 2018, encourage them to report their most recent income/dependent information to improve the accuracy of the 2018 income and household projection. </a:t>
            </a:r>
          </a:p>
          <a:p>
            <a:pPr lvl="1"/>
            <a:endParaRPr lang="en-US" sz="1600" dirty="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43</a:t>
            </a:fld>
            <a:endParaRPr lang="en-US" dirty="0"/>
          </a:p>
        </p:txBody>
      </p:sp>
    </p:spTree>
    <p:extLst>
      <p:ext uri="{BB962C8B-B14F-4D97-AF65-F5344CB8AC3E}">
        <p14:creationId xmlns:p14="http://schemas.microsoft.com/office/powerpoint/2010/main" val="5426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Reconcile</a:t>
            </a:r>
          </a:p>
        </p:txBody>
      </p:sp>
      <p:sp>
        <p:nvSpPr>
          <p:cNvPr id="3" name="Content Placeholder 2"/>
          <p:cNvSpPr>
            <a:spLocks noGrp="1"/>
          </p:cNvSpPr>
          <p:nvPr>
            <p:ph idx="1"/>
          </p:nvPr>
        </p:nvSpPr>
        <p:spPr>
          <a:xfrm>
            <a:off x="352754" y="752276"/>
            <a:ext cx="8229600" cy="5370350"/>
          </a:xfrm>
        </p:spPr>
        <p:txBody>
          <a:bodyPr/>
          <a:lstStyle/>
          <a:p>
            <a:pPr marL="0" indent="0">
              <a:buNone/>
            </a:pPr>
            <a:r>
              <a:rPr lang="en-US" sz="2000" b="1" dirty="0"/>
              <a:t>Delays in Return Processing</a:t>
            </a:r>
          </a:p>
          <a:p>
            <a:r>
              <a:rPr lang="en-US" sz="1800" dirty="0"/>
              <a:t>Many taxpayers received Letter 12C to request more information </a:t>
            </a:r>
          </a:p>
          <a:p>
            <a:pPr lvl="1"/>
            <a:r>
              <a:rPr lang="en-US" sz="1600" dirty="0"/>
              <a:t>Generally, 1095-A, Form 8962, page 2 of 1040</a:t>
            </a:r>
            <a:endParaRPr lang="en-US" sz="1800" dirty="0"/>
          </a:p>
          <a:p>
            <a:r>
              <a:rPr lang="en-US" sz="1800" dirty="0"/>
              <a:t>If someone did not respond, their return may have been sent to exams for review and assessment</a:t>
            </a:r>
          </a:p>
          <a:p>
            <a:pPr lvl="1"/>
            <a:r>
              <a:rPr lang="en-US" sz="1600" dirty="0"/>
              <a:t>Consider amending the tax return if the result of the exam seems inaccurate</a:t>
            </a:r>
          </a:p>
          <a:p>
            <a:pPr lvl="1"/>
            <a:endParaRPr lang="en-US" sz="1800" dirty="0"/>
          </a:p>
          <a:p>
            <a:pPr marL="0" indent="0">
              <a:buNone/>
            </a:pPr>
            <a:r>
              <a:rPr lang="en-US" sz="2000" b="1" dirty="0"/>
              <a:t>Failure to File and Reconcile APTC for TY2016</a:t>
            </a:r>
          </a:p>
          <a:p>
            <a:r>
              <a:rPr lang="en-US" sz="1800" dirty="0"/>
              <a:t>People who did not file for 2016 may lose their APTC for 2018</a:t>
            </a:r>
          </a:p>
          <a:p>
            <a:r>
              <a:rPr lang="en-US" sz="1800" dirty="0"/>
              <a:t>Consider preparing the prior-year return early in the season, even if those returns would normally be delayed until a less-busy time. It may affect a person’s ability to get or keep health insurance.</a:t>
            </a:r>
          </a:p>
          <a:p>
            <a:endParaRPr lang="en-US" sz="2000" dirty="0"/>
          </a:p>
          <a:p>
            <a:pPr lvl="1"/>
            <a:endParaRPr lang="en-US" sz="18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44</a:t>
            </a:fld>
            <a:endParaRPr lang="en-US" dirty="0"/>
          </a:p>
        </p:txBody>
      </p:sp>
    </p:spTree>
    <p:extLst>
      <p:ext uri="{BB962C8B-B14F-4D97-AF65-F5344CB8AC3E}">
        <p14:creationId xmlns:p14="http://schemas.microsoft.com/office/powerpoint/2010/main" val="8004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PTC Refresher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61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 for the Premium Tax Credit (PTC)</a:t>
            </a:r>
          </a:p>
        </p:txBody>
      </p:sp>
      <p:sp>
        <p:nvSpPr>
          <p:cNvPr id="3" name="Content Placeholder 2"/>
          <p:cNvSpPr>
            <a:spLocks noGrp="1"/>
          </p:cNvSpPr>
          <p:nvPr>
            <p:ph idx="1"/>
          </p:nvPr>
        </p:nvSpPr>
        <p:spPr>
          <a:xfrm>
            <a:off x="263569" y="955963"/>
            <a:ext cx="8470104" cy="5250533"/>
          </a:xfrm>
        </p:spPr>
        <p:txBody>
          <a:bodyPr/>
          <a:lstStyle/>
          <a:p>
            <a:pPr marL="0" indent="0">
              <a:buNone/>
            </a:pPr>
            <a:r>
              <a:rPr lang="en-US" sz="2000" dirty="0"/>
              <a:t>To receive a premium tax credit, a person must:</a:t>
            </a:r>
          </a:p>
          <a:p>
            <a:pPr marL="914400" lvl="1" indent="-457200">
              <a:spcBef>
                <a:spcPts val="1032"/>
              </a:spcBef>
              <a:buFont typeface="+mj-lt"/>
              <a:buAutoNum type="arabicPeriod"/>
            </a:pPr>
            <a:r>
              <a:rPr lang="en-US" sz="1800" b="1" dirty="0"/>
              <a:t>Enroll in a Marketplace plan</a:t>
            </a:r>
          </a:p>
          <a:p>
            <a:pPr marL="914400" lvl="1" indent="-457200">
              <a:spcBef>
                <a:spcPts val="1032"/>
              </a:spcBef>
              <a:buFont typeface="+mj-lt"/>
              <a:buAutoNum type="arabicPeriod"/>
            </a:pPr>
            <a:r>
              <a:rPr lang="en-US" sz="1800" b="1" dirty="0"/>
              <a:t>Have income between 100 and 400 percent of the federal poverty line (FPL)</a:t>
            </a:r>
          </a:p>
          <a:p>
            <a:pPr marL="1371600" lvl="2" indent="-228600">
              <a:spcBef>
                <a:spcPts val="1032"/>
              </a:spcBef>
              <a:buFont typeface="Arial" panose="020B0604020202020204" pitchFamily="34" charset="0"/>
              <a:buChar char="•"/>
            </a:pPr>
            <a:r>
              <a:rPr lang="en-US" sz="1600" dirty="0"/>
              <a:t>Individual: $11,770 - $47,080          Family of four: $24,250 - $97,000</a:t>
            </a:r>
          </a:p>
          <a:p>
            <a:pPr marL="1376363" lvl="2" indent="0">
              <a:spcBef>
                <a:spcPts val="1032"/>
              </a:spcBef>
              <a:buNone/>
            </a:pPr>
            <a:r>
              <a:rPr lang="en-US" sz="1600" dirty="0"/>
              <a:t>*Exception for people with income below 100% FPL can claim PTC if they received APTC under the belief that they would be income-eligible for the credit. </a:t>
            </a:r>
            <a:endParaRPr lang="en-US" sz="1600" i="1" dirty="0"/>
          </a:p>
          <a:p>
            <a:pPr marL="914400" lvl="1" indent="-457200">
              <a:spcBef>
                <a:spcPts val="1032"/>
              </a:spcBef>
              <a:buFont typeface="+mj-lt"/>
              <a:buAutoNum type="arabicPeriod"/>
            </a:pPr>
            <a:r>
              <a:rPr lang="en-US" sz="1800" b="1" dirty="0"/>
              <a:t>Have an eligible filing status</a:t>
            </a:r>
          </a:p>
          <a:p>
            <a:pPr marL="1371600" lvl="2" indent="-228600">
              <a:spcBef>
                <a:spcPts val="1032"/>
              </a:spcBef>
              <a:buFont typeface="Arial" panose="020B0604020202020204" pitchFamily="34" charset="0"/>
              <a:buChar char="•"/>
            </a:pPr>
            <a:r>
              <a:rPr lang="en-US" sz="1600" dirty="0"/>
              <a:t>PTC cannot be claimed by a person who is Married Filing Separately   *Exceptions for abused or abandoned spouses</a:t>
            </a:r>
            <a:endParaRPr lang="en-US" sz="1400" dirty="0"/>
          </a:p>
          <a:p>
            <a:pPr marL="1371600" lvl="2" indent="-228600">
              <a:spcBef>
                <a:spcPts val="1032"/>
              </a:spcBef>
              <a:buFont typeface="Arial" panose="020B0604020202020204" pitchFamily="34" charset="0"/>
              <a:buChar char="•"/>
            </a:pPr>
            <a:r>
              <a:rPr lang="en-US" sz="1600" dirty="0"/>
              <a:t>PTC cannot be claimed on a dependent return (whoever claims an individual’s personal exemption can claim their PTC)</a:t>
            </a:r>
          </a:p>
          <a:p>
            <a:pPr marL="914400" lvl="1" indent="-457200">
              <a:spcBef>
                <a:spcPts val="1032"/>
              </a:spcBef>
              <a:buFont typeface="+mj-lt"/>
              <a:buAutoNum type="arabicPeriod"/>
            </a:pPr>
            <a:r>
              <a:rPr lang="en-US" sz="1800" b="1" dirty="0"/>
              <a:t>Not eligible for (or enrolled in) other minimum essential coverage (MEC)</a:t>
            </a:r>
            <a:endParaRPr lang="en-US" sz="1800" dirty="0"/>
          </a:p>
          <a:p>
            <a:pPr marL="1371600" lvl="2" indent="-228600">
              <a:spcBef>
                <a:spcPts val="1032"/>
              </a:spcBef>
              <a:buFont typeface="Arial" panose="020B0604020202020204" pitchFamily="34" charset="0"/>
              <a:buChar char="•"/>
            </a:pPr>
            <a:r>
              <a:rPr lang="en-US" sz="1600" dirty="0"/>
              <a:t>Not eligible for Medicare or most Medicaid/CHIP or affordable employer-sponsored coverage (regardless of whether the person is actually enrolled)  *Many exceptions allow a person who received APTC to claim the credit despite eligibility for other coverage</a:t>
            </a:r>
          </a:p>
          <a:p>
            <a:pPr marL="1371600" lvl="2" indent="-228600">
              <a:spcBef>
                <a:spcPts val="1032"/>
              </a:spcBef>
              <a:buFont typeface="Arial" panose="020B0604020202020204" pitchFamily="34" charset="0"/>
              <a:buChar char="•"/>
            </a:pPr>
            <a:endParaRPr lang="en-US" sz="1600" dirty="0"/>
          </a:p>
          <a:p>
            <a:pPr lvl="1"/>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6</a:t>
            </a:fld>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29114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Must File Form 8962	</a:t>
            </a:r>
          </a:p>
        </p:txBody>
      </p:sp>
      <p:sp>
        <p:nvSpPr>
          <p:cNvPr id="3" name="Content Placeholder 2"/>
          <p:cNvSpPr>
            <a:spLocks noGrp="1"/>
          </p:cNvSpPr>
          <p:nvPr>
            <p:ph idx="1"/>
          </p:nvPr>
        </p:nvSpPr>
        <p:spPr>
          <a:xfrm>
            <a:off x="364734" y="914400"/>
            <a:ext cx="8229600" cy="4907280"/>
          </a:xfrm>
        </p:spPr>
        <p:txBody>
          <a:bodyPr/>
          <a:lstStyle/>
          <a:p>
            <a:pPr marL="0" indent="0">
              <a:buNone/>
            </a:pPr>
            <a:r>
              <a:rPr lang="en-US" sz="1800" dirty="0"/>
              <a:t>If a person received any advance payments of PTC, they </a:t>
            </a:r>
            <a:r>
              <a:rPr lang="en-US" sz="1800" u="sng" dirty="0"/>
              <a:t>must</a:t>
            </a:r>
            <a:r>
              <a:rPr lang="en-US" sz="1800" dirty="0"/>
              <a:t> file a tax return!</a:t>
            </a:r>
          </a:p>
          <a:p>
            <a:pPr marL="0" indent="0">
              <a:buNone/>
            </a:pPr>
            <a:endParaRPr lang="en-US" sz="1800" b="1" dirty="0"/>
          </a:p>
          <a:p>
            <a:pPr marL="0" indent="0">
              <a:buNone/>
            </a:pPr>
            <a:r>
              <a:rPr lang="en-US" sz="1800" b="1" dirty="0"/>
              <a:t>File Form 8962 if:</a:t>
            </a:r>
          </a:p>
          <a:p>
            <a:pPr marL="0" indent="0">
              <a:buNone/>
            </a:pPr>
            <a:endParaRPr lang="en-US" sz="1800" dirty="0"/>
          </a:p>
          <a:p>
            <a:r>
              <a:rPr lang="en-US" sz="1800" dirty="0"/>
              <a:t>Any member of the tax family received PTC in advance, or</a:t>
            </a:r>
          </a:p>
          <a:p>
            <a:endParaRPr lang="en-US" sz="1800" dirty="0"/>
          </a:p>
          <a:p>
            <a:r>
              <a:rPr lang="en-US" sz="1800" dirty="0"/>
              <a:t>A member of the tax family purchased insurance in the Marketplace and did not receive PTC in advance but wishes to claim it now, or </a:t>
            </a:r>
          </a:p>
          <a:p>
            <a:endParaRPr lang="en-US" sz="1800" dirty="0"/>
          </a:p>
          <a:p>
            <a:r>
              <a:rPr lang="en-US" sz="1800" dirty="0"/>
              <a:t>The taxpayer received advanced payment of PTC for someone they </a:t>
            </a:r>
            <a:r>
              <a:rPr lang="en-US" sz="1800" i="1" dirty="0"/>
              <a:t>thought</a:t>
            </a:r>
            <a:r>
              <a:rPr lang="en-US" sz="1800" dirty="0"/>
              <a:t> would be claimed as a dependent but </a:t>
            </a:r>
            <a:r>
              <a:rPr lang="en-US" sz="1800" i="1" dirty="0"/>
              <a:t>is not </a:t>
            </a:r>
            <a:r>
              <a:rPr lang="en-US" sz="1800" dirty="0"/>
              <a:t>claimed and no one else claims that individual’s personal exemption. </a:t>
            </a:r>
          </a:p>
          <a:p>
            <a:pPr lvl="1"/>
            <a:r>
              <a:rPr lang="en-US" sz="1600" i="1" dirty="0"/>
              <a:t>Example:  </a:t>
            </a:r>
            <a:r>
              <a:rPr lang="en-US" sz="1600" dirty="0"/>
              <a:t>Diane enrolls her 19-year-old son, Danny, in marketplace coverage, assuming she will claim him as a dependent. At the end of the year, Danny cannot be claimed as a dependent. Danny can file taxes, including Form 8962. But if he doesn’t file and no one claims his personal exemption, Diane must reconcile the PTC. </a:t>
            </a:r>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7</a:t>
            </a:fld>
            <a:endParaRPr lang="en-US" dirty="0"/>
          </a:p>
        </p:txBody>
      </p:sp>
    </p:spTree>
    <p:extLst>
      <p:ext uri="{BB962C8B-B14F-4D97-AF65-F5344CB8AC3E}">
        <p14:creationId xmlns:p14="http://schemas.microsoft.com/office/powerpoint/2010/main" val="305349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a:t>Reconciliation</a:t>
            </a:r>
          </a:p>
        </p:txBody>
      </p:sp>
      <p:sp>
        <p:nvSpPr>
          <p:cNvPr id="3" name="Content Placeholder 2"/>
          <p:cNvSpPr>
            <a:spLocks noGrp="1"/>
          </p:cNvSpPr>
          <p:nvPr>
            <p:ph idx="1"/>
          </p:nvPr>
        </p:nvSpPr>
        <p:spPr/>
        <p:txBody>
          <a:bodyPr/>
          <a:lstStyle/>
          <a:p>
            <a:r>
              <a:rPr lang="en-US" sz="1800" dirty="0"/>
              <a:t>If no PTC is taken in advance, or if only a portion of the PTC is claimed in advance, the remainder is refundable and may be claimed on the tax return. </a:t>
            </a:r>
          </a:p>
          <a:p>
            <a:endParaRPr lang="en-US" sz="1800" dirty="0"/>
          </a:p>
          <a:p>
            <a:r>
              <a:rPr lang="en-US" sz="1800" dirty="0"/>
              <a:t>If a taxpayer receives excess advance payments of the PTC, some or all of it must be paid back.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55721507"/>
              </p:ext>
            </p:extLst>
          </p:nvPr>
        </p:nvGraphicFramePr>
        <p:xfrm>
          <a:off x="1134636" y="3083726"/>
          <a:ext cx="6792279" cy="2356676"/>
        </p:xfrm>
        <a:graphic>
          <a:graphicData uri="http://schemas.openxmlformats.org/drawingml/2006/table">
            <a:tbl>
              <a:tblPr firstRow="1" bandRow="1">
                <a:tableStyleId>{5C22544A-7EE6-4342-B048-85BDC9FD1C3A}</a:tableStyleId>
              </a:tblPr>
              <a:tblGrid>
                <a:gridCol w="2264093">
                  <a:extLst>
                    <a:ext uri="{9D8B030D-6E8A-4147-A177-3AD203B41FA5}">
                      <a16:colId xmlns:a16="http://schemas.microsoft.com/office/drawing/2014/main" val="20000"/>
                    </a:ext>
                  </a:extLst>
                </a:gridCol>
                <a:gridCol w="2264093">
                  <a:extLst>
                    <a:ext uri="{9D8B030D-6E8A-4147-A177-3AD203B41FA5}">
                      <a16:colId xmlns:a16="http://schemas.microsoft.com/office/drawing/2014/main" val="20002"/>
                    </a:ext>
                  </a:extLst>
                </a:gridCol>
                <a:gridCol w="2264093">
                  <a:extLst>
                    <a:ext uri="{9D8B030D-6E8A-4147-A177-3AD203B41FA5}">
                      <a16:colId xmlns:a16="http://schemas.microsoft.com/office/drawing/2014/main" val="20004"/>
                    </a:ext>
                  </a:extLst>
                </a:gridCol>
              </a:tblGrid>
              <a:tr h="317558">
                <a:tc gridSpan="3">
                  <a:txBody>
                    <a:bodyPr/>
                    <a:lstStyle/>
                    <a:p>
                      <a:pPr marL="0" marR="0" algn="ctr">
                        <a:spcBef>
                          <a:spcPts val="0"/>
                        </a:spcBef>
                        <a:spcAft>
                          <a:spcPts val="0"/>
                        </a:spcAft>
                      </a:pPr>
                      <a:r>
                        <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(2017)</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75000"/>
                      </a:schemeClr>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val="10000"/>
                  </a:ext>
                </a:extLst>
              </a:tr>
              <a:tr h="440996">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p>
                    <a:p>
                      <a:pPr marL="0" marR="0" algn="ctr">
                        <a:spcBef>
                          <a:spcPts val="0"/>
                        </a:spcBef>
                        <a:spcAft>
                          <a:spcPts val="0"/>
                        </a:spcAft>
                      </a:pPr>
                      <a:r>
                        <a:rPr lang="en-US" sz="1600" b="0" dirty="0">
                          <a:solidFill>
                            <a:schemeClr val="bg1"/>
                          </a:solidFill>
                          <a:effectLst/>
                          <a:latin typeface="Franklin Gothic Medium" panose="020B0603020102020204" pitchFamily="34" charset="0"/>
                        </a:rPr>
                        <a:t>(as % of 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SINGLE</a:t>
                      </a:r>
                      <a:r>
                        <a:rPr lang="en-US" sz="1600" b="0" baseline="0" dirty="0">
                          <a:solidFill>
                            <a:schemeClr val="bg1"/>
                          </a:solidFill>
                          <a:effectLst/>
                          <a:latin typeface="Franklin Gothic Medium" panose="020B0603020102020204" pitchFamily="34" charset="0"/>
                        </a:rPr>
                        <a:t> </a:t>
                      </a:r>
                      <a:r>
                        <a:rPr lang="en-US" sz="1600" b="0" dirty="0">
                          <a:solidFill>
                            <a:schemeClr val="bg1"/>
                          </a:solidFill>
                          <a:effectLst/>
                          <a:latin typeface="Franklin Gothic Medium" panose="020B0603020102020204" pitchFamily="34" charset="0"/>
                        </a:rPr>
                        <a:t>taxpayers will pay back no more than</a:t>
                      </a:r>
                      <a:r>
                        <a:rPr lang="en-US" sz="1600" b="0" baseline="0" dirty="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OTHER taxpayers 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$750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extLst>
                  <a:ext uri="{0D108BD9-81ED-4DB2-BD59-A6C34878D82A}">
                    <a16:rowId xmlns:a16="http://schemas.microsoft.com/office/drawing/2014/main" val="10003"/>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$1,275</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$2,550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400% and above</a:t>
                      </a: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503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4393" r="4485"/>
          <a:stretch/>
        </p:blipFill>
        <p:spPr>
          <a:xfrm>
            <a:off x="421490" y="1222103"/>
            <a:ext cx="8174736" cy="2328309"/>
          </a:xfrm>
          <a:prstGeom prst="rect">
            <a:avLst/>
          </a:prstGeom>
          <a:ln w="19050">
            <a:solidFill>
              <a:schemeClr val="bg1">
                <a:lumMod val="75000"/>
              </a:schemeClr>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1490" y="3114831"/>
            <a:ext cx="8172843" cy="1745929"/>
          </a:xfrm>
          <a:prstGeom prst="rect">
            <a:avLst/>
          </a:prstGeom>
          <a:ln w="19050">
            <a:solidFill>
              <a:schemeClr val="bg1">
                <a:lumMod val="75000"/>
              </a:schemeClr>
            </a:solidFill>
          </a:ln>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1490" y="3473779"/>
            <a:ext cx="8172843" cy="1409198"/>
          </a:xfrm>
          <a:prstGeom prst="rect">
            <a:avLst/>
          </a:prstGeom>
          <a:ln w="19050">
            <a:solidFill>
              <a:schemeClr val="bg1">
                <a:lumMod val="75000"/>
              </a:schemeClr>
            </a:solidFill>
          </a:ln>
          <a:effectLst/>
        </p:spPr>
      </p:pic>
      <p:sp>
        <p:nvSpPr>
          <p:cNvPr id="2" name="Title 1"/>
          <p:cNvSpPr>
            <a:spLocks noGrp="1"/>
          </p:cNvSpPr>
          <p:nvPr>
            <p:ph type="title"/>
          </p:nvPr>
        </p:nvSpPr>
        <p:spPr/>
        <p:txBody>
          <a:bodyPr/>
          <a:lstStyle/>
          <a:p>
            <a:r>
              <a:rPr lang="en-US" dirty="0"/>
              <a:t>Form 1095-A</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9</a:t>
            </a:fld>
            <a:endParaRPr lang="en-US" dirty="0"/>
          </a:p>
        </p:txBody>
      </p:sp>
      <p:sp>
        <p:nvSpPr>
          <p:cNvPr id="17" name="Rounded Rectangle 10"/>
          <p:cNvSpPr/>
          <p:nvPr/>
        </p:nvSpPr>
        <p:spPr>
          <a:xfrm>
            <a:off x="2300700" y="3815521"/>
            <a:ext cx="1785938" cy="340430"/>
          </a:xfrm>
          <a:prstGeom prst="roundRect">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8" name="Rounded Rectangle 11"/>
          <p:cNvSpPr/>
          <p:nvPr/>
        </p:nvSpPr>
        <p:spPr>
          <a:xfrm>
            <a:off x="4131784" y="3815521"/>
            <a:ext cx="2087197" cy="351139"/>
          </a:xfrm>
          <a:prstGeom prst="roundRect">
            <a:avLst/>
          </a:prstGeom>
          <a:noFill/>
          <a:ln w="2857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2"/>
          <p:cNvSpPr/>
          <p:nvPr/>
        </p:nvSpPr>
        <p:spPr>
          <a:xfrm>
            <a:off x="6251548" y="3812225"/>
            <a:ext cx="2342785" cy="351139"/>
          </a:xfrm>
          <a:prstGeom prst="roundRect">
            <a:avLst/>
          </a:prstGeom>
          <a:noFill/>
          <a:ln w="2857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00700" y="4169500"/>
            <a:ext cx="1777723" cy="1815882"/>
          </a:xfrm>
          <a:prstGeom prst="rect">
            <a:avLst/>
          </a:prstGeom>
          <a:solidFill>
            <a:schemeClr val="accent4">
              <a:lumMod val="20000"/>
              <a:lumOff val="80000"/>
            </a:schemeClr>
          </a:solidFill>
          <a:ln w="28575" cmpd="sng">
            <a:solidFill>
              <a:srgbClr val="000090"/>
            </a:solidFill>
          </a:ln>
        </p:spPr>
        <p:txBody>
          <a:bodyPr wrap="square" rtlCol="0">
            <a:spAutoFit/>
          </a:bodyPr>
          <a:lstStyle/>
          <a:p>
            <a:r>
              <a:rPr lang="en-US" sz="1600" dirty="0">
                <a:latin typeface="Franklin Gothic Book"/>
                <a:cs typeface="Franklin Gothic Book"/>
              </a:rPr>
              <a:t>This includes the actual premium paid plus the APTC (minus certain “extra” benefits, such as adult dental)</a:t>
            </a:r>
          </a:p>
        </p:txBody>
      </p:sp>
      <p:sp>
        <p:nvSpPr>
          <p:cNvPr id="5" name="TextBox 4"/>
          <p:cNvSpPr txBox="1"/>
          <p:nvPr/>
        </p:nvSpPr>
        <p:spPr>
          <a:xfrm>
            <a:off x="4141177" y="4168154"/>
            <a:ext cx="2077804" cy="2308324"/>
          </a:xfrm>
          <a:prstGeom prst="rect">
            <a:avLst/>
          </a:prstGeom>
          <a:solidFill>
            <a:schemeClr val="accent4">
              <a:lumMod val="20000"/>
              <a:lumOff val="80000"/>
            </a:schemeClr>
          </a:solidFill>
          <a:ln w="28575" cmpd="sng">
            <a:solidFill>
              <a:schemeClr val="accent4"/>
            </a:solidFill>
          </a:ln>
        </p:spPr>
        <p:txBody>
          <a:bodyPr wrap="square" rtlCol="0" anchor="t">
            <a:spAutoFit/>
          </a:bodyPr>
          <a:lstStyle/>
          <a:p>
            <a:r>
              <a:rPr lang="en-US" sz="1600" dirty="0">
                <a:latin typeface="Franklin Gothic Book"/>
                <a:cs typeface="Franklin Gothic Book"/>
              </a:rPr>
              <a:t>This is the benchmark plan that helps establish the PTC amount. It may be incorrect if:</a:t>
            </a:r>
          </a:p>
          <a:p>
            <a:r>
              <a:rPr lang="en-US" sz="1600" dirty="0">
                <a:latin typeface="Franklin Gothic Book"/>
                <a:cs typeface="Franklin Gothic Book"/>
              </a:rPr>
              <a:t>(1) no APTC was paid, or (2) a change in circumstance was not reported. </a:t>
            </a:r>
          </a:p>
        </p:txBody>
      </p:sp>
      <p:sp>
        <p:nvSpPr>
          <p:cNvPr id="6" name="TextBox 5"/>
          <p:cNvSpPr txBox="1"/>
          <p:nvPr/>
        </p:nvSpPr>
        <p:spPr>
          <a:xfrm>
            <a:off x="6251547" y="4173884"/>
            <a:ext cx="2342785" cy="731520"/>
          </a:xfrm>
          <a:prstGeom prst="rect">
            <a:avLst/>
          </a:prstGeom>
          <a:solidFill>
            <a:schemeClr val="accent4">
              <a:lumMod val="20000"/>
              <a:lumOff val="80000"/>
            </a:schemeClr>
          </a:solidFill>
          <a:ln w="28575" cmpd="sng">
            <a:solidFill>
              <a:schemeClr val="accent4"/>
            </a:solidFill>
          </a:ln>
        </p:spPr>
        <p:txBody>
          <a:bodyPr wrap="square" rtlCol="0">
            <a:spAutoFit/>
          </a:bodyPr>
          <a:lstStyle/>
          <a:p>
            <a:r>
              <a:rPr lang="en-US" sz="1600" dirty="0">
                <a:latin typeface="Franklin Gothic Book"/>
                <a:cs typeface="Franklin Gothic Book"/>
              </a:rPr>
              <a:t>Advance payment of PTC</a:t>
            </a:r>
          </a:p>
        </p:txBody>
      </p:sp>
    </p:spTree>
    <p:extLst>
      <p:ext uri="{BB962C8B-B14F-4D97-AF65-F5344CB8AC3E}">
        <p14:creationId xmlns:p14="http://schemas.microsoft.com/office/powerpoint/2010/main" val="9161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animBg="1"/>
      <p:bldP spid="5" grpId="0" animBg="1"/>
      <p:bldP spid="6" grpId="0" animBg="1"/>
    </p:bldLst>
  </p:timing>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Tax%20Webinar%20Template</Template>
  <TotalTime>0</TotalTime>
  <Words>3482</Words>
  <Application>Microsoft Office PowerPoint</Application>
  <PresentationFormat>On-screen Show (4:3)</PresentationFormat>
  <Paragraphs>406</Paragraphs>
  <Slides>44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Arial Narrow</vt:lpstr>
      <vt:lpstr>Calibri</vt:lpstr>
      <vt:lpstr>Cambria</vt:lpstr>
      <vt:lpstr>Courier New</vt:lpstr>
      <vt:lpstr>Franklin Gothic Book</vt:lpstr>
      <vt:lpstr>Franklin Gothic Medium</vt:lpstr>
      <vt:lpstr>Myriad Pro Semibold</vt:lpstr>
      <vt:lpstr>Times New Roman</vt:lpstr>
      <vt:lpstr>Wingdings</vt:lpstr>
      <vt:lpstr>12_Office Theme</vt:lpstr>
      <vt:lpstr>PowerPoint Presentation</vt:lpstr>
      <vt:lpstr>Agenda</vt:lpstr>
      <vt:lpstr>Clean Up</vt:lpstr>
      <vt:lpstr>Clean Up</vt:lpstr>
      <vt:lpstr>PTC Refresher</vt:lpstr>
      <vt:lpstr>Eligibility Criteria for the Premium Tax Credit (PTC)</vt:lpstr>
      <vt:lpstr>Who Must File Form 8962 </vt:lpstr>
      <vt:lpstr>Reconciliation</vt:lpstr>
      <vt:lpstr>Form 1095-A</vt:lpstr>
      <vt:lpstr>Form 1095-A Corrections</vt:lpstr>
      <vt:lpstr>Enter Insurance Status</vt:lpstr>
      <vt:lpstr>Verify Household</vt:lpstr>
      <vt:lpstr>Enter Insured Months</vt:lpstr>
      <vt:lpstr>Entering Form 1095-A</vt:lpstr>
      <vt:lpstr>Requirement to Repay All APTC</vt:lpstr>
      <vt:lpstr>Requirement to Repay All APTC</vt:lpstr>
      <vt:lpstr>Income Below 100% FPL</vt:lpstr>
      <vt:lpstr>Income Below 100% FPL</vt:lpstr>
      <vt:lpstr>Entering Form 1095-A</vt:lpstr>
      <vt:lpstr>Dependent MAGI</vt:lpstr>
      <vt:lpstr>Complex 1095-A Issues</vt:lpstr>
      <vt:lpstr>Issue: I thought I would file jointly, but I’m MFS</vt:lpstr>
      <vt:lpstr>Example: MFS with APTC</vt:lpstr>
      <vt:lpstr>Issue: Multiple Forms 1095-A</vt:lpstr>
      <vt:lpstr>Example: Multiple Forms 1095-A</vt:lpstr>
      <vt:lpstr>Issue: Failure to Pay Premiums</vt:lpstr>
      <vt:lpstr>Example: Failure to Pay Premiums</vt:lpstr>
      <vt:lpstr>Issue: Only Column A of Form 1095-A is Completed</vt:lpstr>
      <vt:lpstr>Example: Only Column A of Form 1095-A is Completed</vt:lpstr>
      <vt:lpstr>Forms 1095-A, B, and C</vt:lpstr>
      <vt:lpstr>Overlapping Coverage</vt:lpstr>
      <vt:lpstr>Overlapping Coverage</vt:lpstr>
      <vt:lpstr>Overlapping Coverage</vt:lpstr>
      <vt:lpstr>Overlapping Coverage</vt:lpstr>
      <vt:lpstr>Review Tips</vt:lpstr>
      <vt:lpstr>Review the Return Carefully</vt:lpstr>
      <vt:lpstr>Always Preview the Return!</vt:lpstr>
      <vt:lpstr>Form 8962 Review</vt:lpstr>
      <vt:lpstr>Form 8962 Review</vt:lpstr>
      <vt:lpstr>Form 8962 Review</vt:lpstr>
      <vt:lpstr>Form 8962 Review</vt:lpstr>
      <vt:lpstr>Form 8962 Review</vt:lpstr>
      <vt:lpstr>What Can a Tax Preparer Tell a Person with a Repayment?</vt:lpstr>
      <vt:lpstr>Failure to Reconcile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2016-12-01T21:43:39Z</dcterms:created>
  <dcterms:modified xsi:type="dcterms:W3CDTF">2017-12-04T19:47:36Z</dcterms:modified>
</cp:coreProperties>
</file>