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4"/>
  </p:notesMasterIdLst>
  <p:sldIdLst>
    <p:sldId id="264" r:id="rId2"/>
    <p:sldId id="531" r:id="rId3"/>
    <p:sldId id="399" r:id="rId4"/>
    <p:sldId id="520" r:id="rId5"/>
    <p:sldId id="499" r:id="rId6"/>
    <p:sldId id="511" r:id="rId7"/>
    <p:sldId id="512" r:id="rId8"/>
    <p:sldId id="500" r:id="rId9"/>
    <p:sldId id="501" r:id="rId10"/>
    <p:sldId id="502" r:id="rId11"/>
    <p:sldId id="504" r:id="rId12"/>
    <p:sldId id="505" r:id="rId13"/>
    <p:sldId id="506" r:id="rId14"/>
    <p:sldId id="466" r:id="rId15"/>
    <p:sldId id="503" r:id="rId16"/>
    <p:sldId id="428" r:id="rId17"/>
    <p:sldId id="510" r:id="rId18"/>
    <p:sldId id="430" r:id="rId19"/>
    <p:sldId id="507" r:id="rId20"/>
    <p:sldId id="432" r:id="rId21"/>
    <p:sldId id="514" r:id="rId22"/>
    <p:sldId id="516" r:id="rId23"/>
    <p:sldId id="436" r:id="rId24"/>
    <p:sldId id="444" r:id="rId25"/>
    <p:sldId id="434" r:id="rId26"/>
    <p:sldId id="435" r:id="rId27"/>
    <p:sldId id="481" r:id="rId28"/>
    <p:sldId id="458" r:id="rId29"/>
    <p:sldId id="437" r:id="rId30"/>
    <p:sldId id="474" r:id="rId31"/>
    <p:sldId id="475" r:id="rId32"/>
    <p:sldId id="476" r:id="rId33"/>
    <p:sldId id="517" r:id="rId34"/>
    <p:sldId id="438" r:id="rId35"/>
    <p:sldId id="518" r:id="rId36"/>
    <p:sldId id="486" r:id="rId37"/>
    <p:sldId id="521" r:id="rId38"/>
    <p:sldId id="492" r:id="rId39"/>
    <p:sldId id="494" r:id="rId40"/>
    <p:sldId id="522" r:id="rId41"/>
    <p:sldId id="496" r:id="rId42"/>
    <p:sldId id="523" r:id="rId43"/>
    <p:sldId id="524" r:id="rId44"/>
    <p:sldId id="528" r:id="rId45"/>
    <p:sldId id="525" r:id="rId46"/>
    <p:sldId id="529" r:id="rId47"/>
    <p:sldId id="497" r:id="rId48"/>
    <p:sldId id="493" r:id="rId49"/>
    <p:sldId id="488" r:id="rId50"/>
    <p:sldId id="489" r:id="rId51"/>
    <p:sldId id="464" r:id="rId52"/>
    <p:sldId id="47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A249"/>
    <a:srgbClr val="45A64F"/>
    <a:srgbClr val="521C7E"/>
    <a:srgbClr val="BC351E"/>
    <a:srgbClr val="00B050"/>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729"/>
  </p:normalViewPr>
  <p:slideViewPr>
    <p:cSldViewPr snapToGrid="0">
      <p:cViewPr varScale="1">
        <p:scale>
          <a:sx n="108" d="100"/>
          <a:sy n="108" d="100"/>
        </p:scale>
        <p:origin x="15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2225" cap="rnd">
              <a:solidFill>
                <a:schemeClr val="tx2">
                  <a:lumMod val="60000"/>
                  <a:lumOff val="40000"/>
                </a:schemeClr>
              </a:solidFill>
              <a:round/>
            </a:ln>
            <a:effectLst/>
          </c:spPr>
          <c:marker>
            <c:symbol val="none"/>
          </c:marker>
          <c:xVal>
            <c:numRef>
              <c:f>Sheet1!$A$2:$A$34</c:f>
              <c:numCache>
                <c:formatCode>General</c:formatCode>
                <c:ptCount val="33"/>
                <c:pt idx="0">
                  <c:v>0</c:v>
                </c:pt>
                <c:pt idx="1">
                  <c:v>2000</c:v>
                </c:pt>
                <c:pt idx="2">
                  <c:v>4000</c:v>
                </c:pt>
                <c:pt idx="3">
                  <c:v>6000</c:v>
                </c:pt>
                <c:pt idx="4">
                  <c:v>8000</c:v>
                </c:pt>
                <c:pt idx="5">
                  <c:v>10000</c:v>
                </c:pt>
                <c:pt idx="6">
                  <c:v>10400</c:v>
                </c:pt>
                <c:pt idx="7">
                  <c:v>12000</c:v>
                </c:pt>
                <c:pt idx="8">
                  <c:v>14000</c:v>
                </c:pt>
                <c:pt idx="9">
                  <c:v>16000</c:v>
                </c:pt>
                <c:pt idx="10">
                  <c:v>18000</c:v>
                </c:pt>
                <c:pt idx="11">
                  <c:v>20000</c:v>
                </c:pt>
                <c:pt idx="12">
                  <c:v>22000</c:v>
                </c:pt>
                <c:pt idx="13">
                  <c:v>24000</c:v>
                </c:pt>
                <c:pt idx="14">
                  <c:v>26000</c:v>
                </c:pt>
                <c:pt idx="15">
                  <c:v>28000</c:v>
                </c:pt>
                <c:pt idx="16">
                  <c:v>30000</c:v>
                </c:pt>
                <c:pt idx="17">
                  <c:v>32000</c:v>
                </c:pt>
                <c:pt idx="18">
                  <c:v>34000</c:v>
                </c:pt>
                <c:pt idx="19">
                  <c:v>36000</c:v>
                </c:pt>
                <c:pt idx="20">
                  <c:v>38000</c:v>
                </c:pt>
                <c:pt idx="21">
                  <c:v>40000</c:v>
                </c:pt>
                <c:pt idx="22">
                  <c:v>42000</c:v>
                </c:pt>
                <c:pt idx="23">
                  <c:v>44000</c:v>
                </c:pt>
                <c:pt idx="24">
                  <c:v>46000</c:v>
                </c:pt>
                <c:pt idx="25">
                  <c:v>48000</c:v>
                </c:pt>
                <c:pt idx="26">
                  <c:v>50000</c:v>
                </c:pt>
                <c:pt idx="27">
                  <c:v>52000</c:v>
                </c:pt>
                <c:pt idx="28">
                  <c:v>54000</c:v>
                </c:pt>
                <c:pt idx="29">
                  <c:v>56000</c:v>
                </c:pt>
                <c:pt idx="30">
                  <c:v>58000</c:v>
                </c:pt>
                <c:pt idx="31">
                  <c:v>60000</c:v>
                </c:pt>
                <c:pt idx="32">
                  <c:v>70000</c:v>
                </c:pt>
              </c:numCache>
            </c:numRef>
          </c:xVal>
          <c:yVal>
            <c:numRef>
              <c:f>Sheet1!$B$2:$B$34</c:f>
              <c:numCache>
                <c:formatCode>General</c:formatCode>
                <c:ptCount val="33"/>
                <c:pt idx="6">
                  <c:v>0</c:v>
                </c:pt>
                <c:pt idx="7">
                  <c:v>38.75</c:v>
                </c:pt>
                <c:pt idx="8">
                  <c:v>88.75</c:v>
                </c:pt>
                <c:pt idx="9">
                  <c:v>138.75</c:v>
                </c:pt>
                <c:pt idx="10">
                  <c:v>188.75</c:v>
                </c:pt>
                <c:pt idx="11">
                  <c:v>238.75</c:v>
                </c:pt>
                <c:pt idx="12">
                  <c:v>288.75</c:v>
                </c:pt>
                <c:pt idx="13">
                  <c:v>338.75</c:v>
                </c:pt>
                <c:pt idx="14">
                  <c:v>388.75</c:v>
                </c:pt>
                <c:pt idx="15">
                  <c:v>438.75</c:v>
                </c:pt>
                <c:pt idx="16">
                  <c:v>488.75</c:v>
                </c:pt>
                <c:pt idx="17">
                  <c:v>538.75</c:v>
                </c:pt>
                <c:pt idx="18">
                  <c:v>588.75</c:v>
                </c:pt>
                <c:pt idx="19">
                  <c:v>638.75</c:v>
                </c:pt>
                <c:pt idx="20">
                  <c:v>688.75</c:v>
                </c:pt>
                <c:pt idx="21">
                  <c:v>738.75</c:v>
                </c:pt>
                <c:pt idx="22">
                  <c:v>788.75</c:v>
                </c:pt>
                <c:pt idx="23">
                  <c:v>838.75</c:v>
                </c:pt>
                <c:pt idx="24">
                  <c:v>888.75</c:v>
                </c:pt>
                <c:pt idx="25">
                  <c:v>938.75</c:v>
                </c:pt>
                <c:pt idx="26">
                  <c:v>988.75</c:v>
                </c:pt>
                <c:pt idx="27">
                  <c:v>1038.75</c:v>
                </c:pt>
                <c:pt idx="28">
                  <c:v>1088.75</c:v>
                </c:pt>
                <c:pt idx="29">
                  <c:v>1138.75</c:v>
                </c:pt>
                <c:pt idx="30">
                  <c:v>1188.75</c:v>
                </c:pt>
                <c:pt idx="31">
                  <c:v>1238.75</c:v>
                </c:pt>
                <c:pt idx="32">
                  <c:v>1488.75</c:v>
                </c:pt>
              </c:numCache>
            </c:numRef>
          </c:y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2.5% of Income</c:v>
                      </c:pt>
                    </c:strCache>
                  </c:strRef>
                </c15:tx>
              </c15:filteredSeriesTitle>
            </c:ext>
            <c:ext xmlns:c16="http://schemas.microsoft.com/office/drawing/2014/chart" uri="{C3380CC4-5D6E-409C-BE32-E72D297353CC}">
              <c16:uniqueId val="{00000000-5EFE-4784-A995-5C29DC594DC7}"/>
            </c:ext>
          </c:extLst>
        </c:ser>
        <c:ser>
          <c:idx val="1"/>
          <c:order val="1"/>
          <c:spPr>
            <a:ln w="22225">
              <a:solidFill>
                <a:srgbClr val="C0504D">
                  <a:lumMod val="60000"/>
                  <a:lumOff val="40000"/>
                </a:srgbClr>
              </a:solidFill>
            </a:ln>
          </c:spPr>
          <c:marker>
            <c:symbol val="none"/>
          </c:marker>
          <c:xVal>
            <c:numRef>
              <c:f>Sheet1!$A$2:$A$34</c:f>
              <c:numCache>
                <c:formatCode>General</c:formatCode>
                <c:ptCount val="33"/>
                <c:pt idx="0">
                  <c:v>0</c:v>
                </c:pt>
                <c:pt idx="1">
                  <c:v>2000</c:v>
                </c:pt>
                <c:pt idx="2">
                  <c:v>4000</c:v>
                </c:pt>
                <c:pt idx="3">
                  <c:v>6000</c:v>
                </c:pt>
                <c:pt idx="4">
                  <c:v>8000</c:v>
                </c:pt>
                <c:pt idx="5">
                  <c:v>10000</c:v>
                </c:pt>
                <c:pt idx="6">
                  <c:v>10400</c:v>
                </c:pt>
                <c:pt idx="7">
                  <c:v>12000</c:v>
                </c:pt>
                <c:pt idx="8">
                  <c:v>14000</c:v>
                </c:pt>
                <c:pt idx="9">
                  <c:v>16000</c:v>
                </c:pt>
                <c:pt idx="10">
                  <c:v>18000</c:v>
                </c:pt>
                <c:pt idx="11">
                  <c:v>20000</c:v>
                </c:pt>
                <c:pt idx="12">
                  <c:v>22000</c:v>
                </c:pt>
                <c:pt idx="13">
                  <c:v>24000</c:v>
                </c:pt>
                <c:pt idx="14">
                  <c:v>26000</c:v>
                </c:pt>
                <c:pt idx="15">
                  <c:v>28000</c:v>
                </c:pt>
                <c:pt idx="16">
                  <c:v>30000</c:v>
                </c:pt>
                <c:pt idx="17">
                  <c:v>32000</c:v>
                </c:pt>
                <c:pt idx="18">
                  <c:v>34000</c:v>
                </c:pt>
                <c:pt idx="19">
                  <c:v>36000</c:v>
                </c:pt>
                <c:pt idx="20">
                  <c:v>38000</c:v>
                </c:pt>
                <c:pt idx="21">
                  <c:v>40000</c:v>
                </c:pt>
                <c:pt idx="22">
                  <c:v>42000</c:v>
                </c:pt>
                <c:pt idx="23">
                  <c:v>44000</c:v>
                </c:pt>
                <c:pt idx="24">
                  <c:v>46000</c:v>
                </c:pt>
                <c:pt idx="25">
                  <c:v>48000</c:v>
                </c:pt>
                <c:pt idx="26">
                  <c:v>50000</c:v>
                </c:pt>
                <c:pt idx="27">
                  <c:v>52000</c:v>
                </c:pt>
                <c:pt idx="28">
                  <c:v>54000</c:v>
                </c:pt>
                <c:pt idx="29">
                  <c:v>56000</c:v>
                </c:pt>
                <c:pt idx="30">
                  <c:v>58000</c:v>
                </c:pt>
                <c:pt idx="31">
                  <c:v>60000</c:v>
                </c:pt>
                <c:pt idx="32">
                  <c:v>70000</c:v>
                </c:pt>
              </c:numCache>
            </c:numRef>
          </c:xVal>
          <c:yVal>
            <c:numRef>
              <c:f>Sheet1!$C$2:$C$34</c:f>
              <c:numCache>
                <c:formatCode>General</c:formatCode>
                <c:ptCount val="33"/>
                <c:pt idx="0">
                  <c:v>695</c:v>
                </c:pt>
                <c:pt idx="1">
                  <c:v>695</c:v>
                </c:pt>
                <c:pt idx="2">
                  <c:v>695</c:v>
                </c:pt>
                <c:pt idx="3">
                  <c:v>695</c:v>
                </c:pt>
                <c:pt idx="4">
                  <c:v>695</c:v>
                </c:pt>
                <c:pt idx="5">
                  <c:v>695</c:v>
                </c:pt>
                <c:pt idx="6">
                  <c:v>695</c:v>
                </c:pt>
                <c:pt idx="7">
                  <c:v>695</c:v>
                </c:pt>
                <c:pt idx="8">
                  <c:v>695</c:v>
                </c:pt>
                <c:pt idx="9">
                  <c:v>695</c:v>
                </c:pt>
                <c:pt idx="10">
                  <c:v>695</c:v>
                </c:pt>
                <c:pt idx="11">
                  <c:v>695</c:v>
                </c:pt>
                <c:pt idx="12">
                  <c:v>695</c:v>
                </c:pt>
                <c:pt idx="13">
                  <c:v>695</c:v>
                </c:pt>
                <c:pt idx="14">
                  <c:v>695</c:v>
                </c:pt>
                <c:pt idx="15">
                  <c:v>695</c:v>
                </c:pt>
                <c:pt idx="16">
                  <c:v>695</c:v>
                </c:pt>
                <c:pt idx="17">
                  <c:v>695</c:v>
                </c:pt>
                <c:pt idx="18">
                  <c:v>695</c:v>
                </c:pt>
                <c:pt idx="19">
                  <c:v>695</c:v>
                </c:pt>
                <c:pt idx="20">
                  <c:v>695</c:v>
                </c:pt>
                <c:pt idx="21">
                  <c:v>695</c:v>
                </c:pt>
                <c:pt idx="22">
                  <c:v>695</c:v>
                </c:pt>
                <c:pt idx="23">
                  <c:v>695</c:v>
                </c:pt>
                <c:pt idx="24">
                  <c:v>695</c:v>
                </c:pt>
                <c:pt idx="25">
                  <c:v>695</c:v>
                </c:pt>
                <c:pt idx="26">
                  <c:v>695</c:v>
                </c:pt>
                <c:pt idx="27">
                  <c:v>695</c:v>
                </c:pt>
                <c:pt idx="28">
                  <c:v>695</c:v>
                </c:pt>
                <c:pt idx="29">
                  <c:v>695</c:v>
                </c:pt>
                <c:pt idx="30">
                  <c:v>695</c:v>
                </c:pt>
                <c:pt idx="31">
                  <c:v>695</c:v>
                </c:pt>
                <c:pt idx="32">
                  <c:v>695</c:v>
                </c:pt>
              </c:numCache>
            </c:numRef>
          </c:y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Flat Fee</c:v>
                      </c:pt>
                    </c:strCache>
                  </c:strRef>
                </c15:tx>
              </c15:filteredSeriesTitle>
            </c:ext>
            <c:ext xmlns:c16="http://schemas.microsoft.com/office/drawing/2014/chart" uri="{C3380CC4-5D6E-409C-BE32-E72D297353CC}">
              <c16:uniqueId val="{00000001-5EFE-4784-A995-5C29DC594DC7}"/>
            </c:ext>
          </c:extLst>
        </c:ser>
        <c:dLbls>
          <c:showLegendKey val="0"/>
          <c:showVal val="0"/>
          <c:showCatName val="0"/>
          <c:showSerName val="0"/>
          <c:showPercent val="0"/>
          <c:showBubbleSize val="0"/>
        </c:dLbls>
        <c:axId val="-1842492848"/>
        <c:axId val="-1907450544"/>
      </c:scatterChart>
      <c:valAx>
        <c:axId val="-1842492848"/>
        <c:scaling>
          <c:orientation val="minMax"/>
          <c:max val="70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n-US" sz="1400" dirty="0">
                    <a:latin typeface="Franklin Gothic Medium" panose="020B0603020102020204" pitchFamily="34" charset="0"/>
                  </a:rPr>
                  <a:t>Household Income</a:t>
                </a:r>
              </a:p>
            </c:rich>
          </c:tx>
          <c:overlay val="0"/>
          <c:spPr>
            <a:noFill/>
            <a:ln>
              <a:noFill/>
            </a:ln>
            <a:effectLst/>
          </c:spPr>
        </c:title>
        <c:numFmt formatCode="&quot;$&quot;#,##0" sourceLinked="0"/>
        <c:majorTickMark val="out"/>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07450544"/>
        <c:crosses val="autoZero"/>
        <c:crossBetween val="midCat"/>
        <c:majorUnit val="2000"/>
        <c:minorUnit val="2000"/>
      </c:valAx>
      <c:valAx>
        <c:axId val="-1907450544"/>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n-US" sz="1400" dirty="0">
                    <a:latin typeface="Franklin Gothic Medium" panose="020B0603020102020204" pitchFamily="34" charset="0"/>
                  </a:rPr>
                  <a:t>SRP (in 2017)</a:t>
                </a:r>
              </a:p>
            </c:rich>
          </c:tx>
          <c:overlay val="0"/>
          <c:spPr>
            <a:noFill/>
            <a:ln>
              <a:noFill/>
            </a:ln>
            <a:effectLst/>
          </c:spPr>
        </c:title>
        <c:numFmt formatCode="&quot;$&quot;#,##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42492848"/>
        <c:crosses val="autoZero"/>
        <c:crossBetween val="midCat"/>
      </c:valAx>
      <c:spPr>
        <a:noFill/>
        <a:ln>
          <a:noFill/>
        </a:ln>
        <a:effectLst/>
      </c:spPr>
    </c:plotArea>
    <c:legend>
      <c:legendPos val="t"/>
      <c:layout>
        <c:manualLayout>
          <c:xMode val="edge"/>
          <c:yMode val="edge"/>
          <c:x val="0.47936072227082699"/>
          <c:y val="1.45294018271962E-2"/>
          <c:w val="0.29887613006707497"/>
          <c:h val="5.43857247292326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9</a:t>
            </a:fld>
            <a:endParaRPr lang="en-US" dirty="0"/>
          </a:p>
        </p:txBody>
      </p:sp>
    </p:spTree>
    <p:extLst>
      <p:ext uri="{BB962C8B-B14F-4D97-AF65-F5344CB8AC3E}">
        <p14:creationId xmlns:p14="http://schemas.microsoft.com/office/powerpoint/2010/main" val="150128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50</a:t>
            </a:fld>
            <a:endParaRPr lang="en-US"/>
          </a:p>
        </p:txBody>
      </p:sp>
    </p:spTree>
    <p:extLst>
      <p:ext uri="{BB962C8B-B14F-4D97-AF65-F5344CB8AC3E}">
        <p14:creationId xmlns:p14="http://schemas.microsoft.com/office/powerpoint/2010/main" val="307777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803C-4123-463E-B191-8C883DC0456F}" type="slidenum">
              <a:rPr lang="en-US" smtClean="0"/>
              <a:t>19</a:t>
            </a:fld>
            <a:endParaRPr lang="en-US"/>
          </a:p>
        </p:txBody>
      </p:sp>
    </p:spTree>
    <p:extLst>
      <p:ext uri="{BB962C8B-B14F-4D97-AF65-F5344CB8AC3E}">
        <p14:creationId xmlns:p14="http://schemas.microsoft.com/office/powerpoint/2010/main" val="110673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20</a:t>
            </a:fld>
            <a:endParaRPr lang="en-US"/>
          </a:p>
        </p:txBody>
      </p:sp>
    </p:spTree>
    <p:extLst>
      <p:ext uri="{BB962C8B-B14F-4D97-AF65-F5344CB8AC3E}">
        <p14:creationId xmlns:p14="http://schemas.microsoft.com/office/powerpoint/2010/main" val="227960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23</a:t>
            </a:fld>
            <a:endParaRPr lang="en-US"/>
          </a:p>
        </p:txBody>
      </p:sp>
    </p:spTree>
    <p:extLst>
      <p:ext uri="{BB962C8B-B14F-4D97-AF65-F5344CB8AC3E}">
        <p14:creationId xmlns:p14="http://schemas.microsoft.com/office/powerpoint/2010/main" val="385705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25</a:t>
            </a:fld>
            <a:endParaRPr lang="en-US"/>
          </a:p>
        </p:txBody>
      </p:sp>
    </p:spTree>
    <p:extLst>
      <p:ext uri="{BB962C8B-B14F-4D97-AF65-F5344CB8AC3E}">
        <p14:creationId xmlns:p14="http://schemas.microsoft.com/office/powerpoint/2010/main" val="174919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29</a:t>
            </a:fld>
            <a:endParaRPr lang="en-US"/>
          </a:p>
        </p:txBody>
      </p:sp>
    </p:spTree>
    <p:extLst>
      <p:ext uri="{BB962C8B-B14F-4D97-AF65-F5344CB8AC3E}">
        <p14:creationId xmlns:p14="http://schemas.microsoft.com/office/powerpoint/2010/main" val="208876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803C-4123-463E-B191-8C883DC0456F}" type="slidenum">
              <a:rPr lang="en-US" smtClean="0"/>
              <a:t>32</a:t>
            </a:fld>
            <a:endParaRPr lang="en-US"/>
          </a:p>
        </p:txBody>
      </p:sp>
    </p:spTree>
    <p:extLst>
      <p:ext uri="{BB962C8B-B14F-4D97-AF65-F5344CB8AC3E}">
        <p14:creationId xmlns:p14="http://schemas.microsoft.com/office/powerpoint/2010/main" val="190054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803C-4123-463E-B191-8C883DC0456F}" type="slidenum">
              <a:rPr lang="en-US" smtClean="0"/>
              <a:t>33</a:t>
            </a:fld>
            <a:endParaRPr lang="en-US"/>
          </a:p>
        </p:txBody>
      </p:sp>
    </p:spTree>
    <p:extLst>
      <p:ext uri="{BB962C8B-B14F-4D97-AF65-F5344CB8AC3E}">
        <p14:creationId xmlns:p14="http://schemas.microsoft.com/office/powerpoint/2010/main" val="240306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34</a:t>
            </a:fld>
            <a:endParaRPr lang="en-US"/>
          </a:p>
        </p:txBody>
      </p:sp>
    </p:spTree>
    <p:extLst>
      <p:ext uri="{BB962C8B-B14F-4D97-AF65-F5344CB8AC3E}">
        <p14:creationId xmlns:p14="http://schemas.microsoft.com/office/powerpoint/2010/main" val="228502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4"/>
            </a:gs>
            <a:gs pos="71000">
              <a:srgbClr val="FFFFFF"/>
            </a:gs>
          </a:gsLst>
          <a:lin ang="16200000" scaled="0"/>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endParaRPr lang="en-US" dirty="0"/>
          </a:p>
        </p:txBody>
      </p:sp>
      <p:sp>
        <p:nvSpPr>
          <p:cNvPr id="20" name="Text Placeholder 17"/>
          <p:cNvSpPr>
            <a:spLocks noGrp="1"/>
          </p:cNvSpPr>
          <p:nvPr>
            <p:ph type="body" sz="quarter" idx="1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endParaRPr lang="en-US" dirty="0"/>
          </a:p>
        </p:txBody>
      </p:sp>
      <p:sp>
        <p:nvSpPr>
          <p:cNvPr id="22" name="Text Placeholder 17"/>
          <p:cNvSpPr>
            <a:spLocks noGrp="1"/>
          </p:cNvSpPr>
          <p:nvPr>
            <p:ph type="body" sz="quarter" idx="12"/>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endParaRPr lang="en-US" dirty="0"/>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a:t>Month XX, 20XX</a:t>
            </a:r>
          </a:p>
        </p:txBody>
      </p:sp>
    </p:spTree>
    <p:extLst>
      <p:ext uri="{BB962C8B-B14F-4D97-AF65-F5344CB8AC3E}">
        <p14:creationId xmlns:p14="http://schemas.microsoft.com/office/powerpoint/2010/main" val="356345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a:ln>
            <a:noFill/>
          </a:ln>
        </p:spPr>
        <p:txBody>
          <a:bodyPr/>
          <a:lstStyle>
            <a:lvl1pPr>
              <a:defRPr sz="22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chemeClr val="accent4">
                    <a:lumMod val="75000"/>
                  </a:schemeClr>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p:cNvCxnSpPr/>
          <p:nvPr userDrawn="1"/>
        </p:nvCxnSpPr>
        <p:spPr>
          <a:xfrm>
            <a:off x="383264" y="3934792"/>
            <a:ext cx="8421843" cy="33781"/>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7" name="TextBox 6"/>
          <p:cNvSpPr txBox="1"/>
          <p:nvPr userDrawn="1"/>
        </p:nvSpPr>
        <p:spPr>
          <a:xfrm>
            <a:off x="5462185" y="6632730"/>
            <a:ext cx="3665913" cy="246221"/>
          </a:xfrm>
          <a:prstGeom prst="rect">
            <a:avLst/>
          </a:prstGeom>
          <a:noFill/>
        </p:spPr>
        <p:txBody>
          <a:bodyPr wrap="square" rtlCol="0">
            <a:spAutoFit/>
          </a:bodyPr>
          <a:lstStyle/>
          <a:p>
            <a:pPr algn="r"/>
            <a:r>
              <a:rPr lang="en-US" sz="1000" b="0" i="1" dirty="0">
                <a:solidFill>
                  <a:schemeClr val="bg1">
                    <a:lumMod val="50000"/>
                  </a:schemeClr>
                </a:solidFill>
                <a:latin typeface="Calibri" panose="020F0502020204030204" pitchFamily="34" charset="0"/>
              </a:rPr>
              <a:t>Current as of 11-20-2017</a:t>
            </a: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care.gov/immigrants/immigration-statu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ealthcare.gov/tax-too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healthcare.gov/exemption-form-instruc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62000">
              <a:srgbClr val="FFFFFF"/>
            </a:gs>
          </a:gsLst>
          <a:lin ang="162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4">
                    <a:lumMod val="75000"/>
                  </a:schemeClr>
                </a:solidFill>
              </a:rPr>
              <a:t>VITA/TCE Basic Certification Topics on Affordable Care Act</a:t>
            </a:r>
          </a:p>
        </p:txBody>
      </p:sp>
      <p:sp>
        <p:nvSpPr>
          <p:cNvPr id="5" name="Text Placeholder 4"/>
          <p:cNvSpPr>
            <a:spLocks noGrp="1"/>
          </p:cNvSpPr>
          <p:nvPr>
            <p:ph type="body" sz="quarter" idx="13"/>
          </p:nvPr>
        </p:nvSpPr>
        <p:spPr>
          <a:xfrm>
            <a:off x="793120" y="5410530"/>
            <a:ext cx="7701598" cy="469900"/>
          </a:xfrm>
        </p:spPr>
        <p:txBody>
          <a:bodyPr/>
          <a:lstStyle/>
          <a:p>
            <a:r>
              <a:rPr lang="en-US" dirty="0">
                <a:solidFill>
                  <a:schemeClr val="bg1"/>
                </a:solidFill>
              </a:rPr>
              <a:t>Current as of November 20, 2017</a:t>
            </a:r>
          </a:p>
        </p:txBody>
      </p:sp>
    </p:spTree>
    <p:extLst>
      <p:ext uri="{BB962C8B-B14F-4D97-AF65-F5344CB8AC3E}">
        <p14:creationId xmlns:p14="http://schemas.microsoft.com/office/powerpoint/2010/main" val="34498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80007" y="3210639"/>
            <a:ext cx="8110438" cy="2799047"/>
            <a:chOff x="3444808" y="956453"/>
            <a:chExt cx="5390846" cy="3312627"/>
          </a:xfrm>
        </p:grpSpPr>
        <p:sp>
          <p:nvSpPr>
            <p:cNvPr id="22" name="Content Placeholder 2"/>
            <p:cNvSpPr txBox="1">
              <a:spLocks/>
            </p:cNvSpPr>
            <p:nvPr/>
          </p:nvSpPr>
          <p:spPr>
            <a:xfrm>
              <a:off x="3444808" y="1102050"/>
              <a:ext cx="5390844" cy="3167030"/>
            </a:xfrm>
            <a:prstGeom prst="rect">
              <a:avLst/>
            </a:prstGeom>
            <a:pattFill prst="ltHorz">
              <a:fgClr>
                <a:schemeClr val="accent1">
                  <a:lumMod val="20000"/>
                  <a:lumOff val="80000"/>
                </a:schemeClr>
              </a:fgClr>
              <a:bgClr>
                <a:schemeClr val="bg1"/>
              </a:bgClr>
            </a:patt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Calibri" panose="020F0502020204030204" pitchFamily="34" charset="0"/>
              </a:endParaRPr>
            </a:p>
            <a:p>
              <a:pPr marL="0" indent="0">
                <a:buFont typeface="Arial"/>
                <a:buNone/>
              </a:pPr>
              <a:r>
                <a:rPr lang="en-US" sz="1800" dirty="0">
                  <a:solidFill>
                    <a:schemeClr val="bg1">
                      <a:lumMod val="65000"/>
                    </a:schemeClr>
                  </a:solidFill>
                  <a:latin typeface="Calibri" panose="020F0502020204030204" pitchFamily="34" charset="0"/>
                </a:rPr>
                <a:t>1. $17,000 - $10,350 =</a:t>
              </a:r>
            </a:p>
            <a:p>
              <a:pPr marL="0" indent="0">
                <a:buFont typeface="Arial"/>
                <a:buNone/>
              </a:pPr>
              <a:r>
                <a:rPr lang="en-US" sz="1800" dirty="0">
                  <a:latin typeface="Calibri" panose="020F0502020204030204" pitchFamily="34" charset="0"/>
                </a:rPr>
                <a:t>							</a:t>
              </a:r>
              <a:endParaRPr lang="en-US" sz="1800" u="sng" dirty="0">
                <a:latin typeface="Calibri" panose="020F0502020204030204" pitchFamily="34" charset="0"/>
              </a:endParaRPr>
            </a:p>
            <a:p>
              <a:pPr marL="0" indent="0">
                <a:buFont typeface="Arial"/>
                <a:buNone/>
              </a:pPr>
              <a:r>
                <a:rPr lang="en-US" sz="1800" b="1" dirty="0">
                  <a:latin typeface="Calibri" panose="020F0502020204030204" pitchFamily="34" charset="0"/>
                </a:rPr>
                <a:t>			</a:t>
              </a:r>
            </a:p>
            <a:p>
              <a:pPr marL="0" indent="0">
                <a:buFont typeface="Arial"/>
                <a:buNone/>
              </a:pPr>
              <a:endParaRPr lang="en-US" sz="1800" b="1" dirty="0">
                <a:latin typeface="Calibri" panose="020F0502020204030204" pitchFamily="34" charset="0"/>
              </a:endParaRPr>
            </a:p>
            <a:p>
              <a:pPr marL="0" indent="0">
                <a:buFont typeface="Arial"/>
                <a:buNone/>
              </a:pPr>
              <a:r>
                <a:rPr lang="en-US" sz="1800" dirty="0">
                  <a:latin typeface="Calibri" panose="020F0502020204030204" pitchFamily="34" charset="0"/>
                </a:rPr>
                <a:t>2. $695 x 1 adult =</a:t>
              </a:r>
              <a:endParaRPr lang="en-US" sz="1800" b="1" dirty="0">
                <a:latin typeface="Calibri" panose="020F0502020204030204" pitchFamily="34" charset="0"/>
              </a:endParaRPr>
            </a:p>
          </p:txBody>
        </p:sp>
        <p:sp>
          <p:nvSpPr>
            <p:cNvPr id="23" name="Content Placeholder 2"/>
            <p:cNvSpPr txBox="1">
              <a:spLocks/>
            </p:cNvSpPr>
            <p:nvPr/>
          </p:nvSpPr>
          <p:spPr>
            <a:xfrm>
              <a:off x="3444809" y="956453"/>
              <a:ext cx="5390845" cy="3827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i="1" dirty="0"/>
            </a:p>
          </p:txBody>
        </p:sp>
        <p:cxnSp>
          <p:nvCxnSpPr>
            <p:cNvPr id="24" name="Straight Connector 23"/>
            <p:cNvCxnSpPr/>
            <p:nvPr/>
          </p:nvCxnSpPr>
          <p:spPr>
            <a:xfrm flipV="1">
              <a:off x="3444808" y="1351208"/>
              <a:ext cx="53908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Example: John</a:t>
            </a:r>
          </a:p>
        </p:txBody>
      </p:sp>
      <p:sp>
        <p:nvSpPr>
          <p:cNvPr id="3" name="Content Placeholder 2"/>
          <p:cNvSpPr>
            <a:spLocks noGrp="1"/>
          </p:cNvSpPr>
          <p:nvPr>
            <p:ph idx="1"/>
          </p:nvPr>
        </p:nvSpPr>
        <p:spPr>
          <a:xfrm>
            <a:off x="364734" y="955964"/>
            <a:ext cx="4694946" cy="2047915"/>
          </a:xfrm>
        </p:spPr>
        <p:txBody>
          <a:bodyPr vert="horz" lIns="91440" tIns="45720" rIns="91440" bIns="45720" rtlCol="0" anchor="t">
            <a:noAutofit/>
          </a:bodyPr>
          <a:lstStyle/>
          <a:p>
            <a:pPr marL="0" indent="0">
              <a:buNone/>
            </a:pPr>
            <a:r>
              <a:rPr lang="en-US" sz="1800" dirty="0">
                <a:latin typeface="Franklin Gothic Medium" panose="020B0603020102020204" pitchFamily="34" charset="0"/>
              </a:rPr>
              <a:t>Calculating the Penalty </a:t>
            </a:r>
          </a:p>
          <a:p>
            <a:pPr fontAlgn="t"/>
            <a:r>
              <a:rPr lang="en-US" sz="1800" dirty="0"/>
              <a:t>Income: $17,000</a:t>
            </a:r>
          </a:p>
          <a:p>
            <a:pPr fontAlgn="t"/>
            <a:r>
              <a:rPr lang="en-US" sz="1800" dirty="0"/>
              <a:t>Filing Status: Single</a:t>
            </a:r>
          </a:p>
          <a:p>
            <a:pPr fontAlgn="t"/>
            <a:r>
              <a:rPr lang="en-US" sz="1800" dirty="0"/>
              <a:t>Adults: 1</a:t>
            </a:r>
          </a:p>
          <a:p>
            <a:pPr fontAlgn="t"/>
            <a:r>
              <a:rPr lang="en-US" sz="1800" dirty="0"/>
              <a:t>Children: 0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752" y="955964"/>
            <a:ext cx="2041582" cy="2041582"/>
          </a:xfrm>
          <a:prstGeom prst="rect">
            <a:avLst/>
          </a:prstGeom>
          <a:ln w="28575">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a:xfrm>
            <a:off x="2960310" y="966135"/>
            <a:ext cx="3345916" cy="2047915"/>
          </a:xfrm>
          <a:prstGeom prst="rect">
            <a:avLst/>
          </a:prstGeom>
        </p:spPr>
        <p:txBody>
          <a:bodyPr vert="horz" lIns="91440" tIns="45720" rIns="91440" bIns="45720" rtlCol="0" anchor="t">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latin typeface="Franklin Gothic Medium" panose="020B0603020102020204" pitchFamily="34" charset="0"/>
              </a:rPr>
              <a:t> </a:t>
            </a:r>
          </a:p>
          <a:p>
            <a:pPr fontAlgn="t"/>
            <a:r>
              <a:rPr lang="en-US" sz="1800" dirty="0"/>
              <a:t>Months uninsured: </a:t>
            </a:r>
            <a:r>
              <a:rPr lang="en-US" sz="1800" dirty="0">
                <a:solidFill>
                  <a:srgbClr val="FF0000"/>
                </a:solidFill>
                <a:latin typeface="Franklin Gothic Medium" panose="020B0603020102020204" pitchFamily="34" charset="0"/>
              </a:rPr>
              <a:t>7</a:t>
            </a:r>
            <a:endParaRPr lang="en-US" sz="1800" dirty="0"/>
          </a:p>
          <a:p>
            <a:pPr fontAlgn="t"/>
            <a:r>
              <a:rPr lang="en-US" sz="1800" dirty="0"/>
              <a:t>Tax filing threshold in 2017: $10,400</a:t>
            </a:r>
          </a:p>
        </p:txBody>
      </p:sp>
      <p:sp>
        <p:nvSpPr>
          <p:cNvPr id="11" name="TextBox 10"/>
          <p:cNvSpPr txBox="1"/>
          <p:nvPr/>
        </p:nvSpPr>
        <p:spPr>
          <a:xfrm>
            <a:off x="7013034" y="4221565"/>
            <a:ext cx="1645722" cy="646331"/>
          </a:xfrm>
          <a:prstGeom prst="rect">
            <a:avLst/>
          </a:prstGeom>
          <a:noFill/>
        </p:spPr>
        <p:txBody>
          <a:bodyPr wrap="square" rtlCol="0">
            <a:spAutoFit/>
          </a:bodyPr>
          <a:lstStyle/>
          <a:p>
            <a:pPr algn="ctr"/>
            <a:r>
              <a:rPr lang="en-US" dirty="0">
                <a:latin typeface="Franklin Gothic Medium" panose="020B0603020102020204" pitchFamily="34" charset="0"/>
              </a:rPr>
              <a:t>John’s penalty for 2017</a:t>
            </a:r>
          </a:p>
        </p:txBody>
      </p:sp>
      <p:sp>
        <p:nvSpPr>
          <p:cNvPr id="15" name="Content Placeholder 2"/>
          <p:cNvSpPr txBox="1">
            <a:spLocks/>
          </p:cNvSpPr>
          <p:nvPr/>
        </p:nvSpPr>
        <p:spPr>
          <a:xfrm>
            <a:off x="5125054" y="3688015"/>
            <a:ext cx="1436576" cy="198112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00" dirty="0">
                <a:latin typeface="Calibri" panose="020F0502020204030204" pitchFamily="34" charset="0"/>
              </a:rPr>
              <a:t>$58</a:t>
            </a:r>
          </a:p>
          <a:p>
            <a:pPr marL="0" indent="0" algn="r">
              <a:buNone/>
            </a:pPr>
            <a:r>
              <a:rPr lang="en-US" sz="1800" u="sng" dirty="0">
                <a:latin typeface="Calibri" panose="020F0502020204030204" pitchFamily="34" charset="0"/>
              </a:rPr>
              <a:t>	x 7</a:t>
            </a:r>
          </a:p>
          <a:p>
            <a:pPr marL="0" indent="0" algn="r">
              <a:buNone/>
            </a:pPr>
            <a:r>
              <a:rPr lang="en-US" sz="1800" b="1" dirty="0">
                <a:latin typeface="Calibri" panose="020F0502020204030204" pitchFamily="34" charset="0"/>
              </a:rPr>
              <a:t>$406</a:t>
            </a:r>
          </a:p>
        </p:txBody>
      </p:sp>
      <p:sp>
        <p:nvSpPr>
          <p:cNvPr id="16" name="Oval 15"/>
          <p:cNvSpPr/>
          <p:nvPr/>
        </p:nvSpPr>
        <p:spPr>
          <a:xfrm>
            <a:off x="5808787" y="4336603"/>
            <a:ext cx="952004" cy="4106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5030612" y="3688015"/>
            <a:ext cx="0" cy="207264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1"/>
            <a:endCxn id="16" idx="6"/>
          </p:cNvCxnSpPr>
          <p:nvPr/>
        </p:nvCxnSpPr>
        <p:spPr>
          <a:xfrm flipH="1" flipV="1">
            <a:off x="6760791" y="4541919"/>
            <a:ext cx="252243" cy="281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3798354" y="3781883"/>
            <a:ext cx="1224999" cy="1631216"/>
          </a:xfrm>
          <a:prstGeom prst="rect">
            <a:avLst/>
          </a:prstGeom>
          <a:noFill/>
        </p:spPr>
        <p:txBody>
          <a:bodyPr wrap="square" rtlCol="0">
            <a:spAutoFit/>
          </a:bodyPr>
          <a:lstStyle/>
          <a:p>
            <a:endParaRPr lang="en-US" dirty="0"/>
          </a:p>
          <a:p>
            <a:endParaRPr lang="en-US" dirty="0"/>
          </a:p>
          <a:p>
            <a:r>
              <a:rPr lang="en-US" dirty="0">
                <a:solidFill>
                  <a:schemeClr val="bg1">
                    <a:lumMod val="65000"/>
                  </a:schemeClr>
                </a:solidFill>
              </a:rPr>
              <a:t>/12 = </a:t>
            </a:r>
            <a:r>
              <a:rPr lang="en-US" b="1" dirty="0">
                <a:solidFill>
                  <a:schemeClr val="bg1">
                    <a:lumMod val="65000"/>
                  </a:schemeClr>
                </a:solidFill>
              </a:rPr>
              <a:t>$14</a:t>
            </a:r>
          </a:p>
          <a:p>
            <a:endParaRPr lang="en-US" sz="2500" dirty="0"/>
          </a:p>
          <a:p>
            <a:r>
              <a:rPr lang="en-US" dirty="0"/>
              <a:t>/12 = </a:t>
            </a:r>
            <a:r>
              <a:rPr lang="en-US" b="1" dirty="0"/>
              <a:t>$58</a:t>
            </a:r>
          </a:p>
        </p:txBody>
      </p:sp>
      <p:sp>
        <p:nvSpPr>
          <p:cNvPr id="18" name="Content Placeholder 2"/>
          <p:cNvSpPr txBox="1">
            <a:spLocks/>
          </p:cNvSpPr>
          <p:nvPr/>
        </p:nvSpPr>
        <p:spPr>
          <a:xfrm>
            <a:off x="2546350" y="3663950"/>
            <a:ext cx="1412194" cy="1981200"/>
          </a:xfrm>
          <a:prstGeom prst="rect">
            <a:avLst/>
          </a:prstGeom>
        </p:spPr>
        <p:txBody>
          <a:bodyPr vert="horz" lIns="91440" tIns="45720" rIns="91440" bIns="45720" rtlCol="0" anchor="t">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00" dirty="0">
                <a:solidFill>
                  <a:schemeClr val="bg1">
                    <a:lumMod val="65000"/>
                  </a:schemeClr>
                </a:solidFill>
                <a:latin typeface="Calibri" panose="020F0502020204030204" pitchFamily="34" charset="0"/>
              </a:rPr>
              <a:t>$6,600</a:t>
            </a:r>
          </a:p>
          <a:p>
            <a:pPr marL="0" indent="0" algn="r">
              <a:buNone/>
            </a:pPr>
            <a:r>
              <a:rPr lang="en-US" sz="1800" u="sng" dirty="0">
                <a:solidFill>
                  <a:schemeClr val="bg1">
                    <a:lumMod val="65000"/>
                  </a:schemeClr>
                </a:solidFill>
                <a:latin typeface="Calibri" panose="020F0502020204030204" pitchFamily="34" charset="0"/>
              </a:rPr>
              <a:t>	x 2.5% </a:t>
            </a:r>
          </a:p>
          <a:p>
            <a:pPr marL="0" indent="0" algn="r">
              <a:buNone/>
            </a:pPr>
            <a:r>
              <a:rPr lang="en-US" sz="1800" dirty="0">
                <a:solidFill>
                  <a:schemeClr val="bg1">
                    <a:lumMod val="65000"/>
                  </a:schemeClr>
                </a:solidFill>
                <a:latin typeface="Calibri" panose="020F0502020204030204" pitchFamily="34" charset="0"/>
              </a:rPr>
              <a:t>$165</a:t>
            </a:r>
          </a:p>
          <a:p>
            <a:pPr marL="0" indent="0" algn="r">
              <a:buNone/>
            </a:pPr>
            <a:endParaRPr lang="en-US" sz="1800" b="1" dirty="0">
              <a:latin typeface="Calibri" panose="020F0502020204030204" pitchFamily="34" charset="0"/>
            </a:endParaRPr>
          </a:p>
          <a:p>
            <a:pPr marL="0" indent="0" algn="r">
              <a:buNone/>
            </a:pPr>
            <a:r>
              <a:rPr lang="en-US" sz="1800" b="1" dirty="0">
                <a:latin typeface="Calibri" panose="020F0502020204030204" pitchFamily="34" charset="0"/>
              </a:rPr>
              <a:t>$695</a:t>
            </a:r>
          </a:p>
        </p:txBody>
      </p:sp>
    </p:spTree>
    <p:extLst>
      <p:ext uri="{BB962C8B-B14F-4D97-AF65-F5344CB8AC3E}">
        <p14:creationId xmlns:p14="http://schemas.microsoft.com/office/powerpoint/2010/main" val="197012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build="allAtOnce"/>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25BED-3B02-4344-A364-240483DE93F8}"/>
              </a:ext>
            </a:extLst>
          </p:cNvPr>
          <p:cNvPicPr>
            <a:picLocks noChangeAspect="1"/>
          </p:cNvPicPr>
          <p:nvPr/>
        </p:nvPicPr>
        <p:blipFill>
          <a:blip r:embed="rId2"/>
          <a:stretch>
            <a:fillRect/>
          </a:stretch>
        </p:blipFill>
        <p:spPr>
          <a:xfrm>
            <a:off x="6069874" y="767122"/>
            <a:ext cx="2874592" cy="2853532"/>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err="1"/>
              <a:t>TaxSlayer</a:t>
            </a:r>
            <a:r>
              <a:rPr lang="en-US" dirty="0"/>
              <a:t> – Shared Responsibility Payment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11</a:t>
            </a:fld>
            <a:endParaRPr lang="en-US" dirty="0"/>
          </a:p>
        </p:txBody>
      </p:sp>
      <p:pic>
        <p:nvPicPr>
          <p:cNvPr id="6" name="Picture 5"/>
          <p:cNvPicPr>
            <a:picLocks noChangeAspect="1"/>
          </p:cNvPicPr>
          <p:nvPr/>
        </p:nvPicPr>
        <p:blipFill>
          <a:blip r:embed="rId3"/>
          <a:stretch>
            <a:fillRect/>
          </a:stretch>
        </p:blipFill>
        <p:spPr>
          <a:xfrm>
            <a:off x="172616" y="776726"/>
            <a:ext cx="2888701" cy="3200400"/>
          </a:xfrm>
          <a:prstGeom prst="rect">
            <a:avLst/>
          </a:prstGeom>
          <a:ln>
            <a:solidFill>
              <a:schemeClr val="bg1">
                <a:lumMod val="65000"/>
              </a:schemeClr>
            </a:solidFill>
          </a:ln>
        </p:spPr>
      </p:pic>
      <p:pic>
        <p:nvPicPr>
          <p:cNvPr id="7" name="Picture 6"/>
          <p:cNvPicPr>
            <a:picLocks noChangeAspect="1"/>
          </p:cNvPicPr>
          <p:nvPr/>
        </p:nvPicPr>
        <p:blipFill>
          <a:blip r:embed="rId4"/>
          <a:stretch>
            <a:fillRect/>
          </a:stretch>
        </p:blipFill>
        <p:spPr>
          <a:xfrm>
            <a:off x="3147808" y="764397"/>
            <a:ext cx="2835575" cy="3224185"/>
          </a:xfrm>
          <a:prstGeom prst="rect">
            <a:avLst/>
          </a:prstGeom>
          <a:ln>
            <a:solidFill>
              <a:srgbClr val="A6A6A6"/>
            </a:solidFill>
          </a:ln>
        </p:spPr>
      </p:pic>
      <p:sp>
        <p:nvSpPr>
          <p:cNvPr id="12" name="TextBox 11"/>
          <p:cNvSpPr txBox="1"/>
          <p:nvPr/>
        </p:nvSpPr>
        <p:spPr>
          <a:xfrm>
            <a:off x="924725" y="1627427"/>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1</a:t>
            </a:r>
          </a:p>
        </p:txBody>
      </p:sp>
      <p:sp>
        <p:nvSpPr>
          <p:cNvPr id="13" name="TextBox 12"/>
          <p:cNvSpPr txBox="1"/>
          <p:nvPr/>
        </p:nvSpPr>
        <p:spPr>
          <a:xfrm>
            <a:off x="3826645" y="1619550"/>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2</a:t>
            </a:r>
          </a:p>
        </p:txBody>
      </p:sp>
      <p:sp>
        <p:nvSpPr>
          <p:cNvPr id="14" name="TextBox 13"/>
          <p:cNvSpPr txBox="1"/>
          <p:nvPr/>
        </p:nvSpPr>
        <p:spPr>
          <a:xfrm>
            <a:off x="6833012" y="1627427"/>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3</a:t>
            </a:r>
          </a:p>
        </p:txBody>
      </p:sp>
      <p:pic>
        <p:nvPicPr>
          <p:cNvPr id="5" name="Picture 4">
            <a:extLst>
              <a:ext uri="{FF2B5EF4-FFF2-40B4-BE49-F238E27FC236}">
                <a16:creationId xmlns:a16="http://schemas.microsoft.com/office/drawing/2014/main" id="{C70F4ECC-7BBC-4413-AEF2-1AFBCAFAE88D}"/>
              </a:ext>
            </a:extLst>
          </p:cNvPr>
          <p:cNvPicPr>
            <a:picLocks noChangeAspect="1"/>
          </p:cNvPicPr>
          <p:nvPr/>
        </p:nvPicPr>
        <p:blipFill>
          <a:blip r:embed="rId5"/>
          <a:stretch>
            <a:fillRect/>
          </a:stretch>
        </p:blipFill>
        <p:spPr>
          <a:xfrm>
            <a:off x="1597340" y="3312796"/>
            <a:ext cx="2938035" cy="3071091"/>
          </a:xfrm>
          <a:prstGeom prst="rect">
            <a:avLst/>
          </a:prstGeom>
          <a:ln>
            <a:solidFill>
              <a:schemeClr val="bg1">
                <a:lumMod val="75000"/>
              </a:schemeClr>
            </a:solidFill>
          </a:ln>
        </p:spPr>
      </p:pic>
      <p:sp>
        <p:nvSpPr>
          <p:cNvPr id="15" name="TextBox 14"/>
          <p:cNvSpPr txBox="1"/>
          <p:nvPr/>
        </p:nvSpPr>
        <p:spPr>
          <a:xfrm>
            <a:off x="2239422" y="4227662"/>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4</a:t>
            </a:r>
          </a:p>
        </p:txBody>
      </p:sp>
      <p:pic>
        <p:nvPicPr>
          <p:cNvPr id="8" name="Picture 7">
            <a:extLst>
              <a:ext uri="{FF2B5EF4-FFF2-40B4-BE49-F238E27FC236}">
                <a16:creationId xmlns:a16="http://schemas.microsoft.com/office/drawing/2014/main" id="{099797B7-EB17-4CE8-AA84-8CC8BB5DFA10}"/>
              </a:ext>
            </a:extLst>
          </p:cNvPr>
          <p:cNvPicPr>
            <a:picLocks noChangeAspect="1"/>
          </p:cNvPicPr>
          <p:nvPr/>
        </p:nvPicPr>
        <p:blipFill rotWithShape="1">
          <a:blip r:embed="rId6"/>
          <a:srcRect b="7510"/>
          <a:stretch/>
        </p:blipFill>
        <p:spPr>
          <a:xfrm>
            <a:off x="4655400" y="3312796"/>
            <a:ext cx="2926032" cy="3071091"/>
          </a:xfrm>
          <a:prstGeom prst="rect">
            <a:avLst/>
          </a:prstGeom>
          <a:ln>
            <a:solidFill>
              <a:schemeClr val="bg1">
                <a:lumMod val="75000"/>
              </a:schemeClr>
            </a:solidFill>
          </a:ln>
        </p:spPr>
      </p:pic>
      <p:sp>
        <p:nvSpPr>
          <p:cNvPr id="16" name="TextBox 15"/>
          <p:cNvSpPr txBox="1"/>
          <p:nvPr/>
        </p:nvSpPr>
        <p:spPr>
          <a:xfrm>
            <a:off x="5354752" y="4227661"/>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5</a:t>
            </a:r>
          </a:p>
        </p:txBody>
      </p:sp>
    </p:spTree>
    <p:extLst>
      <p:ext uri="{BB962C8B-B14F-4D97-AF65-F5344CB8AC3E}">
        <p14:creationId xmlns:p14="http://schemas.microsoft.com/office/powerpoint/2010/main" val="353794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Shared Responsibility Payment</a:t>
            </a:r>
          </a:p>
        </p:txBody>
      </p:sp>
      <p:sp>
        <p:nvSpPr>
          <p:cNvPr id="3" name="Content Placeholder 2"/>
          <p:cNvSpPr>
            <a:spLocks noGrp="1"/>
          </p:cNvSpPr>
          <p:nvPr>
            <p:ph idx="1"/>
          </p:nvPr>
        </p:nvSpPr>
        <p:spPr>
          <a:xfrm>
            <a:off x="5139512" y="878393"/>
            <a:ext cx="3454821" cy="5294103"/>
          </a:xfrm>
        </p:spPr>
        <p:txBody>
          <a:bodyPr/>
          <a:lstStyle/>
          <a:p>
            <a:r>
              <a:rPr lang="en-US" sz="2000" dirty="0"/>
              <a:t>Page 4 of the SRP worksheet tells who the payment is calculated for</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pic>
        <p:nvPicPr>
          <p:cNvPr id="7" name="Picture 6">
            <a:extLst>
              <a:ext uri="{FF2B5EF4-FFF2-40B4-BE49-F238E27FC236}">
                <a16:creationId xmlns:a16="http://schemas.microsoft.com/office/drawing/2014/main" id="{E24B9153-72BE-4FA0-B775-FC944E0EC877}"/>
              </a:ext>
            </a:extLst>
          </p:cNvPr>
          <p:cNvPicPr>
            <a:picLocks noChangeAspect="1"/>
          </p:cNvPicPr>
          <p:nvPr/>
        </p:nvPicPr>
        <p:blipFill>
          <a:blip r:embed="rId2"/>
          <a:stretch>
            <a:fillRect/>
          </a:stretch>
        </p:blipFill>
        <p:spPr>
          <a:xfrm>
            <a:off x="114301" y="717377"/>
            <a:ext cx="5257800" cy="5495912"/>
          </a:xfrm>
          <a:prstGeom prst="rect">
            <a:avLst/>
          </a:prstGeom>
          <a:ln>
            <a:solidFill>
              <a:schemeClr val="bg1">
                <a:lumMod val="75000"/>
              </a:schemeClr>
            </a:solidFill>
          </a:ln>
        </p:spPr>
      </p:pic>
      <p:sp>
        <p:nvSpPr>
          <p:cNvPr id="6" name="TextBox 5"/>
          <p:cNvSpPr txBox="1"/>
          <p:nvPr/>
        </p:nvSpPr>
        <p:spPr>
          <a:xfrm>
            <a:off x="2339823" y="4564537"/>
            <a:ext cx="806756" cy="707886"/>
          </a:xfrm>
          <a:prstGeom prst="rect">
            <a:avLst/>
          </a:prstGeom>
          <a:noFill/>
        </p:spPr>
        <p:txBody>
          <a:bodyPr wrap="square" rtlCol="0">
            <a:spAutoFit/>
          </a:bodyPr>
          <a:lstStyle/>
          <a:p>
            <a:pPr algn="ctr"/>
            <a:r>
              <a:rPr lang="en-US" sz="4000" dirty="0">
                <a:solidFill>
                  <a:srgbClr val="FF0000"/>
                </a:solidFill>
                <a:latin typeface="Franklin Gothic Book"/>
                <a:cs typeface="Franklin Gothic Book"/>
              </a:rPr>
              <a:t>4</a:t>
            </a:r>
          </a:p>
        </p:txBody>
      </p:sp>
    </p:spTree>
    <p:extLst>
      <p:ext uri="{BB962C8B-B14F-4D97-AF65-F5344CB8AC3E}">
        <p14:creationId xmlns:p14="http://schemas.microsoft.com/office/powerpoint/2010/main" val="203954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Shared Responsibility Payment</a:t>
            </a:r>
          </a:p>
        </p:txBody>
      </p:sp>
      <p:sp>
        <p:nvSpPr>
          <p:cNvPr id="3" name="Content Placeholder 2"/>
          <p:cNvSpPr>
            <a:spLocks noGrp="1"/>
          </p:cNvSpPr>
          <p:nvPr>
            <p:ph idx="1"/>
          </p:nvPr>
        </p:nvSpPr>
        <p:spPr>
          <a:xfrm>
            <a:off x="351851" y="883610"/>
            <a:ext cx="3454821" cy="5294103"/>
          </a:xfrm>
        </p:spPr>
        <p:txBody>
          <a:bodyPr/>
          <a:lstStyle/>
          <a:p>
            <a:r>
              <a:rPr lang="en-US" sz="2000" dirty="0"/>
              <a:t>Page 5 of the SRP worksheet tells which method was used to calculated the payment (flat fee or percentage of income)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pic>
        <p:nvPicPr>
          <p:cNvPr id="8" name="Picture 7">
            <a:extLst>
              <a:ext uri="{FF2B5EF4-FFF2-40B4-BE49-F238E27FC236}">
                <a16:creationId xmlns:a16="http://schemas.microsoft.com/office/drawing/2014/main" id="{6068A07E-A3E7-4E79-B062-5CC047743632}"/>
              </a:ext>
            </a:extLst>
          </p:cNvPr>
          <p:cNvPicPr>
            <a:picLocks noChangeAspect="1"/>
          </p:cNvPicPr>
          <p:nvPr/>
        </p:nvPicPr>
        <p:blipFill rotWithShape="1">
          <a:blip r:embed="rId2"/>
          <a:srcRect b="7510"/>
          <a:stretch/>
        </p:blipFill>
        <p:spPr>
          <a:xfrm>
            <a:off x="3731491" y="708141"/>
            <a:ext cx="5253868" cy="5514330"/>
          </a:xfrm>
          <a:prstGeom prst="rect">
            <a:avLst/>
          </a:prstGeom>
          <a:ln>
            <a:solidFill>
              <a:schemeClr val="bg1">
                <a:lumMod val="75000"/>
              </a:schemeClr>
            </a:solidFill>
          </a:ln>
        </p:spPr>
      </p:pic>
      <p:sp>
        <p:nvSpPr>
          <p:cNvPr id="6" name="TextBox 5"/>
          <p:cNvSpPr txBox="1"/>
          <p:nvPr/>
        </p:nvSpPr>
        <p:spPr>
          <a:xfrm>
            <a:off x="5955047" y="4727306"/>
            <a:ext cx="806756" cy="707886"/>
          </a:xfrm>
          <a:prstGeom prst="rect">
            <a:avLst/>
          </a:prstGeom>
          <a:noFill/>
        </p:spPr>
        <p:txBody>
          <a:bodyPr wrap="square" rtlCol="0">
            <a:spAutoFit/>
          </a:bodyPr>
          <a:lstStyle/>
          <a:p>
            <a:pPr algn="ctr"/>
            <a:r>
              <a:rPr lang="en-US" sz="4000" dirty="0">
                <a:solidFill>
                  <a:srgbClr val="FF0000"/>
                </a:solidFill>
                <a:latin typeface="Franklin Gothic Book"/>
                <a:cs typeface="Franklin Gothic Book"/>
              </a:rPr>
              <a:t>5</a:t>
            </a:r>
          </a:p>
        </p:txBody>
      </p:sp>
    </p:spTree>
    <p:extLst>
      <p:ext uri="{BB962C8B-B14F-4D97-AF65-F5344CB8AC3E}">
        <p14:creationId xmlns:p14="http://schemas.microsoft.com/office/powerpoint/2010/main" val="189608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Shared Responsibility Payment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pic>
        <p:nvPicPr>
          <p:cNvPr id="3" name="Picture 2">
            <a:extLst>
              <a:ext uri="{FF2B5EF4-FFF2-40B4-BE49-F238E27FC236}">
                <a16:creationId xmlns:a16="http://schemas.microsoft.com/office/drawing/2014/main" id="{4BA397F2-A85B-488C-A0F4-874C2B2C8DBE}"/>
              </a:ext>
            </a:extLst>
          </p:cNvPr>
          <p:cNvPicPr>
            <a:picLocks noChangeAspect="1"/>
          </p:cNvPicPr>
          <p:nvPr/>
        </p:nvPicPr>
        <p:blipFill rotWithShape="1">
          <a:blip r:embed="rId2"/>
          <a:srcRect t="24108" b="9899"/>
          <a:stretch/>
        </p:blipFill>
        <p:spPr>
          <a:xfrm>
            <a:off x="230909" y="944432"/>
            <a:ext cx="8636000" cy="5286601"/>
          </a:xfrm>
          <a:prstGeom prst="rect">
            <a:avLst/>
          </a:prstGeom>
          <a:ln>
            <a:solidFill>
              <a:schemeClr val="bg1">
                <a:lumMod val="75000"/>
              </a:schemeClr>
            </a:solidFill>
          </a:ln>
        </p:spPr>
      </p:pic>
      <p:sp>
        <p:nvSpPr>
          <p:cNvPr id="6" name="Rounded Rectangle 5"/>
          <p:cNvSpPr/>
          <p:nvPr/>
        </p:nvSpPr>
        <p:spPr>
          <a:xfrm>
            <a:off x="838964" y="3439784"/>
            <a:ext cx="7755370" cy="29589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0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Exemptions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297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 from the Coverage Requirement</a:t>
            </a:r>
          </a:p>
        </p:txBody>
      </p:sp>
      <p:sp>
        <p:nvSpPr>
          <p:cNvPr id="3" name="Content Placeholder 2"/>
          <p:cNvSpPr>
            <a:spLocks noGrp="1"/>
          </p:cNvSpPr>
          <p:nvPr>
            <p:ph idx="1"/>
          </p:nvPr>
        </p:nvSpPr>
        <p:spPr>
          <a:xfrm>
            <a:off x="270891" y="1049096"/>
            <a:ext cx="4254138" cy="4865716"/>
          </a:xfrm>
        </p:spPr>
        <p:txBody>
          <a:bodyPr/>
          <a:lstStyle/>
          <a:p>
            <a:pPr marL="0" indent="0">
              <a:buNone/>
            </a:pPr>
            <a:r>
              <a:rPr lang="en-US" sz="1800" dirty="0">
                <a:latin typeface="Franklin Gothic Medium" panose="020B0603020102020204" pitchFamily="34" charset="0"/>
              </a:rPr>
              <a:t>Three Types of Exemptions:</a:t>
            </a:r>
          </a:p>
          <a:p>
            <a:pPr lvl="0">
              <a:buClr>
                <a:schemeClr val="accent4">
                  <a:lumMod val="40000"/>
                  <a:lumOff val="60000"/>
                </a:schemeClr>
              </a:buClr>
            </a:pPr>
            <a:r>
              <a:rPr lang="en-US" sz="1600" dirty="0">
                <a:solidFill>
                  <a:prstClr val="black"/>
                </a:solidFill>
              </a:rPr>
              <a:t>All exemptions must be claimed at tax filing on Form 8965</a:t>
            </a:r>
          </a:p>
          <a:p>
            <a:pPr marL="0" indent="0">
              <a:buClr>
                <a:schemeClr val="accent4">
                  <a:lumMod val="40000"/>
                  <a:lumOff val="60000"/>
                </a:schemeClr>
              </a:buClr>
              <a:buNone/>
            </a:pPr>
            <a:r>
              <a:rPr lang="en-US" sz="1600" b="1" dirty="0">
                <a:solidFill>
                  <a:srgbClr val="0070C0"/>
                </a:solidFill>
              </a:rPr>
              <a:t>Marketplace-Granted Exemptions:</a:t>
            </a:r>
            <a:r>
              <a:rPr lang="en-US" sz="1600" dirty="0">
                <a:solidFill>
                  <a:srgbClr val="0070C0"/>
                </a:solidFill>
              </a:rPr>
              <a:t> </a:t>
            </a:r>
          </a:p>
          <a:p>
            <a:pPr>
              <a:buClr>
                <a:schemeClr val="accent4">
                  <a:lumMod val="40000"/>
                  <a:lumOff val="60000"/>
                </a:schemeClr>
              </a:buClr>
            </a:pPr>
            <a:r>
              <a:rPr lang="en-US" sz="1600" dirty="0"/>
              <a:t>Must be applied for by mail, often with supporting documentation. </a:t>
            </a:r>
          </a:p>
          <a:p>
            <a:pPr>
              <a:buClr>
                <a:schemeClr val="accent4">
                  <a:lumMod val="40000"/>
                  <a:lumOff val="60000"/>
                </a:schemeClr>
              </a:buClr>
            </a:pPr>
            <a:r>
              <a:rPr lang="en-US" sz="1600" dirty="0"/>
              <a:t>Approved exemptions get an Exemption Certificate Number (ECN) for the tax return.</a:t>
            </a:r>
          </a:p>
          <a:p>
            <a:pPr>
              <a:buClr>
                <a:schemeClr val="accent4">
                  <a:lumMod val="40000"/>
                  <a:lumOff val="60000"/>
                </a:schemeClr>
              </a:buClr>
            </a:pPr>
            <a:r>
              <a:rPr lang="en-US" sz="1600" dirty="0"/>
              <a:t>If a taxpayer appears eligible and applies for an exemption, but it hasn’t yet been approved, write “pending” in place of ECN.</a:t>
            </a:r>
          </a:p>
          <a:p>
            <a:pPr marL="0" indent="0">
              <a:buClr>
                <a:schemeClr val="accent4">
                  <a:lumMod val="40000"/>
                  <a:lumOff val="60000"/>
                </a:schemeClr>
              </a:buClr>
              <a:buNone/>
            </a:pPr>
            <a:r>
              <a:rPr lang="en-US" sz="1600" b="1" u="sng" dirty="0">
                <a:solidFill>
                  <a:srgbClr val="0070C0"/>
                </a:solidFill>
              </a:rPr>
              <a:t>Household</a:t>
            </a:r>
            <a:r>
              <a:rPr lang="en-US" sz="1600" b="1" dirty="0">
                <a:solidFill>
                  <a:srgbClr val="0070C0"/>
                </a:solidFill>
              </a:rPr>
              <a:t> Exemption on the Tax Return:</a:t>
            </a:r>
          </a:p>
          <a:p>
            <a:pPr>
              <a:buClr>
                <a:schemeClr val="accent4">
                  <a:lumMod val="40000"/>
                  <a:lumOff val="60000"/>
                </a:schemeClr>
              </a:buClr>
            </a:pPr>
            <a:r>
              <a:rPr lang="en-US" sz="1600" dirty="0"/>
              <a:t>If household or gross income is below filing threshold.</a:t>
            </a:r>
          </a:p>
          <a:p>
            <a:pPr marL="0" indent="0">
              <a:buClr>
                <a:schemeClr val="accent4">
                  <a:lumMod val="40000"/>
                  <a:lumOff val="60000"/>
                </a:schemeClr>
              </a:buClr>
              <a:buNone/>
            </a:pPr>
            <a:r>
              <a:rPr lang="en-US" sz="1600" b="1" u="sng" dirty="0">
                <a:solidFill>
                  <a:srgbClr val="0070C0"/>
                </a:solidFill>
              </a:rPr>
              <a:t>Individual</a:t>
            </a:r>
            <a:r>
              <a:rPr lang="en-US" sz="1600" b="1" dirty="0">
                <a:solidFill>
                  <a:srgbClr val="0070C0"/>
                </a:solidFill>
              </a:rPr>
              <a:t> Exemptions on the Tax Return: </a:t>
            </a:r>
          </a:p>
          <a:p>
            <a:pPr>
              <a:buClr>
                <a:schemeClr val="accent4">
                  <a:lumMod val="40000"/>
                  <a:lumOff val="60000"/>
                </a:schemeClr>
              </a:buClr>
            </a:pPr>
            <a:r>
              <a:rPr lang="en-US" sz="1600" dirty="0"/>
              <a:t>Claimed directly on the tax form with no supporting documentation.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pic>
        <p:nvPicPr>
          <p:cNvPr id="7" name="Picture 6"/>
          <p:cNvPicPr>
            <a:picLocks noChangeAspect="1"/>
          </p:cNvPicPr>
          <p:nvPr/>
        </p:nvPicPr>
        <p:blipFill>
          <a:blip r:embed="rId2"/>
          <a:stretch>
            <a:fillRect/>
          </a:stretch>
        </p:blipFill>
        <p:spPr>
          <a:xfrm>
            <a:off x="4618872" y="1049096"/>
            <a:ext cx="4343400" cy="5218762"/>
          </a:xfrm>
          <a:prstGeom prst="rect">
            <a:avLst/>
          </a:prstGeom>
          <a:ln w="19050">
            <a:solidFill>
              <a:schemeClr val="bg1">
                <a:lumMod val="50000"/>
              </a:schemeClr>
            </a:solidFill>
          </a:ln>
        </p:spPr>
      </p:pic>
    </p:spTree>
    <p:extLst>
      <p:ext uri="{BB962C8B-B14F-4D97-AF65-F5344CB8AC3E}">
        <p14:creationId xmlns:p14="http://schemas.microsoft.com/office/powerpoint/2010/main" val="198976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4739-C47D-4CD8-A745-010212BCAE09}"/>
              </a:ext>
            </a:extLst>
          </p:cNvPr>
          <p:cNvSpPr>
            <a:spLocks noGrp="1"/>
          </p:cNvSpPr>
          <p:nvPr>
            <p:ph type="title"/>
          </p:nvPr>
        </p:nvSpPr>
        <p:spPr/>
        <p:txBody>
          <a:bodyPr/>
          <a:lstStyle/>
          <a:p>
            <a:r>
              <a:rPr lang="en-US" dirty="0"/>
              <a:t>Exemption Speedbump</a:t>
            </a:r>
          </a:p>
        </p:txBody>
      </p:sp>
      <p:sp>
        <p:nvSpPr>
          <p:cNvPr id="4" name="Slide Number Placeholder 3">
            <a:extLst>
              <a:ext uri="{FF2B5EF4-FFF2-40B4-BE49-F238E27FC236}">
                <a16:creationId xmlns:a16="http://schemas.microsoft.com/office/drawing/2014/main" id="{1CD36039-AFB7-4314-8479-E411F0B85240}"/>
              </a:ext>
            </a:extLst>
          </p:cNvPr>
          <p:cNvSpPr>
            <a:spLocks noGrp="1"/>
          </p:cNvSpPr>
          <p:nvPr>
            <p:ph type="sldNum" sz="quarter" idx="12"/>
          </p:nvPr>
        </p:nvSpPr>
        <p:spPr/>
        <p:txBody>
          <a:bodyPr/>
          <a:lstStyle/>
          <a:p>
            <a:pPr algn="r"/>
            <a:fld id="{7FFE15FC-A8B6-4718-BABB-4F5309630F6C}" type="slidenum">
              <a:rPr lang="en-US" smtClean="0"/>
              <a:pPr algn="r"/>
              <a:t>17</a:t>
            </a:fld>
            <a:endParaRPr lang="en-US" dirty="0"/>
          </a:p>
        </p:txBody>
      </p:sp>
      <p:pic>
        <p:nvPicPr>
          <p:cNvPr id="5" name="Picture 4">
            <a:extLst>
              <a:ext uri="{FF2B5EF4-FFF2-40B4-BE49-F238E27FC236}">
                <a16:creationId xmlns:a16="http://schemas.microsoft.com/office/drawing/2014/main" id="{F094D4FF-AA4B-48F1-A251-E8852217BFCB}"/>
              </a:ext>
            </a:extLst>
          </p:cNvPr>
          <p:cNvPicPr>
            <a:picLocks noChangeAspect="1"/>
          </p:cNvPicPr>
          <p:nvPr/>
        </p:nvPicPr>
        <p:blipFill>
          <a:blip r:embed="rId2"/>
          <a:stretch>
            <a:fillRect/>
          </a:stretch>
        </p:blipFill>
        <p:spPr>
          <a:xfrm>
            <a:off x="240147" y="1368981"/>
            <a:ext cx="8672945" cy="3165107"/>
          </a:xfrm>
          <a:prstGeom prst="rect">
            <a:avLst/>
          </a:prstGeom>
          <a:ln>
            <a:solidFill>
              <a:schemeClr val="bg1">
                <a:lumMod val="75000"/>
              </a:schemeClr>
            </a:solidFill>
          </a:ln>
        </p:spPr>
      </p:pic>
    </p:spTree>
    <p:extLst>
      <p:ext uri="{BB962C8B-B14F-4D97-AF65-F5344CB8AC3E}">
        <p14:creationId xmlns:p14="http://schemas.microsoft.com/office/powerpoint/2010/main" val="136969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7F876-1427-40E4-A28A-828B6AD85DD6}"/>
              </a:ext>
            </a:extLst>
          </p:cNvPr>
          <p:cNvSpPr txBox="1"/>
          <p:nvPr/>
        </p:nvSpPr>
        <p:spPr>
          <a:xfrm>
            <a:off x="242507" y="3714336"/>
            <a:ext cx="8583957" cy="369332"/>
          </a:xfrm>
          <a:prstGeom prst="rect">
            <a:avLst/>
          </a:prstGeom>
          <a:solidFill>
            <a:schemeClr val="accent4">
              <a:lumMod val="75000"/>
            </a:schemeClr>
          </a:solidFill>
          <a:ln w="28575">
            <a:solidFill>
              <a:schemeClr val="accent4">
                <a:lumMod val="75000"/>
              </a:schemeClr>
            </a:solidFill>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Income Below Filing Threshold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grpSp>
        <p:nvGrpSpPr>
          <p:cNvPr id="21" name="Group 20"/>
          <p:cNvGrpSpPr/>
          <p:nvPr/>
        </p:nvGrpSpPr>
        <p:grpSpPr>
          <a:xfrm>
            <a:off x="242507" y="2005960"/>
            <a:ext cx="8583956" cy="1434780"/>
            <a:chOff x="-154699" y="4335462"/>
            <a:chExt cx="8583956" cy="1434780"/>
          </a:xfrm>
        </p:grpSpPr>
        <p:sp>
          <p:nvSpPr>
            <p:cNvPr id="8" name="Content Placeholder 2"/>
            <p:cNvSpPr txBox="1">
              <a:spLocks/>
            </p:cNvSpPr>
            <p:nvPr/>
          </p:nvSpPr>
          <p:spPr>
            <a:xfrm>
              <a:off x="-154699" y="4335462"/>
              <a:ext cx="8583956" cy="399852"/>
            </a:xfrm>
            <a:prstGeom prst="rect">
              <a:avLst/>
            </a:prstGeom>
            <a:solidFill>
              <a:schemeClr val="accent4">
                <a:lumMod val="75000"/>
              </a:schemeClr>
            </a:solidFill>
            <a:ln w="28575">
              <a:solidFill>
                <a:schemeClr val="accent4">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Household income for Line 7 and SRP</a:t>
              </a:r>
            </a:p>
          </p:txBody>
        </p:sp>
        <p:grpSp>
          <p:nvGrpSpPr>
            <p:cNvPr id="9" name="Group 8"/>
            <p:cNvGrpSpPr/>
            <p:nvPr/>
          </p:nvGrpSpPr>
          <p:grpSpPr>
            <a:xfrm>
              <a:off x="-63637" y="4968653"/>
              <a:ext cx="5527106" cy="801589"/>
              <a:chOff x="530942" y="2486261"/>
              <a:chExt cx="5527106" cy="801589"/>
            </a:xfrm>
          </p:grpSpPr>
          <p:sp>
            <p:nvSpPr>
              <p:cNvPr id="10" name="Rounded Rectangle 9"/>
              <p:cNvSpPr/>
              <p:nvPr/>
            </p:nvSpPr>
            <p:spPr>
              <a:xfrm>
                <a:off x="530942" y="248626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Adjusted Gross Income (AGI)</a:t>
                </a:r>
              </a:p>
            </p:txBody>
          </p:sp>
          <p:sp>
            <p:nvSpPr>
              <p:cNvPr id="11" name="Rounded Rectangle 10"/>
              <p:cNvSpPr/>
              <p:nvPr/>
            </p:nvSpPr>
            <p:spPr>
              <a:xfrm>
                <a:off x="2448675" y="248626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Tax-Exempt </a:t>
                </a:r>
              </a:p>
              <a:p>
                <a:pPr algn="ctr"/>
                <a:r>
                  <a:rPr lang="en-US" sz="1200" b="1" dirty="0">
                    <a:solidFill>
                      <a:schemeClr val="tx1"/>
                    </a:solidFill>
                    <a:latin typeface="Calibri" panose="020F0502020204030204" pitchFamily="34" charset="0"/>
                  </a:rPr>
                  <a:t>Interest</a:t>
                </a:r>
              </a:p>
            </p:txBody>
          </p:sp>
          <p:sp>
            <p:nvSpPr>
              <p:cNvPr id="12" name="Rounded Rectangle 11"/>
              <p:cNvSpPr/>
              <p:nvPr/>
            </p:nvSpPr>
            <p:spPr>
              <a:xfrm>
                <a:off x="4366408" y="249609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Excluded Foreign Income</a:t>
                </a:r>
              </a:p>
            </p:txBody>
          </p:sp>
          <p:sp>
            <p:nvSpPr>
              <p:cNvPr id="13" name="Rounded Rectangle 12"/>
              <p:cNvSpPr/>
              <p:nvPr/>
            </p:nvSpPr>
            <p:spPr>
              <a:xfrm>
                <a:off x="530942" y="2960442"/>
                <a:ext cx="1691640" cy="327408"/>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1040, Line 37</a:t>
                </a:r>
              </a:p>
            </p:txBody>
          </p:sp>
          <p:sp>
            <p:nvSpPr>
              <p:cNvPr id="14" name="Rounded Rectangle 13"/>
              <p:cNvSpPr/>
              <p:nvPr/>
            </p:nvSpPr>
            <p:spPr>
              <a:xfrm>
                <a:off x="2448675" y="2950612"/>
                <a:ext cx="1691640" cy="327408"/>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1040, Line 8b</a:t>
                </a:r>
              </a:p>
            </p:txBody>
          </p:sp>
          <p:sp>
            <p:nvSpPr>
              <p:cNvPr id="15" name="Rounded Rectangle 14"/>
              <p:cNvSpPr/>
              <p:nvPr/>
            </p:nvSpPr>
            <p:spPr>
              <a:xfrm>
                <a:off x="4366408" y="2960438"/>
                <a:ext cx="1691640" cy="327408"/>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2555, Lines 45, 50</a:t>
                </a:r>
              </a:p>
            </p:txBody>
          </p:sp>
          <p:sp>
            <p:nvSpPr>
              <p:cNvPr id="16" name="Plus 15"/>
              <p:cNvSpPr/>
              <p:nvPr/>
            </p:nvSpPr>
            <p:spPr>
              <a:xfrm>
                <a:off x="2212701" y="2610432"/>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Plus 16"/>
              <p:cNvSpPr/>
              <p:nvPr/>
            </p:nvSpPr>
            <p:spPr>
              <a:xfrm>
                <a:off x="4130434" y="2612184"/>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22" name="Content Placeholder 2"/>
          <p:cNvSpPr txBox="1">
            <a:spLocks/>
          </p:cNvSpPr>
          <p:nvPr/>
        </p:nvSpPr>
        <p:spPr>
          <a:xfrm>
            <a:off x="192559" y="3700617"/>
            <a:ext cx="8229600" cy="361203"/>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Gross income for Line 7</a:t>
            </a:r>
          </a:p>
        </p:txBody>
      </p:sp>
      <p:sp>
        <p:nvSpPr>
          <p:cNvPr id="23" name="Rounded Rectangle 22"/>
          <p:cNvSpPr/>
          <p:nvPr/>
        </p:nvSpPr>
        <p:spPr>
          <a:xfrm>
            <a:off x="242508" y="4104110"/>
            <a:ext cx="8583957" cy="1111535"/>
          </a:xfrm>
          <a:prstGeom prst="roundRect">
            <a:avLst>
              <a:gd name="adj" fmla="val 0"/>
            </a:avLst>
          </a:prstGeom>
          <a:solidFill>
            <a:schemeClr val="bg1"/>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alibri" panose="020F0502020204030204" pitchFamily="34" charset="0"/>
              </a:rPr>
              <a:t>All income received in the form of money, goods, property and services that is not exempt from tax, including any income sources outside the U.S. or from the sale of your main home (even if you can exclude part or all of it)</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only the taxable portion of Social Security benefits</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income or gains but not expenses or losses from Schedules C, D and F</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Do </a:t>
            </a:r>
            <a:r>
              <a:rPr lang="en-US" sz="1400" u="sng" dirty="0">
                <a:solidFill>
                  <a:schemeClr val="tx1"/>
                </a:solidFill>
                <a:latin typeface="Calibri" panose="020F0502020204030204" pitchFamily="34" charset="0"/>
              </a:rPr>
              <a:t>not</a:t>
            </a:r>
            <a:r>
              <a:rPr lang="en-US" sz="1400" dirty="0">
                <a:solidFill>
                  <a:schemeClr val="tx1"/>
                </a:solidFill>
                <a:latin typeface="Calibri" panose="020F0502020204030204" pitchFamily="34" charset="0"/>
              </a:rPr>
              <a:t> include income of any dependents</a:t>
            </a:r>
          </a:p>
        </p:txBody>
      </p:sp>
      <p:sp>
        <p:nvSpPr>
          <p:cNvPr id="20" name="Rounded Rectangle 19"/>
          <p:cNvSpPr/>
          <p:nvPr/>
        </p:nvSpPr>
        <p:spPr>
          <a:xfrm>
            <a:off x="6116807" y="2650831"/>
            <a:ext cx="1691640" cy="45720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latin typeface="Calibri" panose="020F0502020204030204" pitchFamily="34" charset="0"/>
              </a:rPr>
              <a:t>Dependent Income</a:t>
            </a:r>
          </a:p>
        </p:txBody>
      </p:sp>
      <p:sp>
        <p:nvSpPr>
          <p:cNvPr id="24" name="Rounded Rectangle 23"/>
          <p:cNvSpPr/>
          <p:nvPr/>
        </p:nvSpPr>
        <p:spPr>
          <a:xfrm>
            <a:off x="6116807" y="3127046"/>
            <a:ext cx="1691640" cy="327408"/>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sp>
        <p:nvSpPr>
          <p:cNvPr id="25" name="Plus 24"/>
          <p:cNvSpPr/>
          <p:nvPr/>
        </p:nvSpPr>
        <p:spPr>
          <a:xfrm>
            <a:off x="5860675" y="2787083"/>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rotWithShape="1">
          <a:blip r:embed="rId2"/>
          <a:srcRect t="8225"/>
          <a:stretch/>
        </p:blipFill>
        <p:spPr>
          <a:xfrm>
            <a:off x="0" y="992240"/>
            <a:ext cx="9144000" cy="604126"/>
          </a:xfrm>
          <a:prstGeom prst="rect">
            <a:avLst/>
          </a:prstGeom>
        </p:spPr>
      </p:pic>
    </p:spTree>
    <p:extLst>
      <p:ext uri="{BB962C8B-B14F-4D97-AF65-F5344CB8AC3E}">
        <p14:creationId xmlns:p14="http://schemas.microsoft.com/office/powerpoint/2010/main" val="8613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6EFE-AFA0-4A93-8BE2-07DE748223C3}"/>
              </a:ext>
            </a:extLst>
          </p:cNvPr>
          <p:cNvSpPr>
            <a:spLocks noGrp="1"/>
          </p:cNvSpPr>
          <p:nvPr>
            <p:ph type="title"/>
          </p:nvPr>
        </p:nvSpPr>
        <p:spPr/>
        <p:txBody>
          <a:bodyPr/>
          <a:lstStyle/>
          <a:p>
            <a:r>
              <a:rPr lang="en-US" dirty="0"/>
              <a:t>In TaxSlayer</a:t>
            </a:r>
          </a:p>
        </p:txBody>
      </p:sp>
      <p:sp>
        <p:nvSpPr>
          <p:cNvPr id="3" name="Content Placeholder 2">
            <a:extLst>
              <a:ext uri="{FF2B5EF4-FFF2-40B4-BE49-F238E27FC236}">
                <a16:creationId xmlns:a16="http://schemas.microsoft.com/office/drawing/2014/main" id="{004628E2-4ED2-4479-B78A-E76B8DE0294A}"/>
              </a:ext>
            </a:extLst>
          </p:cNvPr>
          <p:cNvSpPr>
            <a:spLocks noGrp="1"/>
          </p:cNvSpPr>
          <p:nvPr>
            <p:ph idx="1"/>
          </p:nvPr>
        </p:nvSpPr>
        <p:spPr>
          <a:xfrm>
            <a:off x="364734" y="4028536"/>
            <a:ext cx="8229600" cy="1793144"/>
          </a:xfrm>
        </p:spPr>
        <p:txBody>
          <a:bodyPr/>
          <a:lstStyle/>
          <a:p>
            <a:r>
              <a:rPr lang="en-US" sz="1800" dirty="0"/>
              <a:t>TaxSlayer will determine eligibility for the household and gross income exemption. </a:t>
            </a:r>
          </a:p>
          <a:p>
            <a:r>
              <a:rPr lang="en-US" sz="1800" dirty="0"/>
              <a:t>The exemption will appear on Form 8965, whether or not you answered Yes to the question “Did you qualify for an exemption…?” </a:t>
            </a:r>
          </a:p>
        </p:txBody>
      </p:sp>
      <p:sp>
        <p:nvSpPr>
          <p:cNvPr id="4" name="Slide Number Placeholder 3">
            <a:extLst>
              <a:ext uri="{FF2B5EF4-FFF2-40B4-BE49-F238E27FC236}">
                <a16:creationId xmlns:a16="http://schemas.microsoft.com/office/drawing/2014/main" id="{5024E6D7-2FC6-4999-AD63-A4DB79061319}"/>
              </a:ext>
            </a:extLst>
          </p:cNvPr>
          <p:cNvSpPr>
            <a:spLocks noGrp="1"/>
          </p:cNvSpPr>
          <p:nvPr>
            <p:ph type="sldNum" sz="quarter" idx="12"/>
          </p:nvPr>
        </p:nvSpPr>
        <p:spPr/>
        <p:txBody>
          <a:bodyPr/>
          <a:lstStyle/>
          <a:p>
            <a:pPr algn="r"/>
            <a:fld id="{7FFE15FC-A8B6-4718-BABB-4F5309630F6C}" type="slidenum">
              <a:rPr lang="en-US" smtClean="0"/>
              <a:pPr algn="r"/>
              <a:t>19</a:t>
            </a:fld>
            <a:endParaRPr lang="en-US" dirty="0"/>
          </a:p>
        </p:txBody>
      </p:sp>
      <p:pic>
        <p:nvPicPr>
          <p:cNvPr id="5" name="Picture 4">
            <a:extLst>
              <a:ext uri="{FF2B5EF4-FFF2-40B4-BE49-F238E27FC236}">
                <a16:creationId xmlns:a16="http://schemas.microsoft.com/office/drawing/2014/main" id="{185D8DFC-7B37-482B-B665-2BA2059DFA1F}"/>
              </a:ext>
            </a:extLst>
          </p:cNvPr>
          <p:cNvPicPr>
            <a:picLocks noChangeAspect="1"/>
          </p:cNvPicPr>
          <p:nvPr/>
        </p:nvPicPr>
        <p:blipFill>
          <a:blip r:embed="rId3"/>
          <a:stretch>
            <a:fillRect/>
          </a:stretch>
        </p:blipFill>
        <p:spPr>
          <a:xfrm>
            <a:off x="606274" y="1003108"/>
            <a:ext cx="7988060" cy="2633288"/>
          </a:xfrm>
          <a:prstGeom prst="rect">
            <a:avLst/>
          </a:prstGeom>
          <a:ln>
            <a:solidFill>
              <a:schemeClr val="bg1">
                <a:lumMod val="75000"/>
              </a:schemeClr>
            </a:solidFill>
          </a:ln>
        </p:spPr>
      </p:pic>
    </p:spTree>
    <p:extLst>
      <p:ext uri="{BB962C8B-B14F-4D97-AF65-F5344CB8AC3E}">
        <p14:creationId xmlns:p14="http://schemas.microsoft.com/office/powerpoint/2010/main" val="106128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0" indent="0">
              <a:buNone/>
            </a:pPr>
            <a:r>
              <a:rPr lang="en-US" sz="2000" b="1" dirty="0">
                <a:latin typeface="Franklin Gothic Medium"/>
                <a:cs typeface="Franklin Gothic Medium"/>
              </a:rPr>
              <a:t>Webinar #1 – Basic Certification Topics</a:t>
            </a:r>
          </a:p>
          <a:p>
            <a:r>
              <a:rPr lang="en-US" sz="2000" dirty="0"/>
              <a:t>Minimum essential coverage</a:t>
            </a:r>
          </a:p>
          <a:p>
            <a:r>
              <a:rPr lang="en-US" sz="2000" dirty="0"/>
              <a:t>Shared responsibility payment</a:t>
            </a:r>
          </a:p>
          <a:p>
            <a:r>
              <a:rPr lang="en-US" sz="2000" dirty="0"/>
              <a:t>Exemptions </a:t>
            </a:r>
          </a:p>
          <a:p>
            <a:pPr marL="0" indent="0">
              <a:buNone/>
            </a:pPr>
            <a:endParaRPr lang="en-US" sz="2000" b="1" dirty="0">
              <a:latin typeface="Franklin Gothic Medium"/>
              <a:cs typeface="Franklin Gothic Medium"/>
            </a:endParaRPr>
          </a:p>
          <a:p>
            <a:pPr marL="0" indent="0">
              <a:buNone/>
            </a:pPr>
            <a:r>
              <a:rPr lang="en-US" sz="2000" b="1" dirty="0">
                <a:latin typeface="Franklin Gothic Medium"/>
                <a:cs typeface="Franklin Gothic Medium"/>
              </a:rPr>
              <a:t>Webinar #2 – Advanced Certification Topics</a:t>
            </a:r>
          </a:p>
          <a:p>
            <a:r>
              <a:rPr lang="en-US" sz="2000" dirty="0"/>
              <a:t>Reconciling the premium tax credit</a:t>
            </a:r>
          </a:p>
          <a:p>
            <a:r>
              <a:rPr lang="en-US" sz="2000" dirty="0"/>
              <a:t>Complex 1095-A issues</a:t>
            </a:r>
          </a:p>
          <a:p>
            <a:r>
              <a:rPr lang="en-US" sz="2000" dirty="0"/>
              <a:t>Review tips</a:t>
            </a:r>
            <a:endParaRPr lang="en-US" dirty="0"/>
          </a:p>
          <a:p>
            <a:pPr marL="0" indent="0">
              <a:buNone/>
            </a:pPr>
            <a:r>
              <a:rPr lang="en-US" b="1" dirty="0">
                <a:latin typeface="Franklin Gothic Medium"/>
                <a:cs typeface="Franklin Gothic Medium"/>
              </a:rPr>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237144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Form 8965, Part III</a:t>
            </a:r>
          </a:p>
        </p:txBody>
      </p:sp>
      <p:sp>
        <p:nvSpPr>
          <p:cNvPr id="3" name="Content Placeholder 2"/>
          <p:cNvSpPr>
            <a:spLocks noGrp="1"/>
          </p:cNvSpPr>
          <p:nvPr>
            <p:ph idx="1"/>
          </p:nvPr>
        </p:nvSpPr>
        <p:spPr>
          <a:xfrm>
            <a:off x="321186" y="3429726"/>
            <a:ext cx="4163723" cy="2875280"/>
          </a:xfrm>
        </p:spPr>
        <p:txBody>
          <a:bodyPr/>
          <a:lstStyle/>
          <a:p>
            <a:pPr marL="0" indent="0">
              <a:buNone/>
            </a:pPr>
            <a:r>
              <a:rPr lang="en-US" sz="1800" dirty="0">
                <a:latin typeface="Franklin Gothic Medium" panose="020B0603020102020204" pitchFamily="34" charset="0"/>
              </a:rPr>
              <a:t>IRS Individual Exemptions: </a:t>
            </a:r>
          </a:p>
          <a:p>
            <a:pPr marL="0" indent="0">
              <a:buNone/>
            </a:pPr>
            <a:r>
              <a:rPr lang="en-US" sz="1600" i="1" dirty="0">
                <a:solidFill>
                  <a:srgbClr val="000000"/>
                </a:solidFill>
              </a:rPr>
              <a:t>Use Part III to claim exemptions for individual household members</a:t>
            </a:r>
          </a:p>
          <a:p>
            <a:r>
              <a:rPr lang="en-US" sz="1600" dirty="0">
                <a:solidFill>
                  <a:srgbClr val="000000"/>
                </a:solidFill>
              </a:rPr>
              <a:t>Can be claimed monthly or for entire year</a:t>
            </a:r>
          </a:p>
          <a:p>
            <a:r>
              <a:rPr lang="en-US" sz="1600" dirty="0">
                <a:solidFill>
                  <a:srgbClr val="000000"/>
                </a:solidFill>
              </a:rPr>
              <a:t>A person can be eligible for multiple exemptions during the year, but only report one exemption per month.</a:t>
            </a:r>
          </a:p>
          <a:p>
            <a:r>
              <a:rPr lang="en-US" sz="1600" dirty="0">
                <a:solidFill>
                  <a:srgbClr val="000000"/>
                </a:solidFill>
              </a:rPr>
              <a:t>If a person is eligible for exemption for one day of the month, they can claim it for the entire month.</a:t>
            </a:r>
          </a:p>
          <a:p>
            <a:pPr marL="0" indent="0">
              <a:buNone/>
            </a:pPr>
            <a:endParaRPr lang="en-US" sz="1800" dirty="0">
              <a:solidFill>
                <a:srgbClr val="000000"/>
              </a:solidFill>
            </a:endParaRPr>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pic>
        <p:nvPicPr>
          <p:cNvPr id="12" name="Picture 11"/>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652142" y="955964"/>
            <a:ext cx="3942192" cy="5087785"/>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84909" y="4223657"/>
            <a:ext cx="4284617" cy="2081349"/>
          </a:xfrm>
          <a:prstGeom prst="roundRect">
            <a:avLst/>
          </a:prstGeom>
          <a:ln w="28575">
            <a:solidFill>
              <a:schemeClr val="tx1"/>
            </a:solidFill>
          </a:ln>
          <a:effectLst/>
        </p:spPr>
      </p:pic>
      <p:pic>
        <p:nvPicPr>
          <p:cNvPr id="7" name="Picture 6">
            <a:extLst>
              <a:ext uri="{FF2B5EF4-FFF2-40B4-BE49-F238E27FC236}">
                <a16:creationId xmlns:a16="http://schemas.microsoft.com/office/drawing/2014/main" id="{8A288A90-C016-4B8B-AEF6-3BAECE41765D}"/>
              </a:ext>
            </a:extLst>
          </p:cNvPr>
          <p:cNvPicPr>
            <a:picLocks noChangeAspect="1"/>
          </p:cNvPicPr>
          <p:nvPr/>
        </p:nvPicPr>
        <p:blipFill>
          <a:blip r:embed="rId5"/>
          <a:stretch>
            <a:fillRect/>
          </a:stretch>
        </p:blipFill>
        <p:spPr>
          <a:xfrm>
            <a:off x="528880" y="778493"/>
            <a:ext cx="8154164" cy="2119051"/>
          </a:xfrm>
          <a:prstGeom prst="rect">
            <a:avLst/>
          </a:prstGeom>
          <a:ln>
            <a:solidFill>
              <a:schemeClr val="bg1">
                <a:lumMod val="75000"/>
              </a:schemeClr>
            </a:solidFill>
          </a:ln>
        </p:spPr>
      </p:pic>
    </p:spTree>
    <p:extLst>
      <p:ext uri="{BB962C8B-B14F-4D97-AF65-F5344CB8AC3E}">
        <p14:creationId xmlns:p14="http://schemas.microsoft.com/office/powerpoint/2010/main" val="383587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Form 8965, Part III</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graphicFrame>
        <p:nvGraphicFramePr>
          <p:cNvPr id="3" name="Table 2">
            <a:extLst>
              <a:ext uri="{FF2B5EF4-FFF2-40B4-BE49-F238E27FC236}">
                <a16:creationId xmlns:a16="http://schemas.microsoft.com/office/drawing/2014/main" id="{EC2238FF-82F5-406A-8837-8E1DF597FEAD}"/>
              </a:ext>
            </a:extLst>
          </p:cNvPr>
          <p:cNvGraphicFramePr>
            <a:graphicFrameLocks noGrp="1"/>
          </p:cNvGraphicFramePr>
          <p:nvPr>
            <p:extLst>
              <p:ext uri="{D42A27DB-BD31-4B8C-83A1-F6EECF244321}">
                <p14:modId xmlns:p14="http://schemas.microsoft.com/office/powerpoint/2010/main" val="1495313979"/>
              </p:ext>
            </p:extLst>
          </p:nvPr>
        </p:nvGraphicFramePr>
        <p:xfrm>
          <a:off x="489527" y="886689"/>
          <a:ext cx="8104807" cy="5077922"/>
        </p:xfrm>
        <a:graphic>
          <a:graphicData uri="http://schemas.openxmlformats.org/drawingml/2006/table">
            <a:tbl>
              <a:tblPr firstRow="1" bandRow="1">
                <a:tableStyleId>{1E171933-4619-4E11-9A3F-F7608DF75F80}</a:tableStyleId>
              </a:tblPr>
              <a:tblGrid>
                <a:gridCol w="7195128">
                  <a:extLst>
                    <a:ext uri="{9D8B030D-6E8A-4147-A177-3AD203B41FA5}">
                      <a16:colId xmlns:a16="http://schemas.microsoft.com/office/drawing/2014/main" val="1879169380"/>
                    </a:ext>
                  </a:extLst>
                </a:gridCol>
                <a:gridCol w="909679">
                  <a:extLst>
                    <a:ext uri="{9D8B030D-6E8A-4147-A177-3AD203B41FA5}">
                      <a16:colId xmlns:a16="http://schemas.microsoft.com/office/drawing/2014/main" val="2275237033"/>
                    </a:ext>
                  </a:extLst>
                </a:gridCol>
              </a:tblGrid>
              <a:tr h="414482">
                <a:tc>
                  <a:txBody>
                    <a:bodyPr/>
                    <a:lstStyle/>
                    <a:p>
                      <a:r>
                        <a:rPr lang="en-US" dirty="0"/>
                        <a:t>Coverage Exemption</a:t>
                      </a:r>
                    </a:p>
                  </a:txBody>
                  <a:tcPr>
                    <a:solidFill>
                      <a:schemeClr val="accent4">
                        <a:lumMod val="75000"/>
                      </a:schemeClr>
                    </a:solidFill>
                  </a:tcPr>
                </a:tc>
                <a:tc>
                  <a:txBody>
                    <a:bodyPr/>
                    <a:lstStyle/>
                    <a:p>
                      <a:pPr algn="ctr"/>
                      <a:r>
                        <a:rPr lang="en-US" dirty="0"/>
                        <a:t>Code</a:t>
                      </a:r>
                    </a:p>
                  </a:txBody>
                  <a:tcPr>
                    <a:solidFill>
                      <a:schemeClr val="accent4">
                        <a:lumMod val="75000"/>
                      </a:schemeClr>
                    </a:solidFill>
                  </a:tcPr>
                </a:tc>
                <a:extLst>
                  <a:ext uri="{0D108BD9-81ED-4DB2-BD59-A6C34878D82A}">
                    <a16:rowId xmlns:a16="http://schemas.microsoft.com/office/drawing/2014/main" val="1249664641"/>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Insurance is considered unaffordable </a:t>
                      </a:r>
                      <a:r>
                        <a:rPr lang="en-US" sz="1400" dirty="0">
                          <a:solidFill>
                            <a:schemeClr val="tx1"/>
                          </a:solidFill>
                        </a:rPr>
                        <a:t>– Lowest premium would have cost more than </a:t>
                      </a:r>
                      <a:r>
                        <a:rPr lang="en-US" sz="1400" b="1" dirty="0">
                          <a:solidFill>
                            <a:schemeClr val="tx1"/>
                          </a:solidFill>
                        </a:rPr>
                        <a:t>8.16%</a:t>
                      </a:r>
                      <a:r>
                        <a:rPr lang="en-US" sz="1400" dirty="0">
                          <a:solidFill>
                            <a:schemeClr val="tx1"/>
                          </a:solidFill>
                        </a:rPr>
                        <a:t> of household income </a:t>
                      </a:r>
                    </a:p>
                  </a:txBody>
                  <a:tcPr/>
                </a:tc>
                <a:tc>
                  <a:txBody>
                    <a:bodyPr/>
                    <a:lstStyle/>
                    <a:p>
                      <a:pPr algn="ctr"/>
                      <a:r>
                        <a:rPr lang="en-US" dirty="0">
                          <a:solidFill>
                            <a:schemeClr val="tx1"/>
                          </a:solidFill>
                        </a:rPr>
                        <a:t>A</a:t>
                      </a:r>
                    </a:p>
                  </a:txBody>
                  <a:tcPr anchor="ctr"/>
                </a:tc>
                <a:extLst>
                  <a:ext uri="{0D108BD9-81ED-4DB2-BD59-A6C34878D82A}">
                    <a16:rowId xmlns:a16="http://schemas.microsoft.com/office/drawing/2014/main" val="3447293546"/>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Short coverage gap – </a:t>
                      </a:r>
                      <a:r>
                        <a:rPr lang="en-US" sz="1400" dirty="0">
                          <a:solidFill>
                            <a:schemeClr val="tx1"/>
                          </a:solidFill>
                        </a:rPr>
                        <a:t>Uninsured for less than 3 consecutive months</a:t>
                      </a:r>
                    </a:p>
                  </a:txBody>
                  <a:tcPr/>
                </a:tc>
                <a:tc>
                  <a:txBody>
                    <a:bodyPr/>
                    <a:lstStyle/>
                    <a:p>
                      <a:pPr algn="ctr"/>
                      <a:r>
                        <a:rPr lang="en-US" dirty="0">
                          <a:solidFill>
                            <a:schemeClr val="tx1"/>
                          </a:solidFill>
                        </a:rPr>
                        <a:t>B</a:t>
                      </a:r>
                    </a:p>
                  </a:txBody>
                  <a:tcPr anchor="ctr"/>
                </a:tc>
                <a:extLst>
                  <a:ext uri="{0D108BD9-81ED-4DB2-BD59-A6C34878D82A}">
                    <a16:rowId xmlns:a16="http://schemas.microsoft.com/office/drawing/2014/main" val="1456665240"/>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Citizens living abroad and certain noncitizens </a:t>
                      </a:r>
                      <a:r>
                        <a:rPr lang="en-US" sz="1400" dirty="0">
                          <a:solidFill>
                            <a:schemeClr val="tx1"/>
                          </a:solidFill>
                        </a:rPr>
                        <a:t>– Includes people who are not lawfully present</a:t>
                      </a:r>
                      <a:endParaRPr lang="en-US" sz="1400" b="1" dirty="0">
                        <a:solidFill>
                          <a:schemeClr val="tx1"/>
                        </a:solidFill>
                      </a:endParaRPr>
                    </a:p>
                  </a:txBody>
                  <a:tcPr/>
                </a:tc>
                <a:tc>
                  <a:txBody>
                    <a:bodyPr/>
                    <a:lstStyle/>
                    <a:p>
                      <a:pPr algn="ctr"/>
                      <a:r>
                        <a:rPr lang="en-US" dirty="0">
                          <a:solidFill>
                            <a:schemeClr val="tx1"/>
                          </a:solidFill>
                        </a:rPr>
                        <a:t>C</a:t>
                      </a:r>
                    </a:p>
                  </a:txBody>
                  <a:tcPr anchor="ctr"/>
                </a:tc>
                <a:extLst>
                  <a:ext uri="{0D108BD9-81ED-4DB2-BD59-A6C34878D82A}">
                    <a16:rowId xmlns:a16="http://schemas.microsoft.com/office/drawing/2014/main" val="527573027"/>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Members of a health care sharing ministry</a:t>
                      </a:r>
                    </a:p>
                  </a:txBody>
                  <a:tcPr/>
                </a:tc>
                <a:tc>
                  <a:txBody>
                    <a:bodyPr/>
                    <a:lstStyle/>
                    <a:p>
                      <a:pPr algn="ctr"/>
                      <a:r>
                        <a:rPr lang="en-US" dirty="0">
                          <a:solidFill>
                            <a:schemeClr val="tx1"/>
                          </a:solidFill>
                        </a:rPr>
                        <a:t>D</a:t>
                      </a:r>
                    </a:p>
                  </a:txBody>
                  <a:tcPr anchor="ctr"/>
                </a:tc>
                <a:extLst>
                  <a:ext uri="{0D108BD9-81ED-4DB2-BD59-A6C34878D82A}">
                    <a16:rowId xmlns:a16="http://schemas.microsoft.com/office/drawing/2014/main" val="2775246325"/>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Members of an Indian tribe or eligible for services through an Indian health care provider or the Indian Health Service</a:t>
                      </a:r>
                    </a:p>
                  </a:txBody>
                  <a:tcPr/>
                </a:tc>
                <a:tc>
                  <a:txBody>
                    <a:bodyPr/>
                    <a:lstStyle/>
                    <a:p>
                      <a:pPr algn="ctr"/>
                      <a:r>
                        <a:rPr lang="en-US" dirty="0">
                          <a:solidFill>
                            <a:schemeClr val="tx1"/>
                          </a:solidFill>
                        </a:rPr>
                        <a:t>E</a:t>
                      </a:r>
                    </a:p>
                  </a:txBody>
                  <a:tcPr anchor="ctr"/>
                </a:tc>
                <a:extLst>
                  <a:ext uri="{0D108BD9-81ED-4DB2-BD59-A6C34878D82A}">
                    <a16:rowId xmlns:a16="http://schemas.microsoft.com/office/drawing/2014/main" val="2978120795"/>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Incarceration</a:t>
                      </a:r>
                    </a:p>
                  </a:txBody>
                  <a:tcPr/>
                </a:tc>
                <a:tc>
                  <a:txBody>
                    <a:bodyPr/>
                    <a:lstStyle/>
                    <a:p>
                      <a:pPr algn="ctr"/>
                      <a:r>
                        <a:rPr lang="en-US" dirty="0">
                          <a:solidFill>
                            <a:schemeClr val="tx1"/>
                          </a:solidFill>
                        </a:rPr>
                        <a:t>F</a:t>
                      </a:r>
                    </a:p>
                  </a:txBody>
                  <a:tcPr anchor="ctr"/>
                </a:tc>
                <a:extLst>
                  <a:ext uri="{0D108BD9-81ED-4DB2-BD59-A6C34878D82A}">
                    <a16:rowId xmlns:a16="http://schemas.microsoft.com/office/drawing/2014/main" val="4170094593"/>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Aggregate self-only coverage is considered unaffordable </a:t>
                      </a:r>
                      <a:r>
                        <a:rPr lang="en-US" sz="1400" dirty="0">
                          <a:solidFill>
                            <a:schemeClr val="tx1"/>
                          </a:solidFill>
                        </a:rPr>
                        <a:t>– Total cost of two or more family members’ aggregate self-only coverage is more than </a:t>
                      </a:r>
                      <a:r>
                        <a:rPr lang="en-US" sz="1400" b="1" dirty="0">
                          <a:solidFill>
                            <a:schemeClr val="tx1"/>
                          </a:solidFill>
                        </a:rPr>
                        <a:t>8.16% </a:t>
                      </a:r>
                      <a:r>
                        <a:rPr lang="en-US" sz="1400" dirty="0">
                          <a:solidFill>
                            <a:schemeClr val="tx1"/>
                          </a:solidFill>
                        </a:rPr>
                        <a:t>of household income</a:t>
                      </a:r>
                    </a:p>
                  </a:txBody>
                  <a:tcPr/>
                </a:tc>
                <a:tc>
                  <a:txBody>
                    <a:bodyPr/>
                    <a:lstStyle/>
                    <a:p>
                      <a:pPr algn="ctr"/>
                      <a:r>
                        <a:rPr lang="en-US" dirty="0">
                          <a:solidFill>
                            <a:schemeClr val="tx1"/>
                          </a:solidFill>
                        </a:rPr>
                        <a:t>G</a:t>
                      </a:r>
                    </a:p>
                  </a:txBody>
                  <a:tcPr anchor="ctr"/>
                </a:tc>
                <a:extLst>
                  <a:ext uri="{0D108BD9-81ED-4DB2-BD59-A6C34878D82A}">
                    <a16:rowId xmlns:a16="http://schemas.microsoft.com/office/drawing/2014/main" val="2734496587"/>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Resident of a state that did not expand Medicaid</a:t>
                      </a:r>
                    </a:p>
                  </a:txBody>
                  <a:tcPr/>
                </a:tc>
                <a:tc>
                  <a:txBody>
                    <a:bodyPr/>
                    <a:lstStyle/>
                    <a:p>
                      <a:pPr algn="ctr"/>
                      <a:r>
                        <a:rPr lang="en-US" dirty="0">
                          <a:solidFill>
                            <a:schemeClr val="tx1"/>
                          </a:solidFill>
                        </a:rPr>
                        <a:t>G</a:t>
                      </a:r>
                    </a:p>
                  </a:txBody>
                  <a:tcPr anchor="ctr"/>
                </a:tc>
                <a:extLst>
                  <a:ext uri="{0D108BD9-81ED-4DB2-BD59-A6C34878D82A}">
                    <a16:rowId xmlns:a16="http://schemas.microsoft.com/office/drawing/2014/main" val="1229252289"/>
                  </a:ext>
                </a:extLst>
              </a:tr>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Member of the tax household born or adopted or died during the year</a:t>
                      </a:r>
                    </a:p>
                  </a:txBody>
                  <a:tcPr/>
                </a:tc>
                <a:tc>
                  <a:txBody>
                    <a:bodyPr/>
                    <a:lstStyle/>
                    <a:p>
                      <a:pPr algn="ctr"/>
                      <a:r>
                        <a:rPr lang="en-US" dirty="0">
                          <a:solidFill>
                            <a:schemeClr val="tx1"/>
                          </a:solidFill>
                        </a:rPr>
                        <a:t>H</a:t>
                      </a:r>
                    </a:p>
                  </a:txBody>
                  <a:tcPr anchor="ctr"/>
                </a:tc>
                <a:extLst>
                  <a:ext uri="{0D108BD9-81ED-4DB2-BD59-A6C34878D82A}">
                    <a16:rowId xmlns:a16="http://schemas.microsoft.com/office/drawing/2014/main" val="314917275"/>
                  </a:ext>
                </a:extLst>
              </a:tr>
            </a:tbl>
          </a:graphicData>
        </a:graphic>
      </p:graphicFrame>
    </p:spTree>
    <p:extLst>
      <p:ext uri="{BB962C8B-B14F-4D97-AF65-F5344CB8AC3E}">
        <p14:creationId xmlns:p14="http://schemas.microsoft.com/office/powerpoint/2010/main" val="135320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19C4-B33E-49B4-9B9E-8FF02304FE75}"/>
              </a:ext>
            </a:extLst>
          </p:cNvPr>
          <p:cNvSpPr>
            <a:spLocks noGrp="1"/>
          </p:cNvSpPr>
          <p:nvPr>
            <p:ph type="title"/>
          </p:nvPr>
        </p:nvSpPr>
        <p:spPr/>
        <p:txBody>
          <a:bodyPr/>
          <a:lstStyle/>
          <a:p>
            <a:r>
              <a:rPr lang="en-US" dirty="0"/>
              <a:t>In TaxSlayer</a:t>
            </a:r>
          </a:p>
        </p:txBody>
      </p:sp>
      <p:sp>
        <p:nvSpPr>
          <p:cNvPr id="4" name="Slide Number Placeholder 3">
            <a:extLst>
              <a:ext uri="{FF2B5EF4-FFF2-40B4-BE49-F238E27FC236}">
                <a16:creationId xmlns:a16="http://schemas.microsoft.com/office/drawing/2014/main" id="{63ED5586-6358-48F7-8BE5-4D94F957391A}"/>
              </a:ext>
            </a:extLst>
          </p:cNvPr>
          <p:cNvSpPr>
            <a:spLocks noGrp="1"/>
          </p:cNvSpPr>
          <p:nvPr>
            <p:ph type="sldNum" sz="quarter" idx="12"/>
          </p:nvPr>
        </p:nvSpPr>
        <p:spPr/>
        <p:txBody>
          <a:bodyPr/>
          <a:lstStyle/>
          <a:p>
            <a:pPr algn="r"/>
            <a:fld id="{7FFE15FC-A8B6-4718-BABB-4F5309630F6C}" type="slidenum">
              <a:rPr lang="en-US" smtClean="0"/>
              <a:pPr algn="r"/>
              <a:t>22</a:t>
            </a:fld>
            <a:endParaRPr lang="en-US" dirty="0"/>
          </a:p>
        </p:txBody>
      </p:sp>
      <p:pic>
        <p:nvPicPr>
          <p:cNvPr id="5" name="Picture 4">
            <a:extLst>
              <a:ext uri="{FF2B5EF4-FFF2-40B4-BE49-F238E27FC236}">
                <a16:creationId xmlns:a16="http://schemas.microsoft.com/office/drawing/2014/main" id="{41B0679B-0600-4DAA-AD90-7C76DA2420C0}"/>
              </a:ext>
            </a:extLst>
          </p:cNvPr>
          <p:cNvPicPr>
            <a:picLocks noChangeAspect="1"/>
          </p:cNvPicPr>
          <p:nvPr/>
        </p:nvPicPr>
        <p:blipFill rotWithShape="1">
          <a:blip r:embed="rId2"/>
          <a:srcRect b="18509"/>
          <a:stretch/>
        </p:blipFill>
        <p:spPr>
          <a:xfrm>
            <a:off x="230909" y="2966054"/>
            <a:ext cx="8686800" cy="3192812"/>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E32E466E-5313-4967-8731-1A05A1AFA961}"/>
              </a:ext>
            </a:extLst>
          </p:cNvPr>
          <p:cNvPicPr>
            <a:picLocks noChangeAspect="1"/>
          </p:cNvPicPr>
          <p:nvPr/>
        </p:nvPicPr>
        <p:blipFill rotWithShape="1">
          <a:blip r:embed="rId3"/>
          <a:srcRect b="28286"/>
          <a:stretch/>
        </p:blipFill>
        <p:spPr>
          <a:xfrm>
            <a:off x="230909" y="807436"/>
            <a:ext cx="8686800" cy="2050272"/>
          </a:xfrm>
          <a:prstGeom prst="rect">
            <a:avLst/>
          </a:prstGeom>
          <a:ln>
            <a:solidFill>
              <a:schemeClr val="bg1">
                <a:lumMod val="75000"/>
              </a:schemeClr>
            </a:solidFill>
          </a:ln>
        </p:spPr>
      </p:pic>
    </p:spTree>
    <p:extLst>
      <p:ext uri="{BB962C8B-B14F-4D97-AF65-F5344CB8AC3E}">
        <p14:creationId xmlns:p14="http://schemas.microsoft.com/office/powerpoint/2010/main" val="372790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Short Coverage Gap</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sp>
        <p:nvSpPr>
          <p:cNvPr id="3" name="Rectangle 2"/>
          <p:cNvSpPr/>
          <p:nvPr/>
        </p:nvSpPr>
        <p:spPr>
          <a:xfrm>
            <a:off x="308608" y="1429515"/>
            <a:ext cx="8439245" cy="488629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000" b="1"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a:solidFill>
                  <a:schemeClr val="tx1"/>
                </a:solidFill>
                <a:latin typeface="Franklin Gothic Book" panose="020B0503020102020204" pitchFamily="34" charset="0"/>
              </a:rPr>
              <a:t>A coverage gap of </a:t>
            </a:r>
            <a:r>
              <a:rPr lang="en-US" sz="1600" b="1" i="1" dirty="0">
                <a:solidFill>
                  <a:schemeClr val="tx1"/>
                </a:solidFill>
                <a:latin typeface="Franklin Gothic Book" panose="020B0503020102020204" pitchFamily="34" charset="0"/>
              </a:rPr>
              <a:t>less than </a:t>
            </a:r>
            <a:r>
              <a:rPr lang="en-US" sz="1600" b="1" dirty="0">
                <a:solidFill>
                  <a:schemeClr val="tx1"/>
                </a:solidFill>
                <a:latin typeface="Franklin Gothic Book" panose="020B0503020102020204" pitchFamily="34" charset="0"/>
              </a:rPr>
              <a:t>3 months (so, 1 or 2 months)</a:t>
            </a:r>
            <a:r>
              <a:rPr lang="en-US" sz="1600" dirty="0">
                <a:solidFill>
                  <a:schemeClr val="tx1"/>
                </a:solidFill>
                <a:latin typeface="Franklin Gothic Book" panose="020B0503020102020204" pitchFamily="34" charset="0"/>
              </a:rPr>
              <a:t>.  If the coverage gap is 3 months or longer, none of the months in the gap qualify for exemption. Apply to the first gap in coverage.</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If Bob is uninsured January 1 to March 31, the exemption does not apply to </a:t>
            </a:r>
            <a:r>
              <a:rPr lang="en-US" sz="1400" i="1" dirty="0">
                <a:solidFill>
                  <a:schemeClr val="tx1"/>
                </a:solidFill>
                <a:latin typeface="Franklin Gothic Book" panose="020B0503020102020204" pitchFamily="34" charset="0"/>
              </a:rPr>
              <a:t>any</a:t>
            </a:r>
            <a:r>
              <a:rPr lang="en-US" sz="1400" dirty="0">
                <a:solidFill>
                  <a:schemeClr val="tx1"/>
                </a:solidFill>
                <a:latin typeface="Franklin Gothic Book" panose="020B0503020102020204" pitchFamily="34" charset="0"/>
              </a:rPr>
              <a:t> of those months because the gap is not </a:t>
            </a:r>
            <a:r>
              <a:rPr lang="en-US" sz="1400" i="1" dirty="0">
                <a:solidFill>
                  <a:schemeClr val="tx1"/>
                </a:solidFill>
                <a:latin typeface="Franklin Gothic Book" panose="020B0503020102020204" pitchFamily="34" charset="0"/>
              </a:rPr>
              <a:t>less than </a:t>
            </a:r>
            <a:r>
              <a:rPr lang="en-US" sz="1400" dirty="0">
                <a:solidFill>
                  <a:schemeClr val="tx1"/>
                </a:solidFill>
                <a:latin typeface="Franklin Gothic Book" panose="020B0503020102020204" pitchFamily="34" charset="0"/>
              </a:rPr>
              <a:t>3 months. </a:t>
            </a:r>
          </a:p>
          <a:p>
            <a:pPr lvl="1">
              <a:spcBef>
                <a:spcPts val="300"/>
              </a:spcBef>
              <a:buClr>
                <a:schemeClr val="tx2">
                  <a:lumMod val="60000"/>
                  <a:lumOff val="40000"/>
                </a:schemeClr>
              </a:buClr>
            </a:pPr>
            <a:endParaRPr lang="en-US" sz="1000" dirty="0">
              <a:solidFill>
                <a:schemeClr val="tx1"/>
              </a:solidFill>
              <a:latin typeface="Franklin Gothic Book" panose="020B0503020102020204" pitchFamily="34" charset="0"/>
            </a:endParaRPr>
          </a:p>
          <a:p>
            <a:pPr marL="231775" indent="-231775">
              <a:spcBef>
                <a:spcPts val="300"/>
              </a:spcBef>
              <a:buClr>
                <a:schemeClr val="tx2">
                  <a:lumMod val="60000"/>
                  <a:lumOff val="40000"/>
                </a:schemeClr>
              </a:buClr>
              <a:buFont typeface="Arial"/>
              <a:buChar char="•"/>
            </a:pPr>
            <a:r>
              <a:rPr lang="en-US" sz="1600" b="1" dirty="0">
                <a:solidFill>
                  <a:schemeClr val="tx1"/>
                </a:solidFill>
                <a:latin typeface="Franklin Gothic Book" panose="020B0503020102020204" pitchFamily="34" charset="0"/>
              </a:rPr>
              <a:t>A person is considered to have coverage for the entire month if they have coverage for one day in the month.</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 If Bob is uninsured January 5 to April 28, the exemption </a:t>
            </a:r>
            <a:r>
              <a:rPr lang="en-US" sz="1400" i="1" dirty="0">
                <a:solidFill>
                  <a:schemeClr val="tx1"/>
                </a:solidFill>
                <a:latin typeface="Franklin Gothic Book" panose="020B0503020102020204" pitchFamily="34" charset="0"/>
              </a:rPr>
              <a:t>does </a:t>
            </a:r>
            <a:r>
              <a:rPr lang="en-US" sz="1400" dirty="0">
                <a:solidFill>
                  <a:schemeClr val="tx1"/>
                </a:solidFill>
                <a:latin typeface="Franklin Gothic Book" panose="020B0503020102020204" pitchFamily="34" charset="0"/>
              </a:rPr>
              <a:t>apply for February and March. He is considered insured in January and April so there are only 2 months in the gap.</a:t>
            </a:r>
          </a:p>
          <a:p>
            <a:pPr marL="225425" indent="-225425">
              <a:spcBef>
                <a:spcPts val="300"/>
              </a:spcBef>
              <a:buClr>
                <a:schemeClr val="tx2">
                  <a:lumMod val="60000"/>
                  <a:lumOff val="40000"/>
                </a:schemeClr>
              </a:buClr>
              <a:buFont typeface="Arial"/>
              <a:buChar char="•"/>
            </a:pPr>
            <a:endParaRPr lang="en-US" sz="1000" b="1" dirty="0">
              <a:solidFill>
                <a:schemeClr val="tx1"/>
              </a:solidFill>
              <a:latin typeface="Franklin Gothic Book" panose="020B0503020102020204" pitchFamily="34" charset="0"/>
            </a:endParaRPr>
          </a:p>
          <a:p>
            <a:pPr marL="225425" indent="-225425">
              <a:spcBef>
                <a:spcPts val="300"/>
              </a:spcBef>
              <a:buClr>
                <a:schemeClr val="tx2">
                  <a:lumMod val="60000"/>
                  <a:lumOff val="40000"/>
                </a:schemeClr>
              </a:buClr>
              <a:buFont typeface="Arial"/>
              <a:buChar char="•"/>
            </a:pPr>
            <a:r>
              <a:rPr lang="en-US" sz="1600" b="1" dirty="0">
                <a:solidFill>
                  <a:schemeClr val="tx1"/>
                </a:solidFill>
                <a:latin typeface="Franklin Gothic Book" panose="020B0503020102020204" pitchFamily="34" charset="0"/>
              </a:rPr>
              <a:t>Months covered by another exemption are treated like months with coverage. </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 Bob has coverage January to March, is uninsured in April and May, and is eligible for the affordability exemption June to December. Even though Bob was uninsured April to December, he is eligible for a short gap exemption for April and May.</a:t>
            </a:r>
            <a:endParaRPr lang="en-US" sz="10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000"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a:solidFill>
                  <a:schemeClr val="tx1"/>
                </a:solidFill>
                <a:latin typeface="Franklin Gothic Book" panose="020B0503020102020204" pitchFamily="34" charset="0"/>
              </a:rPr>
              <a:t>There is a look-back but no look-forward</a:t>
            </a:r>
            <a:r>
              <a:rPr lang="en-US" sz="1600" dirty="0">
                <a:solidFill>
                  <a:schemeClr val="tx1"/>
                </a:solidFill>
                <a:latin typeface="Franklin Gothic Book" panose="020B0503020102020204" pitchFamily="34" charset="0"/>
              </a:rPr>
              <a:t>. </a:t>
            </a:r>
            <a:r>
              <a:rPr lang="en-US" sz="1400" dirty="0">
                <a:solidFill>
                  <a:schemeClr val="tx1"/>
                </a:solidFill>
                <a:latin typeface="Franklin Gothic Book" panose="020B0503020102020204" pitchFamily="34" charset="0"/>
              </a:rPr>
              <a:t>Consecutive uninsured months at the end of 2016 count toward a gap at the start of 2017; uninsured months in 2018 do not. </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If Bob is uninsured Dec 2016, Jan and Feb 2017, he doesn’t qualify for this exemption in 2017 because the gap is not less than 3 months.</a:t>
            </a:r>
            <a:r>
              <a:rPr lang="en-US" sz="1600" dirty="0">
                <a:solidFill>
                  <a:schemeClr val="tx1"/>
                </a:solidFill>
                <a:latin typeface="Franklin Gothic Book" panose="020B0503020102020204" pitchFamily="34" charset="0"/>
              </a:rPr>
              <a:t>  </a:t>
            </a:r>
          </a:p>
        </p:txBody>
      </p:sp>
      <p:graphicFrame>
        <p:nvGraphicFramePr>
          <p:cNvPr id="5" name="Table 4">
            <a:extLst>
              <a:ext uri="{FF2B5EF4-FFF2-40B4-BE49-F238E27FC236}">
                <a16:creationId xmlns:a16="http://schemas.microsoft.com/office/drawing/2014/main" id="{BE0FB1DE-DD48-4F68-A3EE-E8F1CF626781}"/>
              </a:ext>
            </a:extLst>
          </p:cNvPr>
          <p:cNvGraphicFramePr>
            <a:graphicFrameLocks noGrp="1"/>
          </p:cNvGraphicFramePr>
          <p:nvPr>
            <p:extLst>
              <p:ext uri="{D42A27DB-BD31-4B8C-83A1-F6EECF244321}">
                <p14:modId xmlns:p14="http://schemas.microsoft.com/office/powerpoint/2010/main" val="564318127"/>
              </p:ext>
            </p:extLst>
          </p:nvPr>
        </p:nvGraphicFramePr>
        <p:xfrm>
          <a:off x="308609" y="955675"/>
          <a:ext cx="8439244" cy="518160"/>
        </p:xfrm>
        <a:graphic>
          <a:graphicData uri="http://schemas.openxmlformats.org/drawingml/2006/table">
            <a:tbl>
              <a:tblPr firstRow="1" bandRow="1">
                <a:tableStyleId>{1E171933-4619-4E11-9A3F-F7608DF75F80}</a:tableStyleId>
              </a:tblPr>
              <a:tblGrid>
                <a:gridCol w="7492028">
                  <a:extLst>
                    <a:ext uri="{9D8B030D-6E8A-4147-A177-3AD203B41FA5}">
                      <a16:colId xmlns:a16="http://schemas.microsoft.com/office/drawing/2014/main" val="1725333031"/>
                    </a:ext>
                  </a:extLst>
                </a:gridCol>
                <a:gridCol w="947216">
                  <a:extLst>
                    <a:ext uri="{9D8B030D-6E8A-4147-A177-3AD203B41FA5}">
                      <a16:colId xmlns:a16="http://schemas.microsoft.com/office/drawing/2014/main" val="3014133639"/>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Short coverage gap </a:t>
                      </a:r>
                      <a:r>
                        <a:rPr lang="en-US" sz="1600" b="0" dirty="0">
                          <a:solidFill>
                            <a:schemeClr val="tx1"/>
                          </a:solidFill>
                        </a:rPr>
                        <a:t>– Uninsured for less than 3 consecutive months</a:t>
                      </a:r>
                    </a:p>
                  </a:txBody>
                  <a:tcPr anchor="ctr">
                    <a:solidFill>
                      <a:schemeClr val="accent4">
                        <a:lumMod val="20000"/>
                        <a:lumOff val="80000"/>
                      </a:schemeClr>
                    </a:solidFill>
                  </a:tcPr>
                </a:tc>
                <a:tc>
                  <a:txBody>
                    <a:bodyPr/>
                    <a:lstStyle/>
                    <a:p>
                      <a:pPr algn="ctr"/>
                      <a:r>
                        <a:rPr lang="en-US" sz="1600" dirty="0">
                          <a:solidFill>
                            <a:schemeClr val="tx1"/>
                          </a:solidFill>
                        </a:rPr>
                        <a:t>B</a:t>
                      </a:r>
                    </a:p>
                  </a:txBody>
                  <a:tcPr anchor="ctr">
                    <a:solidFill>
                      <a:schemeClr val="accent4">
                        <a:lumMod val="20000"/>
                        <a:lumOff val="80000"/>
                      </a:schemeClr>
                    </a:solidFill>
                  </a:tcPr>
                </a:tc>
                <a:extLst>
                  <a:ext uri="{0D108BD9-81ED-4DB2-BD59-A6C34878D82A}">
                    <a16:rowId xmlns:a16="http://schemas.microsoft.com/office/drawing/2014/main" val="3414792858"/>
                  </a:ext>
                </a:extLst>
              </a:tr>
            </a:tbl>
          </a:graphicData>
        </a:graphic>
      </p:graphicFrame>
    </p:spTree>
    <p:extLst>
      <p:ext uri="{BB962C8B-B14F-4D97-AF65-F5344CB8AC3E}">
        <p14:creationId xmlns:p14="http://schemas.microsoft.com/office/powerpoint/2010/main" val="230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7668"/>
            <a:ext cx="8492611" cy="516966"/>
          </a:xfrm>
        </p:spPr>
        <p:txBody>
          <a:bodyPr/>
          <a:lstStyle/>
          <a:p>
            <a:r>
              <a:rPr lang="en-US" dirty="0"/>
              <a:t>IRS Exemptions: Certain Noncitizens</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24</a:t>
            </a:fld>
            <a:endParaRPr lang="en-US" dirty="0"/>
          </a:p>
        </p:txBody>
      </p:sp>
      <p:sp>
        <p:nvSpPr>
          <p:cNvPr id="18" name="Rectangle 17"/>
          <p:cNvSpPr/>
          <p:nvPr/>
        </p:nvSpPr>
        <p:spPr>
          <a:xfrm>
            <a:off x="272999" y="1371773"/>
            <a:ext cx="8498594" cy="4862269"/>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lvl="0" defTabSz="457200">
              <a:spcBef>
                <a:spcPct val="20000"/>
              </a:spcBef>
              <a:buClr>
                <a:srgbClr val="1F497D">
                  <a:lumMod val="60000"/>
                  <a:lumOff val="40000"/>
                </a:srgbClr>
              </a:buClr>
            </a:pPr>
            <a:r>
              <a:rPr lang="en-US" sz="1600" b="1" dirty="0">
                <a:solidFill>
                  <a:schemeClr val="tx1"/>
                </a:solidFill>
                <a:latin typeface="Franklin Gothic Book" panose="020B0503020102020204" pitchFamily="34" charset="0"/>
              </a:rPr>
              <a:t>This exemption applies to:</a:t>
            </a:r>
          </a:p>
          <a:p>
            <a:pPr marL="233363" lvl="0"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Individuals who are not U.S. citizens, nationals or lawfully present (i.e., undocumented immigrants)</a:t>
            </a:r>
          </a:p>
          <a:p>
            <a:pPr marL="233363" lvl="0"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Some other </a:t>
            </a:r>
            <a:r>
              <a:rPr lang="en-US" sz="1600" dirty="0">
                <a:solidFill>
                  <a:srgbClr val="000000"/>
                </a:solidFill>
                <a:latin typeface="Franklin Gothic Book" panose="020B0503020102020204" pitchFamily="34" charset="0"/>
              </a:rPr>
              <a:t>citizens living outside </a:t>
            </a:r>
            <a:r>
              <a:rPr lang="en-US" sz="1600" dirty="0">
                <a:solidFill>
                  <a:schemeClr val="tx1"/>
                </a:solidFill>
                <a:latin typeface="Franklin Gothic Book" panose="020B0503020102020204" pitchFamily="34" charset="0"/>
              </a:rPr>
              <a:t>of the U.S., residents of territories, and 1040NR (or 1040NR-EZ) filers.</a:t>
            </a:r>
          </a:p>
          <a:p>
            <a:pPr marL="233363" indent="-233363" defTabSz="457200">
              <a:spcBef>
                <a:spcPct val="20000"/>
              </a:spcBef>
              <a:buClr>
                <a:srgbClr val="1F497D">
                  <a:lumMod val="60000"/>
                  <a:lumOff val="40000"/>
                </a:srgbClr>
              </a:buClr>
              <a:buFont typeface="Arial"/>
              <a:buChar char="•"/>
            </a:pPr>
            <a:endParaRPr lang="en-US" sz="1600" b="1" u="sng" dirty="0">
              <a:solidFill>
                <a:schemeClr val="tx1"/>
              </a:solidFill>
              <a:latin typeface="Franklin Gothic Book" panose="020B0503020102020204" pitchFamily="34" charset="0"/>
            </a:endParaRPr>
          </a:p>
          <a:p>
            <a:pPr defTabSz="457200">
              <a:spcBef>
                <a:spcPct val="20000"/>
              </a:spcBef>
              <a:buClr>
                <a:srgbClr val="1F497D">
                  <a:lumMod val="60000"/>
                  <a:lumOff val="40000"/>
                </a:srgbClr>
              </a:buClr>
            </a:pPr>
            <a:r>
              <a:rPr lang="en-US" sz="1600" b="1" i="1" dirty="0">
                <a:solidFill>
                  <a:schemeClr val="tx1"/>
                </a:solidFill>
                <a:latin typeface="Franklin Gothic Book" panose="020B0503020102020204" pitchFamily="34" charset="0"/>
              </a:rPr>
              <a:t>How do I identify someone who is eligible for this exemption? </a:t>
            </a:r>
          </a:p>
          <a:p>
            <a:pPr marL="233363"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Consult the list of immigration statuses that qualify a person for help with health costs. If the person’s status is </a:t>
            </a:r>
            <a:r>
              <a:rPr lang="en-US" sz="1600" u="sng" dirty="0">
                <a:solidFill>
                  <a:schemeClr val="tx1"/>
                </a:solidFill>
                <a:latin typeface="Franklin Gothic Book" panose="020B0503020102020204" pitchFamily="34" charset="0"/>
              </a:rPr>
              <a:t>not</a:t>
            </a:r>
            <a:r>
              <a:rPr lang="en-US" sz="1600" dirty="0">
                <a:solidFill>
                  <a:schemeClr val="tx1"/>
                </a:solidFill>
                <a:latin typeface="Franklin Gothic Book" panose="020B0503020102020204" pitchFamily="34" charset="0"/>
              </a:rPr>
              <a:t> on this list, they are eligible for this exemption. </a:t>
            </a:r>
          </a:p>
          <a:p>
            <a:pPr marL="233363" indent="-233363" defTabSz="457200">
              <a:spcBef>
                <a:spcPct val="20000"/>
              </a:spcBef>
              <a:buClr>
                <a:srgbClr val="1F497D">
                  <a:lumMod val="60000"/>
                  <a:lumOff val="40000"/>
                </a:srgbClr>
              </a:buClr>
              <a:buFont typeface="Arial"/>
              <a:buChar char="•"/>
            </a:pPr>
            <a:r>
              <a:rPr lang="en-US" sz="1600" dirty="0">
                <a:solidFill>
                  <a:schemeClr val="accent4">
                    <a:lumMod val="60000"/>
                    <a:lumOff val="40000"/>
                  </a:schemeClr>
                </a:solidFill>
                <a:latin typeface="Franklin Gothic Book" panose="020B0503020102020204" pitchFamily="34" charset="0"/>
                <a:hlinkClick r:id="rId2"/>
              </a:rPr>
              <a:t>https://www.healthcare.gov/immigrants/immigration-status/</a:t>
            </a:r>
            <a:endParaRPr lang="en-US" sz="1600" dirty="0">
              <a:solidFill>
                <a:schemeClr val="accent4">
                  <a:lumMod val="60000"/>
                  <a:lumOff val="40000"/>
                </a:schemeClr>
              </a:solidFill>
              <a:latin typeface="Franklin Gothic Book" panose="020B0503020102020204" pitchFamily="34" charset="0"/>
            </a:endParaRPr>
          </a:p>
          <a:p>
            <a:pPr defTabSz="457200">
              <a:spcBef>
                <a:spcPct val="20000"/>
              </a:spcBef>
              <a:buClr>
                <a:srgbClr val="1F497D">
                  <a:lumMod val="60000"/>
                  <a:lumOff val="40000"/>
                </a:srgbClr>
              </a:buClr>
            </a:pPr>
            <a:endParaRPr lang="en-US" sz="1600" dirty="0">
              <a:solidFill>
                <a:schemeClr val="tx1"/>
              </a:solidFill>
              <a:latin typeface="Franklin Gothic Book" panose="020B0503020102020204" pitchFamily="34" charset="0"/>
            </a:endParaRPr>
          </a:p>
          <a:p>
            <a:pPr defTabSz="457200">
              <a:spcBef>
                <a:spcPct val="20000"/>
              </a:spcBef>
              <a:buClr>
                <a:srgbClr val="1F497D">
                  <a:lumMod val="60000"/>
                  <a:lumOff val="40000"/>
                </a:srgbClr>
              </a:buClr>
            </a:pPr>
            <a:r>
              <a:rPr lang="en-US" sz="1600" b="1" i="1" dirty="0">
                <a:solidFill>
                  <a:schemeClr val="tx1"/>
                </a:solidFill>
                <a:latin typeface="Franklin Gothic Book" panose="020B0503020102020204" pitchFamily="34" charset="0"/>
              </a:rPr>
              <a:t>Does everyone with an ITIN get this exemption?</a:t>
            </a:r>
          </a:p>
          <a:p>
            <a:pPr marL="285750" indent="-285750"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Many people with ITINs will be eligible for this exemption. </a:t>
            </a:r>
          </a:p>
          <a:p>
            <a:pPr marL="285750" indent="-285750"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Some people with SSNs are eligible, too. </a:t>
            </a:r>
          </a:p>
          <a:p>
            <a:pPr marL="742950" lvl="1" indent="-285750" defTabSz="457200">
              <a:spcBef>
                <a:spcPct val="20000"/>
              </a:spcBef>
              <a:buClr>
                <a:srgbClr val="1F497D">
                  <a:lumMod val="60000"/>
                  <a:lumOff val="40000"/>
                </a:srgbClr>
              </a:buClr>
              <a:buFont typeface="Arial"/>
              <a:buChar char="•"/>
            </a:pPr>
            <a:r>
              <a:rPr lang="en-US" sz="1400" b="1" i="1" dirty="0">
                <a:solidFill>
                  <a:schemeClr val="tx1"/>
                </a:solidFill>
                <a:latin typeface="Franklin Gothic Book" panose="020B0503020102020204" pitchFamily="34" charset="0"/>
              </a:rPr>
              <a:t>Example:</a:t>
            </a:r>
            <a:r>
              <a:rPr lang="en-US" sz="1400" dirty="0">
                <a:solidFill>
                  <a:schemeClr val="tx1"/>
                </a:solidFill>
                <a:latin typeface="Franklin Gothic Book" panose="020B0503020102020204" pitchFamily="34" charset="0"/>
              </a:rPr>
              <a:t>  A lawful social security number but not an eligible immigration status. E.g., a person who is a Deferred Action for Childhood Arrivals (DACA) grantee (“Dreamer”) can claim the exemption, despite having an SSN.</a:t>
            </a:r>
          </a:p>
          <a:p>
            <a:pPr marL="233363" lvl="0" indent="-233363" defTabSz="457200">
              <a:spcBef>
                <a:spcPct val="20000"/>
              </a:spcBef>
              <a:buClr>
                <a:srgbClr val="1F497D">
                  <a:lumMod val="60000"/>
                  <a:lumOff val="40000"/>
                </a:srgbClr>
              </a:buClr>
              <a:buFont typeface="Arial"/>
              <a:buChar char="•"/>
            </a:pPr>
            <a:endParaRPr lang="en-US" sz="1600" dirty="0">
              <a:solidFill>
                <a:schemeClr val="tx1"/>
              </a:solidFill>
              <a:latin typeface="Franklin Gothic Book" panose="020B0503020102020204" pitchFamily="34" charset="0"/>
            </a:endParaRPr>
          </a:p>
        </p:txBody>
      </p:sp>
      <p:graphicFrame>
        <p:nvGraphicFramePr>
          <p:cNvPr id="3" name="Table 2">
            <a:extLst>
              <a:ext uri="{FF2B5EF4-FFF2-40B4-BE49-F238E27FC236}">
                <a16:creationId xmlns:a16="http://schemas.microsoft.com/office/drawing/2014/main" id="{8E6C7B0A-E4CE-438C-A5EA-21BC7FE78CC5}"/>
              </a:ext>
            </a:extLst>
          </p:cNvPr>
          <p:cNvGraphicFramePr>
            <a:graphicFrameLocks noGrp="1"/>
          </p:cNvGraphicFramePr>
          <p:nvPr>
            <p:extLst>
              <p:ext uri="{D42A27DB-BD31-4B8C-83A1-F6EECF244321}">
                <p14:modId xmlns:p14="http://schemas.microsoft.com/office/powerpoint/2010/main" val="975179812"/>
              </p:ext>
            </p:extLst>
          </p:nvPr>
        </p:nvGraphicFramePr>
        <p:xfrm>
          <a:off x="272999" y="792653"/>
          <a:ext cx="8498594" cy="579120"/>
        </p:xfrm>
        <a:graphic>
          <a:graphicData uri="http://schemas.openxmlformats.org/drawingml/2006/table">
            <a:tbl>
              <a:tblPr firstRow="1" bandRow="1">
                <a:tableStyleId>{1E171933-4619-4E11-9A3F-F7608DF75F80}</a:tableStyleId>
              </a:tblPr>
              <a:tblGrid>
                <a:gridCol w="7544717">
                  <a:extLst>
                    <a:ext uri="{9D8B030D-6E8A-4147-A177-3AD203B41FA5}">
                      <a16:colId xmlns:a16="http://schemas.microsoft.com/office/drawing/2014/main" val="1737966166"/>
                    </a:ext>
                  </a:extLst>
                </a:gridCol>
                <a:gridCol w="953877">
                  <a:extLst>
                    <a:ext uri="{9D8B030D-6E8A-4147-A177-3AD203B41FA5}">
                      <a16:colId xmlns:a16="http://schemas.microsoft.com/office/drawing/2014/main" val="2593484188"/>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Citizens living abroad and certain noncitizens </a:t>
                      </a:r>
                      <a:r>
                        <a:rPr lang="en-US" sz="1600" b="0" dirty="0">
                          <a:solidFill>
                            <a:schemeClr val="tx1"/>
                          </a:solidFill>
                        </a:rPr>
                        <a:t>– Includes people who are not lawfully present</a:t>
                      </a:r>
                    </a:p>
                  </a:txBody>
                  <a:tcPr anchor="ctr">
                    <a:solidFill>
                      <a:schemeClr val="accent4">
                        <a:lumMod val="20000"/>
                        <a:lumOff val="80000"/>
                      </a:schemeClr>
                    </a:solidFill>
                  </a:tcPr>
                </a:tc>
                <a:tc>
                  <a:txBody>
                    <a:bodyPr/>
                    <a:lstStyle/>
                    <a:p>
                      <a:pPr algn="ctr"/>
                      <a:r>
                        <a:rPr lang="en-US" sz="1600" dirty="0">
                          <a:solidFill>
                            <a:schemeClr val="tx1"/>
                          </a:solidFill>
                        </a:rPr>
                        <a:t>C</a:t>
                      </a:r>
                    </a:p>
                  </a:txBody>
                  <a:tcPr anchor="ctr">
                    <a:solidFill>
                      <a:schemeClr val="accent4">
                        <a:lumMod val="20000"/>
                        <a:lumOff val="80000"/>
                      </a:schemeClr>
                    </a:solidFill>
                  </a:tcPr>
                </a:tc>
                <a:extLst>
                  <a:ext uri="{0D108BD9-81ED-4DB2-BD59-A6C34878D82A}">
                    <a16:rowId xmlns:a16="http://schemas.microsoft.com/office/drawing/2014/main" val="1752324399"/>
                  </a:ext>
                </a:extLst>
              </a:tr>
            </a:tbl>
          </a:graphicData>
        </a:graphic>
      </p:graphicFrame>
    </p:spTree>
    <p:extLst>
      <p:ext uri="{BB962C8B-B14F-4D97-AF65-F5344CB8AC3E}">
        <p14:creationId xmlns:p14="http://schemas.microsoft.com/office/powerpoint/2010/main" val="10246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animEffect transition="in" filter="fade">
                                      <p:cBhvr>
                                        <p:cTn id="13" dur="500"/>
                                        <p:tgtEl>
                                          <p:spTgt spid="1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xEl>
                                              <p:pRg st="8" end="8"/>
                                            </p:txEl>
                                          </p:spTgt>
                                        </p:tgtEl>
                                        <p:attrNameLst>
                                          <p:attrName>style.visibility</p:attrName>
                                        </p:attrNameLst>
                                      </p:cBhvr>
                                      <p:to>
                                        <p:strVal val="visible"/>
                                      </p:to>
                                    </p:set>
                                    <p:animEffect transition="in" filter="fade">
                                      <p:cBhvr>
                                        <p:cTn id="18" dur="500"/>
                                        <p:tgtEl>
                                          <p:spTgt spid="18">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xEl>
                                              <p:pRg st="9" end="9"/>
                                            </p:txEl>
                                          </p:spTgt>
                                        </p:tgtEl>
                                        <p:attrNameLst>
                                          <p:attrName>style.visibility</p:attrName>
                                        </p:attrNameLst>
                                      </p:cBhvr>
                                      <p:to>
                                        <p:strVal val="visible"/>
                                      </p:to>
                                    </p:set>
                                    <p:animEffect transition="in" filter="fade">
                                      <p:cBhvr>
                                        <p:cTn id="21" dur="500"/>
                                        <p:tgtEl>
                                          <p:spTgt spid="18">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10" end="10"/>
                                            </p:txEl>
                                          </p:spTgt>
                                        </p:tgtEl>
                                        <p:attrNameLst>
                                          <p:attrName>style.visibility</p:attrName>
                                        </p:attrNameLst>
                                      </p:cBhvr>
                                      <p:to>
                                        <p:strVal val="visible"/>
                                      </p:to>
                                    </p:set>
                                    <p:animEffect transition="in" filter="fade">
                                      <p:cBhvr>
                                        <p:cTn id="24" dur="500"/>
                                        <p:tgtEl>
                                          <p:spTgt spid="18">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xEl>
                                              <p:pRg st="11" end="11"/>
                                            </p:txEl>
                                          </p:spTgt>
                                        </p:tgtEl>
                                        <p:attrNameLst>
                                          <p:attrName>style.visibility</p:attrName>
                                        </p:attrNameLst>
                                      </p:cBhvr>
                                      <p:to>
                                        <p:strVal val="visible"/>
                                      </p:to>
                                    </p:set>
                                    <p:animEffect transition="in" filter="fade">
                                      <p:cBhvr>
                                        <p:cTn id="27" dur="500"/>
                                        <p:tgtEl>
                                          <p:spTgt spid="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Medicaid Coverage Gap</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25</a:t>
            </a:fld>
            <a:endParaRPr lang="en-US" dirty="0"/>
          </a:p>
        </p:txBody>
      </p:sp>
      <p:sp>
        <p:nvSpPr>
          <p:cNvPr id="3" name="Rectangle 2"/>
          <p:cNvSpPr/>
          <p:nvPr/>
        </p:nvSpPr>
        <p:spPr>
          <a:xfrm>
            <a:off x="391694" y="1417645"/>
            <a:ext cx="8476488" cy="4333675"/>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0188" indent="-230188">
              <a:spcBef>
                <a:spcPts val="300"/>
              </a:spcBef>
              <a:buClr>
                <a:schemeClr val="tx2">
                  <a:lumMod val="60000"/>
                  <a:lumOff val="40000"/>
                </a:schemeClr>
              </a:buClr>
              <a:buFont typeface="Arial" panose="020B0604020202020204" pitchFamily="34" charset="0"/>
              <a:buChar char="•"/>
            </a:pPr>
            <a:r>
              <a:rPr lang="en-US" sz="1600" dirty="0">
                <a:solidFill>
                  <a:schemeClr val="tx1"/>
                </a:solidFill>
                <a:latin typeface="Franklin Gothic Book" panose="020B0503020102020204" pitchFamily="34" charset="0"/>
              </a:rPr>
              <a:t>Had household income below 138% FPL, </a:t>
            </a:r>
            <a:r>
              <a:rPr lang="en-US" sz="1600" i="1" dirty="0">
                <a:solidFill>
                  <a:schemeClr val="tx1"/>
                </a:solidFill>
                <a:latin typeface="Franklin Gothic Book" panose="020B0503020102020204" pitchFamily="34" charset="0"/>
              </a:rPr>
              <a:t>and</a:t>
            </a:r>
            <a:endParaRPr lang="en-US" sz="1600" dirty="0">
              <a:solidFill>
                <a:schemeClr val="tx1"/>
              </a:solidFill>
              <a:latin typeface="Franklin Gothic Book" panose="020B0503020102020204" pitchFamily="34" charset="0"/>
            </a:endParaRPr>
          </a:p>
          <a:p>
            <a:pPr marL="230188" indent="-230188">
              <a:spcBef>
                <a:spcPts val="300"/>
              </a:spcBef>
              <a:spcAft>
                <a:spcPts val="0"/>
              </a:spcAft>
              <a:buClr>
                <a:schemeClr val="tx2">
                  <a:lumMod val="60000"/>
                  <a:lumOff val="40000"/>
                </a:schemeClr>
              </a:buClr>
              <a:buFont typeface="Arial" panose="020B0604020202020204" pitchFamily="34" charset="0"/>
              <a:buChar char="•"/>
            </a:pPr>
            <a:r>
              <a:rPr lang="en-US" sz="1600" dirty="0">
                <a:solidFill>
                  <a:schemeClr val="tx1"/>
                </a:solidFill>
                <a:latin typeface="Franklin Gothic Book" panose="020B0503020102020204" pitchFamily="34" charset="0"/>
              </a:rPr>
              <a:t>Resided </a:t>
            </a:r>
            <a:r>
              <a:rPr lang="en-US" sz="1600" u="sng" dirty="0">
                <a:solidFill>
                  <a:schemeClr val="tx1"/>
                </a:solidFill>
                <a:latin typeface="Franklin Gothic Book" panose="020B0503020102020204" pitchFamily="34" charset="0"/>
              </a:rPr>
              <a:t>at any time</a:t>
            </a:r>
            <a:r>
              <a:rPr lang="en-US" sz="1600" dirty="0">
                <a:solidFill>
                  <a:schemeClr val="tx1"/>
                </a:solidFill>
                <a:latin typeface="Franklin Gothic Book" panose="020B0503020102020204" pitchFamily="34" charset="0"/>
              </a:rPr>
              <a:t> during 2017 in a state that did not expand Medicaid</a:t>
            </a:r>
          </a:p>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p:txBody>
      </p:sp>
      <p:grpSp>
        <p:nvGrpSpPr>
          <p:cNvPr id="13" name="Group 12"/>
          <p:cNvGrpSpPr/>
          <p:nvPr/>
        </p:nvGrpSpPr>
        <p:grpSpPr>
          <a:xfrm>
            <a:off x="462915" y="2369775"/>
            <a:ext cx="6338337" cy="782268"/>
            <a:chOff x="781584" y="1173766"/>
            <a:chExt cx="6589539" cy="782268"/>
          </a:xfrm>
        </p:grpSpPr>
        <p:sp>
          <p:nvSpPr>
            <p:cNvPr id="14" name="Rounded Rectangle 13"/>
            <p:cNvSpPr/>
            <p:nvPr/>
          </p:nvSpPr>
          <p:spPr>
            <a:xfrm>
              <a:off x="781584" y="1173766"/>
              <a:ext cx="1440997"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Adjusted Gross Income (AGI)</a:t>
              </a:r>
            </a:p>
          </p:txBody>
        </p:sp>
        <p:sp>
          <p:nvSpPr>
            <p:cNvPr id="15" name="Rounded Rectangle 14"/>
            <p:cNvSpPr/>
            <p:nvPr/>
          </p:nvSpPr>
          <p:spPr>
            <a:xfrm>
              <a:off x="2448675" y="1173766"/>
              <a:ext cx="169164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Non-Taxable Social Security Benefits</a:t>
              </a:r>
            </a:p>
          </p:txBody>
        </p:sp>
        <p:sp>
          <p:nvSpPr>
            <p:cNvPr id="16" name="Rounded Rectangle 15"/>
            <p:cNvSpPr/>
            <p:nvPr/>
          </p:nvSpPr>
          <p:spPr>
            <a:xfrm>
              <a:off x="4366409" y="1173766"/>
              <a:ext cx="1388179"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Tax-Exempt </a:t>
              </a:r>
            </a:p>
            <a:p>
              <a:pPr algn="ctr"/>
              <a:r>
                <a:rPr lang="en-US" sz="1200" b="1" dirty="0">
                  <a:latin typeface="Calibri" panose="020F0502020204030204" pitchFamily="34" charset="0"/>
                </a:rPr>
                <a:t>Interest</a:t>
              </a:r>
            </a:p>
          </p:txBody>
        </p:sp>
        <p:sp>
          <p:nvSpPr>
            <p:cNvPr id="17" name="Rounded Rectangle 16"/>
            <p:cNvSpPr/>
            <p:nvPr/>
          </p:nvSpPr>
          <p:spPr>
            <a:xfrm>
              <a:off x="6012663" y="1183596"/>
              <a:ext cx="135846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Excluded Foreign Income</a:t>
              </a:r>
            </a:p>
          </p:txBody>
        </p:sp>
        <p:sp>
          <p:nvSpPr>
            <p:cNvPr id="18" name="Rounded Rectangle 17"/>
            <p:cNvSpPr/>
            <p:nvPr/>
          </p:nvSpPr>
          <p:spPr>
            <a:xfrm>
              <a:off x="781584" y="1623105"/>
              <a:ext cx="1440997"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37</a:t>
              </a:r>
            </a:p>
          </p:txBody>
        </p:sp>
        <p:sp>
          <p:nvSpPr>
            <p:cNvPr id="19" name="Rounded Rectangle 18"/>
            <p:cNvSpPr/>
            <p:nvPr/>
          </p:nvSpPr>
          <p:spPr>
            <a:xfrm>
              <a:off x="2448675" y="1628626"/>
              <a:ext cx="169164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20a minus 20b</a:t>
              </a:r>
            </a:p>
          </p:txBody>
        </p:sp>
        <p:sp>
          <p:nvSpPr>
            <p:cNvPr id="20" name="Rounded Rectangle 19"/>
            <p:cNvSpPr/>
            <p:nvPr/>
          </p:nvSpPr>
          <p:spPr>
            <a:xfrm>
              <a:off x="4366409" y="1627159"/>
              <a:ext cx="1388179"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8b</a:t>
              </a:r>
            </a:p>
          </p:txBody>
        </p:sp>
        <p:sp>
          <p:nvSpPr>
            <p:cNvPr id="21" name="Rounded Rectangle 20"/>
            <p:cNvSpPr/>
            <p:nvPr/>
          </p:nvSpPr>
          <p:spPr>
            <a:xfrm>
              <a:off x="6012663" y="1623105"/>
              <a:ext cx="135846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2555, Lines 45, 50</a:t>
              </a:r>
            </a:p>
          </p:txBody>
        </p:sp>
        <p:sp>
          <p:nvSpPr>
            <p:cNvPr id="22" name="Plus 21"/>
            <p:cNvSpPr/>
            <p:nvPr/>
          </p:nvSpPr>
          <p:spPr>
            <a:xfrm>
              <a:off x="2212701" y="126956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Plus 22"/>
            <p:cNvSpPr/>
            <p:nvPr/>
          </p:nvSpPr>
          <p:spPr>
            <a:xfrm>
              <a:off x="4130434" y="125379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Plus 23"/>
            <p:cNvSpPr/>
            <p:nvPr/>
          </p:nvSpPr>
          <p:spPr>
            <a:xfrm>
              <a:off x="5752008" y="1275799"/>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 name="TextBox 4"/>
          <p:cNvSpPr txBox="1"/>
          <p:nvPr/>
        </p:nvSpPr>
        <p:spPr>
          <a:xfrm>
            <a:off x="4197899" y="3561881"/>
            <a:ext cx="4269254" cy="523220"/>
          </a:xfrm>
          <a:prstGeom prst="rect">
            <a:avLst/>
          </a:prstGeom>
          <a:noFill/>
        </p:spPr>
        <p:txBody>
          <a:bodyPr wrap="square" rtlCol="0">
            <a:spAutoFit/>
          </a:bodyPr>
          <a:lstStyle/>
          <a:p>
            <a:r>
              <a:rPr lang="en-US" sz="1400" dirty="0">
                <a:latin typeface="Franklin Gothic Book" panose="020B0503020102020204" pitchFamily="34" charset="0"/>
              </a:rPr>
              <a:t>Applies to people who lived </a:t>
            </a:r>
            <a:r>
              <a:rPr lang="en-US" sz="1400" u="sng" dirty="0">
                <a:latin typeface="Franklin Gothic Book" panose="020B0503020102020204" pitchFamily="34" charset="0"/>
              </a:rPr>
              <a:t>at any time</a:t>
            </a:r>
            <a:r>
              <a:rPr lang="en-US" sz="1400" dirty="0">
                <a:latin typeface="Franklin Gothic Book" panose="020B0503020102020204" pitchFamily="34" charset="0"/>
              </a:rPr>
              <a:t> in 2017 in one of the following states:</a:t>
            </a:r>
          </a:p>
        </p:txBody>
      </p:sp>
      <p:sp>
        <p:nvSpPr>
          <p:cNvPr id="9" name="TextBox 8"/>
          <p:cNvSpPr txBox="1"/>
          <p:nvPr/>
        </p:nvSpPr>
        <p:spPr>
          <a:xfrm>
            <a:off x="4290290" y="4046821"/>
            <a:ext cx="4195062" cy="1384995"/>
          </a:xfrm>
          <a:prstGeom prst="rect">
            <a:avLst/>
          </a:prstGeom>
          <a:noFill/>
        </p:spPr>
        <p:txBody>
          <a:bodyPr wrap="square" numCol="3" rtlCol="0">
            <a:spAutoFit/>
          </a:bodyPr>
          <a:lstStyle/>
          <a:p>
            <a:pPr marL="111125" indent="-111125">
              <a:buFont typeface="Arial" panose="020B0604020202020204" pitchFamily="34" charset="0"/>
              <a:buChar char="•"/>
            </a:pPr>
            <a:r>
              <a:rPr lang="en-US" sz="1200" dirty="0"/>
              <a:t>Alabama</a:t>
            </a:r>
          </a:p>
          <a:p>
            <a:pPr marL="111125" indent="-111125">
              <a:buFont typeface="Arial" panose="020B0604020202020204" pitchFamily="34" charset="0"/>
              <a:buChar char="•"/>
            </a:pPr>
            <a:r>
              <a:rPr lang="en-US" sz="1200" dirty="0"/>
              <a:t>Florida</a:t>
            </a:r>
          </a:p>
          <a:p>
            <a:pPr marL="111125" indent="-111125">
              <a:buFont typeface="Arial" panose="020B0604020202020204" pitchFamily="34" charset="0"/>
              <a:buChar char="•"/>
            </a:pPr>
            <a:r>
              <a:rPr lang="en-US" sz="1200" dirty="0"/>
              <a:t>Georgia</a:t>
            </a:r>
          </a:p>
          <a:p>
            <a:pPr marL="111125" indent="-111125">
              <a:buFont typeface="Arial" panose="020B0604020202020204" pitchFamily="34" charset="0"/>
              <a:buChar char="•"/>
            </a:pPr>
            <a:r>
              <a:rPr lang="en-US" sz="1200"/>
              <a:t>Idaho</a:t>
            </a:r>
            <a:endParaRPr lang="en-US" sz="1200" dirty="0"/>
          </a:p>
          <a:p>
            <a:pPr marL="111125" indent="-111125">
              <a:buFont typeface="Arial" panose="020B0604020202020204" pitchFamily="34" charset="0"/>
              <a:buChar char="•"/>
            </a:pPr>
            <a:r>
              <a:rPr lang="en-US" sz="1200" dirty="0"/>
              <a:t>Kansas</a:t>
            </a:r>
          </a:p>
          <a:p>
            <a:pPr marL="111125" indent="-111125">
              <a:buFont typeface="Arial" panose="020B0604020202020204" pitchFamily="34" charset="0"/>
              <a:buChar char="•"/>
            </a:pPr>
            <a:r>
              <a:rPr lang="en-US" sz="1200" dirty="0"/>
              <a:t>Louisiana</a:t>
            </a:r>
          </a:p>
          <a:p>
            <a:pPr marL="111125" indent="-111125">
              <a:buFont typeface="Arial" panose="020B0604020202020204" pitchFamily="34" charset="0"/>
              <a:buChar char="•"/>
            </a:pPr>
            <a:r>
              <a:rPr lang="en-US" sz="1200" dirty="0"/>
              <a:t>Maine</a:t>
            </a:r>
          </a:p>
          <a:p>
            <a:pPr marL="111125" indent="-111125">
              <a:buFont typeface="Arial" panose="020B0604020202020204" pitchFamily="34" charset="0"/>
              <a:buChar char="•"/>
            </a:pPr>
            <a:r>
              <a:rPr lang="en-US" sz="1200" dirty="0"/>
              <a:t>Mississippi</a:t>
            </a:r>
          </a:p>
          <a:p>
            <a:pPr marL="111125" indent="-111125">
              <a:buFont typeface="Arial" panose="020B0604020202020204" pitchFamily="34" charset="0"/>
              <a:buChar char="•"/>
            </a:pPr>
            <a:r>
              <a:rPr lang="en-US" sz="1200" dirty="0"/>
              <a:t>Missouri</a:t>
            </a:r>
          </a:p>
          <a:p>
            <a:pPr marL="111125" indent="-111125">
              <a:buFont typeface="Arial" panose="020B0604020202020204" pitchFamily="34" charset="0"/>
              <a:buChar char="•"/>
            </a:pPr>
            <a:r>
              <a:rPr lang="en-US" sz="1200" dirty="0"/>
              <a:t>Nebraska</a:t>
            </a:r>
          </a:p>
          <a:p>
            <a:pPr marL="111125" indent="-111125">
              <a:buFont typeface="Arial" panose="020B0604020202020204" pitchFamily="34" charset="0"/>
              <a:buChar char="•"/>
            </a:pPr>
            <a:r>
              <a:rPr lang="en-US" sz="1200" dirty="0"/>
              <a:t>North Carolina</a:t>
            </a:r>
          </a:p>
          <a:p>
            <a:pPr marL="111125" indent="-111125">
              <a:buFont typeface="Arial" panose="020B0604020202020204" pitchFamily="34" charset="0"/>
              <a:buChar char="•"/>
            </a:pPr>
            <a:r>
              <a:rPr lang="en-US" sz="1200" dirty="0"/>
              <a:t>Oklahoma</a:t>
            </a:r>
          </a:p>
          <a:p>
            <a:pPr marL="111125" indent="-111125">
              <a:buFont typeface="Arial" panose="020B0604020202020204" pitchFamily="34" charset="0"/>
              <a:buChar char="•"/>
            </a:pPr>
            <a:r>
              <a:rPr lang="en-US" sz="1200" dirty="0"/>
              <a:t>South Carolina</a:t>
            </a:r>
          </a:p>
          <a:p>
            <a:pPr marL="111125" indent="-111125">
              <a:buFont typeface="Arial" panose="020B0604020202020204" pitchFamily="34" charset="0"/>
              <a:buChar char="•"/>
            </a:pPr>
            <a:r>
              <a:rPr lang="en-US" sz="1200" dirty="0"/>
              <a:t>South Dakota</a:t>
            </a:r>
          </a:p>
          <a:p>
            <a:pPr marL="111125" indent="-111125">
              <a:buFont typeface="Arial" panose="020B0604020202020204" pitchFamily="34" charset="0"/>
              <a:buChar char="•"/>
            </a:pPr>
            <a:r>
              <a:rPr lang="en-US" sz="1200" dirty="0"/>
              <a:t>Tennessee</a:t>
            </a:r>
          </a:p>
          <a:p>
            <a:pPr marL="111125" indent="-111125">
              <a:buFont typeface="Arial" panose="020B0604020202020204" pitchFamily="34" charset="0"/>
              <a:buChar char="•"/>
            </a:pPr>
            <a:r>
              <a:rPr lang="en-US" sz="1200" dirty="0"/>
              <a:t>Texas</a:t>
            </a:r>
          </a:p>
          <a:p>
            <a:pPr marL="111125" indent="-111125">
              <a:buFont typeface="Arial" panose="020B0604020202020204" pitchFamily="34" charset="0"/>
              <a:buChar char="•"/>
            </a:pPr>
            <a:r>
              <a:rPr lang="en-US" sz="1200" dirty="0"/>
              <a:t>Utah</a:t>
            </a:r>
          </a:p>
          <a:p>
            <a:pPr marL="111125" indent="-111125">
              <a:buFont typeface="Arial" panose="020B0604020202020204" pitchFamily="34" charset="0"/>
              <a:buChar char="•"/>
            </a:pPr>
            <a:r>
              <a:rPr lang="en-US" sz="1200" dirty="0"/>
              <a:t>Virginia</a:t>
            </a:r>
          </a:p>
          <a:p>
            <a:pPr marL="111125" indent="-111125">
              <a:buFont typeface="Arial" panose="020B0604020202020204" pitchFamily="34" charset="0"/>
              <a:buChar char="•"/>
            </a:pPr>
            <a:r>
              <a:rPr lang="en-US" sz="1200" dirty="0"/>
              <a:t>Wisconsin</a:t>
            </a:r>
          </a:p>
          <a:p>
            <a:pPr marL="111125" indent="-111125">
              <a:buFont typeface="Arial" panose="020B0604020202020204" pitchFamily="34" charset="0"/>
              <a:buChar char="•"/>
            </a:pPr>
            <a:r>
              <a:rPr lang="en-US" sz="1200" dirty="0"/>
              <a:t>Wyoming</a:t>
            </a:r>
          </a:p>
        </p:txBody>
      </p:sp>
      <p:sp>
        <p:nvSpPr>
          <p:cNvPr id="25" name="Rounded Rectangle 24"/>
          <p:cNvSpPr/>
          <p:nvPr/>
        </p:nvSpPr>
        <p:spPr>
          <a:xfrm>
            <a:off x="7050998" y="2366185"/>
            <a:ext cx="1637507" cy="45720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latin typeface="Calibri" panose="020F0502020204030204" pitchFamily="34" charset="0"/>
              </a:rPr>
              <a:t>Dependent Income</a:t>
            </a:r>
          </a:p>
        </p:txBody>
      </p:sp>
      <p:sp>
        <p:nvSpPr>
          <p:cNvPr id="26" name="Rounded Rectangle 25"/>
          <p:cNvSpPr/>
          <p:nvPr/>
        </p:nvSpPr>
        <p:spPr>
          <a:xfrm>
            <a:off x="7050999" y="2854270"/>
            <a:ext cx="1637507" cy="327408"/>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sp>
        <p:nvSpPr>
          <p:cNvPr id="27" name="Plus 26"/>
          <p:cNvSpPr/>
          <p:nvPr/>
        </p:nvSpPr>
        <p:spPr>
          <a:xfrm>
            <a:off x="6808732" y="2481764"/>
            <a:ext cx="226978"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0E1A6FE5-A226-4D85-8B72-3E0475ED00A6}"/>
              </a:ext>
            </a:extLst>
          </p:cNvPr>
          <p:cNvGraphicFramePr>
            <a:graphicFrameLocks noGrp="1"/>
          </p:cNvGraphicFramePr>
          <p:nvPr>
            <p:extLst>
              <p:ext uri="{D42A27DB-BD31-4B8C-83A1-F6EECF244321}">
                <p14:modId xmlns:p14="http://schemas.microsoft.com/office/powerpoint/2010/main" val="1534207482"/>
              </p:ext>
            </p:extLst>
          </p:nvPr>
        </p:nvGraphicFramePr>
        <p:xfrm>
          <a:off x="384388" y="891486"/>
          <a:ext cx="8482521" cy="518160"/>
        </p:xfrm>
        <a:graphic>
          <a:graphicData uri="http://schemas.openxmlformats.org/drawingml/2006/table">
            <a:tbl>
              <a:tblPr firstRow="1" bandRow="1">
                <a:tableStyleId>{1E171933-4619-4E11-9A3F-F7608DF75F80}</a:tableStyleId>
              </a:tblPr>
              <a:tblGrid>
                <a:gridCol w="7494543">
                  <a:extLst>
                    <a:ext uri="{9D8B030D-6E8A-4147-A177-3AD203B41FA5}">
                      <a16:colId xmlns:a16="http://schemas.microsoft.com/office/drawing/2014/main" val="212395692"/>
                    </a:ext>
                  </a:extLst>
                </a:gridCol>
                <a:gridCol w="987978">
                  <a:extLst>
                    <a:ext uri="{9D8B030D-6E8A-4147-A177-3AD203B41FA5}">
                      <a16:colId xmlns:a16="http://schemas.microsoft.com/office/drawing/2014/main" val="488439576"/>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Resident of a state that did not expand Medicaid</a:t>
                      </a:r>
                    </a:p>
                  </a:txBody>
                  <a:tcPr anchor="ctr">
                    <a:solidFill>
                      <a:schemeClr val="accent4">
                        <a:lumMod val="20000"/>
                        <a:lumOff val="80000"/>
                      </a:schemeClr>
                    </a:solidFill>
                  </a:tcPr>
                </a:tc>
                <a:tc>
                  <a:txBody>
                    <a:bodyPr/>
                    <a:lstStyle/>
                    <a:p>
                      <a:pPr algn="ctr"/>
                      <a:r>
                        <a:rPr lang="en-US" sz="1600" dirty="0">
                          <a:solidFill>
                            <a:schemeClr val="tx1"/>
                          </a:solidFill>
                        </a:rPr>
                        <a:t>G</a:t>
                      </a:r>
                    </a:p>
                  </a:txBody>
                  <a:tcPr anchor="ctr">
                    <a:solidFill>
                      <a:schemeClr val="accent4">
                        <a:lumMod val="20000"/>
                        <a:lumOff val="80000"/>
                      </a:schemeClr>
                    </a:solidFill>
                  </a:tcPr>
                </a:tc>
                <a:extLst>
                  <a:ext uri="{0D108BD9-81ED-4DB2-BD59-A6C34878D82A}">
                    <a16:rowId xmlns:a16="http://schemas.microsoft.com/office/drawing/2014/main" val="3242985862"/>
                  </a:ext>
                </a:extLst>
              </a:tr>
            </a:tbl>
          </a:graphicData>
        </a:graphic>
      </p:graphicFrame>
      <p:graphicFrame>
        <p:nvGraphicFramePr>
          <p:cNvPr id="28" name="Table 27">
            <a:extLst>
              <a:ext uri="{FF2B5EF4-FFF2-40B4-BE49-F238E27FC236}">
                <a16:creationId xmlns:a16="http://schemas.microsoft.com/office/drawing/2014/main" id="{7CF64EBF-39A0-4BA2-B53A-B7BB964207EE}"/>
              </a:ext>
            </a:extLst>
          </p:cNvPr>
          <p:cNvGraphicFramePr>
            <a:graphicFrameLocks noGrp="1"/>
          </p:cNvGraphicFramePr>
          <p:nvPr>
            <p:extLst>
              <p:ext uri="{D42A27DB-BD31-4B8C-83A1-F6EECF244321}">
                <p14:modId xmlns:p14="http://schemas.microsoft.com/office/powerpoint/2010/main" val="1850701342"/>
              </p:ext>
            </p:extLst>
          </p:nvPr>
        </p:nvGraphicFramePr>
        <p:xfrm>
          <a:off x="812800" y="3665374"/>
          <a:ext cx="3155640" cy="1554480"/>
        </p:xfrm>
        <a:graphic>
          <a:graphicData uri="http://schemas.openxmlformats.org/drawingml/2006/table">
            <a:tbl>
              <a:tblPr firstRow="1" bandRow="1">
                <a:tableStyleId>{5C22544A-7EE6-4342-B048-85BDC9FD1C3A}</a:tableStyleId>
              </a:tblPr>
              <a:tblGrid>
                <a:gridCol w="1366982">
                  <a:extLst>
                    <a:ext uri="{9D8B030D-6E8A-4147-A177-3AD203B41FA5}">
                      <a16:colId xmlns:a16="http://schemas.microsoft.com/office/drawing/2014/main" val="20000"/>
                    </a:ext>
                  </a:extLst>
                </a:gridCol>
                <a:gridCol w="1788658">
                  <a:extLst>
                    <a:ext uri="{9D8B030D-6E8A-4147-A177-3AD203B41FA5}">
                      <a16:colId xmlns:a16="http://schemas.microsoft.com/office/drawing/2014/main" val="20001"/>
                    </a:ext>
                  </a:extLst>
                </a:gridCol>
              </a:tblGrid>
              <a:tr h="245292">
                <a:tc>
                  <a:txBody>
                    <a:bodyPr/>
                    <a:lstStyle/>
                    <a:p>
                      <a:pPr algn="ctr"/>
                      <a:r>
                        <a:rPr lang="en-US" sz="1200" b="0" dirty="0">
                          <a:solidFill>
                            <a:schemeClr val="tx1"/>
                          </a:solidFill>
                          <a:latin typeface="Franklin Gothic Medium" panose="020B0603020102020204" pitchFamily="34" charset="0"/>
                        </a:rPr>
                        <a:t>Family Size</a:t>
                      </a:r>
                    </a:p>
                  </a:txBody>
                  <a:tcPr marL="45720" marR="4572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b="0" dirty="0">
                          <a:solidFill>
                            <a:schemeClr val="tx1"/>
                          </a:solidFill>
                          <a:latin typeface="Franklin Gothic Medium" panose="020B0603020102020204" pitchFamily="34" charset="0"/>
                        </a:rPr>
                        <a:t>138% FPL </a:t>
                      </a:r>
                    </a:p>
                    <a:p>
                      <a:pPr algn="ctr"/>
                      <a:r>
                        <a:rPr lang="en-US" sz="1200" b="0" i="1" dirty="0">
                          <a:solidFill>
                            <a:schemeClr val="tx1"/>
                          </a:solidFill>
                          <a:latin typeface="Franklin Gothic Book" panose="020B0503020102020204" pitchFamily="34" charset="0"/>
                        </a:rPr>
                        <a:t>(2017 coverage year)</a:t>
                      </a:r>
                    </a:p>
                  </a:txBody>
                  <a:tcPr marL="45720" marR="45720">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45292">
                <a:tc>
                  <a:txBody>
                    <a:bodyPr/>
                    <a:lstStyle/>
                    <a:p>
                      <a:pPr algn="ctr"/>
                      <a:r>
                        <a:rPr lang="en-US" sz="1200" dirty="0">
                          <a:solidFill>
                            <a:schemeClr val="tx1"/>
                          </a:solidFill>
                          <a:latin typeface="Franklin Gothic Book" panose="020B0503020102020204" pitchFamily="34" charset="0"/>
                        </a:rPr>
                        <a:t>1</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$16,394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5292">
                <a:tc>
                  <a:txBody>
                    <a:bodyPr/>
                    <a:lstStyle/>
                    <a:p>
                      <a:pPr algn="ctr"/>
                      <a:r>
                        <a:rPr lang="en-US" sz="1200" dirty="0">
                          <a:solidFill>
                            <a:schemeClr val="tx1"/>
                          </a:solidFill>
                          <a:latin typeface="Franklin Gothic Book" panose="020B0503020102020204" pitchFamily="34" charset="0"/>
                        </a:rPr>
                        <a:t>2</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$22,108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5292">
                <a:tc>
                  <a:txBody>
                    <a:bodyPr/>
                    <a:lstStyle/>
                    <a:p>
                      <a:pPr algn="ctr"/>
                      <a:r>
                        <a:rPr lang="en-US" sz="1200" dirty="0">
                          <a:solidFill>
                            <a:schemeClr val="tx1"/>
                          </a:solidFill>
                          <a:latin typeface="Franklin Gothic Book" panose="020B0503020102020204" pitchFamily="34" charset="0"/>
                        </a:rPr>
                        <a:t>3</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$27,821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5292">
                <a:tc>
                  <a:txBody>
                    <a:bodyPr/>
                    <a:lstStyle/>
                    <a:p>
                      <a:pPr algn="ctr"/>
                      <a:r>
                        <a:rPr lang="en-US" sz="1200" dirty="0">
                          <a:solidFill>
                            <a:schemeClr val="tx1"/>
                          </a:solidFill>
                          <a:latin typeface="Franklin Gothic Book" panose="020B0503020102020204" pitchFamily="34" charset="0"/>
                        </a:rPr>
                        <a:t>4</a:t>
                      </a: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sz="1200" kern="1200" dirty="0">
                          <a:solidFill>
                            <a:schemeClr val="tx1"/>
                          </a:solidFill>
                          <a:latin typeface="Franklin Gothic Book" panose="020B0503020102020204" pitchFamily="34" charset="0"/>
                          <a:ea typeface="+mn-ea"/>
                          <a:cs typeface="+mn-cs"/>
                        </a:rPr>
                        <a:t>$33,534 </a:t>
                      </a:r>
                    </a:p>
                  </a:txBody>
                  <a:tcPr marL="9525" marR="9525" marT="9525" marB="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600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Medicaid Coverage Gap Exemption</a:t>
            </a:r>
          </a:p>
        </p:txBody>
      </p:sp>
      <p:sp>
        <p:nvSpPr>
          <p:cNvPr id="3" name="Content Placeholder 2"/>
          <p:cNvSpPr>
            <a:spLocks noGrp="1"/>
          </p:cNvSpPr>
          <p:nvPr>
            <p:ph idx="1"/>
          </p:nvPr>
        </p:nvSpPr>
        <p:spPr>
          <a:xfrm>
            <a:off x="364734" y="955964"/>
            <a:ext cx="6061703" cy="2438909"/>
          </a:xfrm>
        </p:spPr>
        <p:txBody>
          <a:bodyPr/>
          <a:lstStyle/>
          <a:p>
            <a:pPr marL="0" indent="0">
              <a:buNone/>
            </a:pPr>
            <a:r>
              <a:rPr lang="en-US" sz="1800" dirty="0">
                <a:latin typeface="Franklin Gothic Medium" panose="020B0603020102020204" pitchFamily="34" charset="0"/>
              </a:rPr>
              <a:t>Rashid, Miriam and Leila</a:t>
            </a:r>
          </a:p>
          <a:p>
            <a:r>
              <a:rPr lang="en-US" sz="1600" dirty="0"/>
              <a:t>Rashid was uninsured for all of 2017</a:t>
            </a:r>
          </a:p>
          <a:p>
            <a:r>
              <a:rPr lang="en-US" sz="1600" dirty="0"/>
              <a:t>His wife, Miriam, had insurance all year through her employer</a:t>
            </a:r>
          </a:p>
          <a:p>
            <a:r>
              <a:rPr lang="en-US" sz="1600" dirty="0"/>
              <a:t>Leila was born in November and was covered by Medicaid</a:t>
            </a:r>
          </a:p>
          <a:p>
            <a:r>
              <a:rPr lang="en-US" sz="1600" dirty="0"/>
              <a:t>Household income for 2017: $25,000 (~124% FPL)</a:t>
            </a:r>
          </a:p>
          <a:p>
            <a:r>
              <a:rPr lang="en-US" sz="1600" dirty="0"/>
              <a:t>They live in South Carolina (a state that did not expand Medicaid)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26</a:t>
            </a:fld>
            <a:endParaRPr lang="en-US" dirty="0"/>
          </a:p>
        </p:txBody>
      </p:sp>
      <p:graphicFrame>
        <p:nvGraphicFramePr>
          <p:cNvPr id="7" name="Content Placeholder 4"/>
          <p:cNvGraphicFramePr>
            <a:graphicFrameLocks/>
          </p:cNvGraphicFramePr>
          <p:nvPr>
            <p:extLst/>
          </p:nvPr>
        </p:nvGraphicFramePr>
        <p:xfrm>
          <a:off x="364735" y="3475219"/>
          <a:ext cx="8229600" cy="3968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96832">
                <a:tc>
                  <a:txBody>
                    <a:bodyPr/>
                    <a:lstStyle/>
                    <a:p>
                      <a:r>
                        <a:rPr lang="en-US" sz="1800" b="0" dirty="0">
                          <a:solidFill>
                            <a:schemeClr val="tx1"/>
                          </a:solidFill>
                          <a:latin typeface="Franklin Gothic Medium" panose="020B0603020102020204" pitchFamily="34" charset="0"/>
                        </a:rPr>
                        <a:t>Does Rashid qualify for an exemption?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753" y="955964"/>
            <a:ext cx="2210950" cy="2763687"/>
          </a:xfrm>
          <a:prstGeom prst="rect">
            <a:avLst/>
          </a:prstGeom>
          <a:ln w="28575">
            <a:solidFill>
              <a:schemeClr val="tx1"/>
            </a:solidFill>
          </a:ln>
          <a:effectLst>
            <a:outerShdw blurRad="63500" sx="102000" sy="102000" algn="ctr" rotWithShape="0">
              <a:prstClr val="black">
                <a:alpha val="40000"/>
              </a:prstClr>
            </a:outerShdw>
          </a:effectLst>
        </p:spPr>
      </p:pic>
      <p:sp>
        <p:nvSpPr>
          <p:cNvPr id="18" name="Content Placeholder 2"/>
          <p:cNvSpPr txBox="1">
            <a:spLocks/>
          </p:cNvSpPr>
          <p:nvPr/>
        </p:nvSpPr>
        <p:spPr>
          <a:xfrm>
            <a:off x="364734" y="3910821"/>
            <a:ext cx="8204499" cy="207461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B050"/>
              </a:buClr>
              <a:buFont typeface="Wingdings" panose="05000000000000000000" pitchFamily="2" charset="2"/>
              <a:buChar char="ü"/>
            </a:pPr>
            <a:r>
              <a:rPr lang="en-US" sz="1600" dirty="0"/>
              <a:t>YES, Rashid’s household income is below 138% FPL and in 2017, he lived in a non-expansion state</a:t>
            </a:r>
          </a:p>
          <a:p>
            <a:r>
              <a:rPr lang="en-US" sz="1600" dirty="0"/>
              <a:t>Rashid qualifies for this exemption for the entire year even if he had other insurance options, such as coverage through his wife’s employer or insurance in the Marketplace with PTCs</a:t>
            </a:r>
          </a:p>
          <a:p>
            <a:r>
              <a:rPr lang="en-US" sz="1600" dirty="0"/>
              <a:t>Rashid also qualifies for the entire year, even if he only lived in SC for one month before moving to Maryland (a state that did expand Medicaid)</a:t>
            </a:r>
          </a:p>
        </p:txBody>
      </p:sp>
    </p:spTree>
    <p:extLst>
      <p:ext uri="{BB962C8B-B14F-4D97-AF65-F5344CB8AC3E}">
        <p14:creationId xmlns:p14="http://schemas.microsoft.com/office/powerpoint/2010/main" val="2135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Born, Adopted or Died</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27</a:t>
            </a:fld>
            <a:endParaRPr lang="en-US" dirty="0"/>
          </a:p>
        </p:txBody>
      </p:sp>
      <p:sp>
        <p:nvSpPr>
          <p:cNvPr id="9" name="TextBox 8"/>
          <p:cNvSpPr txBox="1"/>
          <p:nvPr/>
        </p:nvSpPr>
        <p:spPr>
          <a:xfrm>
            <a:off x="327871" y="1473835"/>
            <a:ext cx="8498594" cy="2800767"/>
          </a:xfrm>
          <a:prstGeom prst="rect">
            <a:avLst/>
          </a:prstGeom>
          <a:noFill/>
          <a:ln w="12700" cmpd="sng">
            <a:solidFill>
              <a:schemeClr val="tx2"/>
            </a:solidFill>
          </a:ln>
        </p:spPr>
        <p:txBody>
          <a:bodyPr wrap="square" rtlCol="0">
            <a:spAutoFit/>
          </a:bodyPr>
          <a:lstStyle/>
          <a:p>
            <a:r>
              <a:rPr lang="en-US" sz="1600" dirty="0">
                <a:latin typeface="Franklin Gothic Book"/>
                <a:cs typeface="Franklin Gothic Book"/>
              </a:rPr>
              <a:t>The coverage requirement applies for </a:t>
            </a:r>
            <a:r>
              <a:rPr lang="en-US" sz="1600" i="1" dirty="0">
                <a:latin typeface="Franklin Gothic Book"/>
                <a:cs typeface="Franklin Gothic Book"/>
              </a:rPr>
              <a:t>full months</a:t>
            </a:r>
            <a:r>
              <a:rPr lang="en-US" sz="1600" dirty="0">
                <a:latin typeface="Franklin Gothic Book"/>
                <a:cs typeface="Franklin Gothic Book"/>
              </a:rPr>
              <a:t> alive or post-adoption. This exemption covers the other months of the year, </a:t>
            </a:r>
            <a:r>
              <a:rPr lang="en-US" sz="1600" dirty="0">
                <a:solidFill>
                  <a:srgbClr val="000000"/>
                </a:solidFill>
                <a:latin typeface="Franklin Gothic Book"/>
                <a:cs typeface="Franklin Gothic Book"/>
              </a:rPr>
              <a:t>when coverage is not required (e.g. before birth/adoption or after death). </a:t>
            </a:r>
          </a:p>
          <a:p>
            <a:pPr lvl="1"/>
            <a:endParaRPr lang="en-US" sz="1600" dirty="0">
              <a:latin typeface="Franklin Gothic Book"/>
              <a:cs typeface="Franklin Gothic Book"/>
            </a:endParaRPr>
          </a:p>
          <a:p>
            <a:pPr lvl="1"/>
            <a:r>
              <a:rPr lang="en-US" sz="1600" b="1" dirty="0">
                <a:latin typeface="Franklin Gothic Book"/>
                <a:cs typeface="Franklin Gothic Book"/>
              </a:rPr>
              <a:t>Example</a:t>
            </a:r>
            <a:r>
              <a:rPr lang="en-US" sz="1600" dirty="0">
                <a:latin typeface="Franklin Gothic Book"/>
                <a:cs typeface="Franklin Gothic Book"/>
              </a:rPr>
              <a:t>:  A person dies May 14. Coverage is required January – April. The exemption can be used May – December.</a:t>
            </a:r>
          </a:p>
          <a:p>
            <a:endParaRPr lang="en-US" sz="1600" dirty="0">
              <a:latin typeface="Franklin Gothic Book"/>
              <a:cs typeface="Franklin Gothic Book"/>
            </a:endParaRPr>
          </a:p>
          <a:p>
            <a:r>
              <a:rPr lang="en-US" sz="1600" b="1" dirty="0">
                <a:solidFill>
                  <a:srgbClr val="000000"/>
                </a:solidFill>
                <a:latin typeface="Franklin Gothic Book"/>
                <a:cs typeface="Franklin Gothic Book"/>
              </a:rPr>
              <a:t>Tip: </a:t>
            </a:r>
            <a:r>
              <a:rPr lang="en-US" sz="1600" dirty="0">
                <a:solidFill>
                  <a:srgbClr val="000000"/>
                </a:solidFill>
                <a:latin typeface="Franklin Gothic Book"/>
                <a:cs typeface="Franklin Gothic Book"/>
              </a:rPr>
              <a:t>If </a:t>
            </a:r>
            <a:r>
              <a:rPr lang="en-US" sz="1600" dirty="0">
                <a:latin typeface="Franklin Gothic Book"/>
                <a:cs typeface="Franklin Gothic Book"/>
              </a:rPr>
              <a:t>the entire tax family had coverage all year, you can still consider the born, died or adopted person to have full-year coverage.  In the example above, if everyone else on the return had coverage all year, you can still check the box on Line 61.</a:t>
            </a:r>
          </a:p>
          <a:p>
            <a:endParaRPr lang="en-US" sz="1600" dirty="0">
              <a:latin typeface="Franklin Gothic Book"/>
              <a:cs typeface="Franklin Gothic Book"/>
            </a:endParaRPr>
          </a:p>
        </p:txBody>
      </p:sp>
      <p:graphicFrame>
        <p:nvGraphicFramePr>
          <p:cNvPr id="6" name="Table 5">
            <a:extLst>
              <a:ext uri="{FF2B5EF4-FFF2-40B4-BE49-F238E27FC236}">
                <a16:creationId xmlns:a16="http://schemas.microsoft.com/office/drawing/2014/main" id="{0F511D1E-BBCD-4152-8519-7F92F72D59EE}"/>
              </a:ext>
            </a:extLst>
          </p:cNvPr>
          <p:cNvGraphicFramePr>
            <a:graphicFrameLocks noGrp="1"/>
          </p:cNvGraphicFramePr>
          <p:nvPr>
            <p:extLst>
              <p:ext uri="{D42A27DB-BD31-4B8C-83A1-F6EECF244321}">
                <p14:modId xmlns:p14="http://schemas.microsoft.com/office/powerpoint/2010/main" val="292830746"/>
              </p:ext>
            </p:extLst>
          </p:nvPr>
        </p:nvGraphicFramePr>
        <p:xfrm>
          <a:off x="327871" y="955675"/>
          <a:ext cx="8502093" cy="518160"/>
        </p:xfrm>
        <a:graphic>
          <a:graphicData uri="http://schemas.openxmlformats.org/drawingml/2006/table">
            <a:tbl>
              <a:tblPr firstRow="1" bandRow="1">
                <a:tableStyleId>{1E171933-4619-4E11-9A3F-F7608DF75F80}</a:tableStyleId>
              </a:tblPr>
              <a:tblGrid>
                <a:gridCol w="7226794">
                  <a:extLst>
                    <a:ext uri="{9D8B030D-6E8A-4147-A177-3AD203B41FA5}">
                      <a16:colId xmlns:a16="http://schemas.microsoft.com/office/drawing/2014/main" val="886704861"/>
                    </a:ext>
                  </a:extLst>
                </a:gridCol>
                <a:gridCol w="1275299">
                  <a:extLst>
                    <a:ext uri="{9D8B030D-6E8A-4147-A177-3AD203B41FA5}">
                      <a16:colId xmlns:a16="http://schemas.microsoft.com/office/drawing/2014/main" val="1816490435"/>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Member of the tax household born or adopted or died during the year</a:t>
                      </a:r>
                    </a:p>
                  </a:txBody>
                  <a:tcPr anchor="ctr">
                    <a:solidFill>
                      <a:schemeClr val="accent4">
                        <a:lumMod val="20000"/>
                        <a:lumOff val="80000"/>
                      </a:schemeClr>
                    </a:solidFill>
                  </a:tcPr>
                </a:tc>
                <a:tc>
                  <a:txBody>
                    <a:bodyPr/>
                    <a:lstStyle/>
                    <a:p>
                      <a:pPr algn="ctr"/>
                      <a:r>
                        <a:rPr lang="en-US" sz="1600" dirty="0">
                          <a:solidFill>
                            <a:schemeClr val="tx1"/>
                          </a:solidFill>
                        </a:rPr>
                        <a:t>H</a:t>
                      </a:r>
                    </a:p>
                  </a:txBody>
                  <a:tcPr anchor="ctr">
                    <a:solidFill>
                      <a:schemeClr val="accent4">
                        <a:lumMod val="20000"/>
                        <a:lumOff val="80000"/>
                      </a:schemeClr>
                    </a:solidFill>
                  </a:tcPr>
                </a:tc>
                <a:extLst>
                  <a:ext uri="{0D108BD9-81ED-4DB2-BD59-A6C34878D82A}">
                    <a16:rowId xmlns:a16="http://schemas.microsoft.com/office/drawing/2014/main" val="2420505217"/>
                  </a:ext>
                </a:extLst>
              </a:tr>
            </a:tbl>
          </a:graphicData>
        </a:graphic>
      </p:graphicFrame>
      <p:sp>
        <p:nvSpPr>
          <p:cNvPr id="8" name="Content Placeholder 2">
            <a:extLst>
              <a:ext uri="{FF2B5EF4-FFF2-40B4-BE49-F238E27FC236}">
                <a16:creationId xmlns:a16="http://schemas.microsoft.com/office/drawing/2014/main" id="{E94768DF-8D04-4A95-82D0-1BDA799A4A72}"/>
              </a:ext>
            </a:extLst>
          </p:cNvPr>
          <p:cNvSpPr>
            <a:spLocks noGrp="1"/>
          </p:cNvSpPr>
          <p:nvPr>
            <p:ph idx="1"/>
          </p:nvPr>
        </p:nvSpPr>
        <p:spPr>
          <a:xfrm>
            <a:off x="1958109" y="5089236"/>
            <a:ext cx="6868356" cy="1214760"/>
          </a:xfrm>
          <a:noFill/>
          <a:ln w="28575">
            <a:solidFill>
              <a:schemeClr val="accent4">
                <a:lumMod val="75000"/>
              </a:schemeClr>
            </a:solidFill>
          </a:ln>
        </p:spPr>
        <p:txBody>
          <a:bodyPr/>
          <a:lstStyle/>
          <a:p>
            <a:pPr marL="176213" indent="-176213"/>
            <a:r>
              <a:rPr lang="en-US" sz="1600" dirty="0"/>
              <a:t>Rashid claims exemption Code G. </a:t>
            </a:r>
          </a:p>
          <a:p>
            <a:pPr marL="176213" indent="-176213"/>
            <a:r>
              <a:rPr lang="en-US" sz="1600" dirty="0"/>
              <a:t>Leila was born in November and was covered by Medicaid retroactive to the date of birth.  </a:t>
            </a:r>
          </a:p>
          <a:p>
            <a:pPr marL="176213" indent="-176213"/>
            <a:r>
              <a:rPr lang="en-US" sz="1600" dirty="0"/>
              <a:t>Claim Code H for Leila January–October.</a:t>
            </a:r>
          </a:p>
        </p:txBody>
      </p:sp>
      <p:pic>
        <p:nvPicPr>
          <p:cNvPr id="10" name="Picture 9">
            <a:extLst>
              <a:ext uri="{FF2B5EF4-FFF2-40B4-BE49-F238E27FC236}">
                <a16:creationId xmlns:a16="http://schemas.microsoft.com/office/drawing/2014/main" id="{E7E4D900-80AF-44AC-A77A-DDAE50F54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128" y="4289510"/>
            <a:ext cx="1688332" cy="2110415"/>
          </a:xfrm>
          <a:prstGeom prst="rect">
            <a:avLst/>
          </a:prstGeom>
          <a:ln w="28575">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884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P spid="8" grpId="0"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Dive: Affordability Exemption</a:t>
            </a:r>
          </a:p>
        </p:txBody>
      </p:sp>
    </p:spTree>
    <p:extLst>
      <p:ext uri="{BB962C8B-B14F-4D97-AF65-F5344CB8AC3E}">
        <p14:creationId xmlns:p14="http://schemas.microsoft.com/office/powerpoint/2010/main" val="4057710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2347" y="1402615"/>
            <a:ext cx="8439245" cy="478826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spcBef>
                <a:spcPts val="300"/>
              </a:spcBef>
              <a:spcAft>
                <a:spcPts val="0"/>
              </a:spcAft>
              <a:buClr>
                <a:schemeClr val="tx2">
                  <a:lumMod val="60000"/>
                  <a:lumOff val="40000"/>
                </a:schemeClr>
              </a:buClr>
            </a:pPr>
            <a:endParaRPr lang="en-US" sz="1600" b="1"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r>
              <a:rPr lang="en-US" sz="1600" b="1" dirty="0">
                <a:solidFill>
                  <a:schemeClr val="tx1"/>
                </a:solidFill>
                <a:latin typeface="Franklin Gothic Book" panose="020B0503020102020204" pitchFamily="34" charset="0"/>
              </a:rPr>
              <a:t>Start by determining household income</a:t>
            </a: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600" b="1"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r>
              <a:rPr lang="en-US" sz="1600" b="1" dirty="0">
                <a:solidFill>
                  <a:schemeClr val="tx1"/>
                </a:solidFill>
                <a:latin typeface="Franklin Gothic Book" panose="020B0503020102020204" pitchFamily="34" charset="0"/>
              </a:rPr>
              <a:t>Then determine the lowest-cost premium available to each person</a:t>
            </a:r>
          </a:p>
        </p:txBody>
      </p:sp>
      <p:sp>
        <p:nvSpPr>
          <p:cNvPr id="2" name="Title 1"/>
          <p:cNvSpPr>
            <a:spLocks noGrp="1"/>
          </p:cNvSpPr>
          <p:nvPr>
            <p:ph type="title"/>
          </p:nvPr>
        </p:nvSpPr>
        <p:spPr/>
        <p:txBody>
          <a:bodyPr/>
          <a:lstStyle/>
          <a:p>
            <a:r>
              <a:rPr lang="en-US" dirty="0"/>
              <a:t>IRS Exemptions: Affordability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29</a:t>
            </a:fld>
            <a:endParaRPr lang="en-US" dirty="0"/>
          </a:p>
        </p:txBody>
      </p:sp>
      <p:graphicFrame>
        <p:nvGraphicFramePr>
          <p:cNvPr id="23" name="Content Placeholder 4"/>
          <p:cNvGraphicFramePr>
            <a:graphicFrameLocks/>
          </p:cNvGraphicFramePr>
          <p:nvPr>
            <p:extLst>
              <p:ext uri="{D42A27DB-BD31-4B8C-83A1-F6EECF244321}">
                <p14:modId xmlns:p14="http://schemas.microsoft.com/office/powerpoint/2010/main" val="3171751252"/>
              </p:ext>
            </p:extLst>
          </p:nvPr>
        </p:nvGraphicFramePr>
        <p:xfrm>
          <a:off x="412856" y="4047331"/>
          <a:ext cx="7795895" cy="1651244"/>
        </p:xfrm>
        <a:graphic>
          <a:graphicData uri="http://schemas.openxmlformats.org/drawingml/2006/table">
            <a:tbl>
              <a:tblPr firstRow="1" bandRow="1">
                <a:tableStyleId>{5C22544A-7EE6-4342-B048-85BDC9FD1C3A}</a:tableStyleId>
              </a:tblPr>
              <a:tblGrid>
                <a:gridCol w="7795895">
                  <a:extLst>
                    <a:ext uri="{9D8B030D-6E8A-4147-A177-3AD203B41FA5}">
                      <a16:colId xmlns:a16="http://schemas.microsoft.com/office/drawing/2014/main" val="20000"/>
                    </a:ext>
                  </a:extLst>
                </a:gridCol>
              </a:tblGrid>
              <a:tr h="250811">
                <a:tc>
                  <a:txBody>
                    <a:bodyPr/>
                    <a:lstStyle/>
                    <a:p>
                      <a:pPr marL="0" indent="0">
                        <a:spcAft>
                          <a:spcPts val="300"/>
                        </a:spcAft>
                        <a:buClr>
                          <a:schemeClr val="tx2">
                            <a:lumMod val="60000"/>
                            <a:lumOff val="40000"/>
                          </a:schemeClr>
                        </a:buClr>
                        <a:buFont typeface="Arial" panose="020B0604020202020204" pitchFamily="34" charset="0"/>
                        <a:buNone/>
                      </a:pPr>
                      <a:r>
                        <a:rPr lang="en-US" sz="1200" b="0" i="0" dirty="0">
                          <a:solidFill>
                            <a:schemeClr val="tx1"/>
                          </a:solidFill>
                          <a:latin typeface="Franklin Gothic Medium" panose="020B0603020102020204" pitchFamily="34" charset="0"/>
                        </a:rPr>
                        <a:t>If</a:t>
                      </a:r>
                      <a:r>
                        <a:rPr lang="en-US" sz="1200" b="0" i="0" baseline="0" dirty="0">
                          <a:solidFill>
                            <a:schemeClr val="tx1"/>
                          </a:solidFill>
                          <a:latin typeface="Franklin Gothic Medium" panose="020B0603020102020204" pitchFamily="34" charset="0"/>
                        </a:rPr>
                        <a:t> eligible for employer-sponsored insurance: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657">
                <a:tc>
                  <a:txBody>
                    <a:bodyPr/>
                    <a:lstStyle/>
                    <a:p>
                      <a:pPr marL="182880" indent="-182880">
                        <a:spcAft>
                          <a:spcPts val="300"/>
                        </a:spcAft>
                        <a:buClr>
                          <a:schemeClr val="tx2">
                            <a:lumMod val="60000"/>
                            <a:lumOff val="40000"/>
                          </a:schemeClr>
                        </a:buClr>
                        <a:buFont typeface="Arial" panose="020B0604020202020204" pitchFamily="34" charset="0"/>
                        <a:buChar char="•"/>
                      </a:pPr>
                      <a:r>
                        <a:rPr lang="en-US" sz="1200" b="0" i="0" u="sng" baseline="0" dirty="0">
                          <a:solidFill>
                            <a:schemeClr val="tx1"/>
                          </a:solidFill>
                          <a:latin typeface="Franklin Gothic Book" panose="020B0503020102020204" pitchFamily="34" charset="0"/>
                        </a:rPr>
                        <a:t>As an employee</a:t>
                      </a:r>
                      <a:r>
                        <a:rPr lang="en-US" sz="1200" b="0" i="0" baseline="0" dirty="0">
                          <a:solidFill>
                            <a:schemeClr val="tx1"/>
                          </a:solidFill>
                          <a:latin typeface="Franklin Gothic Book" panose="020B0503020102020204" pitchFamily="34" charset="0"/>
                        </a:rPr>
                        <a:t>: the lowest-cost self-only plan costs more than 8.16% of household income </a:t>
                      </a:r>
                    </a:p>
                    <a:p>
                      <a:pPr marL="182880" indent="-182880">
                        <a:spcAft>
                          <a:spcPts val="300"/>
                        </a:spcAft>
                        <a:buClr>
                          <a:schemeClr val="tx2">
                            <a:lumMod val="60000"/>
                            <a:lumOff val="40000"/>
                          </a:schemeClr>
                        </a:buClr>
                        <a:buFont typeface="Arial" panose="020B0604020202020204" pitchFamily="34" charset="0"/>
                        <a:buChar char="•"/>
                      </a:pPr>
                      <a:r>
                        <a:rPr lang="en-US" sz="1200" b="0" i="0" u="sng" baseline="0" dirty="0">
                          <a:solidFill>
                            <a:schemeClr val="tx1"/>
                          </a:solidFill>
                          <a:latin typeface="Franklin Gothic Book" panose="020B0503020102020204" pitchFamily="34" charset="0"/>
                        </a:rPr>
                        <a:t>As a member of the employee’s family</a:t>
                      </a:r>
                      <a:r>
                        <a:rPr lang="en-US" sz="1200" b="0" i="0" baseline="0" dirty="0">
                          <a:solidFill>
                            <a:schemeClr val="tx1"/>
                          </a:solidFill>
                          <a:latin typeface="Franklin Gothic Book" panose="020B0503020102020204" pitchFamily="34" charset="0"/>
                        </a:rPr>
                        <a:t>: the lowest-cost family plan costs more than 8.16% of household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0811">
                <a:tc>
                  <a:txBody>
                    <a:bodyPr/>
                    <a:lstStyle/>
                    <a:p>
                      <a:pPr marL="0" indent="0">
                        <a:spcAft>
                          <a:spcPts val="300"/>
                        </a:spcAft>
                        <a:buClr>
                          <a:schemeClr val="tx2">
                            <a:lumMod val="60000"/>
                            <a:lumOff val="40000"/>
                          </a:schemeClr>
                        </a:buClr>
                        <a:buFont typeface="Arial" panose="020B0604020202020204" pitchFamily="34" charset="0"/>
                        <a:buNone/>
                      </a:pPr>
                      <a:r>
                        <a:rPr lang="en-US" sz="1200" b="0" i="0" dirty="0">
                          <a:solidFill>
                            <a:schemeClr val="tx1"/>
                          </a:solidFill>
                          <a:latin typeface="Franklin Gothic Medium" panose="020B0603020102020204" pitchFamily="34" charset="0"/>
                        </a:rPr>
                        <a:t>If not eligible for an offer of employer-sponsored</a:t>
                      </a:r>
                      <a:r>
                        <a:rPr lang="en-US" sz="1200" b="0" i="0" baseline="0" dirty="0">
                          <a:solidFill>
                            <a:schemeClr val="tx1"/>
                          </a:solidFill>
                          <a:latin typeface="Franklin Gothic Medium" panose="020B0603020102020204" pitchFamily="34" charset="0"/>
                        </a:rPr>
                        <a:t> insurance</a:t>
                      </a:r>
                      <a:r>
                        <a:rPr lang="en-US" sz="1200" b="0" i="0" dirty="0">
                          <a:solidFill>
                            <a:schemeClr val="tx1"/>
                          </a:solidFill>
                          <a:latin typeface="Franklin Gothic Medium" panose="020B06030201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5947">
                <a:tc>
                  <a:txBody>
                    <a:bodyPr/>
                    <a:lstStyle/>
                    <a:p>
                      <a:pPr marL="182880" marR="0" indent="-182880" algn="l" defTabSz="457200" rtl="0" eaLnBrk="1" fontAlgn="auto" latinLnBrk="0" hangingPunct="1">
                        <a:lnSpc>
                          <a:spcPct val="100000"/>
                        </a:lnSpc>
                        <a:spcBef>
                          <a:spcPts val="0"/>
                        </a:spcBef>
                        <a:spcAft>
                          <a:spcPts val="300"/>
                        </a:spcAft>
                        <a:buClr>
                          <a:schemeClr val="tx2">
                            <a:lumMod val="60000"/>
                            <a:lumOff val="40000"/>
                          </a:schemeClr>
                        </a:buClr>
                        <a:buSzTx/>
                        <a:buFont typeface="Arial" panose="020B0604020202020204" pitchFamily="34" charset="0"/>
                        <a:buChar char="•"/>
                        <a:tabLst/>
                        <a:defRPr/>
                      </a:pPr>
                      <a:r>
                        <a:rPr lang="en-US" sz="1200" b="0" i="0" baseline="0" dirty="0">
                          <a:solidFill>
                            <a:schemeClr val="tx1"/>
                          </a:solidFill>
                          <a:latin typeface="Franklin Gothic Book" panose="020B0503020102020204" pitchFamily="34" charset="0"/>
                        </a:rPr>
                        <a:t>Lowest cost bronze plan (after PTCs) for all non-exempt members of the taxpayer’s family costs more than 8.16% of household income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374693" y="2165258"/>
            <a:ext cx="8373024" cy="1164227"/>
            <a:chOff x="374829" y="1898280"/>
            <a:chExt cx="8373024" cy="1164227"/>
          </a:xfrm>
        </p:grpSpPr>
        <p:grpSp>
          <p:nvGrpSpPr>
            <p:cNvPr id="6" name="Group 5"/>
            <p:cNvGrpSpPr/>
            <p:nvPr/>
          </p:nvGrpSpPr>
          <p:grpSpPr>
            <a:xfrm>
              <a:off x="374829" y="1898280"/>
              <a:ext cx="8373024" cy="1163277"/>
              <a:chOff x="857554" y="4164446"/>
              <a:chExt cx="6748880" cy="727193"/>
            </a:xfrm>
          </p:grpSpPr>
          <p:grpSp>
            <p:nvGrpSpPr>
              <p:cNvPr id="7" name="Group 6"/>
              <p:cNvGrpSpPr/>
              <p:nvPr/>
            </p:nvGrpSpPr>
            <p:grpSpPr>
              <a:xfrm>
                <a:off x="2139689" y="4164446"/>
                <a:ext cx="3094104" cy="712353"/>
                <a:chOff x="350186" y="2486261"/>
                <a:chExt cx="4871385" cy="908448"/>
              </a:xfrm>
            </p:grpSpPr>
            <p:sp>
              <p:nvSpPr>
                <p:cNvPr id="8" name="Rounded Rectangle 7"/>
                <p:cNvSpPr/>
                <p:nvPr/>
              </p:nvSpPr>
              <p:spPr>
                <a:xfrm>
                  <a:off x="350186" y="2486261"/>
                  <a:ext cx="1422023"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Adjusted Gross Income (AGI)</a:t>
                  </a:r>
                </a:p>
              </p:txBody>
            </p:sp>
            <p:sp>
              <p:nvSpPr>
                <p:cNvPr id="9" name="Rounded Rectangle 8"/>
                <p:cNvSpPr/>
                <p:nvPr/>
              </p:nvSpPr>
              <p:spPr>
                <a:xfrm>
                  <a:off x="2132348" y="2486261"/>
                  <a:ext cx="1236507"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Tax-Exempt </a:t>
                  </a:r>
                </a:p>
                <a:p>
                  <a:pPr algn="ctr"/>
                  <a:r>
                    <a:rPr lang="en-US" sz="1200" b="1" dirty="0">
                      <a:solidFill>
                        <a:schemeClr val="tx1"/>
                      </a:solidFill>
                      <a:latin typeface="Calibri" panose="020F0502020204030204" pitchFamily="34" charset="0"/>
                    </a:rPr>
                    <a:t>Interest</a:t>
                  </a:r>
                </a:p>
              </p:txBody>
            </p:sp>
            <p:sp>
              <p:nvSpPr>
                <p:cNvPr id="10" name="Rounded Rectangle 9"/>
                <p:cNvSpPr/>
                <p:nvPr/>
              </p:nvSpPr>
              <p:spPr>
                <a:xfrm>
                  <a:off x="3793983" y="2496091"/>
                  <a:ext cx="1427564"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Excluded Foreign Income</a:t>
                  </a:r>
                </a:p>
              </p:txBody>
            </p:sp>
            <p:sp>
              <p:nvSpPr>
                <p:cNvPr id="11" name="Rounded Rectangle 10"/>
                <p:cNvSpPr/>
                <p:nvPr/>
              </p:nvSpPr>
              <p:spPr>
                <a:xfrm>
                  <a:off x="350186" y="2960442"/>
                  <a:ext cx="1422023" cy="424441"/>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 37</a:t>
                  </a:r>
                </a:p>
                <a:p>
                  <a:pPr algn="ctr"/>
                  <a:r>
                    <a:rPr lang="en-US" sz="900" i="1" dirty="0">
                      <a:solidFill>
                        <a:schemeClr val="tx1"/>
                      </a:solidFill>
                      <a:latin typeface="Calibri" panose="020F0502020204030204" pitchFamily="34" charset="0"/>
                    </a:rPr>
                    <a:t>IRS Form 1040</a:t>
                  </a:r>
                </a:p>
              </p:txBody>
            </p:sp>
            <p:sp>
              <p:nvSpPr>
                <p:cNvPr id="12" name="Rounded Rectangle 11"/>
                <p:cNvSpPr/>
                <p:nvPr/>
              </p:nvSpPr>
              <p:spPr>
                <a:xfrm>
                  <a:off x="2132348" y="2950610"/>
                  <a:ext cx="1236507" cy="434272"/>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 8b</a:t>
                  </a:r>
                </a:p>
                <a:p>
                  <a:pPr algn="ctr"/>
                  <a:r>
                    <a:rPr lang="en-US" sz="900" i="1" dirty="0">
                      <a:solidFill>
                        <a:schemeClr val="tx1"/>
                      </a:solidFill>
                      <a:latin typeface="Calibri" panose="020F0502020204030204" pitchFamily="34" charset="0"/>
                    </a:rPr>
                    <a:t>IRS Form 1040</a:t>
                  </a:r>
                </a:p>
              </p:txBody>
            </p:sp>
            <p:sp>
              <p:nvSpPr>
                <p:cNvPr id="13" name="Rounded Rectangle 12"/>
                <p:cNvSpPr/>
                <p:nvPr/>
              </p:nvSpPr>
              <p:spPr>
                <a:xfrm>
                  <a:off x="3793983" y="2960437"/>
                  <a:ext cx="1427588" cy="434272"/>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Lines 45 and 50</a:t>
                  </a:r>
                </a:p>
                <a:p>
                  <a:pPr algn="ctr"/>
                  <a:r>
                    <a:rPr lang="en-US" sz="900" i="1" dirty="0">
                      <a:solidFill>
                        <a:schemeClr val="tx1"/>
                      </a:solidFill>
                      <a:latin typeface="Calibri" panose="020F0502020204030204" pitchFamily="34" charset="0"/>
                    </a:rPr>
                    <a:t>IRS Form 2555</a:t>
                  </a:r>
                </a:p>
              </p:txBody>
            </p:sp>
            <p:sp>
              <p:nvSpPr>
                <p:cNvPr id="14" name="Plus 13"/>
                <p:cNvSpPr/>
                <p:nvPr/>
              </p:nvSpPr>
              <p:spPr>
                <a:xfrm>
                  <a:off x="1762158" y="2832555"/>
                  <a:ext cx="326357" cy="235974"/>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lus 14"/>
                <p:cNvSpPr/>
                <p:nvPr/>
              </p:nvSpPr>
              <p:spPr>
                <a:xfrm>
                  <a:off x="3412064" y="2832340"/>
                  <a:ext cx="336650" cy="235974"/>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ounded Rectangle 15"/>
              <p:cNvSpPr/>
              <p:nvPr/>
            </p:nvSpPr>
            <p:spPr>
              <a:xfrm>
                <a:off x="857554" y="4288292"/>
                <a:ext cx="1089483" cy="498994"/>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Household Income</a:t>
                </a:r>
              </a:p>
            </p:txBody>
          </p:sp>
          <p:sp>
            <p:nvSpPr>
              <p:cNvPr id="3" name="Equal 2"/>
              <p:cNvSpPr/>
              <p:nvPr/>
            </p:nvSpPr>
            <p:spPr>
              <a:xfrm>
                <a:off x="1964065" y="4470825"/>
                <a:ext cx="158589" cy="147686"/>
              </a:xfrm>
              <a:prstGeom prst="mathEqual">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Plus 18"/>
              <p:cNvSpPr/>
              <p:nvPr/>
            </p:nvSpPr>
            <p:spPr>
              <a:xfrm>
                <a:off x="5238021" y="4444729"/>
                <a:ext cx="196666" cy="185037"/>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6737374" y="4186994"/>
                <a:ext cx="869060" cy="704645"/>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Any pre-tax deduction for ESI premiums</a:t>
                </a:r>
              </a:p>
            </p:txBody>
          </p:sp>
        </p:grpSp>
        <p:sp>
          <p:nvSpPr>
            <p:cNvPr id="25" name="Rounded Rectangle 24"/>
            <p:cNvSpPr/>
            <p:nvPr/>
          </p:nvSpPr>
          <p:spPr>
            <a:xfrm>
              <a:off x="6101411" y="1911101"/>
              <a:ext cx="1293315" cy="61725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latin typeface="Calibri" panose="020F0502020204030204" pitchFamily="34" charset="0"/>
                </a:rPr>
                <a:t>Dependent Income</a:t>
              </a:r>
            </a:p>
          </p:txBody>
        </p:sp>
        <p:sp>
          <p:nvSpPr>
            <p:cNvPr id="26" name="Rounded Rectangle 25"/>
            <p:cNvSpPr/>
            <p:nvPr/>
          </p:nvSpPr>
          <p:spPr>
            <a:xfrm>
              <a:off x="6101412" y="2504608"/>
              <a:ext cx="1293315" cy="557899"/>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grpSp>
      <p:sp>
        <p:nvSpPr>
          <p:cNvPr id="28" name="Plus 27"/>
          <p:cNvSpPr/>
          <p:nvPr/>
        </p:nvSpPr>
        <p:spPr>
          <a:xfrm>
            <a:off x="7394590" y="2599372"/>
            <a:ext cx="243994" cy="296000"/>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4B93D516-00CE-4778-8AD9-9B848F708225}"/>
              </a:ext>
            </a:extLst>
          </p:cNvPr>
          <p:cNvGraphicFramePr>
            <a:graphicFrameLocks noGrp="1"/>
          </p:cNvGraphicFramePr>
          <p:nvPr>
            <p:extLst>
              <p:ext uri="{D42A27DB-BD31-4B8C-83A1-F6EECF244321}">
                <p14:modId xmlns:p14="http://schemas.microsoft.com/office/powerpoint/2010/main" val="75045629"/>
              </p:ext>
            </p:extLst>
          </p:nvPr>
        </p:nvGraphicFramePr>
        <p:xfrm>
          <a:off x="341583" y="880166"/>
          <a:ext cx="8439245" cy="518160"/>
        </p:xfrm>
        <a:graphic>
          <a:graphicData uri="http://schemas.openxmlformats.org/drawingml/2006/table">
            <a:tbl>
              <a:tblPr firstRow="1" bandRow="1">
                <a:tableStyleId>{1E171933-4619-4E11-9A3F-F7608DF75F80}</a:tableStyleId>
              </a:tblPr>
              <a:tblGrid>
                <a:gridCol w="7492029">
                  <a:extLst>
                    <a:ext uri="{9D8B030D-6E8A-4147-A177-3AD203B41FA5}">
                      <a16:colId xmlns:a16="http://schemas.microsoft.com/office/drawing/2014/main" val="915335956"/>
                    </a:ext>
                  </a:extLst>
                </a:gridCol>
                <a:gridCol w="947216">
                  <a:extLst>
                    <a:ext uri="{9D8B030D-6E8A-4147-A177-3AD203B41FA5}">
                      <a16:colId xmlns:a16="http://schemas.microsoft.com/office/drawing/2014/main" val="1936972734"/>
                    </a:ext>
                  </a:extLst>
                </a:gridCol>
              </a:tblGrid>
              <a:tr h="518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Insurance is considered unaffordable </a:t>
                      </a:r>
                      <a:r>
                        <a:rPr lang="en-US" sz="1400" b="0" dirty="0">
                          <a:solidFill>
                            <a:schemeClr val="tx1"/>
                          </a:solidFill>
                        </a:rPr>
                        <a:t>– Lowest premium would have cost more than 8.16% of household income </a:t>
                      </a:r>
                    </a:p>
                  </a:txBody>
                  <a:tcPr>
                    <a:solidFill>
                      <a:schemeClr val="accent4">
                        <a:lumMod val="20000"/>
                        <a:lumOff val="80000"/>
                      </a:schemeClr>
                    </a:solidFill>
                  </a:tcPr>
                </a:tc>
                <a:tc>
                  <a:txBody>
                    <a:bodyPr/>
                    <a:lstStyle/>
                    <a:p>
                      <a:pPr algn="ctr"/>
                      <a:r>
                        <a:rPr lang="en-US" dirty="0">
                          <a:solidFill>
                            <a:schemeClr val="accent4">
                              <a:lumMod val="75000"/>
                            </a:schemeClr>
                          </a:solidFill>
                        </a:rPr>
                        <a:t>A</a:t>
                      </a:r>
                    </a:p>
                  </a:txBody>
                  <a:tcPr anchor="ctr">
                    <a:solidFill>
                      <a:schemeClr val="accent4">
                        <a:lumMod val="20000"/>
                        <a:lumOff val="80000"/>
                      </a:schemeClr>
                    </a:solidFill>
                  </a:tcPr>
                </a:tc>
                <a:extLst>
                  <a:ext uri="{0D108BD9-81ED-4DB2-BD59-A6C34878D82A}">
                    <a16:rowId xmlns:a16="http://schemas.microsoft.com/office/drawing/2014/main" val="2416094392"/>
                  </a:ext>
                </a:extLst>
              </a:tr>
            </a:tbl>
          </a:graphicData>
        </a:graphic>
      </p:graphicFrame>
    </p:spTree>
    <p:extLst>
      <p:ext uri="{BB962C8B-B14F-4D97-AF65-F5344CB8AC3E}">
        <p14:creationId xmlns:p14="http://schemas.microsoft.com/office/powerpoint/2010/main" val="280056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MEC &amp; SRP Refresher </a:t>
            </a:r>
          </a:p>
        </p:txBody>
      </p:sp>
    </p:spTree>
    <p:extLst>
      <p:ext uri="{BB962C8B-B14F-4D97-AF65-F5344CB8AC3E}">
        <p14:creationId xmlns:p14="http://schemas.microsoft.com/office/powerpoint/2010/main" val="211275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5" name="Content Placeholder 4"/>
          <p:cNvSpPr>
            <a:spLocks noGrp="1"/>
          </p:cNvSpPr>
          <p:nvPr>
            <p:ph idx="1"/>
          </p:nvPr>
        </p:nvSpPr>
        <p:spPr>
          <a:xfrm>
            <a:off x="352865" y="825392"/>
            <a:ext cx="6139776" cy="836434"/>
          </a:xfrm>
        </p:spPr>
        <p:txBody>
          <a:bodyPr/>
          <a:lstStyle/>
          <a:p>
            <a:r>
              <a:rPr lang="en-US" sz="1600" dirty="0"/>
              <a:t>Gregory and Alice are MFJ.</a:t>
            </a:r>
          </a:p>
          <a:p>
            <a:r>
              <a:rPr lang="en-US" sz="1600" dirty="0"/>
              <a:t>They lived in Oklahoma City, OK in 2017 (Zip: 73111)</a:t>
            </a:r>
          </a:p>
          <a:p>
            <a:r>
              <a:rPr lang="en-US" sz="1600" dirty="0"/>
              <a:t>Both uninsured all year; no other exemption applies</a:t>
            </a:r>
          </a:p>
        </p:txBody>
      </p:sp>
      <p:sp>
        <p:nvSpPr>
          <p:cNvPr id="6" name="TextBox 5"/>
          <p:cNvSpPr txBox="1"/>
          <p:nvPr/>
        </p:nvSpPr>
        <p:spPr>
          <a:xfrm>
            <a:off x="640955" y="2160368"/>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7" name="TextBox 6"/>
          <p:cNvSpPr txBox="1"/>
          <p:nvPr/>
        </p:nvSpPr>
        <p:spPr>
          <a:xfrm>
            <a:off x="4722176" y="2158457"/>
            <a:ext cx="3705200" cy="1138773"/>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No insurance offered</a:t>
            </a:r>
          </a:p>
          <a:p>
            <a:endParaRPr lang="en-US" dirty="0"/>
          </a:p>
        </p:txBody>
      </p:sp>
      <p:sp>
        <p:nvSpPr>
          <p:cNvPr id="13" name="TextBox 12"/>
          <p:cNvSpPr txBox="1"/>
          <p:nvPr/>
        </p:nvSpPr>
        <p:spPr>
          <a:xfrm>
            <a:off x="447334" y="3561056"/>
            <a:ext cx="8249333"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a:latin typeface="Franklin Gothic Book"/>
                <a:cs typeface="Franklin Gothic Book"/>
              </a:rPr>
              <a:t>How is affordability measured?  </a:t>
            </a:r>
            <a:r>
              <a:rPr lang="en-US" sz="1600" i="1" dirty="0">
                <a:latin typeface="Franklin Gothic Book"/>
                <a:cs typeface="Franklin Gothic Book"/>
              </a:rPr>
              <a:t>(Use the first that applies for each family member)</a:t>
            </a:r>
          </a:p>
          <a:p>
            <a:endParaRPr lang="en-US" sz="1600" dirty="0">
              <a:latin typeface="Franklin Gothic Book"/>
              <a:cs typeface="Franklin Gothic Book"/>
            </a:endParaRPr>
          </a:p>
          <a:p>
            <a:pPr marL="176213" indent="-176213">
              <a:buFont typeface="Arial" panose="020B0604020202020204" pitchFamily="34" charset="0"/>
              <a:buChar char="•"/>
            </a:pPr>
            <a:r>
              <a:rPr lang="en-US" sz="1600" dirty="0">
                <a:latin typeface="Franklin Gothic Book"/>
                <a:cs typeface="Franklin Gothic Book"/>
              </a:rPr>
              <a:t>Lowest-cost self-only plan offered to each family member by his or her employer</a:t>
            </a:r>
          </a:p>
          <a:p>
            <a:pPr marL="176213" indent="-176213">
              <a:buFont typeface="Arial" panose="020B0604020202020204" pitchFamily="34" charset="0"/>
              <a:buChar char="•"/>
            </a:pPr>
            <a:endParaRPr lang="en-US" sz="1600" dirty="0">
              <a:latin typeface="Franklin Gothic Book"/>
              <a:cs typeface="Franklin Gothic Book"/>
            </a:endParaRPr>
          </a:p>
          <a:p>
            <a:pPr marL="176213" indent="-176213">
              <a:buFont typeface="Arial" panose="020B0604020202020204" pitchFamily="34" charset="0"/>
              <a:buChar char="•"/>
            </a:pPr>
            <a:r>
              <a:rPr lang="en-US" sz="1600" dirty="0">
                <a:latin typeface="Franklin Gothic Book"/>
                <a:cs typeface="Franklin Gothic Book"/>
              </a:rPr>
              <a:t>Lowest-cost family plan offered by the taxpayer or spouse’s employer </a:t>
            </a:r>
          </a:p>
          <a:p>
            <a:pPr marL="0" lvl="1"/>
            <a:endParaRPr lang="en-US" sz="1600" dirty="0">
              <a:latin typeface="Franklin Gothic Book"/>
              <a:cs typeface="Franklin Gothic Book"/>
            </a:endParaRPr>
          </a:p>
          <a:p>
            <a:pPr marL="176213" indent="-176213">
              <a:buFont typeface="Arial" panose="020B0604020202020204" pitchFamily="34" charset="0"/>
              <a:buChar char="•"/>
            </a:pPr>
            <a:r>
              <a:rPr lang="en-US" sz="1600" dirty="0">
                <a:latin typeface="Franklin Gothic Book"/>
                <a:cs typeface="Franklin Gothic Book"/>
              </a:rPr>
              <a:t>Lowest-cost bronze plan in the marketplace, after accounting for PTC</a:t>
            </a:r>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30</a:t>
            </a:fld>
            <a:endParaRPr lang="en-US" dirty="0"/>
          </a:p>
        </p:txBody>
      </p:sp>
      <p:pic>
        <p:nvPicPr>
          <p:cNvPr id="14" name="Picture 13"/>
          <p:cNvPicPr>
            <a:picLocks noChangeAspect="1"/>
          </p:cNvPicPr>
          <p:nvPr/>
        </p:nvPicPr>
        <p:blipFill>
          <a:blip r:embed="rId2"/>
          <a:stretch>
            <a:fillRect/>
          </a:stretch>
        </p:blipFill>
        <p:spPr>
          <a:xfrm>
            <a:off x="7133596" y="0"/>
            <a:ext cx="2010404" cy="1894247"/>
          </a:xfrm>
          <a:prstGeom prst="rect">
            <a:avLst/>
          </a:prstGeom>
        </p:spPr>
      </p:pic>
    </p:spTree>
    <p:extLst>
      <p:ext uri="{BB962C8B-B14F-4D97-AF65-F5344CB8AC3E}">
        <p14:creationId xmlns:p14="http://schemas.microsoft.com/office/powerpoint/2010/main" val="32669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9" name="Content Placeholder 4"/>
          <p:cNvSpPr txBox="1">
            <a:spLocks/>
          </p:cNvSpPr>
          <p:nvPr/>
        </p:nvSpPr>
        <p:spPr>
          <a:xfrm>
            <a:off x="2409518" y="3624843"/>
            <a:ext cx="6277868" cy="190666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Gregory</a:t>
            </a:r>
          </a:p>
          <a:p>
            <a:r>
              <a:rPr lang="en-US" sz="1600" dirty="0"/>
              <a:t>His lowest-cost self-only employer plan is $50/</a:t>
            </a:r>
            <a:r>
              <a:rPr lang="en-US" sz="1600" dirty="0" err="1"/>
              <a:t>mo</a:t>
            </a:r>
            <a:endParaRPr lang="en-US" sz="1600" dirty="0"/>
          </a:p>
          <a:p>
            <a:r>
              <a:rPr lang="en-US" sz="1600" dirty="0"/>
              <a:t>Annualized cost is $600</a:t>
            </a:r>
          </a:p>
          <a:p>
            <a:r>
              <a:rPr lang="en-US" sz="1600" dirty="0"/>
              <a:t>Compared to annual income of $45,000</a:t>
            </a:r>
          </a:p>
          <a:p>
            <a:r>
              <a:rPr lang="en-US" sz="1600" dirty="0"/>
              <a:t>$600 / $45,000 = 1.3% of household income</a:t>
            </a:r>
          </a:p>
          <a:p>
            <a:pPr marL="0" indent="0">
              <a:buNone/>
            </a:pPr>
            <a:endParaRPr lang="en-US" sz="2000" dirty="0"/>
          </a:p>
        </p:txBody>
      </p:sp>
      <p:pic>
        <p:nvPicPr>
          <p:cNvPr id="11" name="Picture 10"/>
          <p:cNvPicPr>
            <a:picLocks noChangeAspect="1"/>
          </p:cNvPicPr>
          <p:nvPr/>
        </p:nvPicPr>
        <p:blipFill>
          <a:blip r:embed="rId2"/>
          <a:stretch>
            <a:fillRect/>
          </a:stretch>
        </p:blipFill>
        <p:spPr>
          <a:xfrm>
            <a:off x="711219" y="3714315"/>
            <a:ext cx="1463040" cy="1690890"/>
          </a:xfrm>
          <a:prstGeom prst="rect">
            <a:avLst/>
          </a:prstGeom>
        </p:spPr>
      </p:pic>
      <p:sp>
        <p:nvSpPr>
          <p:cNvPr id="2" name="TextBox 1"/>
          <p:cNvSpPr txBox="1"/>
          <p:nvPr/>
        </p:nvSpPr>
        <p:spPr>
          <a:xfrm>
            <a:off x="446567" y="5623515"/>
            <a:ext cx="837989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Gregory is </a:t>
            </a:r>
            <a:r>
              <a:rPr lang="en-US" b="1" u="sng" dirty="0">
                <a:latin typeface="Franklin Gothic Book"/>
                <a:cs typeface="Franklin Gothic Book"/>
              </a:rPr>
              <a:t>not eligible</a:t>
            </a:r>
            <a:r>
              <a:rPr lang="en-US" b="1" dirty="0">
                <a:latin typeface="Franklin Gothic Book"/>
                <a:cs typeface="Franklin Gothic Book"/>
              </a:rPr>
              <a:t> for the affordability exemption because his plan costs less than 8.16% of household income.</a:t>
            </a:r>
          </a:p>
        </p:txBody>
      </p:sp>
      <p:sp>
        <p:nvSpPr>
          <p:cNvPr id="12"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Gregory and Alice are MFJ.</a:t>
            </a:r>
          </a:p>
          <a:p>
            <a:r>
              <a:rPr lang="en-US" sz="1600" dirty="0"/>
              <a:t>They lived in Oklahoma City, OK in 2016 (Zip: 73111)</a:t>
            </a:r>
          </a:p>
          <a:p>
            <a:r>
              <a:rPr lang="en-US" sz="1600" dirty="0"/>
              <a:t>Both uninsured all year; no other exemption applies</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8" name="Picture 7"/>
          <p:cNvPicPr>
            <a:picLocks noChangeAspect="1"/>
          </p:cNvPicPr>
          <p:nvPr/>
        </p:nvPicPr>
        <p:blipFill>
          <a:blip r:embed="rId3"/>
          <a:stretch>
            <a:fillRect/>
          </a:stretch>
        </p:blipFill>
        <p:spPr>
          <a:xfrm>
            <a:off x="7133596" y="0"/>
            <a:ext cx="2010404" cy="1894247"/>
          </a:xfrm>
          <a:prstGeom prst="rect">
            <a:avLst/>
          </a:prstGeom>
        </p:spPr>
      </p:pic>
      <p:sp>
        <p:nvSpPr>
          <p:cNvPr id="15" name="TextBox 14">
            <a:extLst>
              <a:ext uri="{FF2B5EF4-FFF2-40B4-BE49-F238E27FC236}">
                <a16:creationId xmlns:a16="http://schemas.microsoft.com/office/drawing/2014/main" id="{4A5064C1-B061-4E71-88E6-895FE3472E96}"/>
              </a:ext>
            </a:extLst>
          </p:cNvPr>
          <p:cNvSpPr txBox="1"/>
          <p:nvPr/>
        </p:nvSpPr>
        <p:spPr>
          <a:xfrm>
            <a:off x="668663" y="2160368"/>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16" name="TextBox 15">
            <a:extLst>
              <a:ext uri="{FF2B5EF4-FFF2-40B4-BE49-F238E27FC236}">
                <a16:creationId xmlns:a16="http://schemas.microsoft.com/office/drawing/2014/main" id="{8429CF8F-E744-4A5A-90ED-43E894FEB46E}"/>
              </a:ext>
            </a:extLst>
          </p:cNvPr>
          <p:cNvSpPr txBox="1"/>
          <p:nvPr/>
        </p:nvSpPr>
        <p:spPr>
          <a:xfrm>
            <a:off x="4749884" y="2158457"/>
            <a:ext cx="3705200" cy="1138773"/>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No insurance offered</a:t>
            </a:r>
          </a:p>
          <a:p>
            <a:endParaRPr lang="en-US" dirty="0"/>
          </a:p>
        </p:txBody>
      </p:sp>
    </p:spTree>
    <p:extLst>
      <p:ext uri="{BB962C8B-B14F-4D97-AF65-F5344CB8AC3E}">
        <p14:creationId xmlns:p14="http://schemas.microsoft.com/office/powerpoint/2010/main" val="2318446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9" name="Content Placeholder 4"/>
          <p:cNvSpPr txBox="1">
            <a:spLocks/>
          </p:cNvSpPr>
          <p:nvPr/>
        </p:nvSpPr>
        <p:spPr>
          <a:xfrm>
            <a:off x="2385779" y="3375570"/>
            <a:ext cx="6277868" cy="21084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Alice</a:t>
            </a:r>
          </a:p>
          <a:p>
            <a:r>
              <a:rPr lang="en-US" sz="1600" dirty="0"/>
              <a:t>No offer of coverage through her own employer</a:t>
            </a:r>
          </a:p>
          <a:p>
            <a:r>
              <a:rPr lang="en-US" sz="1600" dirty="0"/>
              <a:t>Her lowest-cost family plan through Gregory’s employer is $350/</a:t>
            </a:r>
            <a:r>
              <a:rPr lang="en-US" sz="1600" dirty="0" err="1"/>
              <a:t>mo</a:t>
            </a:r>
            <a:endParaRPr lang="en-US" sz="1600" dirty="0"/>
          </a:p>
          <a:p>
            <a:r>
              <a:rPr lang="en-US" sz="1600" dirty="0"/>
              <a:t>Annualized cost is $4,200</a:t>
            </a:r>
          </a:p>
          <a:p>
            <a:r>
              <a:rPr lang="en-US" sz="1600" dirty="0"/>
              <a:t>Compared to annual income of $45,000</a:t>
            </a:r>
          </a:p>
          <a:p>
            <a:r>
              <a:rPr lang="en-US" sz="1600" dirty="0"/>
              <a:t>$4,200 / $45,000 = 9.33% of household income</a:t>
            </a:r>
          </a:p>
          <a:p>
            <a:endParaRPr lang="en-US" sz="2000" dirty="0"/>
          </a:p>
        </p:txBody>
      </p:sp>
      <p:sp>
        <p:nvSpPr>
          <p:cNvPr id="2" name="TextBox 1"/>
          <p:cNvSpPr txBox="1"/>
          <p:nvPr/>
        </p:nvSpPr>
        <p:spPr>
          <a:xfrm>
            <a:off x="470306" y="5484027"/>
            <a:ext cx="835615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Alice </a:t>
            </a:r>
            <a:r>
              <a:rPr lang="en-US" b="1" u="sng" dirty="0">
                <a:latin typeface="Franklin Gothic Book"/>
                <a:cs typeface="Franklin Gothic Book"/>
              </a:rPr>
              <a:t>is eligible</a:t>
            </a:r>
            <a:r>
              <a:rPr lang="en-US" b="1" dirty="0">
                <a:latin typeface="Franklin Gothic Book"/>
                <a:cs typeface="Franklin Gothic Book"/>
              </a:rPr>
              <a:t> for the affordability exemption because her offer of coverage costs more than 8.16% of income.</a:t>
            </a:r>
          </a:p>
        </p:txBody>
      </p:sp>
      <p:pic>
        <p:nvPicPr>
          <p:cNvPr id="3" name="Picture 2"/>
          <p:cNvPicPr>
            <a:picLocks noChangeAspect="1"/>
          </p:cNvPicPr>
          <p:nvPr/>
        </p:nvPicPr>
        <p:blipFill rotWithShape="1">
          <a:blip r:embed="rId3"/>
          <a:srcRect b="10277"/>
          <a:stretch/>
        </p:blipFill>
        <p:spPr>
          <a:xfrm>
            <a:off x="643318" y="3494018"/>
            <a:ext cx="1463040" cy="1823826"/>
          </a:xfrm>
          <a:prstGeom prst="rect">
            <a:avLst/>
          </a:prstGeom>
        </p:spPr>
      </p:pic>
      <p:sp>
        <p:nvSpPr>
          <p:cNvPr id="11"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Gregory and Alice are MFJ.</a:t>
            </a:r>
          </a:p>
          <a:p>
            <a:r>
              <a:rPr lang="en-US" sz="1600" dirty="0"/>
              <a:t>They lived in Oklahoma City, OK in 2016 (Zip: 73111)</a:t>
            </a:r>
          </a:p>
          <a:p>
            <a:r>
              <a:rPr lang="en-US" sz="1600" dirty="0"/>
              <a:t>Both uninsured all year; no other exemption applies</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32</a:t>
            </a:fld>
            <a:endParaRPr lang="en-US" dirty="0"/>
          </a:p>
        </p:txBody>
      </p:sp>
      <p:pic>
        <p:nvPicPr>
          <p:cNvPr id="8" name="Picture 7"/>
          <p:cNvPicPr>
            <a:picLocks noChangeAspect="1"/>
          </p:cNvPicPr>
          <p:nvPr/>
        </p:nvPicPr>
        <p:blipFill>
          <a:blip r:embed="rId4"/>
          <a:stretch>
            <a:fillRect/>
          </a:stretch>
        </p:blipFill>
        <p:spPr>
          <a:xfrm>
            <a:off x="7133596" y="0"/>
            <a:ext cx="2010404" cy="1894247"/>
          </a:xfrm>
          <a:prstGeom prst="rect">
            <a:avLst/>
          </a:prstGeom>
        </p:spPr>
      </p:pic>
      <p:sp>
        <p:nvSpPr>
          <p:cNvPr id="12" name="TextBox 11">
            <a:extLst>
              <a:ext uri="{FF2B5EF4-FFF2-40B4-BE49-F238E27FC236}">
                <a16:creationId xmlns:a16="http://schemas.microsoft.com/office/drawing/2014/main" id="{8AAED630-47DD-4235-8D67-03D6B6DD4A64}"/>
              </a:ext>
            </a:extLst>
          </p:cNvPr>
          <p:cNvSpPr txBox="1"/>
          <p:nvPr/>
        </p:nvSpPr>
        <p:spPr>
          <a:xfrm>
            <a:off x="660137" y="2110581"/>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13" name="TextBox 12">
            <a:extLst>
              <a:ext uri="{FF2B5EF4-FFF2-40B4-BE49-F238E27FC236}">
                <a16:creationId xmlns:a16="http://schemas.microsoft.com/office/drawing/2014/main" id="{230AD77A-C079-44E1-AAD7-E043F74EC92F}"/>
              </a:ext>
            </a:extLst>
          </p:cNvPr>
          <p:cNvSpPr txBox="1"/>
          <p:nvPr/>
        </p:nvSpPr>
        <p:spPr>
          <a:xfrm>
            <a:off x="4741358" y="2108670"/>
            <a:ext cx="3705200" cy="1138773"/>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No insurance offered</a:t>
            </a:r>
          </a:p>
          <a:p>
            <a:endParaRPr lang="en-US" dirty="0"/>
          </a:p>
        </p:txBody>
      </p:sp>
    </p:spTree>
    <p:extLst>
      <p:ext uri="{BB962C8B-B14F-4D97-AF65-F5344CB8AC3E}">
        <p14:creationId xmlns:p14="http://schemas.microsoft.com/office/powerpoint/2010/main" val="168858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9" name="Content Placeholder 4"/>
          <p:cNvSpPr txBox="1">
            <a:spLocks/>
          </p:cNvSpPr>
          <p:nvPr/>
        </p:nvSpPr>
        <p:spPr>
          <a:xfrm>
            <a:off x="2385779" y="3375570"/>
            <a:ext cx="6277868" cy="21084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What if Alice is uninsured only part of the year?</a:t>
            </a:r>
          </a:p>
          <a:p>
            <a:r>
              <a:rPr lang="en-US" sz="1600" dirty="0"/>
              <a:t>No offer of coverage through her own employer for Jan-June.</a:t>
            </a:r>
          </a:p>
          <a:p>
            <a:r>
              <a:rPr lang="en-US" sz="1600" dirty="0"/>
              <a:t>Her lowest-cost family plan through Gregory’s employer is $350/</a:t>
            </a:r>
            <a:r>
              <a:rPr lang="en-US" sz="1600" dirty="0" err="1"/>
              <a:t>mo</a:t>
            </a:r>
            <a:r>
              <a:rPr lang="en-US" sz="1600" dirty="0"/>
              <a:t> ($4,200 annually)</a:t>
            </a:r>
          </a:p>
          <a:p>
            <a:r>
              <a:rPr lang="en-US" sz="1600" dirty="0"/>
              <a:t>$4,200 / $45,000 = 9.33% of household income</a:t>
            </a:r>
          </a:p>
          <a:p>
            <a:r>
              <a:rPr lang="en-US" sz="1600" dirty="0"/>
              <a:t>Look at the annual cost of coverage, even if you’re just determining eligibility for a month. </a:t>
            </a:r>
          </a:p>
          <a:p>
            <a:endParaRPr lang="en-US" sz="2000" dirty="0"/>
          </a:p>
        </p:txBody>
      </p:sp>
      <p:sp>
        <p:nvSpPr>
          <p:cNvPr id="2" name="TextBox 1"/>
          <p:cNvSpPr txBox="1"/>
          <p:nvPr/>
        </p:nvSpPr>
        <p:spPr>
          <a:xfrm>
            <a:off x="470306" y="5484027"/>
            <a:ext cx="835615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Alice </a:t>
            </a:r>
            <a:r>
              <a:rPr lang="en-US" b="1" u="sng" dirty="0">
                <a:latin typeface="Franklin Gothic Book"/>
                <a:cs typeface="Franklin Gothic Book"/>
              </a:rPr>
              <a:t>is eligible</a:t>
            </a:r>
            <a:r>
              <a:rPr lang="en-US" b="1" dirty="0">
                <a:latin typeface="Franklin Gothic Book"/>
                <a:cs typeface="Franklin Gothic Book"/>
              </a:rPr>
              <a:t> for the affordability exemption January through June because her offer of coverage costs more than 8.16% of income.</a:t>
            </a:r>
          </a:p>
        </p:txBody>
      </p:sp>
      <p:pic>
        <p:nvPicPr>
          <p:cNvPr id="3" name="Picture 2"/>
          <p:cNvPicPr>
            <a:picLocks noChangeAspect="1"/>
          </p:cNvPicPr>
          <p:nvPr/>
        </p:nvPicPr>
        <p:blipFill rotWithShape="1">
          <a:blip r:embed="rId3"/>
          <a:srcRect b="10277"/>
          <a:stretch/>
        </p:blipFill>
        <p:spPr>
          <a:xfrm>
            <a:off x="643318" y="3494018"/>
            <a:ext cx="1463040" cy="1823826"/>
          </a:xfrm>
          <a:prstGeom prst="rect">
            <a:avLst/>
          </a:prstGeom>
        </p:spPr>
      </p:pic>
      <p:sp>
        <p:nvSpPr>
          <p:cNvPr id="11"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Gregory and Alice are MFJ.</a:t>
            </a:r>
          </a:p>
          <a:p>
            <a:r>
              <a:rPr lang="en-US" sz="1600" dirty="0"/>
              <a:t>They lived in Oklahoma City, OK in 2016 (Zip: 73111)</a:t>
            </a:r>
          </a:p>
          <a:p>
            <a:r>
              <a:rPr lang="en-US" sz="1600" dirty="0"/>
              <a:t>Both uninsured all year; no other exemption applies</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33</a:t>
            </a:fld>
            <a:endParaRPr lang="en-US" dirty="0"/>
          </a:p>
        </p:txBody>
      </p:sp>
      <p:pic>
        <p:nvPicPr>
          <p:cNvPr id="8" name="Picture 7"/>
          <p:cNvPicPr>
            <a:picLocks noChangeAspect="1"/>
          </p:cNvPicPr>
          <p:nvPr/>
        </p:nvPicPr>
        <p:blipFill>
          <a:blip r:embed="rId4"/>
          <a:stretch>
            <a:fillRect/>
          </a:stretch>
        </p:blipFill>
        <p:spPr>
          <a:xfrm>
            <a:off x="7133596" y="0"/>
            <a:ext cx="2010404" cy="1894247"/>
          </a:xfrm>
          <a:prstGeom prst="rect">
            <a:avLst/>
          </a:prstGeom>
        </p:spPr>
      </p:pic>
      <p:sp>
        <p:nvSpPr>
          <p:cNvPr id="12" name="TextBox 11">
            <a:extLst>
              <a:ext uri="{FF2B5EF4-FFF2-40B4-BE49-F238E27FC236}">
                <a16:creationId xmlns:a16="http://schemas.microsoft.com/office/drawing/2014/main" id="{8AAED630-47DD-4235-8D67-03D6B6DD4A64}"/>
              </a:ext>
            </a:extLst>
          </p:cNvPr>
          <p:cNvSpPr txBox="1"/>
          <p:nvPr/>
        </p:nvSpPr>
        <p:spPr>
          <a:xfrm>
            <a:off x="678609" y="2110581"/>
            <a:ext cx="3798254" cy="1138773"/>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latin typeface="Franklin Gothic Book" panose="020B0503020102020204" pitchFamily="34" charset="0"/>
              </a:rPr>
              <a:t>Gregory</a:t>
            </a:r>
          </a:p>
          <a:p>
            <a:r>
              <a:rPr lang="en-US" sz="1600" dirty="0">
                <a:latin typeface="Franklin Gothic Book" panose="020B0503020102020204" pitchFamily="34" charset="0"/>
              </a:rPr>
              <a:t>W-2, Box 1: $20,000</a:t>
            </a:r>
          </a:p>
          <a:p>
            <a:r>
              <a:rPr lang="en-US" sz="1600" dirty="0">
                <a:latin typeface="Franklin Gothic Book" panose="020B0503020102020204" pitchFamily="34" charset="0"/>
              </a:rPr>
              <a:t>Self-only insurance offer:  </a:t>
            </a:r>
            <a:r>
              <a:rPr lang="en-US" sz="1600" b="1" dirty="0">
                <a:latin typeface="Franklin Gothic Book" panose="020B0503020102020204" pitchFamily="34" charset="0"/>
              </a:rPr>
              <a:t>$50/</a:t>
            </a:r>
            <a:r>
              <a:rPr lang="en-US" sz="1600" b="1" dirty="0" err="1">
                <a:latin typeface="Franklin Gothic Book" panose="020B0503020102020204" pitchFamily="34" charset="0"/>
              </a:rPr>
              <a:t>mo</a:t>
            </a:r>
            <a:endParaRPr lang="en-US" sz="1600" b="1" dirty="0">
              <a:latin typeface="Franklin Gothic Book" panose="020B0503020102020204" pitchFamily="34" charset="0"/>
            </a:endParaRPr>
          </a:p>
          <a:p>
            <a:r>
              <a:rPr lang="en-US" sz="1600" dirty="0">
                <a:latin typeface="Franklin Gothic Book" panose="020B0503020102020204" pitchFamily="34" charset="0"/>
              </a:rPr>
              <a:t>Family insurance offer:</a:t>
            </a:r>
            <a:r>
              <a:rPr lang="en-US" sz="1600" b="1" dirty="0">
                <a:latin typeface="Franklin Gothic Book" panose="020B0503020102020204" pitchFamily="34" charset="0"/>
              </a:rPr>
              <a:t>  $350/</a:t>
            </a:r>
            <a:r>
              <a:rPr lang="en-US" sz="1600" b="1" dirty="0" err="1">
                <a:latin typeface="Franklin Gothic Book" panose="020B0503020102020204" pitchFamily="34" charset="0"/>
              </a:rPr>
              <a:t>mo</a:t>
            </a:r>
            <a:endParaRPr lang="en-US" b="1" dirty="0">
              <a:latin typeface="Franklin Gothic Book" panose="020B0503020102020204" pitchFamily="34" charset="0"/>
            </a:endParaRPr>
          </a:p>
        </p:txBody>
      </p:sp>
      <p:sp>
        <p:nvSpPr>
          <p:cNvPr id="13" name="TextBox 12">
            <a:extLst>
              <a:ext uri="{FF2B5EF4-FFF2-40B4-BE49-F238E27FC236}">
                <a16:creationId xmlns:a16="http://schemas.microsoft.com/office/drawing/2014/main" id="{230AD77A-C079-44E1-AAD7-E043F74EC92F}"/>
              </a:ext>
            </a:extLst>
          </p:cNvPr>
          <p:cNvSpPr txBox="1"/>
          <p:nvPr/>
        </p:nvSpPr>
        <p:spPr>
          <a:xfrm>
            <a:off x="4759829" y="2108670"/>
            <a:ext cx="3774513" cy="1107996"/>
          </a:xfrm>
          <a:prstGeom prst="rect">
            <a:avLst/>
          </a:prstGeom>
          <a:solidFill>
            <a:srgbClr val="CBD7F5"/>
          </a:solidFill>
          <a:ln>
            <a:solidFill>
              <a:srgbClr val="2046A5"/>
            </a:solidFill>
          </a:ln>
        </p:spPr>
        <p:txBody>
          <a:bodyPr wrap="square" rtlCol="0">
            <a:spAutoFit/>
          </a:bodyPr>
          <a:lstStyle/>
          <a:p>
            <a:pPr algn="ctr"/>
            <a:r>
              <a:rPr lang="en-US" u="sng" dirty="0">
                <a:latin typeface="Franklin Gothic Book" panose="020B0503020102020204" pitchFamily="34" charset="0"/>
              </a:rPr>
              <a:t>Alice</a:t>
            </a:r>
          </a:p>
          <a:p>
            <a:r>
              <a:rPr lang="en-US" sz="1600" dirty="0">
                <a:latin typeface="Franklin Gothic Book" panose="020B0503020102020204" pitchFamily="34" charset="0"/>
              </a:rPr>
              <a:t>W-2, Box 1: $25,000</a:t>
            </a:r>
          </a:p>
          <a:p>
            <a:r>
              <a:rPr lang="en-US" sz="1600" dirty="0">
                <a:latin typeface="Franklin Gothic Book" panose="020B0503020102020204" pitchFamily="34" charset="0"/>
              </a:rPr>
              <a:t>Jan-June: No insurance offered</a:t>
            </a:r>
          </a:p>
          <a:p>
            <a:r>
              <a:rPr lang="en-US" sz="1600" dirty="0">
                <a:latin typeface="Franklin Gothic Book" panose="020B0503020102020204" pitchFamily="34" charset="0"/>
              </a:rPr>
              <a:t>July-Dec: Alice enrolls in coverage at work</a:t>
            </a:r>
          </a:p>
        </p:txBody>
      </p:sp>
    </p:spTree>
    <p:extLst>
      <p:ext uri="{BB962C8B-B14F-4D97-AF65-F5344CB8AC3E}">
        <p14:creationId xmlns:p14="http://schemas.microsoft.com/office/powerpoint/2010/main" val="130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 Person Eligible for Employer-Sponsored Insurance</a:t>
            </a:r>
          </a:p>
        </p:txBody>
      </p:sp>
      <p:sp>
        <p:nvSpPr>
          <p:cNvPr id="29" name="Content Placeholder 28"/>
          <p:cNvSpPr>
            <a:spLocks noGrp="1"/>
          </p:cNvSpPr>
          <p:nvPr>
            <p:ph idx="1"/>
          </p:nvPr>
        </p:nvSpPr>
        <p:spPr>
          <a:xfrm>
            <a:off x="439174" y="955964"/>
            <a:ext cx="8155160" cy="4290291"/>
          </a:xfrm>
        </p:spPr>
        <p:txBody>
          <a:bodyPr/>
          <a:lstStyle/>
          <a:p>
            <a:r>
              <a:rPr lang="en-US" sz="1600" dirty="0"/>
              <a:t>It’s often difficult to find the cost of the applicable employer plan </a:t>
            </a:r>
          </a:p>
          <a:p>
            <a:r>
              <a:rPr lang="en-US" sz="1600" dirty="0"/>
              <a:t>If the taxpayer has a 1095-C, line 15 will list the employee’s share of the lowest-cost plan for the employee. The form will not state the lowest-cost family plan.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1600" dirty="0"/>
          </a:p>
          <a:p>
            <a:r>
              <a:rPr lang="en-US" sz="1600" dirty="0"/>
              <a:t>If there is no 1095-C, the employee may have to ask his or her Human Resources </a:t>
            </a:r>
            <a:r>
              <a:rPr lang="en-US" sz="1600" dirty="0" err="1"/>
              <a:t>Dept</a:t>
            </a:r>
            <a:r>
              <a:rPr lang="en-US" sz="1600" dirty="0"/>
              <a:t> for the correct 2017 plan cost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pic>
        <p:nvPicPr>
          <p:cNvPr id="5" name="Picture 4">
            <a:extLst>
              <a:ext uri="{FF2B5EF4-FFF2-40B4-BE49-F238E27FC236}">
                <a16:creationId xmlns:a16="http://schemas.microsoft.com/office/drawing/2014/main" id="{1A2703B1-C71E-4E52-892D-CB9848B7D03F}"/>
              </a:ext>
            </a:extLst>
          </p:cNvPr>
          <p:cNvPicPr>
            <a:picLocks noChangeAspect="1"/>
          </p:cNvPicPr>
          <p:nvPr/>
        </p:nvPicPr>
        <p:blipFill rotWithShape="1">
          <a:blip r:embed="rId3"/>
          <a:srcRect b="1929"/>
          <a:stretch/>
        </p:blipFill>
        <p:spPr>
          <a:xfrm>
            <a:off x="482723" y="2048963"/>
            <a:ext cx="8183418" cy="2809368"/>
          </a:xfrm>
          <a:prstGeom prst="rect">
            <a:avLst/>
          </a:prstGeom>
          <a:ln>
            <a:solidFill>
              <a:schemeClr val="bg1">
                <a:lumMod val="75000"/>
              </a:schemeClr>
            </a:solidFill>
          </a:ln>
        </p:spPr>
      </p:pic>
      <p:sp>
        <p:nvSpPr>
          <p:cNvPr id="31" name="Rounded Rectangle 30"/>
          <p:cNvSpPr/>
          <p:nvPr/>
        </p:nvSpPr>
        <p:spPr>
          <a:xfrm>
            <a:off x="482723" y="4004550"/>
            <a:ext cx="8183418" cy="47508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ED541F-7A15-49D1-B83C-6524A920E397}"/>
              </a:ext>
            </a:extLst>
          </p:cNvPr>
          <p:cNvPicPr>
            <a:picLocks noChangeAspect="1"/>
          </p:cNvPicPr>
          <p:nvPr/>
        </p:nvPicPr>
        <p:blipFill>
          <a:blip r:embed="rId4"/>
          <a:stretch>
            <a:fillRect/>
          </a:stretch>
        </p:blipFill>
        <p:spPr>
          <a:xfrm rot="743258">
            <a:off x="345944" y="2983216"/>
            <a:ext cx="8476488" cy="957529"/>
          </a:xfrm>
          <a:prstGeom prst="rect">
            <a:avLst/>
          </a:prstGeom>
          <a:ln w="38100">
            <a:solidFill>
              <a:schemeClr val="accent4">
                <a:lumMod val="60000"/>
                <a:lumOff val="40000"/>
              </a:schemeClr>
            </a:solidFill>
          </a:ln>
        </p:spPr>
      </p:pic>
    </p:spTree>
    <p:extLst>
      <p:ext uri="{BB962C8B-B14F-4D97-AF65-F5344CB8AC3E}">
        <p14:creationId xmlns:p14="http://schemas.microsoft.com/office/powerpoint/2010/main" val="274889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11" end="11"/>
                                            </p:txEl>
                                          </p:spTgt>
                                        </p:tgtEl>
                                        <p:attrNameLst>
                                          <p:attrName>style.visibility</p:attrName>
                                        </p:attrNameLst>
                                      </p:cBhvr>
                                      <p:to>
                                        <p:strVal val="visible"/>
                                      </p:to>
                                    </p:set>
                                    <p:animEffect transition="in" filter="fade">
                                      <p:cBhvr>
                                        <p:cTn id="7" dur="500"/>
                                        <p:tgtEl>
                                          <p:spTgt spid="29">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4D52-4C21-42C8-98BA-A6FF551A36DF}"/>
              </a:ext>
            </a:extLst>
          </p:cNvPr>
          <p:cNvSpPr>
            <a:spLocks noGrp="1"/>
          </p:cNvSpPr>
          <p:nvPr>
            <p:ph type="title"/>
          </p:nvPr>
        </p:nvSpPr>
        <p:spPr/>
        <p:txBody>
          <a:bodyPr/>
          <a:lstStyle/>
          <a:p>
            <a:r>
              <a:rPr lang="en-US" dirty="0"/>
              <a:t>NOW you can use this screen…</a:t>
            </a:r>
          </a:p>
        </p:txBody>
      </p:sp>
      <p:sp>
        <p:nvSpPr>
          <p:cNvPr id="3" name="Content Placeholder 2">
            <a:extLst>
              <a:ext uri="{FF2B5EF4-FFF2-40B4-BE49-F238E27FC236}">
                <a16:creationId xmlns:a16="http://schemas.microsoft.com/office/drawing/2014/main" id="{8B6C6C56-EAED-49A3-BA08-CB0B2298DF31}"/>
              </a:ext>
            </a:extLst>
          </p:cNvPr>
          <p:cNvSpPr>
            <a:spLocks noGrp="1"/>
          </p:cNvSpPr>
          <p:nvPr>
            <p:ph idx="1"/>
          </p:nvPr>
        </p:nvSpPr>
        <p:spPr>
          <a:xfrm>
            <a:off x="364734" y="3251200"/>
            <a:ext cx="8229600" cy="2929128"/>
          </a:xfrm>
        </p:spPr>
        <p:txBody>
          <a:bodyPr/>
          <a:lstStyle/>
          <a:p>
            <a:r>
              <a:rPr lang="en-US" sz="1600" dirty="0"/>
              <a:t>If there is no employer coverage offer, consider the affordability of marketplace coverage. </a:t>
            </a:r>
          </a:p>
          <a:p>
            <a:r>
              <a:rPr lang="en-US" sz="1600" dirty="0"/>
              <a:t>You’ll need to determine:</a:t>
            </a:r>
          </a:p>
          <a:p>
            <a:pPr lvl="1"/>
            <a:r>
              <a:rPr lang="en-US" sz="1600" dirty="0"/>
              <a:t>The lowest-cost bronze plan (LCBP) </a:t>
            </a:r>
          </a:p>
          <a:p>
            <a:pPr lvl="1"/>
            <a:r>
              <a:rPr lang="en-US" sz="1600" dirty="0"/>
              <a:t>The second-lowest cost silver plan (SLCSP) </a:t>
            </a:r>
            <a:r>
              <a:rPr lang="en-US" sz="1600" i="1" dirty="0"/>
              <a:t>only if </a:t>
            </a:r>
            <a:r>
              <a:rPr lang="en-US" sz="1600" dirty="0"/>
              <a:t>eligible for PTC</a:t>
            </a:r>
          </a:p>
          <a:p>
            <a:r>
              <a:rPr lang="en-US" sz="1600" dirty="0"/>
              <a:t>Find these values at:</a:t>
            </a:r>
          </a:p>
          <a:p>
            <a:pPr lvl="1"/>
            <a:r>
              <a:rPr lang="en-US" sz="1600" dirty="0"/>
              <a:t>For federal marketplace states:  </a:t>
            </a:r>
            <a:r>
              <a:rPr lang="en-US" sz="1600" dirty="0">
                <a:hlinkClick r:id="rId2"/>
              </a:rPr>
              <a:t>https://www.healthcare.gov/tax-tool/</a:t>
            </a:r>
            <a:endParaRPr lang="en-US" sz="1600" dirty="0"/>
          </a:p>
          <a:p>
            <a:pPr lvl="1"/>
            <a:r>
              <a:rPr lang="en-US" sz="1600" dirty="0"/>
              <a:t>For other states:  State-based marketplaces</a:t>
            </a:r>
          </a:p>
          <a:p>
            <a:pPr marL="457200" lvl="1" indent="0">
              <a:buNone/>
            </a:pPr>
            <a:endParaRPr lang="en-US" sz="1600" dirty="0"/>
          </a:p>
        </p:txBody>
      </p:sp>
      <p:sp>
        <p:nvSpPr>
          <p:cNvPr id="4" name="Slide Number Placeholder 3">
            <a:extLst>
              <a:ext uri="{FF2B5EF4-FFF2-40B4-BE49-F238E27FC236}">
                <a16:creationId xmlns:a16="http://schemas.microsoft.com/office/drawing/2014/main" id="{3588ED3C-4030-400B-B50B-949476B7AC65}"/>
              </a:ext>
            </a:extLst>
          </p:cNvPr>
          <p:cNvSpPr>
            <a:spLocks noGrp="1"/>
          </p:cNvSpPr>
          <p:nvPr>
            <p:ph type="sldNum" sz="quarter" idx="12"/>
          </p:nvPr>
        </p:nvSpPr>
        <p:spPr/>
        <p:txBody>
          <a:bodyPr/>
          <a:lstStyle/>
          <a:p>
            <a:pPr algn="r"/>
            <a:fld id="{7FFE15FC-A8B6-4718-BABB-4F5309630F6C}" type="slidenum">
              <a:rPr lang="en-US" smtClean="0"/>
              <a:pPr algn="r"/>
              <a:t>35</a:t>
            </a:fld>
            <a:endParaRPr lang="en-US" dirty="0"/>
          </a:p>
        </p:txBody>
      </p:sp>
      <p:pic>
        <p:nvPicPr>
          <p:cNvPr id="5" name="Picture 4">
            <a:extLst>
              <a:ext uri="{FF2B5EF4-FFF2-40B4-BE49-F238E27FC236}">
                <a16:creationId xmlns:a16="http://schemas.microsoft.com/office/drawing/2014/main" id="{2E7DE397-9B1D-4783-B419-CD4C9EAF72AA}"/>
              </a:ext>
            </a:extLst>
          </p:cNvPr>
          <p:cNvPicPr>
            <a:picLocks noChangeAspect="1"/>
          </p:cNvPicPr>
          <p:nvPr/>
        </p:nvPicPr>
        <p:blipFill rotWithShape="1">
          <a:blip r:embed="rId3"/>
          <a:srcRect b="32632"/>
          <a:stretch/>
        </p:blipFill>
        <p:spPr>
          <a:xfrm>
            <a:off x="349977" y="957583"/>
            <a:ext cx="8476488" cy="2083979"/>
          </a:xfrm>
          <a:prstGeom prst="rect">
            <a:avLst/>
          </a:prstGeom>
          <a:ln>
            <a:solidFill>
              <a:schemeClr val="bg1">
                <a:lumMod val="75000"/>
              </a:schemeClr>
            </a:solidFill>
          </a:ln>
        </p:spPr>
      </p:pic>
    </p:spTree>
    <p:extLst>
      <p:ext uri="{BB962C8B-B14F-4D97-AF65-F5344CB8AC3E}">
        <p14:creationId xmlns:p14="http://schemas.microsoft.com/office/powerpoint/2010/main" val="241484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E86524-24A2-4736-838A-6F166CBD54F4}"/>
              </a:ext>
            </a:extLst>
          </p:cNvPr>
          <p:cNvPicPr>
            <a:picLocks noChangeAspect="1"/>
          </p:cNvPicPr>
          <p:nvPr/>
        </p:nvPicPr>
        <p:blipFill rotWithShape="1">
          <a:blip r:embed="rId2"/>
          <a:srcRect b="32632"/>
          <a:stretch/>
        </p:blipFill>
        <p:spPr>
          <a:xfrm>
            <a:off x="0" y="2231547"/>
            <a:ext cx="9144000" cy="2248089"/>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a:t>Affordability: Marketplace Coverage</a:t>
            </a:r>
          </a:p>
        </p:txBody>
      </p:sp>
      <p:sp>
        <p:nvSpPr>
          <p:cNvPr id="5" name="Content Placeholder 4"/>
          <p:cNvSpPr>
            <a:spLocks noGrp="1"/>
          </p:cNvSpPr>
          <p:nvPr>
            <p:ph idx="1"/>
          </p:nvPr>
        </p:nvSpPr>
        <p:spPr>
          <a:xfrm>
            <a:off x="4798188" y="1001858"/>
            <a:ext cx="4114800" cy="2820334"/>
          </a:xfrm>
          <a:solidFill>
            <a:schemeClr val="accent4">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a:lstStyle/>
          <a:p>
            <a:pPr marL="0" indent="0" algn="ctr">
              <a:buNone/>
            </a:pPr>
            <a:r>
              <a:rPr lang="en-US" sz="1600" b="1" u="sng" dirty="0">
                <a:latin typeface="Franklin Gothic Book" panose="020B0503020102020204" pitchFamily="34" charset="0"/>
              </a:rPr>
              <a:t>LCBP (Line 1 of Marketplace Coverage Affordability Worksheet) </a:t>
            </a:r>
            <a:endParaRPr lang="en-US" sz="1600" b="1" dirty="0">
              <a:latin typeface="Franklin Gothic Book" panose="020B0503020102020204" pitchFamily="34" charset="0"/>
            </a:endParaRPr>
          </a:p>
          <a:p>
            <a:pPr marL="0" indent="0">
              <a:buNone/>
            </a:pPr>
            <a:r>
              <a:rPr lang="en-US" sz="1600" b="1" dirty="0">
                <a:latin typeface="Franklin Gothic Book" panose="020B0503020102020204" pitchFamily="34" charset="0"/>
              </a:rPr>
              <a:t>Include:</a:t>
            </a:r>
          </a:p>
          <a:p>
            <a:r>
              <a:rPr lang="en-US" sz="1600" dirty="0">
                <a:latin typeface="Franklin Gothic Book" panose="020B0503020102020204" pitchFamily="34" charset="0"/>
              </a:rPr>
              <a:t>Everyone claimed on the tax return, </a:t>
            </a:r>
            <a:r>
              <a:rPr lang="en-US" sz="1600" i="1" dirty="0">
                <a:latin typeface="Franklin Gothic Book" panose="020B0503020102020204" pitchFamily="34" charset="0"/>
              </a:rPr>
              <a:t>and</a:t>
            </a:r>
          </a:p>
          <a:p>
            <a:r>
              <a:rPr lang="en-US" sz="1600" dirty="0">
                <a:latin typeface="Franklin Gothic Book" panose="020B0503020102020204" pitchFamily="34" charset="0"/>
              </a:rPr>
              <a:t>Who is not eligible for employer-sponsored coverage, </a:t>
            </a:r>
            <a:r>
              <a:rPr lang="en-US" sz="1600" i="1" dirty="0">
                <a:latin typeface="Franklin Gothic Book" panose="020B0503020102020204" pitchFamily="34" charset="0"/>
              </a:rPr>
              <a:t>and</a:t>
            </a:r>
            <a:endParaRPr lang="en-US" sz="1600" dirty="0">
              <a:latin typeface="Franklin Gothic Book" panose="020B0503020102020204" pitchFamily="34" charset="0"/>
            </a:endParaRPr>
          </a:p>
          <a:p>
            <a:r>
              <a:rPr lang="en-US" sz="1600" dirty="0">
                <a:latin typeface="Franklin Gothic Book" panose="020B0503020102020204" pitchFamily="34" charset="0"/>
              </a:rPr>
              <a:t>Who is not eligible for another exemption.</a:t>
            </a:r>
          </a:p>
          <a:p>
            <a:pPr marL="0" indent="0">
              <a:buNone/>
            </a:pPr>
            <a:r>
              <a:rPr lang="en-US" sz="1600" b="1" dirty="0">
                <a:latin typeface="Franklin Gothic Book" panose="020B0503020102020204" pitchFamily="34" charset="0"/>
              </a:rPr>
              <a:t>Note: </a:t>
            </a:r>
            <a:r>
              <a:rPr lang="en-US" sz="1600" dirty="0">
                <a:latin typeface="Franklin Gothic Book" panose="020B0503020102020204" pitchFamily="34" charset="0"/>
              </a:rPr>
              <a:t>This means that you will include household members that have Medicaid or Medicare coverage!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sp>
        <p:nvSpPr>
          <p:cNvPr id="6" name="Content Placeholder 5"/>
          <p:cNvSpPr>
            <a:spLocks noGrp="1"/>
          </p:cNvSpPr>
          <p:nvPr>
            <p:ph sz="half" idx="4294967295"/>
          </p:nvPr>
        </p:nvSpPr>
        <p:spPr>
          <a:xfrm>
            <a:off x="4798188" y="4160578"/>
            <a:ext cx="4114800" cy="1939636"/>
          </a:xfrm>
          <a:solidFill>
            <a:schemeClr val="accent4">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0" indent="0" algn="ctr">
              <a:buNone/>
            </a:pPr>
            <a:r>
              <a:rPr lang="en-US" sz="1600" b="1" u="sng" dirty="0">
                <a:solidFill>
                  <a:schemeClr val="tx1"/>
                </a:solidFill>
                <a:latin typeface="Franklin Gothic Book" panose="020B0503020102020204" pitchFamily="34" charset="0"/>
              </a:rPr>
              <a:t>SLCSP (Line 10)</a:t>
            </a:r>
          </a:p>
          <a:p>
            <a:pPr marL="0" indent="0">
              <a:buFont typeface="Arial"/>
              <a:buNone/>
            </a:pPr>
            <a:r>
              <a:rPr lang="en-US" sz="1600" b="1" dirty="0">
                <a:solidFill>
                  <a:schemeClr val="tx1"/>
                </a:solidFill>
                <a:latin typeface="Franklin Gothic Book" panose="020B0503020102020204" pitchFamily="34" charset="0"/>
              </a:rPr>
              <a:t>Include: </a:t>
            </a:r>
          </a:p>
          <a:p>
            <a:r>
              <a:rPr lang="en-US" sz="1600" dirty="0">
                <a:solidFill>
                  <a:schemeClr val="tx1"/>
                </a:solidFill>
                <a:latin typeface="Franklin Gothic Book" panose="020B0503020102020204" pitchFamily="34" charset="0"/>
              </a:rPr>
              <a:t>Everyone claimed on the tax return, </a:t>
            </a:r>
            <a:r>
              <a:rPr lang="en-US" sz="1600" i="1" dirty="0">
                <a:solidFill>
                  <a:schemeClr val="tx1"/>
                </a:solidFill>
                <a:latin typeface="Franklin Gothic Book" panose="020B0503020102020204" pitchFamily="34" charset="0"/>
              </a:rPr>
              <a:t>and</a:t>
            </a:r>
          </a:p>
          <a:p>
            <a:r>
              <a:rPr lang="en-US" sz="1600" dirty="0">
                <a:solidFill>
                  <a:schemeClr val="tx1"/>
                </a:solidFill>
                <a:latin typeface="Franklin Gothic Book" panose="020B0503020102020204" pitchFamily="34" charset="0"/>
              </a:rPr>
              <a:t>Who is not eligible for </a:t>
            </a:r>
            <a:r>
              <a:rPr lang="en-US" sz="1600" u="sng" dirty="0">
                <a:solidFill>
                  <a:schemeClr val="tx1"/>
                </a:solidFill>
                <a:latin typeface="Franklin Gothic Book" panose="020B0503020102020204" pitchFamily="34" charset="0"/>
              </a:rPr>
              <a:t>any other MEC</a:t>
            </a:r>
            <a:r>
              <a:rPr lang="en-US" sz="1600" dirty="0">
                <a:solidFill>
                  <a:schemeClr val="tx1"/>
                </a:solidFill>
                <a:latin typeface="Franklin Gothic Book" panose="020B0503020102020204" pitchFamily="34" charset="0"/>
              </a:rPr>
              <a:t> (other than individual market), </a:t>
            </a:r>
            <a:r>
              <a:rPr lang="en-US" sz="1600" i="1" dirty="0">
                <a:solidFill>
                  <a:schemeClr val="tx1"/>
                </a:solidFill>
                <a:latin typeface="Franklin Gothic Book" panose="020B0503020102020204" pitchFamily="34" charset="0"/>
              </a:rPr>
              <a:t>and</a:t>
            </a:r>
          </a:p>
          <a:p>
            <a:r>
              <a:rPr lang="en-US" sz="1600" dirty="0">
                <a:solidFill>
                  <a:schemeClr val="tx1"/>
                </a:solidFill>
                <a:latin typeface="Franklin Gothic Book" panose="020B0503020102020204" pitchFamily="34" charset="0"/>
              </a:rPr>
              <a:t>Who is not eligible for another exemption.</a:t>
            </a:r>
          </a:p>
          <a:p>
            <a:pPr marL="0" indent="0" algn="ctr">
              <a:buNone/>
            </a:pPr>
            <a:endParaRPr lang="en-US" sz="2000" b="1" u="sng" dirty="0"/>
          </a:p>
        </p:txBody>
      </p:sp>
      <p:cxnSp>
        <p:nvCxnSpPr>
          <p:cNvPr id="7" name="Straight Arrow Connector 6">
            <a:extLst>
              <a:ext uri="{FF2B5EF4-FFF2-40B4-BE49-F238E27FC236}">
                <a16:creationId xmlns:a16="http://schemas.microsoft.com/office/drawing/2014/main" id="{FD0154B2-87A1-445F-AA89-9C5416D84BB8}"/>
              </a:ext>
            </a:extLst>
          </p:cNvPr>
          <p:cNvCxnSpPr>
            <a:cxnSpLocks/>
            <a:stCxn id="5" idx="1"/>
          </p:cNvCxnSpPr>
          <p:nvPr/>
        </p:nvCxnSpPr>
        <p:spPr>
          <a:xfrm flipH="1">
            <a:off x="1043710" y="2412025"/>
            <a:ext cx="3754478" cy="128774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BE22C332-C998-4896-903E-F49A42C43851}"/>
              </a:ext>
            </a:extLst>
          </p:cNvPr>
          <p:cNvCxnSpPr>
            <a:cxnSpLocks/>
            <a:stCxn id="6" idx="1"/>
          </p:cNvCxnSpPr>
          <p:nvPr/>
        </p:nvCxnSpPr>
        <p:spPr>
          <a:xfrm flipH="1" flipV="1">
            <a:off x="1043709" y="4230457"/>
            <a:ext cx="3754479" cy="89993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8" name="TextBox 7">
            <a:extLst>
              <a:ext uri="{FF2B5EF4-FFF2-40B4-BE49-F238E27FC236}">
                <a16:creationId xmlns:a16="http://schemas.microsoft.com/office/drawing/2014/main" id="{09607A7E-8A12-4AAF-8DD0-19F779D8B1DF}"/>
              </a:ext>
            </a:extLst>
          </p:cNvPr>
          <p:cNvSpPr txBox="1"/>
          <p:nvPr/>
        </p:nvSpPr>
        <p:spPr>
          <a:xfrm>
            <a:off x="3575304" y="6492240"/>
            <a:ext cx="4215384" cy="261610"/>
          </a:xfrm>
          <a:prstGeom prst="rect">
            <a:avLst/>
          </a:prstGeom>
          <a:noFill/>
        </p:spPr>
        <p:txBody>
          <a:bodyPr wrap="square" rtlCol="0">
            <a:spAutoFit/>
          </a:bodyPr>
          <a:lstStyle/>
          <a:p>
            <a:r>
              <a:rPr lang="en-US" sz="1100" dirty="0">
                <a:latin typeface="Franklin Gothic Book" panose="020B0503020102020204" pitchFamily="34" charset="0"/>
              </a:rPr>
              <a:t>Marketplace Coverage Affordability Worksheet, Form 8965, page 11</a:t>
            </a:r>
          </a:p>
        </p:txBody>
      </p:sp>
    </p:spTree>
    <p:extLst>
      <p:ext uri="{BB962C8B-B14F-4D97-AF65-F5344CB8AC3E}">
        <p14:creationId xmlns:p14="http://schemas.microsoft.com/office/powerpoint/2010/main" val="3585875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3" name="Content Placeholder 2"/>
          <p:cNvSpPr>
            <a:spLocks noGrp="1"/>
          </p:cNvSpPr>
          <p:nvPr>
            <p:ph idx="1"/>
          </p:nvPr>
        </p:nvSpPr>
        <p:spPr>
          <a:xfrm>
            <a:off x="294880" y="759776"/>
            <a:ext cx="6483993" cy="1967567"/>
          </a:xfrm>
        </p:spPr>
        <p:txBody>
          <a:bodyPr/>
          <a:lstStyle/>
          <a:p>
            <a:r>
              <a:rPr lang="en-US" sz="1800" dirty="0"/>
              <a:t>Max is single with no dependents. </a:t>
            </a:r>
          </a:p>
          <a:p>
            <a:r>
              <a:rPr lang="en-US" sz="1800" dirty="0"/>
              <a:t>He was uninsured before getting a job with coverage starting April 21. (Employer paid entire cost – no pre-tax deduction.)</a:t>
            </a:r>
          </a:p>
          <a:p>
            <a:r>
              <a:rPr lang="en-US" sz="1800" dirty="0"/>
              <a:t>Residence: 22204, Arlington, VA;  DOB: 7/21/84</a:t>
            </a:r>
          </a:p>
          <a:p>
            <a:r>
              <a:rPr lang="en-US" sz="1800" dirty="0"/>
              <a:t>W-2, Box 1 - $17,500</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37</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8" name="TextBox 7">
            <a:extLst>
              <a:ext uri="{FF2B5EF4-FFF2-40B4-BE49-F238E27FC236}">
                <a16:creationId xmlns:a16="http://schemas.microsoft.com/office/drawing/2014/main" id="{30804FBC-AA59-4F12-839B-20CF394FF9CC}"/>
              </a:ext>
            </a:extLst>
          </p:cNvPr>
          <p:cNvSpPr txBox="1"/>
          <p:nvPr/>
        </p:nvSpPr>
        <p:spPr>
          <a:xfrm>
            <a:off x="434108" y="2789382"/>
            <a:ext cx="2521527" cy="954107"/>
          </a:xfrm>
          <a:prstGeom prst="rect">
            <a:avLst/>
          </a:prstGeom>
          <a:noFill/>
          <a:ln w="19050">
            <a:solidFill>
              <a:schemeClr val="bg1">
                <a:lumMod val="75000"/>
              </a:schemeClr>
            </a:solidFill>
          </a:ln>
        </p:spPr>
        <p:txBody>
          <a:bodyPr wrap="square" rtlCol="0">
            <a:spAutoFit/>
          </a:bodyPr>
          <a:lstStyle/>
          <a:p>
            <a:r>
              <a:rPr lang="en-US" sz="1400" b="1" i="1" dirty="0"/>
              <a:t>Step 1. </a:t>
            </a:r>
            <a:r>
              <a:rPr lang="en-US" sz="1400" i="1" dirty="0"/>
              <a:t>Figure out coverage vs exemption months.</a:t>
            </a:r>
          </a:p>
          <a:p>
            <a:r>
              <a:rPr lang="en-US" sz="1400" i="1" dirty="0">
                <a:solidFill>
                  <a:schemeClr val="accent4">
                    <a:lumMod val="75000"/>
                  </a:schemeClr>
                </a:solidFill>
              </a:rPr>
              <a:t>Covered: April-Dec</a:t>
            </a:r>
          </a:p>
          <a:p>
            <a:r>
              <a:rPr lang="en-US" sz="1400" i="1" dirty="0">
                <a:solidFill>
                  <a:schemeClr val="accent4">
                    <a:lumMod val="75000"/>
                  </a:schemeClr>
                </a:solidFill>
              </a:rPr>
              <a:t>Needs exemption: Jan-Mar</a:t>
            </a:r>
          </a:p>
        </p:txBody>
      </p:sp>
      <p:sp>
        <p:nvSpPr>
          <p:cNvPr id="9" name="TextBox 8">
            <a:extLst>
              <a:ext uri="{FF2B5EF4-FFF2-40B4-BE49-F238E27FC236}">
                <a16:creationId xmlns:a16="http://schemas.microsoft.com/office/drawing/2014/main" id="{DD97D6EA-0BEF-4B6B-B44C-B6C8F031D099}"/>
              </a:ext>
            </a:extLst>
          </p:cNvPr>
          <p:cNvSpPr txBox="1"/>
          <p:nvPr/>
        </p:nvSpPr>
        <p:spPr>
          <a:xfrm>
            <a:off x="3260436" y="2798619"/>
            <a:ext cx="2523744" cy="1600438"/>
          </a:xfrm>
          <a:prstGeom prst="rect">
            <a:avLst/>
          </a:prstGeom>
          <a:noFill/>
          <a:ln w="19050">
            <a:solidFill>
              <a:schemeClr val="bg1">
                <a:lumMod val="75000"/>
              </a:schemeClr>
            </a:solidFill>
          </a:ln>
        </p:spPr>
        <p:txBody>
          <a:bodyPr wrap="square" rtlCol="0">
            <a:spAutoFit/>
          </a:bodyPr>
          <a:lstStyle/>
          <a:p>
            <a:r>
              <a:rPr lang="en-US" sz="1400" b="1" i="1" dirty="0"/>
              <a:t>Step 2. </a:t>
            </a:r>
            <a:r>
              <a:rPr lang="en-US" sz="1400" i="1" dirty="0"/>
              <a:t>Does an easy exemption apply?</a:t>
            </a:r>
          </a:p>
          <a:p>
            <a:r>
              <a:rPr lang="en-US" sz="1400" i="1" dirty="0">
                <a:solidFill>
                  <a:schemeClr val="accent4">
                    <a:lumMod val="75000"/>
                  </a:schemeClr>
                </a:solidFill>
              </a:rPr>
              <a:t>Short coverage gap? </a:t>
            </a:r>
          </a:p>
          <a:p>
            <a:r>
              <a:rPr lang="en-US" sz="1400" i="1" dirty="0">
                <a:solidFill>
                  <a:schemeClr val="accent4">
                    <a:lumMod val="75000"/>
                  </a:schemeClr>
                </a:solidFill>
              </a:rPr>
              <a:t>Income below filing threshold?</a:t>
            </a:r>
          </a:p>
          <a:p>
            <a:r>
              <a:rPr lang="en-US" sz="1400" i="1" dirty="0">
                <a:solidFill>
                  <a:schemeClr val="accent4">
                    <a:lumMod val="75000"/>
                  </a:schemeClr>
                </a:solidFill>
              </a:rPr>
              <a:t>Medicaid coverage gap?</a:t>
            </a:r>
          </a:p>
          <a:p>
            <a:endParaRPr lang="en-US" sz="1400" i="1" dirty="0">
              <a:solidFill>
                <a:schemeClr val="accent4">
                  <a:lumMod val="75000"/>
                </a:schemeClr>
              </a:solidFill>
            </a:endParaRPr>
          </a:p>
          <a:p>
            <a:r>
              <a:rPr lang="en-US" sz="1400" i="1" dirty="0">
                <a:solidFill>
                  <a:schemeClr val="accent4">
                    <a:lumMod val="75000"/>
                  </a:schemeClr>
                </a:solidFill>
              </a:rPr>
              <a:t>No other exemption applies</a:t>
            </a:r>
          </a:p>
        </p:txBody>
      </p:sp>
      <p:sp>
        <p:nvSpPr>
          <p:cNvPr id="10" name="TextBox 9">
            <a:extLst>
              <a:ext uri="{FF2B5EF4-FFF2-40B4-BE49-F238E27FC236}">
                <a16:creationId xmlns:a16="http://schemas.microsoft.com/office/drawing/2014/main" id="{442FB44F-E4AB-480A-985D-6687BFC0CE3F}"/>
              </a:ext>
            </a:extLst>
          </p:cNvPr>
          <p:cNvSpPr txBox="1"/>
          <p:nvPr/>
        </p:nvSpPr>
        <p:spPr>
          <a:xfrm>
            <a:off x="3315855" y="3373674"/>
            <a:ext cx="2456872" cy="646331"/>
          </a:xfrm>
          <a:prstGeom prst="rect">
            <a:avLst/>
          </a:prstGeom>
          <a:noFill/>
        </p:spPr>
        <p:txBody>
          <a:bodyPr wrap="square" rtlCol="0">
            <a:spAutoFit/>
          </a:bodyPr>
          <a:lstStyle/>
          <a:p>
            <a:endParaRPr lang="en-US" dirty="0"/>
          </a:p>
          <a:p>
            <a:endParaRPr lang="en-US" dirty="0"/>
          </a:p>
        </p:txBody>
      </p:sp>
      <p:cxnSp>
        <p:nvCxnSpPr>
          <p:cNvPr id="16" name="Straight Connector 15">
            <a:extLst>
              <a:ext uri="{FF2B5EF4-FFF2-40B4-BE49-F238E27FC236}">
                <a16:creationId xmlns:a16="http://schemas.microsoft.com/office/drawing/2014/main" id="{30381806-8C82-4646-AE59-6C2BD83C322F}"/>
              </a:ext>
            </a:extLst>
          </p:cNvPr>
          <p:cNvCxnSpPr>
            <a:cxnSpLocks/>
          </p:cNvCxnSpPr>
          <p:nvPr/>
        </p:nvCxnSpPr>
        <p:spPr>
          <a:xfrm>
            <a:off x="3315855" y="3373674"/>
            <a:ext cx="1560948"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024D4DB-1BD8-4B40-BAC3-021C62C58EC3}"/>
              </a:ext>
            </a:extLst>
          </p:cNvPr>
          <p:cNvCxnSpPr>
            <a:cxnSpLocks/>
          </p:cNvCxnSpPr>
          <p:nvPr/>
        </p:nvCxnSpPr>
        <p:spPr>
          <a:xfrm>
            <a:off x="3315859" y="3592945"/>
            <a:ext cx="2281377"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5CE639B-E524-496C-A981-23F29D62A6F1}"/>
              </a:ext>
            </a:extLst>
          </p:cNvPr>
          <p:cNvCxnSpPr>
            <a:cxnSpLocks/>
          </p:cNvCxnSpPr>
          <p:nvPr/>
        </p:nvCxnSpPr>
        <p:spPr>
          <a:xfrm>
            <a:off x="3334331" y="3802980"/>
            <a:ext cx="185650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B984E72-07B5-42CD-A98B-54C6E3BA29AC}"/>
              </a:ext>
            </a:extLst>
          </p:cNvPr>
          <p:cNvSpPr txBox="1"/>
          <p:nvPr/>
        </p:nvSpPr>
        <p:spPr>
          <a:xfrm>
            <a:off x="6088981" y="2789382"/>
            <a:ext cx="2523744" cy="2246769"/>
          </a:xfrm>
          <a:prstGeom prst="rect">
            <a:avLst/>
          </a:prstGeom>
          <a:noFill/>
          <a:ln w="19050">
            <a:solidFill>
              <a:schemeClr val="bg1">
                <a:lumMod val="75000"/>
              </a:schemeClr>
            </a:solidFill>
          </a:ln>
        </p:spPr>
        <p:txBody>
          <a:bodyPr wrap="square" rtlCol="0">
            <a:spAutoFit/>
          </a:bodyPr>
          <a:lstStyle/>
          <a:p>
            <a:r>
              <a:rPr lang="en-US" sz="1400" b="1" i="1" dirty="0"/>
              <a:t>Step 3. </a:t>
            </a:r>
            <a:r>
              <a:rPr lang="en-US" sz="1400" i="1" dirty="0"/>
              <a:t>Consider the affordability exemption.</a:t>
            </a:r>
          </a:p>
          <a:p>
            <a:endParaRPr lang="en-US" sz="1400" i="1" dirty="0"/>
          </a:p>
          <a:p>
            <a:r>
              <a:rPr lang="en-US" sz="1400" i="1" dirty="0">
                <a:solidFill>
                  <a:schemeClr val="accent4">
                    <a:lumMod val="75000"/>
                  </a:schemeClr>
                </a:solidFill>
              </a:rPr>
              <a:t>First, did Max have an offer of employer-sponsored coverage?  </a:t>
            </a:r>
            <a:r>
              <a:rPr lang="en-US" sz="1400" b="1" i="1" dirty="0">
                <a:solidFill>
                  <a:schemeClr val="accent4">
                    <a:lumMod val="75000"/>
                  </a:schemeClr>
                </a:solidFill>
              </a:rPr>
              <a:t>No</a:t>
            </a:r>
          </a:p>
          <a:p>
            <a:endParaRPr lang="en-US" sz="1400" i="1" dirty="0"/>
          </a:p>
          <a:p>
            <a:r>
              <a:rPr lang="en-US" sz="1400" i="1" dirty="0">
                <a:solidFill>
                  <a:schemeClr val="accent4">
                    <a:lumMod val="75000"/>
                  </a:schemeClr>
                </a:solidFill>
              </a:rPr>
              <a:t>Then, consider marketplace affordability exemption.</a:t>
            </a:r>
          </a:p>
          <a:p>
            <a:r>
              <a:rPr lang="en-US" sz="1400" i="1" dirty="0"/>
              <a:t>   </a:t>
            </a:r>
          </a:p>
        </p:txBody>
      </p:sp>
    </p:spTree>
    <p:extLst>
      <p:ext uri="{BB962C8B-B14F-4D97-AF65-F5344CB8AC3E}">
        <p14:creationId xmlns:p14="http://schemas.microsoft.com/office/powerpoint/2010/main" val="37919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3" name="Content Placeholder 2"/>
          <p:cNvSpPr>
            <a:spLocks noGrp="1"/>
          </p:cNvSpPr>
          <p:nvPr>
            <p:ph idx="1"/>
          </p:nvPr>
        </p:nvSpPr>
        <p:spPr>
          <a:xfrm>
            <a:off x="364734" y="955964"/>
            <a:ext cx="6483993" cy="1702958"/>
          </a:xfrm>
        </p:spPr>
        <p:txBody>
          <a:bodyPr/>
          <a:lstStyle/>
          <a:p>
            <a:r>
              <a:rPr lang="en-US" sz="1800" dirty="0"/>
              <a:t>Max is single with no dependents. </a:t>
            </a:r>
          </a:p>
          <a:p>
            <a:r>
              <a:rPr lang="en-US" sz="1800" dirty="0"/>
              <a:t>He was uninsured before getting a job with coverage starting April 21.</a:t>
            </a:r>
          </a:p>
          <a:p>
            <a:r>
              <a:rPr lang="en-US" sz="1800" dirty="0"/>
              <a:t>Residence: 22204, Arlington, VA;  DOB: 7/21/84</a:t>
            </a:r>
          </a:p>
          <a:p>
            <a:r>
              <a:rPr lang="en-US" sz="1800" dirty="0"/>
              <a:t>W-2, Box 1 - $17,500</a:t>
            </a:r>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38</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6" name="TextBox 5"/>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pic>
        <p:nvPicPr>
          <p:cNvPr id="7" name="Picture 6">
            <a:extLst>
              <a:ext uri="{FF2B5EF4-FFF2-40B4-BE49-F238E27FC236}">
                <a16:creationId xmlns:a16="http://schemas.microsoft.com/office/drawing/2014/main" id="{982D261B-2DD1-46EF-B2A9-AD99DDAD0799}"/>
              </a:ext>
            </a:extLst>
          </p:cNvPr>
          <p:cNvPicPr>
            <a:picLocks noChangeAspect="1"/>
          </p:cNvPicPr>
          <p:nvPr/>
        </p:nvPicPr>
        <p:blipFill>
          <a:blip r:embed="rId3"/>
          <a:stretch>
            <a:fillRect/>
          </a:stretch>
        </p:blipFill>
        <p:spPr>
          <a:xfrm>
            <a:off x="905163" y="2822242"/>
            <a:ext cx="7305964" cy="3239666"/>
          </a:xfrm>
          <a:prstGeom prst="rect">
            <a:avLst/>
          </a:prstGeom>
          <a:ln>
            <a:solidFill>
              <a:schemeClr val="bg1">
                <a:lumMod val="75000"/>
              </a:schemeClr>
            </a:solidFill>
          </a:ln>
        </p:spPr>
      </p:pic>
    </p:spTree>
    <p:extLst>
      <p:ext uri="{BB962C8B-B14F-4D97-AF65-F5344CB8AC3E}">
        <p14:creationId xmlns:p14="http://schemas.microsoft.com/office/powerpoint/2010/main" val="100476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7A7C71-77D2-4ABB-A91E-E52B5A0BC277}"/>
              </a:ext>
            </a:extLst>
          </p:cNvPr>
          <p:cNvPicPr>
            <a:picLocks noChangeAspect="1"/>
          </p:cNvPicPr>
          <p:nvPr/>
        </p:nvPicPr>
        <p:blipFill>
          <a:blip r:embed="rId2"/>
          <a:stretch>
            <a:fillRect/>
          </a:stretch>
        </p:blipFill>
        <p:spPr>
          <a:xfrm>
            <a:off x="-7398" y="2493818"/>
            <a:ext cx="9151398" cy="3583709"/>
          </a:xfrm>
          <a:prstGeom prst="rect">
            <a:avLst/>
          </a:prstGeom>
        </p:spPr>
      </p:pic>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pic>
        <p:nvPicPr>
          <p:cNvPr id="5" name="Picture 4"/>
          <p:cNvPicPr>
            <a:picLocks noChangeAspect="1"/>
          </p:cNvPicPr>
          <p:nvPr/>
        </p:nvPicPr>
        <p:blipFill>
          <a:blip r:embed="rId3"/>
          <a:stretch>
            <a:fillRect/>
          </a:stretch>
        </p:blipFill>
        <p:spPr>
          <a:xfrm>
            <a:off x="6773146" y="0"/>
            <a:ext cx="2370854" cy="2243465"/>
          </a:xfrm>
          <a:prstGeom prst="rect">
            <a:avLst/>
          </a:prstGeom>
        </p:spPr>
      </p:pic>
      <p:sp>
        <p:nvSpPr>
          <p:cNvPr id="10" name="TextBox 9"/>
          <p:cNvSpPr txBox="1"/>
          <p:nvPr/>
        </p:nvSpPr>
        <p:spPr>
          <a:xfrm>
            <a:off x="295162" y="1199540"/>
            <a:ext cx="6477984" cy="646331"/>
          </a:xfrm>
          <a:prstGeom prst="rect">
            <a:avLst/>
          </a:prstGeom>
          <a:noFill/>
        </p:spPr>
        <p:txBody>
          <a:bodyPr wrap="square" rtlCol="0">
            <a:spAutoFit/>
          </a:bodyPr>
          <a:lstStyle/>
          <a:p>
            <a:r>
              <a:rPr lang="en-US" dirty="0">
                <a:latin typeface="Franklin Gothic Book"/>
                <a:cs typeface="Franklin Gothic Book"/>
              </a:rPr>
              <a:t>Step 1 of the tool solicits information about the household for </a:t>
            </a:r>
            <a:r>
              <a:rPr lang="en-US" b="1" dirty="0">
                <a:latin typeface="Franklin Gothic Book"/>
                <a:cs typeface="Franklin Gothic Book"/>
              </a:rPr>
              <a:t>Line 1 </a:t>
            </a:r>
            <a:r>
              <a:rPr lang="en-US" dirty="0">
                <a:latin typeface="Franklin Gothic Book"/>
                <a:cs typeface="Franklin Gothic Book"/>
              </a:rPr>
              <a:t>of the marketplace affordability worksheet. </a:t>
            </a:r>
          </a:p>
        </p:txBody>
      </p:sp>
      <p:sp>
        <p:nvSpPr>
          <p:cNvPr id="9" name="TextBox 8"/>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sp>
        <p:nvSpPr>
          <p:cNvPr id="6" name="Oval 5">
            <a:extLst>
              <a:ext uri="{FF2B5EF4-FFF2-40B4-BE49-F238E27FC236}">
                <a16:creationId xmlns:a16="http://schemas.microsoft.com/office/drawing/2014/main" id="{52701B0B-4859-4E29-84BD-4119FF5EDBA4}"/>
              </a:ext>
            </a:extLst>
          </p:cNvPr>
          <p:cNvSpPr/>
          <p:nvPr/>
        </p:nvSpPr>
        <p:spPr>
          <a:xfrm>
            <a:off x="114301" y="3048001"/>
            <a:ext cx="2508826" cy="69272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42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47BF-A831-4C70-8DAF-BAFE1E6454B4}"/>
              </a:ext>
            </a:extLst>
          </p:cNvPr>
          <p:cNvSpPr>
            <a:spLocks noGrp="1"/>
          </p:cNvSpPr>
          <p:nvPr>
            <p:ph type="title"/>
          </p:nvPr>
        </p:nvSpPr>
        <p:spPr/>
        <p:txBody>
          <a:bodyPr/>
          <a:lstStyle/>
          <a:p>
            <a:r>
              <a:rPr lang="en-US" dirty="0"/>
              <a:t>What does the ACA require?</a:t>
            </a:r>
          </a:p>
        </p:txBody>
      </p:sp>
      <p:sp>
        <p:nvSpPr>
          <p:cNvPr id="3" name="Content Placeholder 2">
            <a:extLst>
              <a:ext uri="{FF2B5EF4-FFF2-40B4-BE49-F238E27FC236}">
                <a16:creationId xmlns:a16="http://schemas.microsoft.com/office/drawing/2014/main" id="{7669C971-C6FD-4189-A8D8-D4908EF8EAB5}"/>
              </a:ext>
            </a:extLst>
          </p:cNvPr>
          <p:cNvSpPr>
            <a:spLocks noGrp="1"/>
          </p:cNvSpPr>
          <p:nvPr>
            <p:ph idx="1"/>
          </p:nvPr>
        </p:nvSpPr>
        <p:spPr>
          <a:xfrm>
            <a:off x="364734" y="1186873"/>
            <a:ext cx="8229600" cy="4865716"/>
          </a:xfrm>
        </p:spPr>
        <p:txBody>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3936C2D-A917-4083-A437-767FAC316C33}"/>
              </a:ext>
            </a:extLst>
          </p:cNvPr>
          <p:cNvSpPr>
            <a:spLocks noGrp="1"/>
          </p:cNvSpPr>
          <p:nvPr>
            <p:ph type="sldNum" sz="quarter" idx="12"/>
          </p:nvPr>
        </p:nvSpPr>
        <p:spPr/>
        <p:txBody>
          <a:bodyPr/>
          <a:lstStyle/>
          <a:p>
            <a:pPr algn="r"/>
            <a:fld id="{7FFE15FC-A8B6-4718-BABB-4F5309630F6C}" type="slidenum">
              <a:rPr lang="en-US" smtClean="0"/>
              <a:pPr algn="r"/>
              <a:t>4</a:t>
            </a:fld>
            <a:endParaRPr lang="en-US" dirty="0"/>
          </a:p>
        </p:txBody>
      </p:sp>
      <p:pic>
        <p:nvPicPr>
          <p:cNvPr id="5" name="Picture 4">
            <a:extLst>
              <a:ext uri="{FF2B5EF4-FFF2-40B4-BE49-F238E27FC236}">
                <a16:creationId xmlns:a16="http://schemas.microsoft.com/office/drawing/2014/main" id="{25407D78-EEE0-4212-A280-E94DEAA3131C}"/>
              </a:ext>
            </a:extLst>
          </p:cNvPr>
          <p:cNvPicPr>
            <a:picLocks noChangeAspect="1"/>
          </p:cNvPicPr>
          <p:nvPr/>
        </p:nvPicPr>
        <p:blipFill rotWithShape="1">
          <a:blip r:embed="rId2"/>
          <a:srcRect t="2055" r="1992"/>
          <a:stretch/>
        </p:blipFill>
        <p:spPr>
          <a:xfrm>
            <a:off x="6151825" y="1220324"/>
            <a:ext cx="1973064" cy="2029968"/>
          </a:xfrm>
          <a:prstGeom prst="rect">
            <a:avLst/>
          </a:prstGeom>
        </p:spPr>
      </p:pic>
      <p:pic>
        <p:nvPicPr>
          <p:cNvPr id="6" name="Picture 5">
            <a:extLst>
              <a:ext uri="{FF2B5EF4-FFF2-40B4-BE49-F238E27FC236}">
                <a16:creationId xmlns:a16="http://schemas.microsoft.com/office/drawing/2014/main" id="{65E8ABC5-0FCF-4BD1-98C0-7B5DE783AD7B}"/>
              </a:ext>
            </a:extLst>
          </p:cNvPr>
          <p:cNvPicPr>
            <a:picLocks noChangeAspect="1"/>
          </p:cNvPicPr>
          <p:nvPr/>
        </p:nvPicPr>
        <p:blipFill>
          <a:blip r:embed="rId3"/>
          <a:stretch>
            <a:fillRect/>
          </a:stretch>
        </p:blipFill>
        <p:spPr>
          <a:xfrm>
            <a:off x="3534219" y="1241367"/>
            <a:ext cx="2029968" cy="1990678"/>
          </a:xfrm>
          <a:prstGeom prst="rect">
            <a:avLst/>
          </a:prstGeom>
        </p:spPr>
      </p:pic>
      <p:pic>
        <p:nvPicPr>
          <p:cNvPr id="7" name="Picture 6">
            <a:extLst>
              <a:ext uri="{FF2B5EF4-FFF2-40B4-BE49-F238E27FC236}">
                <a16:creationId xmlns:a16="http://schemas.microsoft.com/office/drawing/2014/main" id="{5A4F45CB-B556-4407-8A4B-F862C1B0F51B}"/>
              </a:ext>
            </a:extLst>
          </p:cNvPr>
          <p:cNvPicPr>
            <a:picLocks noChangeAspect="1"/>
          </p:cNvPicPr>
          <p:nvPr/>
        </p:nvPicPr>
        <p:blipFill>
          <a:blip r:embed="rId4"/>
          <a:stretch>
            <a:fillRect/>
          </a:stretch>
        </p:blipFill>
        <p:spPr>
          <a:xfrm>
            <a:off x="884027" y="1186873"/>
            <a:ext cx="2034051" cy="2027382"/>
          </a:xfrm>
          <a:prstGeom prst="rect">
            <a:avLst/>
          </a:prstGeom>
        </p:spPr>
      </p:pic>
      <p:sp>
        <p:nvSpPr>
          <p:cNvPr id="8" name="TextBox 7">
            <a:extLst>
              <a:ext uri="{FF2B5EF4-FFF2-40B4-BE49-F238E27FC236}">
                <a16:creationId xmlns:a16="http://schemas.microsoft.com/office/drawing/2014/main" id="{C37F631A-6996-4EAB-8AC2-E3AB2C316C25}"/>
              </a:ext>
            </a:extLst>
          </p:cNvPr>
          <p:cNvSpPr txBox="1"/>
          <p:nvPr/>
        </p:nvSpPr>
        <p:spPr>
          <a:xfrm>
            <a:off x="884027" y="3140364"/>
            <a:ext cx="2034051" cy="369332"/>
          </a:xfrm>
          <a:prstGeom prst="rect">
            <a:avLst/>
          </a:prstGeom>
          <a:noFill/>
        </p:spPr>
        <p:txBody>
          <a:bodyPr wrap="square" rtlCol="0">
            <a:spAutoFit/>
          </a:bodyPr>
          <a:lstStyle/>
          <a:p>
            <a:pPr algn="ctr"/>
            <a:r>
              <a:rPr lang="en-US" i="1" dirty="0"/>
              <a:t>Coverage</a:t>
            </a:r>
          </a:p>
        </p:txBody>
      </p:sp>
      <p:sp>
        <p:nvSpPr>
          <p:cNvPr id="9" name="TextBox 8">
            <a:extLst>
              <a:ext uri="{FF2B5EF4-FFF2-40B4-BE49-F238E27FC236}">
                <a16:creationId xmlns:a16="http://schemas.microsoft.com/office/drawing/2014/main" id="{BE485D80-DA46-483E-A119-45A8E1C68637}"/>
              </a:ext>
            </a:extLst>
          </p:cNvPr>
          <p:cNvSpPr txBox="1"/>
          <p:nvPr/>
        </p:nvSpPr>
        <p:spPr>
          <a:xfrm>
            <a:off x="3534219" y="3140364"/>
            <a:ext cx="2034051" cy="369332"/>
          </a:xfrm>
          <a:prstGeom prst="rect">
            <a:avLst/>
          </a:prstGeom>
          <a:noFill/>
        </p:spPr>
        <p:txBody>
          <a:bodyPr wrap="square" rtlCol="0">
            <a:spAutoFit/>
          </a:bodyPr>
          <a:lstStyle/>
          <a:p>
            <a:pPr algn="ctr"/>
            <a:r>
              <a:rPr lang="en-US" i="1" dirty="0"/>
              <a:t>Exemption</a:t>
            </a:r>
          </a:p>
        </p:txBody>
      </p:sp>
      <p:sp>
        <p:nvSpPr>
          <p:cNvPr id="10" name="TextBox 9">
            <a:extLst>
              <a:ext uri="{FF2B5EF4-FFF2-40B4-BE49-F238E27FC236}">
                <a16:creationId xmlns:a16="http://schemas.microsoft.com/office/drawing/2014/main" id="{7F99C2C7-3CA9-41E9-8C9A-3719AC07ED8B}"/>
              </a:ext>
            </a:extLst>
          </p:cNvPr>
          <p:cNvSpPr txBox="1"/>
          <p:nvPr/>
        </p:nvSpPr>
        <p:spPr>
          <a:xfrm>
            <a:off x="6121331" y="3140364"/>
            <a:ext cx="2034051" cy="369332"/>
          </a:xfrm>
          <a:prstGeom prst="rect">
            <a:avLst/>
          </a:prstGeom>
          <a:noFill/>
        </p:spPr>
        <p:txBody>
          <a:bodyPr wrap="square" rtlCol="0">
            <a:spAutoFit/>
          </a:bodyPr>
          <a:lstStyle/>
          <a:p>
            <a:pPr algn="ctr"/>
            <a:r>
              <a:rPr lang="en-US" i="1" dirty="0"/>
              <a:t>SRP</a:t>
            </a:r>
          </a:p>
        </p:txBody>
      </p:sp>
      <p:sp>
        <p:nvSpPr>
          <p:cNvPr id="11" name="TextBox 10">
            <a:extLst>
              <a:ext uri="{FF2B5EF4-FFF2-40B4-BE49-F238E27FC236}">
                <a16:creationId xmlns:a16="http://schemas.microsoft.com/office/drawing/2014/main" id="{EC03B614-906C-4138-A27F-E0398CE68CCB}"/>
              </a:ext>
            </a:extLst>
          </p:cNvPr>
          <p:cNvSpPr txBox="1"/>
          <p:nvPr/>
        </p:nvSpPr>
        <p:spPr>
          <a:xfrm>
            <a:off x="2918078" y="2050642"/>
            <a:ext cx="616141" cy="338554"/>
          </a:xfrm>
          <a:prstGeom prst="rect">
            <a:avLst/>
          </a:prstGeom>
          <a:noFill/>
        </p:spPr>
        <p:txBody>
          <a:bodyPr wrap="square" rtlCol="0">
            <a:spAutoFit/>
            <a:scene3d>
              <a:camera prst="orthographicFront">
                <a:rot lat="0" lon="0" rev="0"/>
              </a:camera>
              <a:lightRig rig="threePt" dir="t"/>
            </a:scene3d>
          </a:bodyPr>
          <a:lstStyle/>
          <a:p>
            <a:pPr algn="ctr"/>
            <a:r>
              <a:rPr lang="en-US" sz="1600" i="1" dirty="0"/>
              <a:t>or</a:t>
            </a:r>
          </a:p>
        </p:txBody>
      </p:sp>
      <p:sp>
        <p:nvSpPr>
          <p:cNvPr id="12" name="TextBox 11">
            <a:extLst>
              <a:ext uri="{FF2B5EF4-FFF2-40B4-BE49-F238E27FC236}">
                <a16:creationId xmlns:a16="http://schemas.microsoft.com/office/drawing/2014/main" id="{6C0D79C1-A9A6-4115-8EAC-995AB8354FA6}"/>
              </a:ext>
            </a:extLst>
          </p:cNvPr>
          <p:cNvSpPr txBox="1"/>
          <p:nvPr/>
        </p:nvSpPr>
        <p:spPr>
          <a:xfrm>
            <a:off x="5558649" y="2050642"/>
            <a:ext cx="616141" cy="338554"/>
          </a:xfrm>
          <a:prstGeom prst="rect">
            <a:avLst/>
          </a:prstGeom>
          <a:noFill/>
        </p:spPr>
        <p:txBody>
          <a:bodyPr wrap="square" rtlCol="0">
            <a:spAutoFit/>
            <a:scene3d>
              <a:camera prst="orthographicFront">
                <a:rot lat="0" lon="0" rev="0"/>
              </a:camera>
              <a:lightRig rig="threePt" dir="t"/>
            </a:scene3d>
          </a:bodyPr>
          <a:lstStyle/>
          <a:p>
            <a:pPr algn="ctr"/>
            <a:r>
              <a:rPr lang="en-US" sz="1600" i="1" dirty="0"/>
              <a:t>or</a:t>
            </a:r>
          </a:p>
        </p:txBody>
      </p:sp>
      <p:pic>
        <p:nvPicPr>
          <p:cNvPr id="13" name="Picture 12"/>
          <p:cNvPicPr>
            <a:picLocks noChangeAspect="1"/>
          </p:cNvPicPr>
          <p:nvPr/>
        </p:nvPicPr>
        <p:blipFill>
          <a:blip r:embed="rId5"/>
          <a:stretch>
            <a:fillRect/>
          </a:stretch>
        </p:blipFill>
        <p:spPr>
          <a:xfrm>
            <a:off x="1901052" y="3965423"/>
            <a:ext cx="2022389" cy="1829781"/>
          </a:xfrm>
          <a:prstGeom prst="rect">
            <a:avLst/>
          </a:prstGeom>
        </p:spPr>
      </p:pic>
      <p:pic>
        <p:nvPicPr>
          <p:cNvPr id="14" name="Picture 13"/>
          <p:cNvPicPr>
            <a:picLocks noChangeAspect="1"/>
          </p:cNvPicPr>
          <p:nvPr/>
        </p:nvPicPr>
        <p:blipFill>
          <a:blip r:embed="rId6"/>
          <a:stretch>
            <a:fillRect/>
          </a:stretch>
        </p:blipFill>
        <p:spPr>
          <a:xfrm>
            <a:off x="5459759" y="4260864"/>
            <a:ext cx="1775571" cy="1529558"/>
          </a:xfrm>
          <a:prstGeom prst="rect">
            <a:avLst/>
          </a:prstGeom>
        </p:spPr>
      </p:pic>
    </p:spTree>
    <p:extLst>
      <p:ext uri="{BB962C8B-B14F-4D97-AF65-F5344CB8AC3E}">
        <p14:creationId xmlns:p14="http://schemas.microsoft.com/office/powerpoint/2010/main" val="2076255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0DE216-AA1C-4AF1-8B2A-476D596AAAF0}"/>
              </a:ext>
            </a:extLst>
          </p:cNvPr>
          <p:cNvPicPr>
            <a:picLocks noChangeAspect="1"/>
          </p:cNvPicPr>
          <p:nvPr/>
        </p:nvPicPr>
        <p:blipFill>
          <a:blip r:embed="rId2"/>
          <a:stretch>
            <a:fillRect/>
          </a:stretch>
        </p:blipFill>
        <p:spPr>
          <a:xfrm>
            <a:off x="0" y="2491978"/>
            <a:ext cx="9144000" cy="3592007"/>
          </a:xfrm>
          <a:prstGeom prst="rect">
            <a:avLst/>
          </a:prstGeom>
        </p:spPr>
      </p:pic>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pic>
        <p:nvPicPr>
          <p:cNvPr id="5" name="Picture 4"/>
          <p:cNvPicPr>
            <a:picLocks noChangeAspect="1"/>
          </p:cNvPicPr>
          <p:nvPr/>
        </p:nvPicPr>
        <p:blipFill>
          <a:blip r:embed="rId3"/>
          <a:stretch>
            <a:fillRect/>
          </a:stretch>
        </p:blipFill>
        <p:spPr>
          <a:xfrm>
            <a:off x="6773146" y="0"/>
            <a:ext cx="2370854" cy="2243465"/>
          </a:xfrm>
          <a:prstGeom prst="rect">
            <a:avLst/>
          </a:prstGeom>
        </p:spPr>
      </p:pic>
      <p:sp>
        <p:nvSpPr>
          <p:cNvPr id="10" name="TextBox 9"/>
          <p:cNvSpPr txBox="1"/>
          <p:nvPr/>
        </p:nvSpPr>
        <p:spPr>
          <a:xfrm>
            <a:off x="295162" y="951309"/>
            <a:ext cx="6477984" cy="1200329"/>
          </a:xfrm>
          <a:prstGeom prst="rect">
            <a:avLst/>
          </a:prstGeom>
          <a:noFill/>
        </p:spPr>
        <p:txBody>
          <a:bodyPr wrap="square" rtlCol="0">
            <a:spAutoFit/>
          </a:bodyPr>
          <a:lstStyle/>
          <a:p>
            <a:r>
              <a:rPr lang="en-US" dirty="0">
                <a:latin typeface="Franklin Gothic Book"/>
                <a:cs typeface="Franklin Gothic Book"/>
              </a:rPr>
              <a:t>Step 2 of the tool solicits information about the household for </a:t>
            </a:r>
            <a:r>
              <a:rPr lang="en-US" b="1" dirty="0">
                <a:latin typeface="Franklin Gothic Book"/>
                <a:cs typeface="Franklin Gothic Book"/>
              </a:rPr>
              <a:t>Line 10 </a:t>
            </a:r>
            <a:r>
              <a:rPr lang="en-US" dirty="0">
                <a:latin typeface="Franklin Gothic Book"/>
                <a:cs typeface="Franklin Gothic Book"/>
              </a:rPr>
              <a:t>of the marketplace affordability worksheet. </a:t>
            </a:r>
          </a:p>
          <a:p>
            <a:endParaRPr lang="en-US" dirty="0">
              <a:latin typeface="Franklin Gothic Book"/>
              <a:cs typeface="Franklin Gothic Book"/>
            </a:endParaRPr>
          </a:p>
          <a:p>
            <a:r>
              <a:rPr lang="en-US" dirty="0">
                <a:latin typeface="Franklin Gothic Book"/>
                <a:cs typeface="Franklin Gothic Book"/>
              </a:rPr>
              <a:t>Then, enter the zip code. </a:t>
            </a:r>
          </a:p>
        </p:txBody>
      </p:sp>
      <p:sp>
        <p:nvSpPr>
          <p:cNvPr id="9" name="TextBox 8"/>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sp>
        <p:nvSpPr>
          <p:cNvPr id="6" name="Oval 5">
            <a:extLst>
              <a:ext uri="{FF2B5EF4-FFF2-40B4-BE49-F238E27FC236}">
                <a16:creationId xmlns:a16="http://schemas.microsoft.com/office/drawing/2014/main" id="{52701B0B-4859-4E29-84BD-4119FF5EDBA4}"/>
              </a:ext>
            </a:extLst>
          </p:cNvPr>
          <p:cNvSpPr/>
          <p:nvPr/>
        </p:nvSpPr>
        <p:spPr>
          <a:xfrm>
            <a:off x="0" y="2604709"/>
            <a:ext cx="8244608" cy="69272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1966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41</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pic>
        <p:nvPicPr>
          <p:cNvPr id="3" name="Picture 2">
            <a:extLst>
              <a:ext uri="{FF2B5EF4-FFF2-40B4-BE49-F238E27FC236}">
                <a16:creationId xmlns:a16="http://schemas.microsoft.com/office/drawing/2014/main" id="{82F074EF-C87A-48DD-9CBE-010BF0DD4EDD}"/>
              </a:ext>
            </a:extLst>
          </p:cNvPr>
          <p:cNvPicPr>
            <a:picLocks noChangeAspect="1"/>
          </p:cNvPicPr>
          <p:nvPr/>
        </p:nvPicPr>
        <p:blipFill>
          <a:blip r:embed="rId3"/>
          <a:stretch>
            <a:fillRect/>
          </a:stretch>
        </p:blipFill>
        <p:spPr>
          <a:xfrm>
            <a:off x="0" y="1069656"/>
            <a:ext cx="9144000" cy="4162682"/>
          </a:xfrm>
          <a:prstGeom prst="rect">
            <a:avLst/>
          </a:prstGeom>
        </p:spPr>
      </p:pic>
      <p:pic>
        <p:nvPicPr>
          <p:cNvPr id="6" name="Picture 5">
            <a:extLst>
              <a:ext uri="{FF2B5EF4-FFF2-40B4-BE49-F238E27FC236}">
                <a16:creationId xmlns:a16="http://schemas.microsoft.com/office/drawing/2014/main" id="{CBEBC001-4ABC-4238-A2AD-D3E7E829AD5B}"/>
              </a:ext>
            </a:extLst>
          </p:cNvPr>
          <p:cNvPicPr>
            <a:picLocks noChangeAspect="1"/>
          </p:cNvPicPr>
          <p:nvPr/>
        </p:nvPicPr>
        <p:blipFill>
          <a:blip r:embed="rId4"/>
          <a:stretch>
            <a:fillRect/>
          </a:stretch>
        </p:blipFill>
        <p:spPr>
          <a:xfrm>
            <a:off x="3871456" y="3712480"/>
            <a:ext cx="5082477" cy="2777548"/>
          </a:xfrm>
          <a:prstGeom prst="rect">
            <a:avLst/>
          </a:prstGeom>
          <a:ln>
            <a:solidFill>
              <a:schemeClr val="bg1">
                <a:lumMod val="75000"/>
              </a:schemeClr>
            </a:solidFill>
          </a:ln>
        </p:spPr>
      </p:pic>
    </p:spTree>
    <p:extLst>
      <p:ext uri="{BB962C8B-B14F-4D97-AF65-F5344CB8AC3E}">
        <p14:creationId xmlns:p14="http://schemas.microsoft.com/office/powerpoint/2010/main" val="10613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42</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pic>
        <p:nvPicPr>
          <p:cNvPr id="7" name="Picture 6">
            <a:extLst>
              <a:ext uri="{FF2B5EF4-FFF2-40B4-BE49-F238E27FC236}">
                <a16:creationId xmlns:a16="http://schemas.microsoft.com/office/drawing/2014/main" id="{4F384665-6376-4F9F-8403-E70F343DA814}"/>
              </a:ext>
            </a:extLst>
          </p:cNvPr>
          <p:cNvPicPr>
            <a:picLocks noChangeAspect="1"/>
          </p:cNvPicPr>
          <p:nvPr/>
        </p:nvPicPr>
        <p:blipFill>
          <a:blip r:embed="rId3"/>
          <a:stretch>
            <a:fillRect/>
          </a:stretch>
        </p:blipFill>
        <p:spPr>
          <a:xfrm>
            <a:off x="0" y="1466473"/>
            <a:ext cx="9144000" cy="3925053"/>
          </a:xfrm>
          <a:prstGeom prst="rect">
            <a:avLst/>
          </a:prstGeom>
        </p:spPr>
      </p:pic>
      <p:pic>
        <p:nvPicPr>
          <p:cNvPr id="9" name="Picture 8">
            <a:extLst>
              <a:ext uri="{FF2B5EF4-FFF2-40B4-BE49-F238E27FC236}">
                <a16:creationId xmlns:a16="http://schemas.microsoft.com/office/drawing/2014/main" id="{D8485D41-7E1B-4687-B347-0A6A30BDD333}"/>
              </a:ext>
            </a:extLst>
          </p:cNvPr>
          <p:cNvPicPr>
            <a:picLocks noChangeAspect="1"/>
          </p:cNvPicPr>
          <p:nvPr/>
        </p:nvPicPr>
        <p:blipFill>
          <a:blip r:embed="rId4"/>
          <a:stretch>
            <a:fillRect/>
          </a:stretch>
        </p:blipFill>
        <p:spPr>
          <a:xfrm>
            <a:off x="3712498" y="4815958"/>
            <a:ext cx="1286746" cy="1124819"/>
          </a:xfrm>
          <a:prstGeom prst="rect">
            <a:avLst/>
          </a:prstGeom>
        </p:spPr>
      </p:pic>
    </p:spTree>
    <p:extLst>
      <p:ext uri="{BB962C8B-B14F-4D97-AF65-F5344CB8AC3E}">
        <p14:creationId xmlns:p14="http://schemas.microsoft.com/office/powerpoint/2010/main" val="10100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C7FAB7-B5D3-4C21-9EBA-CF4DBE556318}"/>
              </a:ext>
            </a:extLst>
          </p:cNvPr>
          <p:cNvPicPr>
            <a:picLocks noChangeAspect="1"/>
          </p:cNvPicPr>
          <p:nvPr/>
        </p:nvPicPr>
        <p:blipFill rotWithShape="1">
          <a:blip r:embed="rId2"/>
          <a:srcRect t="24677"/>
          <a:stretch/>
        </p:blipFill>
        <p:spPr>
          <a:xfrm>
            <a:off x="0" y="956253"/>
            <a:ext cx="6934200" cy="4806932"/>
          </a:xfrm>
          <a:prstGeom prst="rect">
            <a:avLst/>
          </a:prstGeom>
        </p:spPr>
      </p:pic>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43</a:t>
            </a:fld>
            <a:endParaRPr lang="en-US" dirty="0"/>
          </a:p>
        </p:txBody>
      </p:sp>
      <p:pic>
        <p:nvPicPr>
          <p:cNvPr id="5" name="Picture 4"/>
          <p:cNvPicPr>
            <a:picLocks noChangeAspect="1"/>
          </p:cNvPicPr>
          <p:nvPr/>
        </p:nvPicPr>
        <p:blipFill>
          <a:blip r:embed="rId3"/>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sp>
        <p:nvSpPr>
          <p:cNvPr id="6" name="Oval 5">
            <a:extLst>
              <a:ext uri="{FF2B5EF4-FFF2-40B4-BE49-F238E27FC236}">
                <a16:creationId xmlns:a16="http://schemas.microsoft.com/office/drawing/2014/main" id="{CD6C2452-BA75-42E6-86FB-0113F5F52579}"/>
              </a:ext>
            </a:extLst>
          </p:cNvPr>
          <p:cNvSpPr/>
          <p:nvPr/>
        </p:nvSpPr>
        <p:spPr>
          <a:xfrm>
            <a:off x="5717166" y="4403967"/>
            <a:ext cx="1571338" cy="37219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304AB7-CA15-4621-A7AB-3A8533C1E67D}"/>
              </a:ext>
            </a:extLst>
          </p:cNvPr>
          <p:cNvSpPr txBox="1"/>
          <p:nvPr/>
        </p:nvSpPr>
        <p:spPr>
          <a:xfrm>
            <a:off x="528943" y="4158665"/>
            <a:ext cx="5088918"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latin typeface="Franklin Gothic Book" panose="020B0503020102020204" pitchFamily="34" charset="0"/>
              </a:rPr>
              <a:t>The result of the Marketplace Affordability Worksheet is the annualized cost of coverage after tax credit. Compare to 8.16% of income. Insurance is affordable. No exemption.</a:t>
            </a:r>
          </a:p>
        </p:txBody>
      </p:sp>
      <p:pic>
        <p:nvPicPr>
          <p:cNvPr id="13" name="Picture 12">
            <a:extLst>
              <a:ext uri="{FF2B5EF4-FFF2-40B4-BE49-F238E27FC236}">
                <a16:creationId xmlns:a16="http://schemas.microsoft.com/office/drawing/2014/main" id="{D38378E2-B45F-4A98-841D-91844237E394}"/>
              </a:ext>
            </a:extLst>
          </p:cNvPr>
          <p:cNvPicPr>
            <a:picLocks noChangeAspect="1"/>
          </p:cNvPicPr>
          <p:nvPr/>
        </p:nvPicPr>
        <p:blipFill rotWithShape="1">
          <a:blip r:embed="rId2"/>
          <a:srcRect b="96062"/>
          <a:stretch/>
        </p:blipFill>
        <p:spPr>
          <a:xfrm>
            <a:off x="114301" y="704972"/>
            <a:ext cx="6934200" cy="251281"/>
          </a:xfrm>
          <a:prstGeom prst="rect">
            <a:avLst/>
          </a:prstGeom>
        </p:spPr>
      </p:pic>
      <p:sp>
        <p:nvSpPr>
          <p:cNvPr id="16" name="TextBox 15">
            <a:extLst>
              <a:ext uri="{FF2B5EF4-FFF2-40B4-BE49-F238E27FC236}">
                <a16:creationId xmlns:a16="http://schemas.microsoft.com/office/drawing/2014/main" id="{BB9EE99B-25B4-4BD3-B0CA-A295EF499FC5}"/>
              </a:ext>
            </a:extLst>
          </p:cNvPr>
          <p:cNvSpPr txBox="1"/>
          <p:nvPr/>
        </p:nvSpPr>
        <p:spPr>
          <a:xfrm>
            <a:off x="6192487" y="1319780"/>
            <a:ext cx="880748" cy="369332"/>
          </a:xfrm>
          <a:prstGeom prst="rect">
            <a:avLst/>
          </a:prstGeom>
          <a:noFill/>
        </p:spPr>
        <p:txBody>
          <a:bodyPr wrap="square" rtlCol="0">
            <a:spAutoFit/>
          </a:bodyPr>
          <a:lstStyle/>
          <a:p>
            <a:r>
              <a:rPr lang="en-US" b="1" dirty="0">
                <a:solidFill>
                  <a:srgbClr val="FF0000"/>
                </a:solidFill>
              </a:rPr>
              <a:t>187</a:t>
            </a:r>
          </a:p>
        </p:txBody>
      </p:sp>
      <p:sp>
        <p:nvSpPr>
          <p:cNvPr id="18" name="TextBox 17">
            <a:extLst>
              <a:ext uri="{FF2B5EF4-FFF2-40B4-BE49-F238E27FC236}">
                <a16:creationId xmlns:a16="http://schemas.microsoft.com/office/drawing/2014/main" id="{71BE5F3A-6D28-47EE-B61F-0CE546F2D23A}"/>
              </a:ext>
            </a:extLst>
          </p:cNvPr>
          <p:cNvSpPr txBox="1"/>
          <p:nvPr/>
        </p:nvSpPr>
        <p:spPr>
          <a:xfrm>
            <a:off x="5972634" y="1536614"/>
            <a:ext cx="880748" cy="369332"/>
          </a:xfrm>
          <a:prstGeom prst="rect">
            <a:avLst/>
          </a:prstGeom>
          <a:noFill/>
        </p:spPr>
        <p:txBody>
          <a:bodyPr wrap="square" rtlCol="0">
            <a:spAutoFit/>
          </a:bodyPr>
          <a:lstStyle/>
          <a:p>
            <a:r>
              <a:rPr lang="en-US" dirty="0"/>
              <a:t>17500</a:t>
            </a:r>
          </a:p>
        </p:txBody>
      </p:sp>
      <p:sp>
        <p:nvSpPr>
          <p:cNvPr id="19" name="TextBox 18">
            <a:extLst>
              <a:ext uri="{FF2B5EF4-FFF2-40B4-BE49-F238E27FC236}">
                <a16:creationId xmlns:a16="http://schemas.microsoft.com/office/drawing/2014/main" id="{3BEEDDF2-D002-4681-99AC-3BBCE2CB9F4D}"/>
              </a:ext>
            </a:extLst>
          </p:cNvPr>
          <p:cNvSpPr txBox="1"/>
          <p:nvPr/>
        </p:nvSpPr>
        <p:spPr>
          <a:xfrm>
            <a:off x="5926369" y="2779703"/>
            <a:ext cx="880748" cy="369332"/>
          </a:xfrm>
          <a:prstGeom prst="rect">
            <a:avLst/>
          </a:prstGeom>
          <a:noFill/>
        </p:spPr>
        <p:txBody>
          <a:bodyPr wrap="square" rtlCol="0">
            <a:spAutoFit/>
          </a:bodyPr>
          <a:lstStyle/>
          <a:p>
            <a:r>
              <a:rPr lang="en-US" dirty="0"/>
              <a:t>0.0396</a:t>
            </a:r>
          </a:p>
        </p:txBody>
      </p:sp>
      <p:sp>
        <p:nvSpPr>
          <p:cNvPr id="20" name="TextBox 19">
            <a:extLst>
              <a:ext uri="{FF2B5EF4-FFF2-40B4-BE49-F238E27FC236}">
                <a16:creationId xmlns:a16="http://schemas.microsoft.com/office/drawing/2014/main" id="{326EBE59-F76A-4E6B-AB7D-4A89E9F8FAD1}"/>
              </a:ext>
            </a:extLst>
          </p:cNvPr>
          <p:cNvSpPr txBox="1"/>
          <p:nvPr/>
        </p:nvSpPr>
        <p:spPr>
          <a:xfrm>
            <a:off x="6174947" y="2496354"/>
            <a:ext cx="880748" cy="369332"/>
          </a:xfrm>
          <a:prstGeom prst="rect">
            <a:avLst/>
          </a:prstGeom>
          <a:noFill/>
        </p:spPr>
        <p:txBody>
          <a:bodyPr wrap="square" rtlCol="0">
            <a:spAutoFit/>
          </a:bodyPr>
          <a:lstStyle/>
          <a:p>
            <a:r>
              <a:rPr lang="en-US" dirty="0"/>
              <a:t>148</a:t>
            </a:r>
          </a:p>
        </p:txBody>
      </p:sp>
      <p:sp>
        <p:nvSpPr>
          <p:cNvPr id="21" name="TextBox 20">
            <a:extLst>
              <a:ext uri="{FF2B5EF4-FFF2-40B4-BE49-F238E27FC236}">
                <a16:creationId xmlns:a16="http://schemas.microsoft.com/office/drawing/2014/main" id="{D7D6601F-B701-4156-9D1F-64D25C19E445}"/>
              </a:ext>
            </a:extLst>
          </p:cNvPr>
          <p:cNvSpPr txBox="1"/>
          <p:nvPr/>
        </p:nvSpPr>
        <p:spPr>
          <a:xfrm>
            <a:off x="6407756" y="4445546"/>
            <a:ext cx="578446" cy="369332"/>
          </a:xfrm>
          <a:prstGeom prst="rect">
            <a:avLst/>
          </a:prstGeom>
          <a:noFill/>
        </p:spPr>
        <p:txBody>
          <a:bodyPr wrap="square" rtlCol="0">
            <a:spAutoFit/>
          </a:bodyPr>
          <a:lstStyle/>
          <a:p>
            <a:r>
              <a:rPr lang="en-US" dirty="0"/>
              <a:t>0</a:t>
            </a:r>
          </a:p>
        </p:txBody>
      </p:sp>
      <p:sp>
        <p:nvSpPr>
          <p:cNvPr id="22" name="TextBox 21">
            <a:extLst>
              <a:ext uri="{FF2B5EF4-FFF2-40B4-BE49-F238E27FC236}">
                <a16:creationId xmlns:a16="http://schemas.microsoft.com/office/drawing/2014/main" id="{9D32A84F-1213-4F1B-B299-AF578397A0E4}"/>
              </a:ext>
            </a:extLst>
          </p:cNvPr>
          <p:cNvSpPr txBox="1"/>
          <p:nvPr/>
        </p:nvSpPr>
        <p:spPr>
          <a:xfrm>
            <a:off x="5972634" y="1971391"/>
            <a:ext cx="880748" cy="369332"/>
          </a:xfrm>
          <a:prstGeom prst="rect">
            <a:avLst/>
          </a:prstGeom>
          <a:noFill/>
        </p:spPr>
        <p:txBody>
          <a:bodyPr wrap="square" rtlCol="0">
            <a:spAutoFit/>
          </a:bodyPr>
          <a:lstStyle/>
          <a:p>
            <a:r>
              <a:rPr lang="en-US" dirty="0"/>
              <a:t>17500</a:t>
            </a:r>
          </a:p>
        </p:txBody>
      </p:sp>
      <p:sp>
        <p:nvSpPr>
          <p:cNvPr id="23" name="TextBox 22">
            <a:extLst>
              <a:ext uri="{FF2B5EF4-FFF2-40B4-BE49-F238E27FC236}">
                <a16:creationId xmlns:a16="http://schemas.microsoft.com/office/drawing/2014/main" id="{4D14B705-9205-4B52-8963-402FC9BBDBE0}"/>
              </a:ext>
            </a:extLst>
          </p:cNvPr>
          <p:cNvSpPr txBox="1"/>
          <p:nvPr/>
        </p:nvSpPr>
        <p:spPr>
          <a:xfrm>
            <a:off x="5967382" y="2204200"/>
            <a:ext cx="880748" cy="369332"/>
          </a:xfrm>
          <a:prstGeom prst="rect">
            <a:avLst/>
          </a:prstGeom>
          <a:noFill/>
        </p:spPr>
        <p:txBody>
          <a:bodyPr wrap="square" rtlCol="0">
            <a:spAutoFit/>
          </a:bodyPr>
          <a:lstStyle/>
          <a:p>
            <a:r>
              <a:rPr lang="en-US" dirty="0"/>
              <a:t>11770</a:t>
            </a:r>
          </a:p>
        </p:txBody>
      </p:sp>
      <p:sp>
        <p:nvSpPr>
          <p:cNvPr id="24" name="TextBox 23">
            <a:extLst>
              <a:ext uri="{FF2B5EF4-FFF2-40B4-BE49-F238E27FC236}">
                <a16:creationId xmlns:a16="http://schemas.microsoft.com/office/drawing/2014/main" id="{C267E15F-2A58-4858-B85E-D30BD7DC49AA}"/>
              </a:ext>
            </a:extLst>
          </p:cNvPr>
          <p:cNvSpPr txBox="1"/>
          <p:nvPr/>
        </p:nvSpPr>
        <p:spPr>
          <a:xfrm>
            <a:off x="6224846" y="2943263"/>
            <a:ext cx="880748" cy="369332"/>
          </a:xfrm>
          <a:prstGeom prst="rect">
            <a:avLst/>
          </a:prstGeom>
          <a:noFill/>
        </p:spPr>
        <p:txBody>
          <a:bodyPr wrap="square" rtlCol="0">
            <a:spAutoFit/>
          </a:bodyPr>
          <a:lstStyle/>
          <a:p>
            <a:r>
              <a:rPr lang="en-US" dirty="0"/>
              <a:t>693</a:t>
            </a:r>
          </a:p>
        </p:txBody>
      </p:sp>
      <p:sp>
        <p:nvSpPr>
          <p:cNvPr id="25" name="TextBox 24">
            <a:extLst>
              <a:ext uri="{FF2B5EF4-FFF2-40B4-BE49-F238E27FC236}">
                <a16:creationId xmlns:a16="http://schemas.microsoft.com/office/drawing/2014/main" id="{DE669688-E73C-4261-AB1C-A7603C268F11}"/>
              </a:ext>
            </a:extLst>
          </p:cNvPr>
          <p:cNvSpPr txBox="1"/>
          <p:nvPr/>
        </p:nvSpPr>
        <p:spPr>
          <a:xfrm>
            <a:off x="6160825" y="3119947"/>
            <a:ext cx="880748" cy="369332"/>
          </a:xfrm>
          <a:prstGeom prst="rect">
            <a:avLst/>
          </a:prstGeom>
          <a:noFill/>
        </p:spPr>
        <p:txBody>
          <a:bodyPr wrap="square" rtlCol="0">
            <a:spAutoFit/>
          </a:bodyPr>
          <a:lstStyle/>
          <a:p>
            <a:r>
              <a:rPr lang="en-US" dirty="0"/>
              <a:t>57.8</a:t>
            </a:r>
          </a:p>
        </p:txBody>
      </p:sp>
      <p:sp>
        <p:nvSpPr>
          <p:cNvPr id="26" name="TextBox 25">
            <a:extLst>
              <a:ext uri="{FF2B5EF4-FFF2-40B4-BE49-F238E27FC236}">
                <a16:creationId xmlns:a16="http://schemas.microsoft.com/office/drawing/2014/main" id="{4AD8D3AB-B307-49D4-9309-E394EC31ACA8}"/>
              </a:ext>
            </a:extLst>
          </p:cNvPr>
          <p:cNvSpPr txBox="1"/>
          <p:nvPr/>
        </p:nvSpPr>
        <p:spPr>
          <a:xfrm>
            <a:off x="6195823" y="3639868"/>
            <a:ext cx="880748" cy="369332"/>
          </a:xfrm>
          <a:prstGeom prst="rect">
            <a:avLst/>
          </a:prstGeom>
          <a:noFill/>
        </p:spPr>
        <p:txBody>
          <a:bodyPr wrap="square" rtlCol="0">
            <a:spAutoFit/>
          </a:bodyPr>
          <a:lstStyle/>
          <a:p>
            <a:r>
              <a:rPr lang="en-US" b="1" dirty="0">
                <a:solidFill>
                  <a:srgbClr val="FF0000"/>
                </a:solidFill>
              </a:rPr>
              <a:t>254</a:t>
            </a:r>
          </a:p>
        </p:txBody>
      </p:sp>
      <p:sp>
        <p:nvSpPr>
          <p:cNvPr id="27" name="TextBox 26">
            <a:extLst>
              <a:ext uri="{FF2B5EF4-FFF2-40B4-BE49-F238E27FC236}">
                <a16:creationId xmlns:a16="http://schemas.microsoft.com/office/drawing/2014/main" id="{101BC2B3-BC44-43F4-AF37-24F701D37BCE}"/>
              </a:ext>
            </a:extLst>
          </p:cNvPr>
          <p:cNvSpPr txBox="1"/>
          <p:nvPr/>
        </p:nvSpPr>
        <p:spPr>
          <a:xfrm>
            <a:off x="6176672" y="3808687"/>
            <a:ext cx="880748" cy="369332"/>
          </a:xfrm>
          <a:prstGeom prst="rect">
            <a:avLst/>
          </a:prstGeom>
          <a:noFill/>
        </p:spPr>
        <p:txBody>
          <a:bodyPr wrap="square" rtlCol="0">
            <a:spAutoFit/>
          </a:bodyPr>
          <a:lstStyle/>
          <a:p>
            <a:r>
              <a:rPr lang="en-US" dirty="0"/>
              <a:t>196.3</a:t>
            </a:r>
          </a:p>
        </p:txBody>
      </p:sp>
      <p:sp>
        <p:nvSpPr>
          <p:cNvPr id="28" name="TextBox 27">
            <a:extLst>
              <a:ext uri="{FF2B5EF4-FFF2-40B4-BE49-F238E27FC236}">
                <a16:creationId xmlns:a16="http://schemas.microsoft.com/office/drawing/2014/main" id="{D051F3F1-9E50-42A9-A960-990D07C05A20}"/>
              </a:ext>
            </a:extLst>
          </p:cNvPr>
          <p:cNvSpPr txBox="1"/>
          <p:nvPr/>
        </p:nvSpPr>
        <p:spPr>
          <a:xfrm>
            <a:off x="6407756" y="3973258"/>
            <a:ext cx="880748" cy="369332"/>
          </a:xfrm>
          <a:prstGeom prst="rect">
            <a:avLst/>
          </a:prstGeom>
          <a:noFill/>
        </p:spPr>
        <p:txBody>
          <a:bodyPr wrap="square" rtlCol="0">
            <a:spAutoFit/>
          </a:bodyPr>
          <a:lstStyle/>
          <a:p>
            <a:r>
              <a:rPr lang="en-US" dirty="0"/>
              <a:t>0</a:t>
            </a:r>
          </a:p>
        </p:txBody>
      </p:sp>
      <p:sp>
        <p:nvSpPr>
          <p:cNvPr id="29" name="TextBox 28">
            <a:extLst>
              <a:ext uri="{FF2B5EF4-FFF2-40B4-BE49-F238E27FC236}">
                <a16:creationId xmlns:a16="http://schemas.microsoft.com/office/drawing/2014/main" id="{6DA84421-1672-4B88-8D07-448703E80CAE}"/>
              </a:ext>
            </a:extLst>
          </p:cNvPr>
          <p:cNvSpPr txBox="1"/>
          <p:nvPr/>
        </p:nvSpPr>
        <p:spPr>
          <a:xfrm>
            <a:off x="114301" y="5744247"/>
            <a:ext cx="8110435" cy="276999"/>
          </a:xfrm>
          <a:prstGeom prst="rect">
            <a:avLst/>
          </a:prstGeom>
          <a:noFill/>
        </p:spPr>
        <p:txBody>
          <a:bodyPr wrap="square" rtlCol="0">
            <a:spAutoFit/>
          </a:bodyPr>
          <a:lstStyle/>
          <a:p>
            <a:r>
              <a:rPr lang="en-US" sz="1200" dirty="0">
                <a:latin typeface="Franklin Gothic Book" panose="020B0503020102020204" pitchFamily="34" charset="0"/>
              </a:rPr>
              <a:t>See Form 8965 Instructions, page 11, Marketplace Coverage Affordability Worksheet</a:t>
            </a:r>
          </a:p>
        </p:txBody>
      </p:sp>
    </p:spTree>
    <p:extLst>
      <p:ext uri="{BB962C8B-B14F-4D97-AF65-F5344CB8AC3E}">
        <p14:creationId xmlns:p14="http://schemas.microsoft.com/office/powerpoint/2010/main" val="16852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Annualized Amounts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44</a:t>
            </a:fld>
            <a:endParaRPr lang="en-US" dirty="0"/>
          </a:p>
        </p:txBody>
      </p:sp>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grpSp>
        <p:nvGrpSpPr>
          <p:cNvPr id="9" name="Group 8">
            <a:extLst>
              <a:ext uri="{FF2B5EF4-FFF2-40B4-BE49-F238E27FC236}">
                <a16:creationId xmlns:a16="http://schemas.microsoft.com/office/drawing/2014/main" id="{E84105E8-F77D-483A-80A1-A6584ABE86D5}"/>
              </a:ext>
            </a:extLst>
          </p:cNvPr>
          <p:cNvGrpSpPr/>
          <p:nvPr/>
        </p:nvGrpSpPr>
        <p:grpSpPr>
          <a:xfrm>
            <a:off x="480007" y="3101828"/>
            <a:ext cx="8110438" cy="2799047"/>
            <a:chOff x="3444808" y="956453"/>
            <a:chExt cx="5390846" cy="3312627"/>
          </a:xfrm>
        </p:grpSpPr>
        <p:sp>
          <p:nvSpPr>
            <p:cNvPr id="10" name="Content Placeholder 2">
              <a:extLst>
                <a:ext uri="{FF2B5EF4-FFF2-40B4-BE49-F238E27FC236}">
                  <a16:creationId xmlns:a16="http://schemas.microsoft.com/office/drawing/2014/main" id="{A3E23C2E-B6A5-4001-A9D0-08403203AD8C}"/>
                </a:ext>
              </a:extLst>
            </p:cNvPr>
            <p:cNvSpPr txBox="1">
              <a:spLocks/>
            </p:cNvSpPr>
            <p:nvPr/>
          </p:nvSpPr>
          <p:spPr>
            <a:xfrm>
              <a:off x="3444808" y="1102050"/>
              <a:ext cx="5390844" cy="3167030"/>
            </a:xfrm>
            <a:prstGeom prst="rect">
              <a:avLst/>
            </a:prstGeom>
            <a:pattFill prst="ltHorz">
              <a:fgClr>
                <a:schemeClr val="accent1">
                  <a:lumMod val="20000"/>
                  <a:lumOff val="80000"/>
                </a:schemeClr>
              </a:fgClr>
              <a:bgClr>
                <a:schemeClr val="bg1"/>
              </a:bgClr>
            </a:patt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Calibri" panose="020F0502020204030204" pitchFamily="34" charset="0"/>
              </a:endParaRPr>
            </a:p>
            <a:p>
              <a:pPr marL="0" indent="0">
                <a:buNone/>
              </a:pPr>
              <a:r>
                <a:rPr lang="en-US" sz="1600" dirty="0">
                  <a:latin typeface="Franklin Gothic Book" panose="020B0503020102020204" pitchFamily="34" charset="0"/>
                </a:rPr>
                <a:t>$17,500 x 0.816 = </a:t>
              </a:r>
              <a:r>
                <a:rPr lang="en-US" sz="1600" b="1" dirty="0">
                  <a:latin typeface="Franklin Gothic Book" panose="020B0503020102020204" pitchFamily="34" charset="0"/>
                </a:rPr>
                <a:t>$1,428</a:t>
              </a:r>
              <a:r>
                <a:rPr lang="en-US" sz="1600" dirty="0">
                  <a:latin typeface="Franklin Gothic Book" panose="020B0503020102020204" pitchFamily="34" charset="0"/>
                </a:rPr>
                <a:t>  </a:t>
              </a:r>
            </a:p>
            <a:p>
              <a:pPr marL="0" indent="0">
                <a:buNone/>
              </a:pPr>
              <a:r>
                <a:rPr lang="en-US" sz="1600" dirty="0">
                  <a:latin typeface="Franklin Gothic Book" panose="020B0503020102020204" pitchFamily="34" charset="0"/>
                </a:rPr>
                <a:t>							</a:t>
              </a:r>
              <a:endParaRPr lang="en-US" sz="1600" u="sng" dirty="0">
                <a:latin typeface="Franklin Gothic Book" panose="020B0503020102020204" pitchFamily="34" charset="0"/>
              </a:endParaRPr>
            </a:p>
            <a:p>
              <a:pPr marL="0" indent="0">
                <a:buFont typeface="Arial"/>
                <a:buNone/>
              </a:pPr>
              <a:r>
                <a:rPr lang="en-US" sz="1600" b="1" dirty="0">
                  <a:latin typeface="Franklin Gothic Book" panose="020B0503020102020204" pitchFamily="34" charset="0"/>
                </a:rPr>
                <a:t>			</a:t>
              </a:r>
            </a:p>
            <a:p>
              <a:pPr marL="0" indent="0">
                <a:buFont typeface="Arial"/>
                <a:buNone/>
              </a:pPr>
              <a:endParaRPr lang="en-US" sz="1800" b="1" dirty="0">
                <a:latin typeface="Calibri" panose="020F0502020204030204" pitchFamily="34" charset="0"/>
              </a:endParaRPr>
            </a:p>
          </p:txBody>
        </p:sp>
        <p:sp>
          <p:nvSpPr>
            <p:cNvPr id="11" name="Content Placeholder 2">
              <a:extLst>
                <a:ext uri="{FF2B5EF4-FFF2-40B4-BE49-F238E27FC236}">
                  <a16:creationId xmlns:a16="http://schemas.microsoft.com/office/drawing/2014/main" id="{A894280C-71FB-4CDA-9C42-D583AAFFD323}"/>
                </a:ext>
              </a:extLst>
            </p:cNvPr>
            <p:cNvSpPr txBox="1">
              <a:spLocks/>
            </p:cNvSpPr>
            <p:nvPr/>
          </p:nvSpPr>
          <p:spPr>
            <a:xfrm>
              <a:off x="3444809" y="956453"/>
              <a:ext cx="5390845" cy="382717"/>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i="1" dirty="0"/>
            </a:p>
          </p:txBody>
        </p:sp>
        <p:cxnSp>
          <p:nvCxnSpPr>
            <p:cNvPr id="13" name="Straight Connector 12">
              <a:extLst>
                <a:ext uri="{FF2B5EF4-FFF2-40B4-BE49-F238E27FC236}">
                  <a16:creationId xmlns:a16="http://schemas.microsoft.com/office/drawing/2014/main" id="{46469901-5104-4A4A-88B5-89C18A27BE76}"/>
                </a:ext>
              </a:extLst>
            </p:cNvPr>
            <p:cNvCxnSpPr/>
            <p:nvPr/>
          </p:nvCxnSpPr>
          <p:spPr>
            <a:xfrm flipV="1">
              <a:off x="3444808" y="1351208"/>
              <a:ext cx="539084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ACC7C83C-F182-46C6-8872-882ACE6EF4EC}"/>
              </a:ext>
            </a:extLst>
          </p:cNvPr>
          <p:cNvSpPr txBox="1"/>
          <p:nvPr/>
        </p:nvSpPr>
        <p:spPr>
          <a:xfrm>
            <a:off x="480007" y="877455"/>
            <a:ext cx="8183702" cy="646331"/>
          </a:xfrm>
          <a:prstGeom prst="rect">
            <a:avLst/>
          </a:prstGeom>
          <a:noFill/>
        </p:spPr>
        <p:txBody>
          <a:bodyPr wrap="square" rtlCol="0">
            <a:spAutoFit/>
          </a:bodyPr>
          <a:lstStyle/>
          <a:p>
            <a:r>
              <a:rPr lang="en-US" dirty="0">
                <a:latin typeface="Franklin Gothic Book" panose="020B0503020102020204" pitchFamily="34" charset="0"/>
              </a:rPr>
              <a:t>Let’s imagine the annualized premium cost on the affordability worksheet was $700.</a:t>
            </a:r>
          </a:p>
        </p:txBody>
      </p:sp>
      <p:sp>
        <p:nvSpPr>
          <p:cNvPr id="6" name="TextBox 5">
            <a:extLst>
              <a:ext uri="{FF2B5EF4-FFF2-40B4-BE49-F238E27FC236}">
                <a16:creationId xmlns:a16="http://schemas.microsoft.com/office/drawing/2014/main" id="{35C11AA8-A1DE-40DD-AE64-24CFFE88B40B}"/>
              </a:ext>
            </a:extLst>
          </p:cNvPr>
          <p:cNvSpPr txBox="1"/>
          <p:nvPr/>
        </p:nvSpPr>
        <p:spPr>
          <a:xfrm>
            <a:off x="3278909" y="3524086"/>
            <a:ext cx="5228405" cy="523220"/>
          </a:xfrm>
          <a:prstGeom prst="rect">
            <a:avLst/>
          </a:prstGeom>
          <a:noFill/>
        </p:spPr>
        <p:txBody>
          <a:bodyPr wrap="square" rtlCol="0">
            <a:spAutoFit/>
          </a:bodyPr>
          <a:lstStyle/>
          <a:p>
            <a:r>
              <a:rPr lang="en-US" sz="1400" dirty="0">
                <a:latin typeface="Franklin Gothic Book" panose="020B0503020102020204" pitchFamily="34" charset="0"/>
              </a:rPr>
              <a:t>This is 8.16% of income. To qualify for Code A, the cost of marketplace coverage must be less than </a:t>
            </a:r>
            <a:r>
              <a:rPr lang="en-US" sz="1400" b="1" dirty="0">
                <a:latin typeface="Franklin Gothic Book" panose="020B0503020102020204" pitchFamily="34" charset="0"/>
              </a:rPr>
              <a:t>$1,428.</a:t>
            </a:r>
            <a:endParaRPr lang="en-US" sz="1400" dirty="0">
              <a:latin typeface="Franklin Gothic Book" panose="020B0503020102020204" pitchFamily="34" charset="0"/>
            </a:endParaRPr>
          </a:p>
        </p:txBody>
      </p:sp>
      <p:pic>
        <p:nvPicPr>
          <p:cNvPr id="14" name="Picture 13">
            <a:extLst>
              <a:ext uri="{FF2B5EF4-FFF2-40B4-BE49-F238E27FC236}">
                <a16:creationId xmlns:a16="http://schemas.microsoft.com/office/drawing/2014/main" id="{C2347835-1C27-4D30-ABFE-41402018E4C2}"/>
              </a:ext>
            </a:extLst>
          </p:cNvPr>
          <p:cNvPicPr>
            <a:picLocks noChangeAspect="1"/>
          </p:cNvPicPr>
          <p:nvPr/>
        </p:nvPicPr>
        <p:blipFill rotWithShape="1">
          <a:blip r:embed="rId2"/>
          <a:srcRect t="73113" b="9980"/>
          <a:stretch/>
        </p:blipFill>
        <p:spPr>
          <a:xfrm>
            <a:off x="988291" y="1612490"/>
            <a:ext cx="6934200" cy="1078971"/>
          </a:xfrm>
          <a:prstGeom prst="rect">
            <a:avLst/>
          </a:prstGeom>
        </p:spPr>
      </p:pic>
      <p:sp>
        <p:nvSpPr>
          <p:cNvPr id="15" name="TextBox 14">
            <a:extLst>
              <a:ext uri="{FF2B5EF4-FFF2-40B4-BE49-F238E27FC236}">
                <a16:creationId xmlns:a16="http://schemas.microsoft.com/office/drawing/2014/main" id="{94CB482F-381E-4737-AA23-F878C8A44956}"/>
              </a:ext>
            </a:extLst>
          </p:cNvPr>
          <p:cNvSpPr txBox="1"/>
          <p:nvPr/>
        </p:nvSpPr>
        <p:spPr>
          <a:xfrm>
            <a:off x="7125359" y="2265904"/>
            <a:ext cx="880748" cy="369332"/>
          </a:xfrm>
          <a:prstGeom prst="rect">
            <a:avLst/>
          </a:prstGeom>
          <a:noFill/>
        </p:spPr>
        <p:txBody>
          <a:bodyPr wrap="square" rtlCol="0">
            <a:spAutoFit/>
          </a:bodyPr>
          <a:lstStyle/>
          <a:p>
            <a:r>
              <a:rPr lang="en-US" b="1" dirty="0">
                <a:solidFill>
                  <a:srgbClr val="FF0000"/>
                </a:solidFill>
              </a:rPr>
              <a:t>700</a:t>
            </a:r>
          </a:p>
        </p:txBody>
      </p:sp>
      <p:sp>
        <p:nvSpPr>
          <p:cNvPr id="16" name="TextBox 15">
            <a:extLst>
              <a:ext uri="{FF2B5EF4-FFF2-40B4-BE49-F238E27FC236}">
                <a16:creationId xmlns:a16="http://schemas.microsoft.com/office/drawing/2014/main" id="{820625B0-4908-4461-A3BE-B409B32E7EFC}"/>
              </a:ext>
            </a:extLst>
          </p:cNvPr>
          <p:cNvSpPr txBox="1"/>
          <p:nvPr/>
        </p:nvSpPr>
        <p:spPr>
          <a:xfrm>
            <a:off x="7125359" y="1569865"/>
            <a:ext cx="880748" cy="369332"/>
          </a:xfrm>
          <a:prstGeom prst="rect">
            <a:avLst/>
          </a:prstGeom>
          <a:noFill/>
        </p:spPr>
        <p:txBody>
          <a:bodyPr wrap="square" rtlCol="0">
            <a:spAutoFit/>
          </a:bodyPr>
          <a:lstStyle/>
          <a:p>
            <a:r>
              <a:rPr lang="en-US" dirty="0"/>
              <a:t>58.3</a:t>
            </a:r>
          </a:p>
        </p:txBody>
      </p:sp>
      <p:graphicFrame>
        <p:nvGraphicFramePr>
          <p:cNvPr id="18" name="Table 17">
            <a:extLst>
              <a:ext uri="{FF2B5EF4-FFF2-40B4-BE49-F238E27FC236}">
                <a16:creationId xmlns:a16="http://schemas.microsoft.com/office/drawing/2014/main" id="{61017299-ECE2-4599-BA00-8FBDED45DE6B}"/>
              </a:ext>
            </a:extLst>
          </p:cNvPr>
          <p:cNvGraphicFramePr>
            <a:graphicFrameLocks noGrp="1"/>
          </p:cNvGraphicFramePr>
          <p:nvPr>
            <p:extLst>
              <p:ext uri="{D42A27DB-BD31-4B8C-83A1-F6EECF244321}">
                <p14:modId xmlns:p14="http://schemas.microsoft.com/office/powerpoint/2010/main" val="957239530"/>
              </p:ext>
            </p:extLst>
          </p:nvPr>
        </p:nvGraphicFramePr>
        <p:xfrm>
          <a:off x="-64665" y="4187912"/>
          <a:ext cx="8164954" cy="1630680"/>
        </p:xfrm>
        <a:graphic>
          <a:graphicData uri="http://schemas.openxmlformats.org/drawingml/2006/table">
            <a:tbl>
              <a:tblPr firstRow="1" bandRow="1">
                <a:tableStyleId>{2D5ABB26-0587-4C30-8999-92F81FD0307C}</a:tableStyleId>
              </a:tblPr>
              <a:tblGrid>
                <a:gridCol w="2036887">
                  <a:extLst>
                    <a:ext uri="{9D8B030D-6E8A-4147-A177-3AD203B41FA5}">
                      <a16:colId xmlns:a16="http://schemas.microsoft.com/office/drawing/2014/main" val="2746558872"/>
                    </a:ext>
                  </a:extLst>
                </a:gridCol>
                <a:gridCol w="2042689">
                  <a:extLst>
                    <a:ext uri="{9D8B030D-6E8A-4147-A177-3AD203B41FA5}">
                      <a16:colId xmlns:a16="http://schemas.microsoft.com/office/drawing/2014/main" val="2556731557"/>
                    </a:ext>
                  </a:extLst>
                </a:gridCol>
                <a:gridCol w="2042689">
                  <a:extLst>
                    <a:ext uri="{9D8B030D-6E8A-4147-A177-3AD203B41FA5}">
                      <a16:colId xmlns:a16="http://schemas.microsoft.com/office/drawing/2014/main" val="3609345989"/>
                    </a:ext>
                  </a:extLst>
                </a:gridCol>
                <a:gridCol w="2042689">
                  <a:extLst>
                    <a:ext uri="{9D8B030D-6E8A-4147-A177-3AD203B41FA5}">
                      <a16:colId xmlns:a16="http://schemas.microsoft.com/office/drawing/2014/main" val="337998840"/>
                    </a:ext>
                  </a:extLst>
                </a:gridCol>
              </a:tblGrid>
              <a:tr h="370840">
                <a:tc>
                  <a:txBody>
                    <a:bodyPr/>
                    <a:lstStyle/>
                    <a:p>
                      <a:pPr algn="r"/>
                      <a:endParaRPr lang="en-US" sz="1400" kern="1200" dirty="0">
                        <a:solidFill>
                          <a:schemeClr val="tx1"/>
                        </a:solidFill>
                        <a:latin typeface="Franklin Gothic Book" panose="020B0503020102020204" pitchFamily="34" charset="0"/>
                        <a:ea typeface="+mn-ea"/>
                      </a:endParaRPr>
                    </a:p>
                  </a:txBody>
                  <a:tcPr/>
                </a:tc>
                <a:tc>
                  <a:txBody>
                    <a:bodyPr/>
                    <a:lstStyle/>
                    <a:p>
                      <a:pPr algn="ctr"/>
                      <a:r>
                        <a:rPr lang="en-US" sz="1400" b="0" dirty="0">
                          <a:latin typeface="Franklin Gothic Book" panose="020B0503020102020204" pitchFamily="34" charset="0"/>
                        </a:rPr>
                        <a:t>Annualized Cost of Marketplace Coverage</a:t>
                      </a:r>
                    </a:p>
                  </a:txBody>
                  <a:tcPr anchor="ctr"/>
                </a:tc>
                <a:tc>
                  <a:txBody>
                    <a:bodyPr/>
                    <a:lstStyle/>
                    <a:p>
                      <a:pPr algn="ctr"/>
                      <a:r>
                        <a:rPr lang="en-US" sz="1400" b="0" dirty="0">
                          <a:latin typeface="Franklin Gothic Book" panose="020B0503020102020204" pitchFamily="34" charset="0"/>
                        </a:rPr>
                        <a:t>Annualized Affordability Threshold</a:t>
                      </a:r>
                    </a:p>
                  </a:txBody>
                  <a:tcPr anchor="ctr"/>
                </a:tc>
                <a:tc>
                  <a:txBody>
                    <a:bodyPr/>
                    <a:lstStyle/>
                    <a:p>
                      <a:pPr algn="ctr"/>
                      <a:endParaRPr lang="en-US" sz="1400" b="0" dirty="0">
                        <a:latin typeface="Franklin Gothic Book" panose="020B0503020102020204" pitchFamily="34" charset="0"/>
                      </a:endParaRPr>
                    </a:p>
                  </a:txBody>
                  <a:tcPr anchor="ctr"/>
                </a:tc>
                <a:extLst>
                  <a:ext uri="{0D108BD9-81ED-4DB2-BD59-A6C34878D82A}">
                    <a16:rowId xmlns:a16="http://schemas.microsoft.com/office/drawing/2014/main" val="1206016742"/>
                  </a:ext>
                </a:extLst>
              </a:tr>
              <a:tr h="370840">
                <a:tc>
                  <a:txBody>
                    <a:bodyPr/>
                    <a:lstStyle/>
                    <a:p>
                      <a:pPr algn="r"/>
                      <a:r>
                        <a:rPr lang="en-US" sz="1400" kern="1200" dirty="0">
                          <a:solidFill>
                            <a:schemeClr val="tx1"/>
                          </a:solidFill>
                          <a:latin typeface="Franklin Gothic Book" panose="020B0503020102020204" pitchFamily="34" charset="0"/>
                          <a:ea typeface="+mn-ea"/>
                        </a:rPr>
                        <a:t>January</a:t>
                      </a:r>
                    </a:p>
                  </a:txBody>
                  <a:tcPr/>
                </a:tc>
                <a:tc>
                  <a:txBody>
                    <a:bodyPr/>
                    <a:lstStyle/>
                    <a:p>
                      <a:pPr algn="ctr"/>
                      <a:r>
                        <a:rPr lang="en-US" sz="1400" dirty="0">
                          <a:latin typeface="Franklin Gothic Book" panose="020B0503020102020204" pitchFamily="34" charset="0"/>
                        </a:rPr>
                        <a:t>$700</a:t>
                      </a:r>
                    </a:p>
                  </a:txBody>
                  <a:tcPr/>
                </a:tc>
                <a:tc>
                  <a:txBody>
                    <a:bodyPr/>
                    <a:lstStyle/>
                    <a:p>
                      <a:pPr algn="ctr"/>
                      <a:r>
                        <a:rPr lang="en-US" sz="1400" dirty="0">
                          <a:latin typeface="Franklin Gothic Book" panose="020B0503020102020204" pitchFamily="34" charset="0"/>
                        </a:rPr>
                        <a:t>$1,428</a:t>
                      </a:r>
                    </a:p>
                  </a:txBody>
                  <a:tcPr/>
                </a:tc>
                <a:tc>
                  <a:txBody>
                    <a:bodyPr/>
                    <a:lstStyle/>
                    <a:p>
                      <a:pPr algn="ctr"/>
                      <a:endParaRPr lang="en-US" sz="1400" dirty="0">
                        <a:latin typeface="Franklin Gothic Book" panose="020B0503020102020204" pitchFamily="34" charset="0"/>
                      </a:endParaRPr>
                    </a:p>
                  </a:txBody>
                  <a:tcPr/>
                </a:tc>
                <a:extLst>
                  <a:ext uri="{0D108BD9-81ED-4DB2-BD59-A6C34878D82A}">
                    <a16:rowId xmlns:a16="http://schemas.microsoft.com/office/drawing/2014/main" val="871318542"/>
                  </a:ext>
                </a:extLst>
              </a:tr>
              <a:tr h="370840">
                <a:tc>
                  <a:txBody>
                    <a:bodyPr/>
                    <a:lstStyle/>
                    <a:p>
                      <a:pPr algn="r"/>
                      <a:r>
                        <a:rPr lang="en-US" sz="1400" dirty="0">
                          <a:latin typeface="Franklin Gothic Book" panose="020B0503020102020204" pitchFamily="34" charset="0"/>
                        </a:rPr>
                        <a:t>February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$700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$1,428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Franklin Gothic Book" panose="020B0503020102020204" pitchFamily="34" charset="0"/>
                      </a:endParaRPr>
                    </a:p>
                  </a:txBody>
                  <a:tcPr/>
                </a:tc>
                <a:extLst>
                  <a:ext uri="{0D108BD9-81ED-4DB2-BD59-A6C34878D82A}">
                    <a16:rowId xmlns:a16="http://schemas.microsoft.com/office/drawing/2014/main" val="1093159898"/>
                  </a:ext>
                </a:extLst>
              </a:tr>
              <a:tr h="370840">
                <a:tc>
                  <a:txBody>
                    <a:bodyPr/>
                    <a:lstStyle/>
                    <a:p>
                      <a:pPr algn="r"/>
                      <a:r>
                        <a:rPr lang="en-US" sz="1400" dirty="0">
                          <a:latin typeface="Franklin Gothic Book" panose="020B0503020102020204" pitchFamily="34" charset="0"/>
                        </a:rPr>
                        <a:t>March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$700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$1,428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Franklin Gothic Book" panose="020B0503020102020204" pitchFamily="34" charset="0"/>
                      </a:endParaRPr>
                    </a:p>
                  </a:txBody>
                  <a:tcPr/>
                </a:tc>
                <a:extLst>
                  <a:ext uri="{0D108BD9-81ED-4DB2-BD59-A6C34878D82A}">
                    <a16:rowId xmlns:a16="http://schemas.microsoft.com/office/drawing/2014/main" val="1614526132"/>
                  </a:ext>
                </a:extLst>
              </a:tr>
            </a:tbl>
          </a:graphicData>
        </a:graphic>
      </p:graphicFrame>
      <p:cxnSp>
        <p:nvCxnSpPr>
          <p:cNvPr id="20" name="Straight Connector 19">
            <a:extLst>
              <a:ext uri="{FF2B5EF4-FFF2-40B4-BE49-F238E27FC236}">
                <a16:creationId xmlns:a16="http://schemas.microsoft.com/office/drawing/2014/main" id="{9E0135A3-32BE-4098-B4F3-87A3C6068D7A}"/>
              </a:ext>
            </a:extLst>
          </p:cNvPr>
          <p:cNvCxnSpPr/>
          <p:nvPr/>
        </p:nvCxnSpPr>
        <p:spPr>
          <a:xfrm>
            <a:off x="2464944" y="4664168"/>
            <a:ext cx="1154546" cy="0"/>
          </a:xfrm>
          <a:prstGeom prst="line">
            <a:avLst/>
          </a:prstGeom>
          <a:ln w="12700"/>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31E82AD9-EB4F-4D4F-83E7-45C8FC5FAAA7}"/>
              </a:ext>
            </a:extLst>
          </p:cNvPr>
          <p:cNvCxnSpPr/>
          <p:nvPr/>
        </p:nvCxnSpPr>
        <p:spPr>
          <a:xfrm>
            <a:off x="4479938" y="4664168"/>
            <a:ext cx="1154546" cy="0"/>
          </a:xfrm>
          <a:prstGeom prst="line">
            <a:avLst/>
          </a:prstGeom>
          <a:ln w="12700"/>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4BB0A5E5-8B95-4FAB-A09C-A6993AC055BB}"/>
              </a:ext>
            </a:extLst>
          </p:cNvPr>
          <p:cNvSpPr txBox="1"/>
          <p:nvPr/>
        </p:nvSpPr>
        <p:spPr>
          <a:xfrm>
            <a:off x="6486234" y="4363377"/>
            <a:ext cx="1614055" cy="1384995"/>
          </a:xfrm>
          <a:prstGeom prst="rect">
            <a:avLst/>
          </a:prstGeom>
          <a:noFill/>
          <a:ln w="28575">
            <a:solidFill>
              <a:schemeClr val="accent4">
                <a:lumMod val="75000"/>
              </a:schemeClr>
            </a:solidFill>
          </a:ln>
        </p:spPr>
        <p:txBody>
          <a:bodyPr wrap="square" rtlCol="0">
            <a:spAutoFit/>
          </a:bodyPr>
          <a:lstStyle/>
          <a:p>
            <a:r>
              <a:rPr lang="en-US" sz="1400" dirty="0">
                <a:latin typeface="Franklin Gothic Book" panose="020B0503020102020204" pitchFamily="34" charset="0"/>
              </a:rPr>
              <a:t>Code A does not apply because the annualized cost of coverage is less than 8.16% of income.</a:t>
            </a:r>
          </a:p>
        </p:txBody>
      </p:sp>
      <p:sp>
        <p:nvSpPr>
          <p:cNvPr id="24" name="TextBox 23">
            <a:extLst>
              <a:ext uri="{FF2B5EF4-FFF2-40B4-BE49-F238E27FC236}">
                <a16:creationId xmlns:a16="http://schemas.microsoft.com/office/drawing/2014/main" id="{8EA5DFAB-A22F-45A8-983D-E8AD8857F828}"/>
              </a:ext>
            </a:extLst>
          </p:cNvPr>
          <p:cNvSpPr txBox="1"/>
          <p:nvPr/>
        </p:nvSpPr>
        <p:spPr>
          <a:xfrm>
            <a:off x="480007" y="5911275"/>
            <a:ext cx="8110435" cy="276999"/>
          </a:xfrm>
          <a:prstGeom prst="rect">
            <a:avLst/>
          </a:prstGeom>
          <a:noFill/>
        </p:spPr>
        <p:txBody>
          <a:bodyPr wrap="square" rtlCol="0">
            <a:spAutoFit/>
          </a:bodyPr>
          <a:lstStyle/>
          <a:p>
            <a:r>
              <a:rPr lang="en-US" sz="1200" dirty="0">
                <a:latin typeface="Franklin Gothic Book" panose="020B0503020102020204" pitchFamily="34" charset="0"/>
              </a:rPr>
              <a:t>See Form 8965 Instructions, page 10, Affordability Worksheet</a:t>
            </a:r>
          </a:p>
        </p:txBody>
      </p:sp>
    </p:spTree>
    <p:extLst>
      <p:ext uri="{BB962C8B-B14F-4D97-AF65-F5344CB8AC3E}">
        <p14:creationId xmlns:p14="http://schemas.microsoft.com/office/powerpoint/2010/main" val="2424196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45</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2016</a:t>
            </a:r>
          </a:p>
        </p:txBody>
      </p:sp>
      <p:pic>
        <p:nvPicPr>
          <p:cNvPr id="3" name="Picture 2">
            <a:extLst>
              <a:ext uri="{FF2B5EF4-FFF2-40B4-BE49-F238E27FC236}">
                <a16:creationId xmlns:a16="http://schemas.microsoft.com/office/drawing/2014/main" id="{BD2A3E2B-830B-42DC-BA83-4C1A06C34BD7}"/>
              </a:ext>
            </a:extLst>
          </p:cNvPr>
          <p:cNvPicPr>
            <a:picLocks noChangeAspect="1"/>
          </p:cNvPicPr>
          <p:nvPr/>
        </p:nvPicPr>
        <p:blipFill>
          <a:blip r:embed="rId3"/>
          <a:stretch>
            <a:fillRect/>
          </a:stretch>
        </p:blipFill>
        <p:spPr>
          <a:xfrm>
            <a:off x="264576" y="1483010"/>
            <a:ext cx="8181975" cy="4076700"/>
          </a:xfrm>
          <a:prstGeom prst="rect">
            <a:avLst/>
          </a:prstGeom>
        </p:spPr>
      </p:pic>
      <p:sp>
        <p:nvSpPr>
          <p:cNvPr id="7" name="Rectangle 6">
            <a:extLst>
              <a:ext uri="{FF2B5EF4-FFF2-40B4-BE49-F238E27FC236}">
                <a16:creationId xmlns:a16="http://schemas.microsoft.com/office/drawing/2014/main" id="{29135CC2-AD2E-44C9-8212-3009581A980B}"/>
              </a:ext>
            </a:extLst>
          </p:cNvPr>
          <p:cNvSpPr/>
          <p:nvPr/>
        </p:nvSpPr>
        <p:spPr>
          <a:xfrm>
            <a:off x="288283" y="5829445"/>
            <a:ext cx="8158267" cy="307777"/>
          </a:xfrm>
          <a:prstGeom prst="rect">
            <a:avLst/>
          </a:prstGeom>
        </p:spPr>
        <p:txBody>
          <a:bodyPr wrap="square">
            <a:spAutoFit/>
          </a:bodyPr>
          <a:lstStyle/>
          <a:p>
            <a:r>
              <a:rPr lang="en-US" sz="1400" dirty="0">
                <a:latin typeface="Franklin Gothic Book" panose="020B0503020102020204" pitchFamily="34" charset="0"/>
              </a:rPr>
              <a:t>http://www.healthreformbeyondthebasics.org/aca-exemptions-income-tool/</a:t>
            </a:r>
          </a:p>
        </p:txBody>
      </p:sp>
    </p:spTree>
    <p:extLst>
      <p:ext uri="{BB962C8B-B14F-4D97-AF65-F5344CB8AC3E}">
        <p14:creationId xmlns:p14="http://schemas.microsoft.com/office/powerpoint/2010/main" val="784266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Marketplace Affordability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46</a:t>
            </a:fld>
            <a:endParaRPr lang="en-US" dirty="0"/>
          </a:p>
        </p:txBody>
      </p:sp>
      <p:sp>
        <p:nvSpPr>
          <p:cNvPr id="6" name="Content Placeholder 2"/>
          <p:cNvSpPr txBox="1">
            <a:spLocks/>
          </p:cNvSpPr>
          <p:nvPr/>
        </p:nvSpPr>
        <p:spPr>
          <a:xfrm>
            <a:off x="330344" y="688505"/>
            <a:ext cx="6602688" cy="170295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Summer is single with no dependents. </a:t>
            </a:r>
          </a:p>
          <a:p>
            <a:r>
              <a:rPr lang="en-US" sz="1600" dirty="0"/>
              <a:t>She lived in Los Angeles, CA (90017) all year. </a:t>
            </a:r>
          </a:p>
          <a:p>
            <a:r>
              <a:rPr lang="en-US" sz="1600" dirty="0"/>
              <a:t>Uninsured all year. No offer of employer-sponsored coverage.	</a:t>
            </a:r>
          </a:p>
          <a:p>
            <a:r>
              <a:rPr lang="en-US" sz="1600" dirty="0"/>
              <a:t>W-2, Box 1 - $13,000</a:t>
            </a:r>
          </a:p>
          <a:p>
            <a:r>
              <a:rPr lang="en-US" sz="1600" dirty="0"/>
              <a:t>Summer’s LCBP is $166</a:t>
            </a:r>
          </a:p>
          <a:p>
            <a:pPr marL="0" indent="0">
              <a:buNone/>
            </a:pPr>
            <a:endParaRPr lang="en-US" sz="1800" dirty="0"/>
          </a:p>
        </p:txBody>
      </p:sp>
      <p:pic>
        <p:nvPicPr>
          <p:cNvPr id="8" name="Content Placeholder 7"/>
          <p:cNvPicPr>
            <a:picLocks noGrp="1" noChangeAspect="1"/>
          </p:cNvPicPr>
          <p:nvPr>
            <p:ph idx="1"/>
          </p:nvPr>
        </p:nvPicPr>
        <p:blipFill rotWithShape="1">
          <a:blip r:embed="rId2"/>
          <a:srcRect l="19488" t="2482" r="11094" b="20596"/>
          <a:stretch/>
        </p:blipFill>
        <p:spPr>
          <a:xfrm>
            <a:off x="6927796" y="0"/>
            <a:ext cx="2216204" cy="2468999"/>
          </a:xfrm>
        </p:spPr>
      </p:pic>
      <p:graphicFrame>
        <p:nvGraphicFramePr>
          <p:cNvPr id="10" name="Content Placeholder 4"/>
          <p:cNvGraphicFramePr>
            <a:graphicFrameLocks/>
          </p:cNvGraphicFramePr>
          <p:nvPr>
            <p:extLst>
              <p:ext uri="{D42A27DB-BD31-4B8C-83A1-F6EECF244321}">
                <p14:modId xmlns:p14="http://schemas.microsoft.com/office/powerpoint/2010/main" val="533495782"/>
              </p:ext>
            </p:extLst>
          </p:nvPr>
        </p:nvGraphicFramePr>
        <p:xfrm>
          <a:off x="295196" y="2331587"/>
          <a:ext cx="8229600" cy="3968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96832">
                <a:tc>
                  <a:txBody>
                    <a:bodyPr/>
                    <a:lstStyle/>
                    <a:p>
                      <a:r>
                        <a:rPr lang="en-US" sz="1800" b="0" dirty="0">
                          <a:solidFill>
                            <a:schemeClr val="tx1"/>
                          </a:solidFill>
                          <a:latin typeface="Franklin Gothic Medium" panose="020B0603020102020204" pitchFamily="34" charset="0"/>
                        </a:rPr>
                        <a:t>Does Summer qualify for an exemption?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FBD52B01-3E04-4F7D-9D13-BB5A3D87F119}"/>
              </a:ext>
            </a:extLst>
          </p:cNvPr>
          <p:cNvPicPr>
            <a:picLocks noChangeAspect="1"/>
          </p:cNvPicPr>
          <p:nvPr/>
        </p:nvPicPr>
        <p:blipFill>
          <a:blip r:embed="rId3"/>
          <a:stretch>
            <a:fillRect/>
          </a:stretch>
        </p:blipFill>
        <p:spPr>
          <a:xfrm>
            <a:off x="560244" y="2757762"/>
            <a:ext cx="8134350" cy="4067175"/>
          </a:xfrm>
          <a:prstGeom prst="rect">
            <a:avLst/>
          </a:prstGeom>
        </p:spPr>
      </p:pic>
    </p:spTree>
    <p:extLst>
      <p:ext uri="{BB962C8B-B14F-4D97-AF65-F5344CB8AC3E}">
        <p14:creationId xmlns:p14="http://schemas.microsoft.com/office/powerpoint/2010/main" val="36969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Marketplace Affordability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47</a:t>
            </a:fld>
            <a:endParaRPr lang="en-US" dirty="0"/>
          </a:p>
        </p:txBody>
      </p:sp>
      <p:sp>
        <p:nvSpPr>
          <p:cNvPr id="6" name="Content Placeholder 2"/>
          <p:cNvSpPr txBox="1">
            <a:spLocks/>
          </p:cNvSpPr>
          <p:nvPr/>
        </p:nvSpPr>
        <p:spPr>
          <a:xfrm>
            <a:off x="308608" y="704972"/>
            <a:ext cx="6602688" cy="170295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Summer is single with no dependents. </a:t>
            </a:r>
          </a:p>
          <a:p>
            <a:r>
              <a:rPr lang="en-US" sz="1600" dirty="0"/>
              <a:t>She lived in Los Angeles, CA (90017) all year. </a:t>
            </a:r>
          </a:p>
          <a:p>
            <a:r>
              <a:rPr lang="en-US" sz="1600" dirty="0"/>
              <a:t>Uninsured all year. No offer of employer-sponsored coverage.	</a:t>
            </a:r>
          </a:p>
          <a:p>
            <a:r>
              <a:rPr lang="en-US" sz="1600" dirty="0"/>
              <a:t>W-2:  Box 1 - $13,000</a:t>
            </a:r>
          </a:p>
          <a:p>
            <a:r>
              <a:rPr lang="en-US" sz="1600" dirty="0"/>
              <a:t>Summer’s LCBP is $166</a:t>
            </a:r>
          </a:p>
          <a:p>
            <a:pPr marL="0" indent="0">
              <a:buNone/>
            </a:pPr>
            <a:endParaRPr lang="en-US" sz="1800" dirty="0"/>
          </a:p>
        </p:txBody>
      </p:sp>
      <p:pic>
        <p:nvPicPr>
          <p:cNvPr id="8" name="Content Placeholder 7"/>
          <p:cNvPicPr>
            <a:picLocks noGrp="1" noChangeAspect="1"/>
          </p:cNvPicPr>
          <p:nvPr>
            <p:ph idx="1"/>
          </p:nvPr>
        </p:nvPicPr>
        <p:blipFill rotWithShape="1">
          <a:blip r:embed="rId2"/>
          <a:srcRect l="19488" t="2482" r="11094" b="20596"/>
          <a:stretch/>
        </p:blipFill>
        <p:spPr>
          <a:xfrm>
            <a:off x="6927796" y="0"/>
            <a:ext cx="2216204" cy="2468999"/>
          </a:xfrm>
        </p:spPr>
      </p:pic>
      <p:graphicFrame>
        <p:nvGraphicFramePr>
          <p:cNvPr id="10" name="Content Placeholder 4"/>
          <p:cNvGraphicFramePr>
            <a:graphicFrameLocks/>
          </p:cNvGraphicFramePr>
          <p:nvPr>
            <p:extLst>
              <p:ext uri="{D42A27DB-BD31-4B8C-83A1-F6EECF244321}">
                <p14:modId xmlns:p14="http://schemas.microsoft.com/office/powerpoint/2010/main" val="1865934316"/>
              </p:ext>
            </p:extLst>
          </p:nvPr>
        </p:nvGraphicFramePr>
        <p:xfrm>
          <a:off x="330344" y="2349802"/>
          <a:ext cx="8229600" cy="3968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96832">
                <a:tc>
                  <a:txBody>
                    <a:bodyPr/>
                    <a:lstStyle/>
                    <a:p>
                      <a:r>
                        <a:rPr lang="en-US" sz="1800" b="0" dirty="0">
                          <a:solidFill>
                            <a:schemeClr val="tx1"/>
                          </a:solidFill>
                          <a:latin typeface="Franklin Gothic Medium" panose="020B0603020102020204" pitchFamily="34" charset="0"/>
                        </a:rPr>
                        <a:t>Does Summer qualify for an exemption?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271534" y="2849939"/>
            <a:ext cx="8273072" cy="3046988"/>
          </a:xfrm>
          <a:prstGeom prst="rect">
            <a:avLst/>
          </a:prstGeom>
          <a:noFill/>
        </p:spPr>
        <p:txBody>
          <a:bodyPr wrap="square" rtlCol="0">
            <a:spAutoFit/>
          </a:bodyPr>
          <a:lstStyle/>
          <a:p>
            <a:pPr marL="285750" indent="-230188">
              <a:buClr>
                <a:schemeClr val="bg1">
                  <a:lumMod val="50000"/>
                </a:schemeClr>
              </a:buClr>
              <a:buFont typeface="Arial" panose="020B0604020202020204" pitchFamily="34" charset="0"/>
              <a:buChar char="•"/>
            </a:pPr>
            <a:r>
              <a:rPr lang="en-US" sz="1600" dirty="0">
                <a:latin typeface="Franklin Gothic Book"/>
                <a:cs typeface="Franklin Gothic Book"/>
              </a:rPr>
              <a:t>With an income of $13,000 in a Medicaid expansion state, Summer was eligible for Medicaid. She didn’t enroll.</a:t>
            </a:r>
          </a:p>
          <a:p>
            <a:pPr marL="285750" indent="-230188">
              <a:buClr>
                <a:schemeClr val="bg1">
                  <a:lumMod val="50000"/>
                </a:schemeClr>
              </a:buClr>
              <a:buFont typeface="Arial" panose="020B0604020202020204" pitchFamily="34" charset="0"/>
              <a:buChar char="•"/>
            </a:pPr>
            <a:r>
              <a:rPr lang="en-US" sz="1600" dirty="0">
                <a:latin typeface="Franklin Gothic Book"/>
                <a:cs typeface="Franklin Gothic Book"/>
              </a:rPr>
              <a:t>People who are Medicaid-eligible often qualify for Code A because they are ineligible for the premium tax credit. </a:t>
            </a:r>
          </a:p>
          <a:p>
            <a:pPr marL="285750" indent="-230188">
              <a:buClr>
                <a:schemeClr val="bg1">
                  <a:lumMod val="50000"/>
                </a:schemeClr>
              </a:buClr>
              <a:buFont typeface="Arial" panose="020B0604020202020204" pitchFamily="34" charset="0"/>
              <a:buChar char="•"/>
            </a:pPr>
            <a:r>
              <a:rPr lang="en-US" sz="1600" dirty="0">
                <a:latin typeface="Franklin Gothic Book"/>
                <a:cs typeface="Franklin Gothic Book"/>
              </a:rPr>
              <a:t>Short cut:  Determine if the (annualized) LCBP is less than 8.16% of her (annualized) income.</a:t>
            </a:r>
          </a:p>
          <a:p>
            <a:pPr>
              <a:buClr>
                <a:schemeClr val="bg1">
                  <a:lumMod val="50000"/>
                </a:schemeClr>
              </a:buClr>
            </a:pPr>
            <a:endParaRPr lang="en-US" sz="1600" dirty="0">
              <a:latin typeface="Franklin Gothic Book"/>
              <a:cs typeface="Franklin Gothic Book"/>
            </a:endParaRPr>
          </a:p>
          <a:p>
            <a:pPr>
              <a:buClr>
                <a:schemeClr val="bg1">
                  <a:lumMod val="50000"/>
                </a:schemeClr>
              </a:buClr>
            </a:pPr>
            <a:r>
              <a:rPr lang="en-US" sz="1600" dirty="0">
                <a:latin typeface="Franklin Gothic Book"/>
                <a:cs typeface="Franklin Gothic Book"/>
              </a:rPr>
              <a:t>$166 x 12 = $1,992   </a:t>
            </a:r>
          </a:p>
          <a:p>
            <a:pPr>
              <a:buClr>
                <a:schemeClr val="bg1">
                  <a:lumMod val="50000"/>
                </a:schemeClr>
              </a:buClr>
            </a:pPr>
            <a:endParaRPr lang="en-US" sz="1600" dirty="0">
              <a:latin typeface="Franklin Gothic Book"/>
              <a:cs typeface="Franklin Gothic Book"/>
            </a:endParaRPr>
          </a:p>
          <a:p>
            <a:pPr>
              <a:buClr>
                <a:schemeClr val="bg1">
                  <a:lumMod val="50000"/>
                </a:schemeClr>
              </a:buClr>
            </a:pPr>
            <a:r>
              <a:rPr lang="en-US" sz="1600" dirty="0">
                <a:latin typeface="Franklin Gothic Book"/>
                <a:cs typeface="Franklin Gothic Book"/>
              </a:rPr>
              <a:t>$1,992 /$13,000 = 15.3% of income  </a:t>
            </a:r>
          </a:p>
          <a:p>
            <a:pPr>
              <a:buClr>
                <a:schemeClr val="bg1">
                  <a:lumMod val="50000"/>
                </a:schemeClr>
              </a:buClr>
            </a:pPr>
            <a:endParaRPr lang="en-US" sz="1600" dirty="0">
              <a:latin typeface="Franklin Gothic Book"/>
              <a:cs typeface="Franklin Gothic Book"/>
            </a:endParaRPr>
          </a:p>
          <a:p>
            <a:pPr>
              <a:buClr>
                <a:schemeClr val="bg1">
                  <a:lumMod val="50000"/>
                </a:schemeClr>
              </a:buClr>
            </a:pPr>
            <a:r>
              <a:rPr lang="en-US" sz="1600" dirty="0">
                <a:latin typeface="Franklin Gothic Book"/>
                <a:cs typeface="Franklin Gothic Book"/>
              </a:rPr>
              <a:t>15.3% of income &gt; 8.16% of income</a:t>
            </a:r>
          </a:p>
        </p:txBody>
      </p:sp>
      <p:sp>
        <p:nvSpPr>
          <p:cNvPr id="12" name="TextBox 11"/>
          <p:cNvSpPr txBox="1"/>
          <p:nvPr/>
        </p:nvSpPr>
        <p:spPr>
          <a:xfrm>
            <a:off x="330343" y="5988415"/>
            <a:ext cx="8471911" cy="338554"/>
          </a:xfrm>
          <a:prstGeom prst="rect">
            <a:avLst/>
          </a:prstGeom>
          <a:solidFill>
            <a:schemeClr val="accent4">
              <a:lumMod val="75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a:solidFill>
                  <a:schemeClr val="bg1"/>
                </a:solidFill>
                <a:latin typeface="Franklin Gothic Book" panose="020B0503020102020204" pitchFamily="34" charset="0"/>
                <a:cs typeface="Franklin Gothic Medium"/>
              </a:rPr>
              <a:t>Insurance is unaffordable. Claim Code A exemption. </a:t>
            </a:r>
          </a:p>
        </p:txBody>
      </p:sp>
    </p:spTree>
    <p:extLst>
      <p:ext uri="{BB962C8B-B14F-4D97-AF65-F5344CB8AC3E}">
        <p14:creationId xmlns:p14="http://schemas.microsoft.com/office/powerpoint/2010/main" val="3074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Effect transition="in" filter="fade">
                                      <p:cBhvr>
                                        <p:cTn id="25" dur="500"/>
                                        <p:tgtEl>
                                          <p:spTgt spid="11">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general…</a:t>
            </a:r>
          </a:p>
        </p:txBody>
      </p:sp>
      <p:sp>
        <p:nvSpPr>
          <p:cNvPr id="3" name="Content Placeholder 2"/>
          <p:cNvSpPr>
            <a:spLocks noGrp="1"/>
          </p:cNvSpPr>
          <p:nvPr>
            <p:ph idx="1"/>
          </p:nvPr>
        </p:nvSpPr>
        <p:spPr>
          <a:xfrm>
            <a:off x="364734" y="955963"/>
            <a:ext cx="8229600" cy="3782291"/>
          </a:xfrm>
        </p:spPr>
        <p:txBody>
          <a:bodyPr/>
          <a:lstStyle/>
          <a:p>
            <a:r>
              <a:rPr lang="en-US" sz="1800" dirty="0"/>
              <a:t>A person is </a:t>
            </a:r>
            <a:r>
              <a:rPr lang="en-US" sz="1800" i="1" dirty="0"/>
              <a:t>most likely to qualify </a:t>
            </a:r>
            <a:r>
              <a:rPr lang="en-US" sz="1800" dirty="0"/>
              <a:t>for the affordability exemption if:</a:t>
            </a:r>
          </a:p>
          <a:p>
            <a:pPr lvl="1"/>
            <a:r>
              <a:rPr lang="en-US" sz="1600" dirty="0"/>
              <a:t>Eligible for Medicaid but not enrolled (under 138% FPL in expansion state; under 100% FPL elsewhere). </a:t>
            </a:r>
          </a:p>
          <a:p>
            <a:pPr lvl="1"/>
            <a:r>
              <a:rPr lang="en-US" sz="1600" dirty="0"/>
              <a:t>Ineligible for PTC for other reasons (e.g., married filing separately). </a:t>
            </a:r>
          </a:p>
          <a:p>
            <a:endParaRPr lang="en-US" sz="1800" dirty="0"/>
          </a:p>
          <a:p>
            <a:r>
              <a:rPr lang="en-US" sz="1800" dirty="0"/>
              <a:t>A person </a:t>
            </a:r>
            <a:r>
              <a:rPr lang="en-US" sz="1800" i="1" dirty="0"/>
              <a:t>often won’t qualify</a:t>
            </a:r>
            <a:r>
              <a:rPr lang="en-US" sz="1800" dirty="0"/>
              <a:t> for exemption if:  </a:t>
            </a:r>
          </a:p>
          <a:p>
            <a:pPr lvl="1"/>
            <a:r>
              <a:rPr lang="en-US" sz="1600" dirty="0"/>
              <a:t>Eligible for PTC with income above Medicaid-eligibility level (100/138% FPL) </a:t>
            </a:r>
            <a:endParaRPr lang="en-US" sz="1400" dirty="0"/>
          </a:p>
          <a:p>
            <a:pPr lvl="2"/>
            <a:r>
              <a:rPr lang="en-US" sz="1400" b="1" i="1" dirty="0">
                <a:latin typeface="Franklin Gothic Book"/>
                <a:cs typeface="Franklin Gothic Book"/>
              </a:rPr>
              <a:t>Why? </a:t>
            </a:r>
            <a:r>
              <a:rPr lang="en-US" sz="1400" dirty="0">
                <a:latin typeface="Franklin Gothic Book"/>
                <a:cs typeface="Franklin Gothic Book"/>
              </a:rPr>
              <a:t>The premium tax credit is most generous in that income range. It’s hard to make insurance unaffordable, mathematically. </a:t>
            </a:r>
          </a:p>
          <a:p>
            <a:endParaRPr lang="en-US" sz="1800" dirty="0"/>
          </a:p>
          <a:p>
            <a:r>
              <a:rPr lang="en-US" sz="1800" dirty="0"/>
              <a:t>The result may be different for tobacco-users, depending on the state, because they often have higher premiums. </a:t>
            </a:r>
          </a:p>
          <a:p>
            <a:endParaRPr lang="en-US" sz="1800" dirty="0"/>
          </a:p>
          <a:p>
            <a:pPr marL="0" indent="0">
              <a:buNone/>
            </a:pPr>
            <a:r>
              <a:rPr lang="en-US" sz="1800" b="1" dirty="0"/>
              <a:t>Bottom line: Do the math.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48</a:t>
            </a:fld>
            <a:endParaRPr lang="en-US" dirty="0"/>
          </a:p>
        </p:txBody>
      </p:sp>
    </p:spTree>
    <p:extLst>
      <p:ext uri="{BB962C8B-B14F-4D97-AF65-F5344CB8AC3E}">
        <p14:creationId xmlns:p14="http://schemas.microsoft.com/office/powerpoint/2010/main" val="215721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Last Resort…Marketplace Exemptions  </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49</a:t>
            </a:fld>
            <a:endParaRPr lang="en-US" dirty="0"/>
          </a:p>
        </p:txBody>
      </p:sp>
      <p:sp>
        <p:nvSpPr>
          <p:cNvPr id="10" name="TextBox 9"/>
          <p:cNvSpPr txBox="1"/>
          <p:nvPr/>
        </p:nvSpPr>
        <p:spPr>
          <a:xfrm>
            <a:off x="209605" y="1010920"/>
            <a:ext cx="4831925" cy="4635116"/>
          </a:xfrm>
          <a:prstGeom prst="rect">
            <a:avLst/>
          </a:prstGeom>
          <a:noFill/>
        </p:spPr>
        <p:txBody>
          <a:bodyPr wrap="square" rtlCol="0">
            <a:spAutoFit/>
          </a:bodyPr>
          <a:lstStyle/>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If no other IRS exemption applies, consider helping a client apply for a Marketplace exemption</a:t>
            </a:r>
          </a:p>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Application must be mailed and takes time for processing</a:t>
            </a:r>
          </a:p>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Write “Pending” if approval has not yet been received.</a:t>
            </a:r>
          </a:p>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Useful for:</a:t>
            </a:r>
          </a:p>
          <a:p>
            <a:pPr marL="690563" lvl="1"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Religious conscience exemption (available only through the Marketplace) </a:t>
            </a:r>
          </a:p>
          <a:p>
            <a:pPr marL="690563" lvl="1"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Hardship </a:t>
            </a:r>
            <a:r>
              <a:rPr lang="en-US" dirty="0">
                <a:latin typeface="Franklin Gothic Book"/>
                <a:cs typeface="Franklin Gothic Book"/>
              </a:rPr>
              <a:t>exemptions</a:t>
            </a:r>
          </a:p>
          <a:p>
            <a:pPr marL="233363" indent="-233363" defTabSz="457200">
              <a:spcBef>
                <a:spcPct val="20000"/>
              </a:spcBef>
              <a:buClr>
                <a:srgbClr val="1F497D">
                  <a:lumMod val="60000"/>
                  <a:lumOff val="40000"/>
                </a:srgbClr>
              </a:buClr>
              <a:buFont typeface="Arial"/>
              <a:buChar char="•"/>
            </a:pPr>
            <a:r>
              <a:rPr lang="en-US" dirty="0">
                <a:latin typeface="Franklin Gothic Book"/>
                <a:cs typeface="Franklin Gothic Book"/>
              </a:rPr>
              <a:t>For exemptions that must be approved by the Marketplace, the FFM is processing exemptions for all states except Connecticut. </a:t>
            </a:r>
          </a:p>
          <a:p>
            <a:pPr marL="233363" indent="-233363" defTabSz="457200">
              <a:spcBef>
                <a:spcPct val="20000"/>
              </a:spcBef>
              <a:buClr>
                <a:srgbClr val="1F497D">
                  <a:lumMod val="60000"/>
                  <a:lumOff val="40000"/>
                </a:srgbClr>
              </a:buClr>
              <a:buFont typeface="Arial"/>
              <a:buChar char="•"/>
            </a:pPr>
            <a:endParaRPr lang="en-US" dirty="0">
              <a:latin typeface="Franklin Gothic Book"/>
              <a:cs typeface="Franklin Gothic Book"/>
            </a:endParaRPr>
          </a:p>
        </p:txBody>
      </p:sp>
      <p:sp>
        <p:nvSpPr>
          <p:cNvPr id="12" name="Content Placeholder 12"/>
          <p:cNvSpPr>
            <a:spLocks noGrp="1"/>
          </p:cNvSpPr>
          <p:nvPr>
            <p:ph idx="1"/>
          </p:nvPr>
        </p:nvSpPr>
        <p:spPr>
          <a:xfrm>
            <a:off x="5209550" y="974337"/>
            <a:ext cx="3668491" cy="4747341"/>
          </a:xfr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a:lstStyle/>
          <a:p>
            <a:pPr marL="0" indent="0">
              <a:buNone/>
            </a:pPr>
            <a:r>
              <a:rPr lang="en-US" sz="2000" dirty="0">
                <a:solidFill>
                  <a:schemeClr val="bg1"/>
                </a:solidFill>
                <a:latin typeface="Franklin Gothic Medium" panose="020B0603020102020204" pitchFamily="34" charset="0"/>
              </a:rPr>
              <a:t>Should I Make a Referral to Complete a Hardship Application?</a:t>
            </a:r>
          </a:p>
          <a:p>
            <a:r>
              <a:rPr lang="en-US" sz="1800" dirty="0">
                <a:solidFill>
                  <a:schemeClr val="bg1"/>
                </a:solidFill>
                <a:latin typeface="Franklin Gothic Book"/>
                <a:cs typeface="Franklin Gothic Book"/>
              </a:rPr>
              <a:t>A referral to a health care assister is one option but it causes additional delay</a:t>
            </a:r>
          </a:p>
          <a:p>
            <a:r>
              <a:rPr lang="en-US" sz="1800" dirty="0">
                <a:solidFill>
                  <a:schemeClr val="bg1"/>
                </a:solidFill>
                <a:latin typeface="Franklin Gothic Book"/>
                <a:cs typeface="Franklin Gothic Book"/>
              </a:rPr>
              <a:t>Consider helping the client complete the hardship application at your tax site</a:t>
            </a:r>
          </a:p>
          <a:p>
            <a:r>
              <a:rPr lang="en-US" sz="1800" dirty="0">
                <a:solidFill>
                  <a:schemeClr val="bg1"/>
                </a:solidFill>
                <a:latin typeface="Franklin Gothic Book"/>
                <a:cs typeface="Franklin Gothic Book"/>
              </a:rPr>
              <a:t>No special health care knowledge is needed. Application requires:</a:t>
            </a:r>
          </a:p>
          <a:p>
            <a:pPr lvl="1"/>
            <a:r>
              <a:rPr lang="en-US" sz="1600" dirty="0">
                <a:solidFill>
                  <a:schemeClr val="bg1"/>
                </a:solidFill>
                <a:latin typeface="Franklin Gothic Book"/>
                <a:cs typeface="Franklin Gothic Book"/>
              </a:rPr>
              <a:t>Name and contact info</a:t>
            </a:r>
          </a:p>
          <a:p>
            <a:pPr lvl="1"/>
            <a:r>
              <a:rPr lang="en-US" sz="1600" dirty="0">
                <a:solidFill>
                  <a:schemeClr val="bg1"/>
                </a:solidFill>
                <a:latin typeface="Franklin Gothic Book"/>
                <a:cs typeface="Franklin Gothic Book"/>
              </a:rPr>
              <a:t>Dependents</a:t>
            </a:r>
          </a:p>
          <a:p>
            <a:pPr lvl="1"/>
            <a:r>
              <a:rPr lang="en-US" sz="1600" dirty="0">
                <a:solidFill>
                  <a:schemeClr val="bg1"/>
                </a:solidFill>
                <a:latin typeface="Franklin Gothic Book"/>
                <a:cs typeface="Franklin Gothic Book"/>
              </a:rPr>
              <a:t>Documentation of exemption</a:t>
            </a:r>
          </a:p>
          <a:p>
            <a:pPr lvl="1"/>
            <a:r>
              <a:rPr lang="en-US" sz="1600" dirty="0">
                <a:solidFill>
                  <a:schemeClr val="bg1"/>
                </a:solidFill>
                <a:latin typeface="Franklin Gothic Book"/>
                <a:cs typeface="Franklin Gothic Book"/>
              </a:rPr>
              <a:t>Taxpayer’s signature</a:t>
            </a:r>
          </a:p>
        </p:txBody>
      </p:sp>
      <p:sp>
        <p:nvSpPr>
          <p:cNvPr id="7" name="TextBox 6"/>
          <p:cNvSpPr txBox="1"/>
          <p:nvPr/>
        </p:nvSpPr>
        <p:spPr>
          <a:xfrm>
            <a:off x="192726" y="5386356"/>
            <a:ext cx="4746379"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solidFill>
                  <a:schemeClr val="tx2"/>
                </a:solidFill>
                <a:latin typeface="Franklin Gothic Medium"/>
                <a:cs typeface="Franklin Gothic Medium"/>
              </a:rPr>
              <a:t>Hardship application @</a:t>
            </a:r>
          </a:p>
          <a:p>
            <a:r>
              <a:rPr lang="en-US" dirty="0">
                <a:solidFill>
                  <a:schemeClr val="tx2"/>
                </a:solidFill>
                <a:latin typeface="Franklin Gothic Book"/>
                <a:cs typeface="Franklin Gothic Book"/>
                <a:hlinkClick r:id="rId2"/>
              </a:rPr>
              <a:t>https://www.healthcare.gov/exemption-form-instructions/</a:t>
            </a:r>
            <a:r>
              <a:rPr lang="en-US" dirty="0">
                <a:solidFill>
                  <a:schemeClr val="tx2"/>
                </a:solidFill>
                <a:latin typeface="Franklin Gothic Book"/>
                <a:cs typeface="Franklin Gothic Book"/>
              </a:rPr>
              <a:t> </a:t>
            </a:r>
          </a:p>
        </p:txBody>
      </p:sp>
    </p:spTree>
    <p:extLst>
      <p:ext uri="{BB962C8B-B14F-4D97-AF65-F5344CB8AC3E}">
        <p14:creationId xmlns:p14="http://schemas.microsoft.com/office/powerpoint/2010/main" val="261049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88A8-36B3-4783-9F10-4DA531F5A605}"/>
              </a:ext>
            </a:extLst>
          </p:cNvPr>
          <p:cNvSpPr>
            <a:spLocks noGrp="1"/>
          </p:cNvSpPr>
          <p:nvPr>
            <p:ph type="title"/>
          </p:nvPr>
        </p:nvSpPr>
        <p:spPr/>
        <p:txBody>
          <a:bodyPr/>
          <a:lstStyle/>
          <a:p>
            <a:r>
              <a:rPr lang="en-US" dirty="0"/>
              <a:t>Minimum Essential Coverage (MEC)</a:t>
            </a:r>
          </a:p>
        </p:txBody>
      </p:sp>
      <p:sp>
        <p:nvSpPr>
          <p:cNvPr id="4" name="Slide Number Placeholder 3">
            <a:extLst>
              <a:ext uri="{FF2B5EF4-FFF2-40B4-BE49-F238E27FC236}">
                <a16:creationId xmlns:a16="http://schemas.microsoft.com/office/drawing/2014/main" id="{291EB409-33F1-44AD-A394-AA40005C4165}"/>
              </a:ext>
            </a:extLst>
          </p:cNvPr>
          <p:cNvSpPr>
            <a:spLocks noGrp="1"/>
          </p:cNvSpPr>
          <p:nvPr>
            <p:ph type="sldNum" sz="quarter" idx="12"/>
          </p:nvPr>
        </p:nvSpPr>
        <p:spPr/>
        <p:txBody>
          <a:bodyPr/>
          <a:lstStyle/>
          <a:p>
            <a:pPr algn="r"/>
            <a:fld id="{7FFE15FC-A8B6-4718-BABB-4F5309630F6C}" type="slidenum">
              <a:rPr lang="en-US" smtClean="0"/>
              <a:pPr algn="r"/>
              <a:t>5</a:t>
            </a:fld>
            <a:endParaRPr lang="en-US" dirty="0"/>
          </a:p>
        </p:txBody>
      </p:sp>
      <p:graphicFrame>
        <p:nvGraphicFramePr>
          <p:cNvPr id="8" name="Content Placeholder 7">
            <a:extLst>
              <a:ext uri="{FF2B5EF4-FFF2-40B4-BE49-F238E27FC236}">
                <a16:creationId xmlns:a16="http://schemas.microsoft.com/office/drawing/2014/main" id="{21C78C39-491A-4ADF-B78E-F8F5641EC5F8}"/>
              </a:ext>
            </a:extLst>
          </p:cNvPr>
          <p:cNvGraphicFramePr>
            <a:graphicFrameLocks noGrp="1"/>
          </p:cNvGraphicFramePr>
          <p:nvPr>
            <p:ph idx="1"/>
            <p:extLst>
              <p:ext uri="{D42A27DB-BD31-4B8C-83A1-F6EECF244321}">
                <p14:modId xmlns:p14="http://schemas.microsoft.com/office/powerpoint/2010/main" val="675589038"/>
              </p:ext>
            </p:extLst>
          </p:nvPr>
        </p:nvGraphicFramePr>
        <p:xfrm>
          <a:off x="532823" y="869411"/>
          <a:ext cx="8128097" cy="5105400"/>
        </p:xfrm>
        <a:graphic>
          <a:graphicData uri="http://schemas.openxmlformats.org/drawingml/2006/table">
            <a:tbl>
              <a:tblPr firstRow="1" bandRow="1">
                <a:tableStyleId>{5C22544A-7EE6-4342-B048-85BDC9FD1C3A}</a:tableStyleId>
              </a:tblPr>
              <a:tblGrid>
                <a:gridCol w="8128097">
                  <a:extLst>
                    <a:ext uri="{9D8B030D-6E8A-4147-A177-3AD203B41FA5}">
                      <a16:colId xmlns:a16="http://schemas.microsoft.com/office/drawing/2014/main" val="664224213"/>
                    </a:ext>
                  </a:extLst>
                </a:gridCol>
              </a:tblGrid>
              <a:tr h="331311">
                <a:tc>
                  <a:txBody>
                    <a:bodyPr/>
                    <a:lstStyle/>
                    <a:p>
                      <a:pPr algn="ctr"/>
                      <a:r>
                        <a:rPr lang="en-US" b="0" dirty="0">
                          <a:solidFill>
                            <a:schemeClr val="bg1"/>
                          </a:solidFill>
                          <a:latin typeface="Franklin Gothic Medium" panose="020B0603020102020204" pitchFamily="34" charset="0"/>
                        </a:rPr>
                        <a:t>Minimum Essential Coverage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a16="http://schemas.microsoft.com/office/drawing/2014/main" val="2828012615"/>
                  </a:ext>
                </a:extLst>
              </a:tr>
              <a:tr h="119176">
                <a:tc>
                  <a:txBody>
                    <a:bodyPr/>
                    <a:lstStyle/>
                    <a:p>
                      <a:pPr algn="ctr"/>
                      <a:r>
                        <a:rPr lang="en-US" sz="1100" b="0" i="0" dirty="0">
                          <a:solidFill>
                            <a:schemeClr val="tx1"/>
                          </a:solidFill>
                          <a:latin typeface="Franklin Gothic Medium" panose="020B0603020102020204" pitchFamily="34" charset="0"/>
                        </a:rPr>
                        <a:t>**One day of coverage = a covered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80738428"/>
                  </a:ext>
                </a:extLst>
              </a:tr>
              <a:tr h="4244924">
                <a:tc>
                  <a:txBody>
                    <a:bodyPr/>
                    <a:lstStyle/>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dirty="0">
                          <a:latin typeface="Franklin Gothic Book" panose="020B0503020102020204" pitchFamily="34" charset="0"/>
                        </a:rPr>
                        <a:t>Employer-Sponsored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Group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COBRA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Retiree coverage </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endParaRPr lang="en-US" sz="800" kern="1200" dirty="0">
                        <a:solidFill>
                          <a:schemeClr val="dk1"/>
                        </a:solidFill>
                        <a:latin typeface="Franklin Gothic Book" panose="020B0503020102020204" pitchFamily="34" charset="0"/>
                        <a:ea typeface="+mn-ea"/>
                        <a:cs typeface="+mn-cs"/>
                      </a:endParaRP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kern="1200" dirty="0">
                          <a:solidFill>
                            <a:schemeClr val="dk1"/>
                          </a:solidFill>
                          <a:latin typeface="Franklin Gothic Book" panose="020B0503020102020204" pitchFamily="34" charset="0"/>
                          <a:ea typeface="+mn-ea"/>
                          <a:cs typeface="+mn-cs"/>
                        </a:rPr>
                        <a:t>Individual Market Coverage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Purchased through the Marketplace, an insurance company, or as a student health plan</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800" kern="1200" dirty="0">
                          <a:solidFill>
                            <a:schemeClr val="dk1"/>
                          </a:solidFill>
                          <a:latin typeface="Franklin Gothic Book" panose="020B0503020102020204" pitchFamily="34" charset="0"/>
                          <a:ea typeface="+mn-ea"/>
                          <a:cs typeface="+mn-cs"/>
                        </a:rPr>
                        <a:t> </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kern="1200" dirty="0">
                          <a:solidFill>
                            <a:schemeClr val="dk1"/>
                          </a:solidFill>
                          <a:latin typeface="Franklin Gothic Book" panose="020B0503020102020204" pitchFamily="34" charset="0"/>
                          <a:ea typeface="+mn-ea"/>
                          <a:cs typeface="+mn-cs"/>
                        </a:rPr>
                        <a:t>Government-Sponsored Programs</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Medicare</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Most Medicaid</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CHIP</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Most TRICARE </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kern="1200" dirty="0">
                          <a:solidFill>
                            <a:schemeClr val="dk1"/>
                          </a:solidFill>
                          <a:latin typeface="Franklin Gothic Book" panose="020B0503020102020204" pitchFamily="34" charset="0"/>
                          <a:ea typeface="+mn-ea"/>
                          <a:cs typeface="+mn-cs"/>
                        </a:rPr>
                        <a:t>DoD </a:t>
                      </a:r>
                      <a:r>
                        <a:rPr lang="en-US" sz="1600" baseline="0" dirty="0" err="1">
                          <a:latin typeface="Franklin Gothic Book" panose="020B0503020102020204" pitchFamily="34" charset="0"/>
                        </a:rPr>
                        <a:t>Nonappropriated</a:t>
                      </a:r>
                      <a:r>
                        <a:rPr lang="en-US" sz="1600" baseline="0" dirty="0">
                          <a:latin typeface="Franklin Gothic Book" panose="020B0503020102020204" pitchFamily="34" charset="0"/>
                        </a:rPr>
                        <a:t> Fund Health Benefits Program</a:t>
                      </a:r>
                    </a:p>
                    <a:p>
                      <a:pPr marL="173038" indent="-173038">
                        <a:lnSpc>
                          <a:spcPct val="100000"/>
                        </a:lnSpc>
                        <a:spcBef>
                          <a:spcPts val="0"/>
                        </a:spcBef>
                        <a:spcAft>
                          <a:spcPts val="300"/>
                        </a:spcAft>
                        <a:buClr>
                          <a:schemeClr val="tx2">
                            <a:lumMod val="60000"/>
                            <a:lumOff val="40000"/>
                          </a:schemeClr>
                        </a:buClr>
                        <a:buFont typeface="Arial" panose="020B0604020202020204" pitchFamily="34" charset="0"/>
                        <a:buChar char="•"/>
                      </a:pPr>
                      <a:r>
                        <a:rPr lang="en-US" sz="1600" baseline="0" dirty="0">
                          <a:latin typeface="Franklin Gothic Book" panose="020B0503020102020204" pitchFamily="34" charset="0"/>
                        </a:rPr>
                        <a:t>Peace Corps coverage</a:t>
                      </a: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endParaRPr lang="en-US" sz="800" baseline="0" dirty="0">
                        <a:latin typeface="Franklin Gothic Book" panose="020B0503020102020204" pitchFamily="34" charset="0"/>
                      </a:endParaRPr>
                    </a:p>
                    <a:p>
                      <a:pPr marL="0" indent="0">
                        <a:lnSpc>
                          <a:spcPct val="100000"/>
                        </a:lnSpc>
                        <a:spcBef>
                          <a:spcPts val="0"/>
                        </a:spcBef>
                        <a:spcAft>
                          <a:spcPts val="300"/>
                        </a:spcAft>
                        <a:buClr>
                          <a:schemeClr val="tx2">
                            <a:lumMod val="60000"/>
                            <a:lumOff val="40000"/>
                          </a:schemeClr>
                        </a:buClr>
                        <a:buFont typeface="Arial" panose="020B0604020202020204" pitchFamily="34" charset="0"/>
                        <a:buNone/>
                      </a:pPr>
                      <a:r>
                        <a:rPr lang="en-US" sz="1600" b="1" baseline="0" dirty="0">
                          <a:latin typeface="Franklin Gothic Book" panose="020B0503020102020204" pitchFamily="34" charset="0"/>
                        </a:rPr>
                        <a:t>Certain Other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17136"/>
                  </a:ext>
                </a:extLst>
              </a:tr>
            </a:tbl>
          </a:graphicData>
        </a:graphic>
      </p:graphicFrame>
      <p:sp>
        <p:nvSpPr>
          <p:cNvPr id="11" name="TextBox 10">
            <a:extLst>
              <a:ext uri="{FF2B5EF4-FFF2-40B4-BE49-F238E27FC236}">
                <a16:creationId xmlns:a16="http://schemas.microsoft.com/office/drawing/2014/main" id="{F7AF7AA2-5647-468E-8FEE-78BBDC0F8EF1}"/>
              </a:ext>
            </a:extLst>
          </p:cNvPr>
          <p:cNvSpPr txBox="1"/>
          <p:nvPr/>
        </p:nvSpPr>
        <p:spPr>
          <a:xfrm>
            <a:off x="5855855" y="6225309"/>
            <a:ext cx="2817090" cy="261610"/>
          </a:xfrm>
          <a:prstGeom prst="rect">
            <a:avLst/>
          </a:prstGeom>
          <a:noFill/>
        </p:spPr>
        <p:txBody>
          <a:bodyPr wrap="square" rtlCol="0">
            <a:spAutoFit/>
          </a:bodyPr>
          <a:lstStyle/>
          <a:p>
            <a:pPr algn="r"/>
            <a:r>
              <a:rPr lang="en-US" sz="1100" dirty="0">
                <a:latin typeface="Franklin Gothic Book" panose="020B0503020102020204" pitchFamily="34" charset="0"/>
              </a:rPr>
              <a:t>Pub 1040, Tab H-5   </a:t>
            </a:r>
          </a:p>
        </p:txBody>
      </p:sp>
    </p:spTree>
    <p:extLst>
      <p:ext uri="{BB962C8B-B14F-4D97-AF65-F5344CB8AC3E}">
        <p14:creationId xmlns:p14="http://schemas.microsoft.com/office/powerpoint/2010/main" val="1983621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776" y="89266"/>
            <a:ext cx="8686800" cy="533400"/>
          </a:xfrm>
        </p:spPr>
        <p:txBody>
          <a:bodyPr/>
          <a:lstStyle/>
          <a:p>
            <a:r>
              <a:rPr lang="en-US" dirty="0"/>
              <a:t>Marketplace Exemptions: Hardship </a:t>
            </a:r>
          </a:p>
        </p:txBody>
      </p:sp>
      <p:graphicFrame>
        <p:nvGraphicFramePr>
          <p:cNvPr id="4" name="Content Placeholder 3"/>
          <p:cNvGraphicFramePr>
            <a:graphicFrameLocks noGrp="1"/>
          </p:cNvGraphicFramePr>
          <p:nvPr>
            <p:ph idx="1"/>
            <p:extLst/>
          </p:nvPr>
        </p:nvGraphicFramePr>
        <p:xfrm>
          <a:off x="228600" y="874168"/>
          <a:ext cx="8686800" cy="5330433"/>
        </p:xfrm>
        <a:graphic>
          <a:graphicData uri="http://schemas.openxmlformats.org/drawingml/2006/table">
            <a:tbl>
              <a:tblPr firstRow="1" bandRow="1">
                <a:tableStyleId>{69012ECD-51FC-41F1-AA8D-1B2483CD663E}</a:tableStyleId>
              </a:tblPr>
              <a:tblGrid>
                <a:gridCol w="6027345">
                  <a:extLst>
                    <a:ext uri="{9D8B030D-6E8A-4147-A177-3AD203B41FA5}">
                      <a16:colId xmlns:a16="http://schemas.microsoft.com/office/drawing/2014/main" val="20000"/>
                    </a:ext>
                  </a:extLst>
                </a:gridCol>
                <a:gridCol w="2659455">
                  <a:extLst>
                    <a:ext uri="{9D8B030D-6E8A-4147-A177-3AD203B41FA5}">
                      <a16:colId xmlns:a16="http://schemas.microsoft.com/office/drawing/2014/main" val="20001"/>
                    </a:ext>
                  </a:extLst>
                </a:gridCol>
              </a:tblGrid>
              <a:tr h="415358">
                <a:tc>
                  <a:txBody>
                    <a:bodyPr/>
                    <a:lstStyle/>
                    <a:p>
                      <a:r>
                        <a:rPr lang="en-US" sz="2000" dirty="0">
                          <a:latin typeface="Calibri" panose="020F0502020204030204" pitchFamily="34" charset="0"/>
                        </a:rPr>
                        <a:t>Hardship Exemptions Granted by</a:t>
                      </a:r>
                      <a:r>
                        <a:rPr lang="en-US" sz="2000" baseline="0" dirty="0">
                          <a:latin typeface="Calibri" panose="020F0502020204030204" pitchFamily="34" charset="0"/>
                        </a:rPr>
                        <a:t> Marketplace</a:t>
                      </a:r>
                      <a:endParaRPr lang="en-US" sz="2000" dirty="0">
                        <a:latin typeface="Calibri" panose="020F0502020204030204" pitchFamily="34" charset="0"/>
                      </a:endParaRPr>
                    </a:p>
                  </a:txBody>
                  <a:tcPr>
                    <a:solidFill>
                      <a:srgbClr val="0C61A4"/>
                    </a:solidFill>
                  </a:tcPr>
                </a:tc>
                <a:tc>
                  <a:txBody>
                    <a:bodyPr/>
                    <a:lstStyle/>
                    <a:p>
                      <a:r>
                        <a:rPr lang="en-US" sz="2000" dirty="0">
                          <a:latin typeface="Calibri" panose="020F0502020204030204" pitchFamily="34" charset="0"/>
                        </a:rPr>
                        <a:t>Duration</a:t>
                      </a:r>
                    </a:p>
                  </a:txBody>
                  <a:tcPr>
                    <a:solidFill>
                      <a:srgbClr val="0C61A4"/>
                    </a:solidFill>
                  </a:tcPr>
                </a:tc>
                <a:extLst>
                  <a:ext uri="{0D108BD9-81ED-4DB2-BD59-A6C34878D82A}">
                    <a16:rowId xmlns:a16="http://schemas.microsoft.com/office/drawing/2014/main" val="10000"/>
                  </a:ext>
                </a:extLst>
              </a:tr>
              <a:tr h="4915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Financial or domestic circumstances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Homelessness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Eviction in the last 6 months or facing eviction or foreclosure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Utility shut-off notice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Domestic violence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Recent death of a close family member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Disaster that resulted in significant property damage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Bankruptcy in the last 6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Debt from medical expenses in the last 24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High expenses caring for ill, disabled or aging relative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Failure of another party to comply with a medical support order for a dependent child who is determined ineligible for Medicaid or CHIP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Through an appeals process, determined eligible for a Marketplace plan or lower costs, but was not enrolled</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Determined ineligible for Medicaid because the state did not expand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Individual health insurance plan was cancelled and you believe Marketplace plans are unaffordable</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 hardship in obtaining coverage (including for people with limited Medicaid coverage)</a:t>
                      </a:r>
                    </a:p>
                  </a:txBody>
                  <a:tcPr/>
                </a:tc>
                <a:tc>
                  <a:txBody>
                    <a:bodyPr/>
                    <a:lstStyle/>
                    <a:p>
                      <a:endParaRPr lang="en-US" sz="1800" baseline="0" dirty="0">
                        <a:latin typeface="Franklin Gothic Book" panose="020B0503020102020204" pitchFamily="34" charset="0"/>
                      </a:endParaRP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6264998" y="1341823"/>
            <a:ext cx="2650402" cy="646331"/>
          </a:xfrm>
          <a:prstGeom prst="rect">
            <a:avLst/>
          </a:prstGeom>
          <a:noFill/>
        </p:spPr>
        <p:txBody>
          <a:bodyPr wrap="square" rtlCol="0">
            <a:spAutoFit/>
          </a:bodyPr>
          <a:lstStyle/>
          <a:p>
            <a:r>
              <a:rPr lang="en-US" dirty="0">
                <a:latin typeface="Franklin Gothic Book"/>
                <a:cs typeface="Franklin Gothic Book"/>
              </a:rPr>
              <a:t>At least one month before and after hardship</a:t>
            </a:r>
          </a:p>
        </p:txBody>
      </p:sp>
      <p:sp>
        <p:nvSpPr>
          <p:cNvPr id="8" name="TextBox 7"/>
          <p:cNvSpPr txBox="1"/>
          <p:nvPr/>
        </p:nvSpPr>
        <p:spPr>
          <a:xfrm>
            <a:off x="6264998" y="2616470"/>
            <a:ext cx="2650402" cy="400110"/>
          </a:xfrm>
          <a:prstGeom prst="rect">
            <a:avLst/>
          </a:prstGeom>
          <a:solidFill>
            <a:srgbClr val="0C61A4"/>
          </a:solidFill>
        </p:spPr>
        <p:txBody>
          <a:bodyPr wrap="square" rtlCol="0">
            <a:spAutoFit/>
          </a:bodyPr>
          <a:lstStyle/>
          <a:p>
            <a:r>
              <a:rPr lang="en-US" sz="2000" b="1" dirty="0">
                <a:solidFill>
                  <a:schemeClr val="bg1"/>
                </a:solidFill>
                <a:latin typeface="Calibri"/>
                <a:cs typeface="Calibri"/>
              </a:rPr>
              <a:t>When to Apply</a:t>
            </a:r>
          </a:p>
        </p:txBody>
      </p:sp>
      <p:sp>
        <p:nvSpPr>
          <p:cNvPr id="6" name="TextBox 5"/>
          <p:cNvSpPr txBox="1"/>
          <p:nvPr/>
        </p:nvSpPr>
        <p:spPr>
          <a:xfrm>
            <a:off x="6264998" y="3078135"/>
            <a:ext cx="2650402" cy="1323439"/>
          </a:xfrm>
          <a:prstGeom prst="rect">
            <a:avLst/>
          </a:prstGeom>
          <a:noFill/>
        </p:spPr>
        <p:txBody>
          <a:bodyPr wrap="square" rtlCol="0">
            <a:spAutoFit/>
          </a:bodyPr>
          <a:lstStyle/>
          <a:p>
            <a:r>
              <a:rPr lang="en-US" sz="1600" dirty="0">
                <a:latin typeface="Franklin Gothic Book"/>
                <a:cs typeface="Franklin Gothic Book"/>
              </a:rPr>
              <a:t>Up to 3 years after the month of the hardship (but documentation is required in most circumstances so earlier is better)</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50</a:t>
            </a:fld>
            <a:endParaRPr lang="en-US" dirty="0"/>
          </a:p>
        </p:txBody>
      </p:sp>
    </p:spTree>
    <p:extLst>
      <p:ext uri="{BB962C8B-B14F-4D97-AF65-F5344CB8AC3E}">
        <p14:creationId xmlns:p14="http://schemas.microsoft.com/office/powerpoint/2010/main" val="1207205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Exemptions	</a:t>
            </a:r>
          </a:p>
        </p:txBody>
      </p:sp>
      <p:sp>
        <p:nvSpPr>
          <p:cNvPr id="3" name="Content Placeholder 2"/>
          <p:cNvSpPr>
            <a:spLocks noGrp="1"/>
          </p:cNvSpPr>
          <p:nvPr>
            <p:ph idx="1"/>
          </p:nvPr>
        </p:nvSpPr>
        <p:spPr>
          <a:xfrm>
            <a:off x="557868" y="4724333"/>
            <a:ext cx="8036465" cy="1299139"/>
          </a:xfrm>
        </p:spPr>
        <p:txBody>
          <a:bodyPr/>
          <a:lstStyle/>
          <a:p>
            <a:r>
              <a:rPr lang="en-US" sz="1800" dirty="0"/>
              <a:t>For Marketplace exemptions, a seven-digit alphanumeric code is required. If the exemption is 6 digits, add a zero at the beginning or end.</a:t>
            </a:r>
          </a:p>
          <a:p>
            <a:r>
              <a:rPr lang="en-US" sz="1800" dirty="0"/>
              <a:t>Type PENDING if the exemption application has not yet been approved.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51</a:t>
            </a:fld>
            <a:endParaRPr lang="en-US" dirty="0"/>
          </a:p>
        </p:txBody>
      </p:sp>
      <p:pic>
        <p:nvPicPr>
          <p:cNvPr id="5" name="Picture 4">
            <a:extLst>
              <a:ext uri="{FF2B5EF4-FFF2-40B4-BE49-F238E27FC236}">
                <a16:creationId xmlns:a16="http://schemas.microsoft.com/office/drawing/2014/main" id="{BE827E80-EF21-4FA3-9486-3DE2A3DC1538}"/>
              </a:ext>
            </a:extLst>
          </p:cNvPr>
          <p:cNvPicPr>
            <a:picLocks noChangeAspect="1"/>
          </p:cNvPicPr>
          <p:nvPr/>
        </p:nvPicPr>
        <p:blipFill>
          <a:blip r:embed="rId2"/>
          <a:stretch>
            <a:fillRect/>
          </a:stretch>
        </p:blipFill>
        <p:spPr>
          <a:xfrm>
            <a:off x="4100" y="964427"/>
            <a:ext cx="9144000" cy="3406447"/>
          </a:xfrm>
          <a:prstGeom prst="rect">
            <a:avLst/>
          </a:prstGeom>
          <a:ln>
            <a:solidFill>
              <a:schemeClr val="bg1">
                <a:lumMod val="75000"/>
              </a:schemeClr>
            </a:solidFill>
          </a:ln>
        </p:spPr>
      </p:pic>
    </p:spTree>
    <p:extLst>
      <p:ext uri="{BB962C8B-B14F-4D97-AF65-F5344CB8AC3E}">
        <p14:creationId xmlns:p14="http://schemas.microsoft.com/office/powerpoint/2010/main" val="78255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7C9CC-C2F5-4A2B-AE53-EBF40672BF0D}"/>
              </a:ext>
            </a:extLst>
          </p:cNvPr>
          <p:cNvPicPr>
            <a:picLocks noChangeAspect="1"/>
          </p:cNvPicPr>
          <p:nvPr/>
        </p:nvPicPr>
        <p:blipFill>
          <a:blip r:embed="rId2"/>
          <a:stretch>
            <a:fillRect/>
          </a:stretch>
        </p:blipFill>
        <p:spPr>
          <a:xfrm>
            <a:off x="0" y="697769"/>
            <a:ext cx="9144000" cy="3393513"/>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a:t>Parting Advice:  Always Preview the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52</a:t>
            </a:fld>
            <a:endParaRPr lang="en-US" dirty="0"/>
          </a:p>
        </p:txBody>
      </p:sp>
      <p:sp>
        <p:nvSpPr>
          <p:cNvPr id="8" name="Oval 7"/>
          <p:cNvSpPr/>
          <p:nvPr/>
        </p:nvSpPr>
        <p:spPr>
          <a:xfrm>
            <a:off x="7906327" y="1126837"/>
            <a:ext cx="1152270" cy="64648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563AA5-9963-4849-8D07-E618CEF145B4}"/>
              </a:ext>
            </a:extLst>
          </p:cNvPr>
          <p:cNvPicPr>
            <a:picLocks noChangeAspect="1"/>
          </p:cNvPicPr>
          <p:nvPr/>
        </p:nvPicPr>
        <p:blipFill>
          <a:blip r:embed="rId3"/>
          <a:stretch>
            <a:fillRect/>
          </a:stretch>
        </p:blipFill>
        <p:spPr>
          <a:xfrm>
            <a:off x="138112" y="4610057"/>
            <a:ext cx="8867775" cy="1257300"/>
          </a:xfrm>
          <a:prstGeom prst="rect">
            <a:avLst/>
          </a:prstGeom>
          <a:ln>
            <a:solidFill>
              <a:schemeClr val="bg1">
                <a:lumMod val="75000"/>
              </a:schemeClr>
            </a:solidFill>
          </a:ln>
        </p:spPr>
      </p:pic>
    </p:spTree>
    <p:extLst>
      <p:ext uri="{BB962C8B-B14F-4D97-AF65-F5344CB8AC3E}">
        <p14:creationId xmlns:p14="http://schemas.microsoft.com/office/powerpoint/2010/main" val="183094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2865-A0DA-420C-B7E1-6E8101DFBD59}"/>
              </a:ext>
            </a:extLst>
          </p:cNvPr>
          <p:cNvSpPr>
            <a:spLocks noGrp="1"/>
          </p:cNvSpPr>
          <p:nvPr>
            <p:ph type="title"/>
          </p:nvPr>
        </p:nvSpPr>
        <p:spPr/>
        <p:txBody>
          <a:bodyPr/>
          <a:lstStyle/>
          <a:p>
            <a:r>
              <a:rPr lang="en-US" dirty="0"/>
              <a:t>TaxSlayer Screens</a:t>
            </a:r>
          </a:p>
        </p:txBody>
      </p:sp>
      <p:sp>
        <p:nvSpPr>
          <p:cNvPr id="3" name="Content Placeholder 2">
            <a:extLst>
              <a:ext uri="{FF2B5EF4-FFF2-40B4-BE49-F238E27FC236}">
                <a16:creationId xmlns:a16="http://schemas.microsoft.com/office/drawing/2014/main" id="{621A6D90-73C8-4D55-B671-09C59F423717}"/>
              </a:ext>
            </a:extLst>
          </p:cNvPr>
          <p:cNvSpPr>
            <a:spLocks noGrp="1"/>
          </p:cNvSpPr>
          <p:nvPr>
            <p:ph idx="1"/>
          </p:nvPr>
        </p:nvSpPr>
        <p:spPr>
          <a:xfrm>
            <a:off x="364734" y="5403272"/>
            <a:ext cx="8229600" cy="418407"/>
          </a:xfrm>
        </p:spPr>
        <p:txBody>
          <a:bodyPr/>
          <a:lstStyle/>
          <a:p>
            <a:endParaRPr lang="en-US" dirty="0"/>
          </a:p>
        </p:txBody>
      </p:sp>
      <p:sp>
        <p:nvSpPr>
          <p:cNvPr id="4" name="Slide Number Placeholder 3">
            <a:extLst>
              <a:ext uri="{FF2B5EF4-FFF2-40B4-BE49-F238E27FC236}">
                <a16:creationId xmlns:a16="http://schemas.microsoft.com/office/drawing/2014/main" id="{DEC5E8A1-D35B-4B6F-B3D7-B71D30D834F5}"/>
              </a:ext>
            </a:extLst>
          </p:cNvPr>
          <p:cNvSpPr>
            <a:spLocks noGrp="1"/>
          </p:cNvSpPr>
          <p:nvPr>
            <p:ph type="sldNum" sz="quarter" idx="12"/>
          </p:nvPr>
        </p:nvSpPr>
        <p:spPr/>
        <p:txBody>
          <a:bodyPr/>
          <a:lstStyle/>
          <a:p>
            <a:pPr algn="r"/>
            <a:fld id="{7FFE15FC-A8B6-4718-BABB-4F5309630F6C}" type="slidenum">
              <a:rPr lang="en-US" smtClean="0"/>
              <a:pPr algn="r"/>
              <a:t>6</a:t>
            </a:fld>
            <a:endParaRPr lang="en-US" dirty="0"/>
          </a:p>
        </p:txBody>
      </p:sp>
      <p:pic>
        <p:nvPicPr>
          <p:cNvPr id="7" name="Picture 6">
            <a:extLst>
              <a:ext uri="{FF2B5EF4-FFF2-40B4-BE49-F238E27FC236}">
                <a16:creationId xmlns:a16="http://schemas.microsoft.com/office/drawing/2014/main" id="{F11AB632-2BDD-4D72-A07C-4722F6E5A35D}"/>
              </a:ext>
            </a:extLst>
          </p:cNvPr>
          <p:cNvPicPr>
            <a:picLocks noChangeAspect="1"/>
          </p:cNvPicPr>
          <p:nvPr/>
        </p:nvPicPr>
        <p:blipFill>
          <a:blip r:embed="rId2"/>
          <a:stretch>
            <a:fillRect/>
          </a:stretch>
        </p:blipFill>
        <p:spPr>
          <a:xfrm>
            <a:off x="364734" y="2519304"/>
            <a:ext cx="6650966" cy="2728939"/>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CFFFD20C-6034-4973-A4B1-93CDEA6CAC0D}"/>
              </a:ext>
            </a:extLst>
          </p:cNvPr>
          <p:cNvPicPr>
            <a:picLocks noChangeAspect="1"/>
          </p:cNvPicPr>
          <p:nvPr/>
        </p:nvPicPr>
        <p:blipFill>
          <a:blip r:embed="rId3"/>
          <a:stretch>
            <a:fillRect/>
          </a:stretch>
        </p:blipFill>
        <p:spPr>
          <a:xfrm>
            <a:off x="364734" y="900889"/>
            <a:ext cx="7061688" cy="1463386"/>
          </a:xfrm>
          <a:prstGeom prst="rect">
            <a:avLst/>
          </a:prstGeom>
          <a:ln>
            <a:solidFill>
              <a:schemeClr val="bg1">
                <a:lumMod val="75000"/>
              </a:schemeClr>
            </a:solidFill>
          </a:ln>
        </p:spPr>
      </p:pic>
    </p:spTree>
    <p:extLst>
      <p:ext uri="{BB962C8B-B14F-4D97-AF65-F5344CB8AC3E}">
        <p14:creationId xmlns:p14="http://schemas.microsoft.com/office/powerpoint/2010/main" val="252544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5112-B868-4D64-9C5A-D20D65B27ADD}"/>
              </a:ext>
            </a:extLst>
          </p:cNvPr>
          <p:cNvSpPr>
            <a:spLocks noGrp="1"/>
          </p:cNvSpPr>
          <p:nvPr>
            <p:ph type="title"/>
          </p:nvPr>
        </p:nvSpPr>
        <p:spPr/>
        <p:txBody>
          <a:bodyPr/>
          <a:lstStyle/>
          <a:p>
            <a:r>
              <a:rPr lang="en-US" dirty="0"/>
              <a:t>TaxSlayer Screens</a:t>
            </a:r>
          </a:p>
        </p:txBody>
      </p:sp>
      <p:sp>
        <p:nvSpPr>
          <p:cNvPr id="4" name="Slide Number Placeholder 3">
            <a:extLst>
              <a:ext uri="{FF2B5EF4-FFF2-40B4-BE49-F238E27FC236}">
                <a16:creationId xmlns:a16="http://schemas.microsoft.com/office/drawing/2014/main" id="{C4A854F7-62E9-4C7A-8111-7332355ACF60}"/>
              </a:ext>
            </a:extLst>
          </p:cNvPr>
          <p:cNvSpPr>
            <a:spLocks noGrp="1"/>
          </p:cNvSpPr>
          <p:nvPr>
            <p:ph type="sldNum" sz="quarter" idx="12"/>
          </p:nvPr>
        </p:nvSpPr>
        <p:spPr/>
        <p:txBody>
          <a:bodyPr/>
          <a:lstStyle/>
          <a:p>
            <a:pPr algn="r"/>
            <a:fld id="{7FFE15FC-A8B6-4718-BABB-4F5309630F6C}" type="slidenum">
              <a:rPr lang="en-US" smtClean="0"/>
              <a:pPr algn="r"/>
              <a:t>7</a:t>
            </a:fld>
            <a:endParaRPr lang="en-US" dirty="0"/>
          </a:p>
        </p:txBody>
      </p:sp>
      <p:pic>
        <p:nvPicPr>
          <p:cNvPr id="8" name="Picture 7">
            <a:extLst>
              <a:ext uri="{FF2B5EF4-FFF2-40B4-BE49-F238E27FC236}">
                <a16:creationId xmlns:a16="http://schemas.microsoft.com/office/drawing/2014/main" id="{E796D3AD-4B61-479F-BD87-535B76B812AE}"/>
              </a:ext>
            </a:extLst>
          </p:cNvPr>
          <p:cNvPicPr>
            <a:picLocks noChangeAspect="1"/>
          </p:cNvPicPr>
          <p:nvPr/>
        </p:nvPicPr>
        <p:blipFill rotWithShape="1">
          <a:blip r:embed="rId2"/>
          <a:srcRect b="20906"/>
          <a:stretch/>
        </p:blipFill>
        <p:spPr>
          <a:xfrm>
            <a:off x="261032" y="3635675"/>
            <a:ext cx="6610205" cy="2392218"/>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27ACCF20-02CE-4B94-8498-64752141EABF}"/>
              </a:ext>
            </a:extLst>
          </p:cNvPr>
          <p:cNvPicPr>
            <a:picLocks noChangeAspect="1"/>
          </p:cNvPicPr>
          <p:nvPr/>
        </p:nvPicPr>
        <p:blipFill>
          <a:blip r:embed="rId3"/>
          <a:stretch>
            <a:fillRect/>
          </a:stretch>
        </p:blipFill>
        <p:spPr>
          <a:xfrm>
            <a:off x="261032" y="787501"/>
            <a:ext cx="5492461" cy="2671642"/>
          </a:xfrm>
          <a:prstGeom prst="rect">
            <a:avLst/>
          </a:prstGeom>
          <a:ln>
            <a:solidFill>
              <a:schemeClr val="bg1">
                <a:lumMod val="75000"/>
              </a:schemeClr>
            </a:solidFill>
          </a:ln>
        </p:spPr>
      </p:pic>
    </p:spTree>
    <p:extLst>
      <p:ext uri="{BB962C8B-B14F-4D97-AF65-F5344CB8AC3E}">
        <p14:creationId xmlns:p14="http://schemas.microsoft.com/office/powerpoint/2010/main" val="185771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Responsibility Payment (SRP)</a:t>
            </a:r>
          </a:p>
        </p:txBody>
      </p:sp>
      <p:sp>
        <p:nvSpPr>
          <p:cNvPr id="3" name="Content Placeholder 2"/>
          <p:cNvSpPr>
            <a:spLocks noGrp="1"/>
          </p:cNvSpPr>
          <p:nvPr>
            <p:ph idx="1"/>
          </p:nvPr>
        </p:nvSpPr>
        <p:spPr>
          <a:ln>
            <a:noFill/>
          </a:ln>
        </p:spPr>
        <p:txBody>
          <a:bodyPr vert="horz" lIns="91440" tIns="45720" rIns="91440" bIns="45720" rtlCol="0" anchor="t">
            <a:noAutofit/>
          </a:bodyPr>
          <a:lstStyle/>
          <a:p>
            <a:r>
              <a:rPr lang="en-US" sz="1800" dirty="0"/>
              <a:t>Everyone in a household must have minimum essential coverage or an exemption from the coverage requirement</a:t>
            </a:r>
          </a:p>
          <a:p>
            <a:r>
              <a:rPr lang="en-US" sz="1800" dirty="0"/>
              <a:t>If they do not, they owe an individual shared responsibility payment, or penalty, for every </a:t>
            </a:r>
            <a:r>
              <a:rPr lang="en-US" sz="1800" u="sng" dirty="0"/>
              <a:t>month</a:t>
            </a:r>
            <a:r>
              <a:rPr lang="en-US" sz="1800" dirty="0"/>
              <a:t> they are uninsured</a:t>
            </a:r>
          </a:p>
          <a:p>
            <a:r>
              <a:rPr lang="en-US" sz="1800" dirty="0"/>
              <a:t>The flat amount increases each year by a cost-of-living adjustment  </a:t>
            </a:r>
          </a:p>
          <a:p>
            <a:r>
              <a:rPr lang="en-US" sz="1800" b="1" i="1" dirty="0">
                <a:solidFill>
                  <a:srgbClr val="FF0000"/>
                </a:solidFill>
              </a:rPr>
              <a:t>*New: </a:t>
            </a:r>
            <a:r>
              <a:rPr lang="en-US" sz="1800" dirty="0">
                <a:solidFill>
                  <a:srgbClr val="FF0000"/>
                </a:solidFill>
              </a:rPr>
              <a:t>IRS will </a:t>
            </a:r>
            <a:r>
              <a:rPr lang="en-US" sz="1800" i="1" dirty="0">
                <a:solidFill>
                  <a:srgbClr val="FF0000"/>
                </a:solidFill>
              </a:rPr>
              <a:t>not</a:t>
            </a:r>
            <a:r>
              <a:rPr lang="en-US" sz="1800" dirty="0">
                <a:solidFill>
                  <a:srgbClr val="FF0000"/>
                </a:solidFill>
              </a:rPr>
              <a:t> accept electronic returns that omit health coverage information. </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pic>
        <p:nvPicPr>
          <p:cNvPr id="9" name="Picture 8"/>
          <p:cNvPicPr>
            <a:picLocks noChangeAspect="1"/>
          </p:cNvPicPr>
          <p:nvPr/>
        </p:nvPicPr>
        <p:blipFill>
          <a:blip r:embed="rId2"/>
          <a:stretch>
            <a:fillRect/>
          </a:stretch>
        </p:blipFill>
        <p:spPr>
          <a:xfrm>
            <a:off x="1525758" y="3529385"/>
            <a:ext cx="6053853" cy="2292295"/>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36651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05767" y="5289100"/>
            <a:ext cx="100584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211608" y="3341575"/>
            <a:ext cx="283464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rot="19500000">
            <a:off x="4690440" y="2329455"/>
            <a:ext cx="356616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Chart 1"/>
          <p:cNvGraphicFramePr/>
          <p:nvPr>
            <p:extLst>
              <p:ext uri="{D42A27DB-BD31-4B8C-83A1-F6EECF244321}">
                <p14:modId xmlns:p14="http://schemas.microsoft.com/office/powerpoint/2010/main" val="855779538"/>
              </p:ext>
            </p:extLst>
          </p:nvPr>
        </p:nvGraphicFramePr>
        <p:xfrm>
          <a:off x="364734" y="955965"/>
          <a:ext cx="8229600" cy="52445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lstStyle/>
          <a:p>
            <a:r>
              <a:rPr lang="en-US" dirty="0"/>
              <a:t>Calculating the SRP: Filing Single (2017) </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9</a:t>
            </a:fld>
            <a:endParaRPr lang="en-US" dirty="0"/>
          </a:p>
        </p:txBody>
      </p:sp>
      <p:grpSp>
        <p:nvGrpSpPr>
          <p:cNvPr id="13" name="Group 12"/>
          <p:cNvGrpSpPr/>
          <p:nvPr/>
        </p:nvGrpSpPr>
        <p:grpSpPr>
          <a:xfrm>
            <a:off x="1422209" y="2190916"/>
            <a:ext cx="1591020" cy="3180523"/>
            <a:chOff x="2885098" y="2190916"/>
            <a:chExt cx="1591020" cy="3180523"/>
          </a:xfrm>
        </p:grpSpPr>
        <p:cxnSp>
          <p:nvCxnSpPr>
            <p:cNvPr id="14" name="Straight Arrow Connector 13"/>
            <p:cNvCxnSpPr/>
            <p:nvPr/>
          </p:nvCxnSpPr>
          <p:spPr>
            <a:xfrm>
              <a:off x="3680607" y="2811119"/>
              <a:ext cx="1" cy="2560320"/>
            </a:xfrm>
            <a:prstGeom prst="straightConnector1">
              <a:avLst/>
            </a:prstGeom>
            <a:ln w="19050">
              <a:solidFill>
                <a:schemeClr val="tx1"/>
              </a:solidFill>
              <a:tailEnd type="triangle" w="med" len="sm"/>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2885098" y="2190916"/>
              <a:ext cx="1591020" cy="646331"/>
            </a:xfrm>
            <a:prstGeom prst="rect">
              <a:avLst/>
            </a:prstGeom>
            <a:solidFill>
              <a:schemeClr val="bg1"/>
            </a:solidFill>
            <a:ln>
              <a:noFill/>
            </a:ln>
            <a:effectLst/>
          </p:spPr>
          <p:txBody>
            <a:bodyPr wrap="square" rtlCol="0">
              <a:spAutoFit/>
            </a:bodyPr>
            <a:lstStyle/>
            <a:p>
              <a:pPr algn="ctr"/>
              <a:r>
                <a:rPr lang="en-US" sz="1200" dirty="0">
                  <a:solidFill>
                    <a:srgbClr val="FF0000"/>
                  </a:solidFill>
                  <a:latin typeface="Franklin Gothic Book" panose="020B0503020102020204" pitchFamily="34" charset="0"/>
                </a:rPr>
                <a:t>$10,400 </a:t>
              </a:r>
            </a:p>
            <a:p>
              <a:pPr algn="ctr"/>
              <a:r>
                <a:rPr lang="en-US" sz="1200" dirty="0">
                  <a:solidFill>
                    <a:srgbClr val="FF0000"/>
                  </a:solidFill>
                  <a:latin typeface="Franklin Gothic Book" panose="020B0503020102020204" pitchFamily="34" charset="0"/>
                </a:rPr>
                <a:t>(tax filing threshold, filing single)</a:t>
              </a:r>
            </a:p>
          </p:txBody>
        </p:sp>
      </p:grpSp>
      <p:grpSp>
        <p:nvGrpSpPr>
          <p:cNvPr id="16" name="Group 4"/>
          <p:cNvGrpSpPr/>
          <p:nvPr/>
        </p:nvGrpSpPr>
        <p:grpSpPr>
          <a:xfrm>
            <a:off x="4568207" y="1943216"/>
            <a:ext cx="890356" cy="1462461"/>
            <a:chOff x="4702809" y="2052416"/>
            <a:chExt cx="890356" cy="1462461"/>
          </a:xfrm>
        </p:grpSpPr>
        <p:cxnSp>
          <p:nvCxnSpPr>
            <p:cNvPr id="17" name="Straight Arrow Connector 5"/>
            <p:cNvCxnSpPr/>
            <p:nvPr/>
          </p:nvCxnSpPr>
          <p:spPr>
            <a:xfrm>
              <a:off x="5147987" y="2234717"/>
              <a:ext cx="1" cy="1280160"/>
            </a:xfrm>
            <a:prstGeom prst="straightConnector1">
              <a:avLst/>
            </a:prstGeom>
            <a:ln w="19050">
              <a:solidFill>
                <a:schemeClr val="tx1"/>
              </a:solidFill>
              <a:tailEnd type="triangle" w="med" len="sm"/>
            </a:ln>
          </p:spPr>
          <p:style>
            <a:lnRef idx="2">
              <a:schemeClr val="accent2"/>
            </a:lnRef>
            <a:fillRef idx="0">
              <a:schemeClr val="accent2"/>
            </a:fillRef>
            <a:effectRef idx="1">
              <a:schemeClr val="accent2"/>
            </a:effectRef>
            <a:fontRef idx="minor">
              <a:schemeClr val="tx1"/>
            </a:fontRef>
          </p:style>
        </p:cxnSp>
        <p:sp>
          <p:nvSpPr>
            <p:cNvPr id="18" name="TextBox 8"/>
            <p:cNvSpPr txBox="1"/>
            <p:nvPr/>
          </p:nvSpPr>
          <p:spPr>
            <a:xfrm>
              <a:off x="4702809" y="2052416"/>
              <a:ext cx="890356" cy="276999"/>
            </a:xfrm>
            <a:prstGeom prst="rect">
              <a:avLst/>
            </a:prstGeom>
            <a:solidFill>
              <a:schemeClr val="bg1"/>
            </a:solidFill>
            <a:ln>
              <a:noFill/>
            </a:ln>
            <a:effectLst/>
          </p:spPr>
          <p:txBody>
            <a:bodyPr wrap="square" rtlCol="0">
              <a:spAutoFit/>
            </a:bodyPr>
            <a:lstStyle/>
            <a:p>
              <a:pPr algn="ctr"/>
              <a:r>
                <a:rPr lang="en-US" sz="1200" dirty="0">
                  <a:solidFill>
                    <a:srgbClr val="FF0000"/>
                  </a:solidFill>
                  <a:latin typeface="Franklin Gothic Book" panose="020B0503020102020204" pitchFamily="34" charset="0"/>
                </a:rPr>
                <a:t>$38,200</a:t>
              </a:r>
            </a:p>
          </p:txBody>
        </p:sp>
      </p:grpSp>
      <p:sp>
        <p:nvSpPr>
          <p:cNvPr id="19" name="TextBox 18"/>
          <p:cNvSpPr txBox="1"/>
          <p:nvPr/>
        </p:nvSpPr>
        <p:spPr>
          <a:xfrm rot="19500000">
            <a:off x="5590594" y="2293950"/>
            <a:ext cx="1525243" cy="307777"/>
          </a:xfrm>
          <a:prstGeom prst="rect">
            <a:avLst/>
          </a:prstGeom>
          <a:noFill/>
        </p:spPr>
        <p:txBody>
          <a:bodyPr wrap="square" rtlCol="0">
            <a:spAutoFit/>
          </a:bodyPr>
          <a:lstStyle/>
          <a:p>
            <a:pPr algn="ctr"/>
            <a:r>
              <a:rPr lang="en-US" sz="1400" dirty="0">
                <a:latin typeface="Franklin Gothic Medium" panose="020B0603020102020204" pitchFamily="34" charset="0"/>
              </a:rPr>
              <a:t>2.5% of income</a:t>
            </a:r>
          </a:p>
        </p:txBody>
      </p:sp>
      <p:grpSp>
        <p:nvGrpSpPr>
          <p:cNvPr id="21" name="Group 20"/>
          <p:cNvGrpSpPr/>
          <p:nvPr/>
        </p:nvGrpSpPr>
        <p:grpSpPr>
          <a:xfrm>
            <a:off x="2118445" y="1017162"/>
            <a:ext cx="2269584" cy="276999"/>
            <a:chOff x="2118445" y="1017162"/>
            <a:chExt cx="2269584" cy="276999"/>
          </a:xfrm>
        </p:grpSpPr>
        <p:sp>
          <p:nvSpPr>
            <p:cNvPr id="22" name="Rectangle 21"/>
            <p:cNvSpPr/>
            <p:nvPr/>
          </p:nvSpPr>
          <p:spPr>
            <a:xfrm>
              <a:off x="2118445" y="1093256"/>
              <a:ext cx="64008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2722816" y="1017162"/>
              <a:ext cx="1665213" cy="276999"/>
            </a:xfrm>
            <a:prstGeom prst="rect">
              <a:avLst/>
            </a:prstGeom>
            <a:noFill/>
          </p:spPr>
          <p:txBody>
            <a:bodyPr wrap="square" rtlCol="0">
              <a:spAutoFit/>
            </a:bodyPr>
            <a:lstStyle/>
            <a:p>
              <a:r>
                <a:rPr lang="en-US" sz="1200" dirty="0">
                  <a:latin typeface="Calibri" panose="020F0502020204030204" pitchFamily="34" charset="0"/>
                </a:rPr>
                <a:t>penalty amount in 2017</a:t>
              </a:r>
            </a:p>
          </p:txBody>
        </p:sp>
      </p:grpSp>
      <p:sp>
        <p:nvSpPr>
          <p:cNvPr id="20" name="TextBox 19"/>
          <p:cNvSpPr txBox="1"/>
          <p:nvPr/>
        </p:nvSpPr>
        <p:spPr>
          <a:xfrm>
            <a:off x="2208840" y="3267492"/>
            <a:ext cx="1366239" cy="492443"/>
          </a:xfrm>
          <a:prstGeom prst="rect">
            <a:avLst/>
          </a:prstGeom>
          <a:noFill/>
        </p:spPr>
        <p:txBody>
          <a:bodyPr wrap="square" rtlCol="0">
            <a:spAutoFit/>
          </a:bodyPr>
          <a:lstStyle/>
          <a:p>
            <a:r>
              <a:rPr lang="en-US" sz="1400" dirty="0">
                <a:latin typeface="Franklin Gothic Medium" panose="020B0603020102020204" pitchFamily="34" charset="0"/>
              </a:rPr>
              <a:t>$695 </a:t>
            </a:r>
          </a:p>
          <a:p>
            <a:r>
              <a:rPr lang="en-US" sz="1200" i="1" dirty="0">
                <a:latin typeface="Franklin Gothic Medium" panose="020B0603020102020204" pitchFamily="34" charset="0"/>
              </a:rPr>
              <a:t>($695 x 1 adult)</a:t>
            </a:r>
          </a:p>
        </p:txBody>
      </p:sp>
      <p:sp>
        <p:nvSpPr>
          <p:cNvPr id="24" name="TextBox 23"/>
          <p:cNvSpPr txBox="1"/>
          <p:nvPr/>
        </p:nvSpPr>
        <p:spPr>
          <a:xfrm>
            <a:off x="1196994" y="5199855"/>
            <a:ext cx="1019036" cy="307777"/>
          </a:xfrm>
          <a:prstGeom prst="rect">
            <a:avLst/>
          </a:prstGeom>
          <a:noFill/>
          <a:ln>
            <a:noFill/>
          </a:ln>
        </p:spPr>
        <p:txBody>
          <a:bodyPr wrap="square" rtlCol="0">
            <a:spAutoFit/>
          </a:bodyPr>
          <a:lstStyle/>
          <a:p>
            <a:pPr algn="ctr" defTabSz="457200"/>
            <a:r>
              <a:rPr lang="en-US" sz="1400" dirty="0">
                <a:solidFill>
                  <a:prstClr val="black"/>
                </a:solidFill>
                <a:latin typeface="Franklin Gothic Medium" panose="020B0603020102020204" pitchFamily="34" charset="0"/>
              </a:rPr>
              <a:t>no penalty</a:t>
            </a:r>
          </a:p>
        </p:txBody>
      </p:sp>
    </p:spTree>
    <p:extLst>
      <p:ext uri="{BB962C8B-B14F-4D97-AF65-F5344CB8AC3E}">
        <p14:creationId xmlns:p14="http://schemas.microsoft.com/office/powerpoint/2010/main" val="2076464819"/>
      </p:ext>
    </p:extLst>
  </p:cSld>
  <p:clrMapOvr>
    <a:masterClrMapping/>
  </p:clrMapOvr>
</p:sld>
</file>

<file path=ppt/theme/theme1.xml><?xml version="1.0" encoding="utf-8"?>
<a:theme xmlns:a="http://schemas.openxmlformats.org/drawingml/2006/main" name="1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Tax%20Webinar%20Template</Template>
  <TotalTime>0</TotalTime>
  <Words>4028</Words>
  <Application>Microsoft Office PowerPoint</Application>
  <PresentationFormat>On-screen Show (4:3)</PresentationFormat>
  <Paragraphs>621</Paragraphs>
  <Slides>52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Courier New</vt:lpstr>
      <vt:lpstr>Franklin Gothic Book</vt:lpstr>
      <vt:lpstr>Franklin Gothic Medium</vt:lpstr>
      <vt:lpstr>Myriad Pro Semibold</vt:lpstr>
      <vt:lpstr>Wingdings</vt:lpstr>
      <vt:lpstr>12_Office Theme</vt:lpstr>
      <vt:lpstr>PowerPoint Presentation</vt:lpstr>
      <vt:lpstr>Agenda</vt:lpstr>
      <vt:lpstr>MEC &amp; SRP Refresher </vt:lpstr>
      <vt:lpstr>What does the ACA require?</vt:lpstr>
      <vt:lpstr>Minimum Essential Coverage (MEC)</vt:lpstr>
      <vt:lpstr>TaxSlayer Screens</vt:lpstr>
      <vt:lpstr>TaxSlayer Screens</vt:lpstr>
      <vt:lpstr>Shared Responsibility Payment (SRP)</vt:lpstr>
      <vt:lpstr>Calculating the SRP: Filing Single (2017) </vt:lpstr>
      <vt:lpstr>Example: John</vt:lpstr>
      <vt:lpstr>TaxSlayer – Shared Responsibility Payment</vt:lpstr>
      <vt:lpstr>TaxSlayer – Shared Responsibility Payment</vt:lpstr>
      <vt:lpstr>TaxSlayer – Shared Responsibility Payment</vt:lpstr>
      <vt:lpstr>TaxSlayer – Shared Responsibility Payment</vt:lpstr>
      <vt:lpstr>Exemptions</vt:lpstr>
      <vt:lpstr>Exemptions from the Coverage Requirement</vt:lpstr>
      <vt:lpstr>Exemption Speedbump</vt:lpstr>
      <vt:lpstr>Income Below Filing Threshold</vt:lpstr>
      <vt:lpstr>In TaxSlayer</vt:lpstr>
      <vt:lpstr>IRS Exemptions: Form 8965, Part III</vt:lpstr>
      <vt:lpstr>IRS Exemptions: Form 8965, Part III</vt:lpstr>
      <vt:lpstr>In TaxSlayer</vt:lpstr>
      <vt:lpstr>IRS Exemptions: Short Coverage Gap</vt:lpstr>
      <vt:lpstr>IRS Exemptions: Certain Noncitizens</vt:lpstr>
      <vt:lpstr>IRS Exemptions: Medicaid Coverage Gap</vt:lpstr>
      <vt:lpstr>Example: Medicaid Coverage Gap Exemption</vt:lpstr>
      <vt:lpstr>IRS Exemptions: Born, Adopted or Died</vt:lpstr>
      <vt:lpstr>Deep Dive: Affordability Exemption</vt:lpstr>
      <vt:lpstr>IRS Exemptions: Affordability Exemption</vt:lpstr>
      <vt:lpstr>Example 1: Affordability of ESI</vt:lpstr>
      <vt:lpstr>Example 1: Affordability of ESI</vt:lpstr>
      <vt:lpstr>Example 1: Affordability of ESI</vt:lpstr>
      <vt:lpstr>Example 1: Affordability of ESI</vt:lpstr>
      <vt:lpstr>For a Person Eligible for Employer-Sponsored Insurance</vt:lpstr>
      <vt:lpstr>NOW you can use this screen…</vt:lpstr>
      <vt:lpstr>Affordability: Marketplace Coverage</vt:lpstr>
      <vt:lpstr>Example 2: Marketplace Affordability</vt:lpstr>
      <vt:lpstr>Example 2: Marketplace Affordability</vt:lpstr>
      <vt:lpstr>Example 2: Marketplace Affordability</vt:lpstr>
      <vt:lpstr>Example 2: Marketplace Affordability</vt:lpstr>
      <vt:lpstr>Example 2: Marketplace Affordability</vt:lpstr>
      <vt:lpstr>Example 2: Marketplace Affordability</vt:lpstr>
      <vt:lpstr>Example 2: Marketplace Affordability</vt:lpstr>
      <vt:lpstr>Comparing Annualized Amounts</vt:lpstr>
      <vt:lpstr>Example 2: Marketplace Affordability</vt:lpstr>
      <vt:lpstr>Example 3: Marketplace Affordability </vt:lpstr>
      <vt:lpstr>Example 3: Marketplace Affordability </vt:lpstr>
      <vt:lpstr>In general…</vt:lpstr>
      <vt:lpstr>The Last Resort…Marketplace Exemptions  </vt:lpstr>
      <vt:lpstr>Marketplace Exemptions: Hardship </vt:lpstr>
      <vt:lpstr>TaxSlayer – Exemptions </vt:lpstr>
      <vt:lpstr>Parting Advice:  Always Preview the Return!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2016-12-01T21:19:34Z</dcterms:created>
  <dcterms:modified xsi:type="dcterms:W3CDTF">2017-12-04T19:45:26Z</dcterms:modified>
</cp:coreProperties>
</file>