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6"/>
  </p:notesMasterIdLst>
  <p:sldIdLst>
    <p:sldId id="264" r:id="rId2"/>
    <p:sldId id="543" r:id="rId3"/>
    <p:sldId id="500" r:id="rId4"/>
    <p:sldId id="562" r:id="rId5"/>
    <p:sldId id="540" r:id="rId6"/>
    <p:sldId id="489" r:id="rId7"/>
    <p:sldId id="544" r:id="rId8"/>
    <p:sldId id="499" r:id="rId9"/>
    <p:sldId id="535" r:id="rId10"/>
    <p:sldId id="430" r:id="rId11"/>
    <p:sldId id="507" r:id="rId12"/>
    <p:sldId id="516" r:id="rId13"/>
    <p:sldId id="514" r:id="rId14"/>
    <p:sldId id="548" r:id="rId15"/>
    <p:sldId id="563" r:id="rId16"/>
    <p:sldId id="436" r:id="rId17"/>
    <p:sldId id="444" r:id="rId18"/>
    <p:sldId id="434" r:id="rId19"/>
    <p:sldId id="546" r:id="rId20"/>
    <p:sldId id="435" r:id="rId21"/>
    <p:sldId id="547" r:id="rId22"/>
    <p:sldId id="458" r:id="rId23"/>
    <p:sldId id="437" r:id="rId24"/>
    <p:sldId id="474" r:id="rId25"/>
    <p:sldId id="475" r:id="rId26"/>
    <p:sldId id="476" r:id="rId27"/>
    <p:sldId id="549" r:id="rId28"/>
    <p:sldId id="550" r:id="rId29"/>
    <p:sldId id="552" r:id="rId30"/>
    <p:sldId id="517" r:id="rId31"/>
    <p:sldId id="551" r:id="rId32"/>
    <p:sldId id="486" r:id="rId33"/>
    <p:sldId id="521" r:id="rId34"/>
    <p:sldId id="492" r:id="rId35"/>
    <p:sldId id="494" r:id="rId36"/>
    <p:sldId id="522" r:id="rId37"/>
    <p:sldId id="496" r:id="rId38"/>
    <p:sldId id="523" r:id="rId39"/>
    <p:sldId id="557" r:id="rId40"/>
    <p:sldId id="558" r:id="rId41"/>
    <p:sldId id="529" r:id="rId42"/>
    <p:sldId id="561" r:id="rId43"/>
    <p:sldId id="560" r:id="rId44"/>
    <p:sldId id="470"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A249"/>
    <a:srgbClr val="45A64F"/>
    <a:srgbClr val="521C7E"/>
    <a:srgbClr val="BC351E"/>
    <a:srgbClr val="00B050"/>
    <a:srgbClr val="70AD47"/>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6" autoAdjust="0"/>
    <p:restoredTop sz="95448" autoAdjust="0"/>
  </p:normalViewPr>
  <p:slideViewPr>
    <p:cSldViewPr snapToGrid="0">
      <p:cViewPr varScale="1">
        <p:scale>
          <a:sx n="105" d="100"/>
          <a:sy n="105" d="100"/>
        </p:scale>
        <p:origin x="7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FCFF0-7EFB-4B28-A6DD-4ECFE16CCF21}" type="datetimeFigureOut">
              <a:rPr lang="en-US" smtClean="0"/>
              <a:t>11/20/2018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6</a:t>
            </a:fld>
            <a:endParaRPr lang="en-US"/>
          </a:p>
        </p:txBody>
      </p:sp>
    </p:spTree>
    <p:extLst>
      <p:ext uri="{BB962C8B-B14F-4D97-AF65-F5344CB8AC3E}">
        <p14:creationId xmlns:p14="http://schemas.microsoft.com/office/powerpoint/2010/main" val="307777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2803C-4123-463E-B191-8C883DC0456F}" type="slidenum">
              <a:rPr lang="en-US" smtClean="0"/>
              <a:t>10</a:t>
            </a:fld>
            <a:endParaRPr lang="en-US"/>
          </a:p>
        </p:txBody>
      </p:sp>
    </p:spTree>
    <p:extLst>
      <p:ext uri="{BB962C8B-B14F-4D97-AF65-F5344CB8AC3E}">
        <p14:creationId xmlns:p14="http://schemas.microsoft.com/office/powerpoint/2010/main" val="383306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2803C-4123-463E-B191-8C883DC0456F}" type="slidenum">
              <a:rPr lang="en-US" smtClean="0"/>
              <a:t>11</a:t>
            </a:fld>
            <a:endParaRPr lang="en-US"/>
          </a:p>
        </p:txBody>
      </p:sp>
    </p:spTree>
    <p:extLst>
      <p:ext uri="{BB962C8B-B14F-4D97-AF65-F5344CB8AC3E}">
        <p14:creationId xmlns:p14="http://schemas.microsoft.com/office/powerpoint/2010/main" val="110673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14</a:t>
            </a:fld>
            <a:endParaRPr lang="en-US"/>
          </a:p>
        </p:txBody>
      </p:sp>
    </p:spTree>
    <p:extLst>
      <p:ext uri="{BB962C8B-B14F-4D97-AF65-F5344CB8AC3E}">
        <p14:creationId xmlns:p14="http://schemas.microsoft.com/office/powerpoint/2010/main" val="134605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16</a:t>
            </a:fld>
            <a:endParaRPr lang="en-US"/>
          </a:p>
        </p:txBody>
      </p:sp>
    </p:spTree>
    <p:extLst>
      <p:ext uri="{BB962C8B-B14F-4D97-AF65-F5344CB8AC3E}">
        <p14:creationId xmlns:p14="http://schemas.microsoft.com/office/powerpoint/2010/main" val="385705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18</a:t>
            </a:fld>
            <a:endParaRPr lang="en-US"/>
          </a:p>
        </p:txBody>
      </p:sp>
    </p:spTree>
    <p:extLst>
      <p:ext uri="{BB962C8B-B14F-4D97-AF65-F5344CB8AC3E}">
        <p14:creationId xmlns:p14="http://schemas.microsoft.com/office/powerpoint/2010/main" val="174919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23</a:t>
            </a:fld>
            <a:endParaRPr lang="en-US"/>
          </a:p>
        </p:txBody>
      </p:sp>
    </p:spTree>
    <p:extLst>
      <p:ext uri="{BB962C8B-B14F-4D97-AF65-F5344CB8AC3E}">
        <p14:creationId xmlns:p14="http://schemas.microsoft.com/office/powerpoint/2010/main" val="208876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2803C-4123-463E-B191-8C883DC0456F}" type="slidenum">
              <a:rPr lang="en-US" smtClean="0"/>
              <a:t>26</a:t>
            </a:fld>
            <a:endParaRPr lang="en-US"/>
          </a:p>
        </p:txBody>
      </p:sp>
    </p:spTree>
    <p:extLst>
      <p:ext uri="{BB962C8B-B14F-4D97-AF65-F5344CB8AC3E}">
        <p14:creationId xmlns:p14="http://schemas.microsoft.com/office/powerpoint/2010/main" val="19005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2803C-4123-463E-B191-8C883DC0456F}" type="slidenum">
              <a:rPr lang="en-US" smtClean="0"/>
              <a:t>30</a:t>
            </a:fld>
            <a:endParaRPr lang="en-US"/>
          </a:p>
        </p:txBody>
      </p:sp>
    </p:spTree>
    <p:extLst>
      <p:ext uri="{BB962C8B-B14F-4D97-AF65-F5344CB8AC3E}">
        <p14:creationId xmlns:p14="http://schemas.microsoft.com/office/powerpoint/2010/main" val="240306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4"/>
            </a:gs>
            <a:gs pos="71000">
              <a:srgbClr val="FFFFFF"/>
            </a:gs>
          </a:gsLst>
          <a:lin ang="16200000" scaled="0"/>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endParaRPr lang="en-US" dirty="0"/>
          </a:p>
        </p:txBody>
      </p:sp>
      <p:sp>
        <p:nvSpPr>
          <p:cNvPr id="20" name="Text Placeholder 17"/>
          <p:cNvSpPr>
            <a:spLocks noGrp="1"/>
          </p:cNvSpPr>
          <p:nvPr>
            <p:ph type="body" sz="quarter" idx="1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endParaRPr lang="en-US" dirty="0"/>
          </a:p>
        </p:txBody>
      </p:sp>
      <p:sp>
        <p:nvSpPr>
          <p:cNvPr id="22" name="Text Placeholder 17"/>
          <p:cNvSpPr>
            <a:spLocks noGrp="1"/>
          </p:cNvSpPr>
          <p:nvPr>
            <p:ph type="body" sz="quarter" idx="12"/>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endParaRPr lang="en-US" dirty="0"/>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a:t>Month XX, 20XX</a:t>
            </a:r>
          </a:p>
        </p:txBody>
      </p:sp>
    </p:spTree>
    <p:extLst>
      <p:ext uri="{BB962C8B-B14F-4D97-AF65-F5344CB8AC3E}">
        <p14:creationId xmlns:p14="http://schemas.microsoft.com/office/powerpoint/2010/main" val="356345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a:ln>
            <a:noFill/>
          </a:ln>
        </p:spPr>
        <p:txBody>
          <a:bodyPr/>
          <a:lstStyle>
            <a:lvl1pPr>
              <a:defRPr sz="22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667875" y="6389925"/>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chemeClr val="accent4">
                    <a:lumMod val="75000"/>
                  </a:schemeClr>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p:cNvCxnSpPr/>
          <p:nvPr userDrawn="1"/>
        </p:nvCxnSpPr>
        <p:spPr>
          <a:xfrm>
            <a:off x="383264" y="3934792"/>
            <a:ext cx="8421843" cy="33781"/>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
        <p:nvSpPr>
          <p:cNvPr id="7" name="TextBox 6"/>
          <p:cNvSpPr txBox="1"/>
          <p:nvPr userDrawn="1"/>
        </p:nvSpPr>
        <p:spPr>
          <a:xfrm>
            <a:off x="5462185" y="6632730"/>
            <a:ext cx="3665913" cy="246221"/>
          </a:xfrm>
          <a:prstGeom prst="rect">
            <a:avLst/>
          </a:prstGeom>
          <a:noFill/>
        </p:spPr>
        <p:txBody>
          <a:bodyPr wrap="square" rtlCol="0">
            <a:spAutoFit/>
          </a:bodyPr>
          <a:lstStyle/>
          <a:p>
            <a:pPr algn="r"/>
            <a:r>
              <a:rPr lang="en-US" sz="1000" b="0" i="1" dirty="0">
                <a:solidFill>
                  <a:schemeClr val="bg1">
                    <a:lumMod val="50000"/>
                  </a:schemeClr>
                </a:solidFill>
                <a:latin typeface="Calibri" panose="020F0502020204030204" pitchFamily="34" charset="0"/>
              </a:rPr>
              <a:t>Current as </a:t>
            </a:r>
            <a:r>
              <a:rPr lang="en-US" sz="1000" b="0" i="1">
                <a:solidFill>
                  <a:schemeClr val="bg1">
                    <a:lumMod val="50000"/>
                  </a:schemeClr>
                </a:solidFill>
                <a:latin typeface="Calibri" panose="020F0502020204030204" pitchFamily="34" charset="0"/>
              </a:rPr>
              <a:t>of 11-20-18</a:t>
            </a:r>
            <a:endParaRPr lang="en-US" sz="1000" b="0" i="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ealthcare.gov/immigrants/immigration-statu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healthreformbeyondthebasic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s://www.healthcare.gov/tax-too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62000">
              <a:srgbClr val="FFFFFF"/>
            </a:gs>
          </a:gsLst>
          <a:lin ang="162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accent4">
                    <a:lumMod val="75000"/>
                  </a:schemeClr>
                </a:solidFill>
              </a:rPr>
              <a:t>VITA/TCE Basic Certification Topics on Affordable Care Act</a:t>
            </a:r>
          </a:p>
        </p:txBody>
      </p:sp>
      <p:sp>
        <p:nvSpPr>
          <p:cNvPr id="5" name="Text Placeholder 4"/>
          <p:cNvSpPr>
            <a:spLocks noGrp="1"/>
          </p:cNvSpPr>
          <p:nvPr>
            <p:ph type="body" sz="quarter" idx="13"/>
          </p:nvPr>
        </p:nvSpPr>
        <p:spPr>
          <a:xfrm>
            <a:off x="793120" y="5410530"/>
            <a:ext cx="7701598" cy="469900"/>
          </a:xfrm>
        </p:spPr>
        <p:txBody>
          <a:bodyPr/>
          <a:lstStyle/>
          <a:p>
            <a:r>
              <a:rPr lang="en-US" dirty="0">
                <a:solidFill>
                  <a:schemeClr val="bg1"/>
                </a:solidFill>
              </a:rPr>
              <a:t>Current as of November 15, 2018</a:t>
            </a:r>
          </a:p>
        </p:txBody>
      </p:sp>
    </p:spTree>
    <p:extLst>
      <p:ext uri="{BB962C8B-B14F-4D97-AF65-F5344CB8AC3E}">
        <p14:creationId xmlns:p14="http://schemas.microsoft.com/office/powerpoint/2010/main" val="344983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Below Filing Threshold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10</a:t>
            </a:fld>
            <a:endParaRPr lang="en-US" dirty="0"/>
          </a:p>
        </p:txBody>
      </p:sp>
      <p:grpSp>
        <p:nvGrpSpPr>
          <p:cNvPr id="5" name="Group 4"/>
          <p:cNvGrpSpPr/>
          <p:nvPr/>
        </p:nvGrpSpPr>
        <p:grpSpPr>
          <a:xfrm>
            <a:off x="276715" y="4364356"/>
            <a:ext cx="8583958" cy="1501309"/>
            <a:chOff x="242507" y="3714336"/>
            <a:chExt cx="8583958" cy="1501309"/>
          </a:xfrm>
        </p:grpSpPr>
        <p:sp>
          <p:nvSpPr>
            <p:cNvPr id="3" name="TextBox 2">
              <a:extLst>
                <a:ext uri="{FF2B5EF4-FFF2-40B4-BE49-F238E27FC236}">
                  <a16:creationId xmlns:a16="http://schemas.microsoft.com/office/drawing/2014/main" id="{6747F876-1427-40E4-A28A-828B6AD85DD6}"/>
                </a:ext>
              </a:extLst>
            </p:cNvPr>
            <p:cNvSpPr txBox="1"/>
            <p:nvPr/>
          </p:nvSpPr>
          <p:spPr>
            <a:xfrm>
              <a:off x="242507" y="3714336"/>
              <a:ext cx="8583957" cy="369332"/>
            </a:xfrm>
            <a:prstGeom prst="rect">
              <a:avLst/>
            </a:prstGeom>
            <a:solidFill>
              <a:schemeClr val="accent4">
                <a:lumMod val="75000"/>
              </a:schemeClr>
            </a:solidFill>
            <a:ln w="28575">
              <a:solidFill>
                <a:schemeClr val="accent4">
                  <a:lumMod val="75000"/>
                </a:schemeClr>
              </a:solidFill>
            </a:ln>
          </p:spPr>
          <p:txBody>
            <a:bodyPr wrap="square" rtlCol="0">
              <a:spAutoFit/>
            </a:bodyPr>
            <a:lstStyle/>
            <a:p>
              <a:endParaRPr lang="en-US" dirty="0"/>
            </a:p>
          </p:txBody>
        </p:sp>
        <p:sp>
          <p:nvSpPr>
            <p:cNvPr id="23" name="Rounded Rectangle 22"/>
            <p:cNvSpPr/>
            <p:nvPr/>
          </p:nvSpPr>
          <p:spPr>
            <a:xfrm>
              <a:off x="242508" y="4104110"/>
              <a:ext cx="8583957" cy="1111535"/>
            </a:xfrm>
            <a:prstGeom prst="roundRect">
              <a:avLst>
                <a:gd name="adj" fmla="val 0"/>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Calibri" panose="020F0502020204030204" pitchFamily="34" charset="0"/>
                </a:rPr>
                <a:t>All income received in the form of money, goods, property and services that is not exempt from tax, including any income sources outside the U.S. or from the sale of your main home (even if you can exclude part or all of it)</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Include only the taxable portion of Social Security benefits</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Include income or gains but not expenses or losses from Schedules C, D and F</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Do </a:t>
              </a:r>
              <a:r>
                <a:rPr lang="en-US" sz="1400" u="sng" dirty="0">
                  <a:solidFill>
                    <a:schemeClr val="tx1"/>
                  </a:solidFill>
                  <a:latin typeface="Calibri" panose="020F0502020204030204" pitchFamily="34" charset="0"/>
                </a:rPr>
                <a:t>not</a:t>
              </a:r>
              <a:r>
                <a:rPr lang="en-US" sz="1400" dirty="0">
                  <a:solidFill>
                    <a:schemeClr val="tx1"/>
                  </a:solidFill>
                  <a:latin typeface="Calibri" panose="020F0502020204030204" pitchFamily="34" charset="0"/>
                </a:rPr>
                <a:t> include income of any dependents</a:t>
              </a:r>
            </a:p>
          </p:txBody>
        </p:sp>
      </p:grpSp>
      <p:sp>
        <p:nvSpPr>
          <p:cNvPr id="22" name="Content Placeholder 2"/>
          <p:cNvSpPr txBox="1">
            <a:spLocks/>
          </p:cNvSpPr>
          <p:nvPr/>
        </p:nvSpPr>
        <p:spPr>
          <a:xfrm>
            <a:off x="208295" y="4352011"/>
            <a:ext cx="8229600" cy="361203"/>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rPr>
              <a:t>Gross income for Filing Threshold Exemption</a:t>
            </a:r>
          </a:p>
        </p:txBody>
      </p:sp>
      <p:grpSp>
        <p:nvGrpSpPr>
          <p:cNvPr id="6" name="Group 5"/>
          <p:cNvGrpSpPr/>
          <p:nvPr/>
        </p:nvGrpSpPr>
        <p:grpSpPr>
          <a:xfrm>
            <a:off x="276715" y="2456147"/>
            <a:ext cx="8583956" cy="1449184"/>
            <a:chOff x="242507" y="2005960"/>
            <a:chExt cx="8583956" cy="1449184"/>
          </a:xfrm>
        </p:grpSpPr>
        <p:sp>
          <p:nvSpPr>
            <p:cNvPr id="8" name="Content Placeholder 2"/>
            <p:cNvSpPr txBox="1">
              <a:spLocks/>
            </p:cNvSpPr>
            <p:nvPr/>
          </p:nvSpPr>
          <p:spPr>
            <a:xfrm>
              <a:off x="242507" y="2005960"/>
              <a:ext cx="8583956" cy="399852"/>
            </a:xfrm>
            <a:prstGeom prst="rect">
              <a:avLst/>
            </a:prstGeom>
            <a:solidFill>
              <a:schemeClr val="accent4">
                <a:lumMod val="75000"/>
              </a:schemeClr>
            </a:solidFill>
            <a:ln w="28575">
              <a:solidFill>
                <a:schemeClr val="accent4">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rPr>
                <a:t>Household income for Filing Threshold Exemption and SRP</a:t>
              </a:r>
            </a:p>
          </p:txBody>
        </p:sp>
        <p:grpSp>
          <p:nvGrpSpPr>
            <p:cNvPr id="9" name="Group 8"/>
            <p:cNvGrpSpPr/>
            <p:nvPr/>
          </p:nvGrpSpPr>
          <p:grpSpPr>
            <a:xfrm>
              <a:off x="333569" y="2639151"/>
              <a:ext cx="5527106" cy="815993"/>
              <a:chOff x="530942" y="2486261"/>
              <a:chExt cx="5527106" cy="815993"/>
            </a:xfrm>
          </p:grpSpPr>
          <p:sp>
            <p:nvSpPr>
              <p:cNvPr id="10" name="Rounded Rectangle 9"/>
              <p:cNvSpPr/>
              <p:nvPr/>
            </p:nvSpPr>
            <p:spPr>
              <a:xfrm>
                <a:off x="530942" y="2486261"/>
                <a:ext cx="1691640"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Adjusted Gross Income (AGI)</a:t>
                </a:r>
              </a:p>
            </p:txBody>
          </p:sp>
          <p:sp>
            <p:nvSpPr>
              <p:cNvPr id="11" name="Rounded Rectangle 10"/>
              <p:cNvSpPr/>
              <p:nvPr/>
            </p:nvSpPr>
            <p:spPr>
              <a:xfrm>
                <a:off x="2448675" y="2486261"/>
                <a:ext cx="1691640"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Tax-Exempt </a:t>
                </a:r>
              </a:p>
              <a:p>
                <a:pPr algn="ctr"/>
                <a:r>
                  <a:rPr lang="en-US" sz="1200" b="1" dirty="0">
                    <a:solidFill>
                      <a:schemeClr val="tx1"/>
                    </a:solidFill>
                    <a:latin typeface="Calibri" panose="020F0502020204030204" pitchFamily="34" charset="0"/>
                  </a:rPr>
                  <a:t>Interest</a:t>
                </a:r>
              </a:p>
            </p:txBody>
          </p:sp>
          <p:sp>
            <p:nvSpPr>
              <p:cNvPr id="12" name="Rounded Rectangle 11"/>
              <p:cNvSpPr/>
              <p:nvPr/>
            </p:nvSpPr>
            <p:spPr>
              <a:xfrm>
                <a:off x="4366408" y="2496091"/>
                <a:ext cx="1691640"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Excluded Foreign Income</a:t>
                </a:r>
              </a:p>
            </p:txBody>
          </p:sp>
          <p:sp>
            <p:nvSpPr>
              <p:cNvPr id="13" name="Rounded Rectangle 12"/>
              <p:cNvSpPr/>
              <p:nvPr/>
            </p:nvSpPr>
            <p:spPr>
              <a:xfrm>
                <a:off x="530942" y="2942659"/>
                <a:ext cx="1691640" cy="359595"/>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i="1" dirty="0">
                    <a:solidFill>
                      <a:schemeClr val="tx1"/>
                    </a:solidFill>
                    <a:latin typeface="Calibri" panose="020F0502020204030204" pitchFamily="34" charset="0"/>
                  </a:rPr>
                  <a:t>Form 1040, Line 7</a:t>
                </a:r>
              </a:p>
            </p:txBody>
          </p:sp>
          <p:sp>
            <p:nvSpPr>
              <p:cNvPr id="14" name="Rounded Rectangle 13"/>
              <p:cNvSpPr/>
              <p:nvPr/>
            </p:nvSpPr>
            <p:spPr>
              <a:xfrm>
                <a:off x="2448675" y="2932829"/>
                <a:ext cx="1691640" cy="359595"/>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i="1" dirty="0">
                    <a:solidFill>
                      <a:schemeClr val="tx1"/>
                    </a:solidFill>
                    <a:latin typeface="Calibri" panose="020F0502020204030204" pitchFamily="34" charset="0"/>
                  </a:rPr>
                  <a:t>Form 1040, Line 2a</a:t>
                </a:r>
              </a:p>
            </p:txBody>
          </p:sp>
          <p:sp>
            <p:nvSpPr>
              <p:cNvPr id="15" name="Rounded Rectangle 14"/>
              <p:cNvSpPr/>
              <p:nvPr/>
            </p:nvSpPr>
            <p:spPr>
              <a:xfrm>
                <a:off x="4366408" y="2942655"/>
                <a:ext cx="1691640" cy="359595"/>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i="1" dirty="0">
                    <a:solidFill>
                      <a:schemeClr val="tx1"/>
                    </a:solidFill>
                    <a:latin typeface="Calibri" panose="020F0502020204030204" pitchFamily="34" charset="0"/>
                  </a:rPr>
                  <a:t>Form 2555, Lines 45, 50</a:t>
                </a:r>
              </a:p>
            </p:txBody>
          </p:sp>
          <p:sp>
            <p:nvSpPr>
              <p:cNvPr id="16" name="Plus 15"/>
              <p:cNvSpPr/>
              <p:nvPr/>
            </p:nvSpPr>
            <p:spPr>
              <a:xfrm>
                <a:off x="2212701" y="2610432"/>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Plus 16"/>
              <p:cNvSpPr/>
              <p:nvPr/>
            </p:nvSpPr>
            <p:spPr>
              <a:xfrm>
                <a:off x="4130434" y="2612184"/>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20" name="Rounded Rectangle 19"/>
          <p:cNvSpPr/>
          <p:nvPr/>
        </p:nvSpPr>
        <p:spPr>
          <a:xfrm>
            <a:off x="6151013" y="3087304"/>
            <a:ext cx="1691640" cy="457200"/>
          </a:xfrm>
          <a:prstGeom prst="roundRect">
            <a:avLst/>
          </a:prstGeom>
          <a:solidFill>
            <a:schemeClr val="bg1">
              <a:lumMod val="8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latin typeface="Calibri" panose="020F0502020204030204" pitchFamily="34" charset="0"/>
              </a:rPr>
              <a:t>Dependent Income</a:t>
            </a:r>
          </a:p>
        </p:txBody>
      </p:sp>
      <p:sp>
        <p:nvSpPr>
          <p:cNvPr id="24" name="Rounded Rectangle 23"/>
          <p:cNvSpPr/>
          <p:nvPr/>
        </p:nvSpPr>
        <p:spPr>
          <a:xfrm>
            <a:off x="6151013" y="3545736"/>
            <a:ext cx="1691640" cy="359595"/>
          </a:xfrm>
          <a:prstGeom prst="roundRect">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Only if the dependent has a filing requirement</a:t>
            </a:r>
          </a:p>
        </p:txBody>
      </p:sp>
      <p:sp>
        <p:nvSpPr>
          <p:cNvPr id="25" name="Plus 24"/>
          <p:cNvSpPr/>
          <p:nvPr/>
        </p:nvSpPr>
        <p:spPr>
          <a:xfrm>
            <a:off x="5894881" y="3223556"/>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TextBox 20"/>
          <p:cNvSpPr txBox="1"/>
          <p:nvPr/>
        </p:nvSpPr>
        <p:spPr>
          <a:xfrm>
            <a:off x="367779" y="956477"/>
            <a:ext cx="8313234" cy="1154162"/>
          </a:xfrm>
          <a:prstGeom prst="rect">
            <a:avLst/>
          </a:prstGeom>
          <a:noFill/>
        </p:spPr>
        <p:txBody>
          <a:bodyPr wrap="square" rtlCol="0">
            <a:spAutoFit/>
          </a:bodyPr>
          <a:lstStyle/>
          <a:p>
            <a:pPr marL="285750" indent="-285750">
              <a:spcBef>
                <a:spcPts val="1800"/>
              </a:spcBef>
              <a:buFont typeface="Arial" charset="0"/>
              <a:buChar char="•"/>
            </a:pPr>
            <a:r>
              <a:rPr lang="en-US" dirty="0">
                <a:latin typeface="Franklin Gothic Book" charset="0"/>
                <a:ea typeface="Franklin Gothic Book" charset="0"/>
                <a:cs typeface="Franklin Gothic Book" charset="0"/>
              </a:rPr>
              <a:t>TaxSlayer will automatically calculate this exemption</a:t>
            </a:r>
          </a:p>
          <a:p>
            <a:pPr marL="285750" indent="-285750">
              <a:spcBef>
                <a:spcPts val="1800"/>
              </a:spcBef>
              <a:buFont typeface="Arial" charset="0"/>
              <a:buChar char="•"/>
            </a:pPr>
            <a:r>
              <a:rPr lang="en-US" dirty="0">
                <a:latin typeface="Franklin Gothic Book" charset="0"/>
                <a:ea typeface="Franklin Gothic Book" charset="0"/>
                <a:cs typeface="Franklin Gothic Book" charset="0"/>
              </a:rPr>
              <a:t>Since this exemption covers the whole household, it will appear on the first page of Form 1040 and there will be no Form 8965.</a:t>
            </a:r>
          </a:p>
        </p:txBody>
      </p:sp>
    </p:spTree>
    <p:extLst>
      <p:ext uri="{BB962C8B-B14F-4D97-AF65-F5344CB8AC3E}">
        <p14:creationId xmlns:p14="http://schemas.microsoft.com/office/powerpoint/2010/main" val="8613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6EFE-AFA0-4A93-8BE2-07DE748223C3}"/>
              </a:ext>
            </a:extLst>
          </p:cNvPr>
          <p:cNvSpPr>
            <a:spLocks noGrp="1"/>
          </p:cNvSpPr>
          <p:nvPr>
            <p:ph type="title"/>
          </p:nvPr>
        </p:nvSpPr>
        <p:spPr/>
        <p:txBody>
          <a:bodyPr/>
          <a:lstStyle/>
          <a:p>
            <a:r>
              <a:rPr lang="en-US" dirty="0"/>
              <a:t>TaxSlayer Calculates the Filing Threshold Exemption</a:t>
            </a:r>
          </a:p>
        </p:txBody>
      </p:sp>
      <p:sp>
        <p:nvSpPr>
          <p:cNvPr id="3" name="Content Placeholder 2">
            <a:extLst>
              <a:ext uri="{FF2B5EF4-FFF2-40B4-BE49-F238E27FC236}">
                <a16:creationId xmlns:a16="http://schemas.microsoft.com/office/drawing/2014/main" id="{004628E2-4ED2-4479-B78A-E76B8DE0294A}"/>
              </a:ext>
            </a:extLst>
          </p:cNvPr>
          <p:cNvSpPr>
            <a:spLocks noGrp="1"/>
          </p:cNvSpPr>
          <p:nvPr>
            <p:ph idx="1"/>
          </p:nvPr>
        </p:nvSpPr>
        <p:spPr>
          <a:xfrm>
            <a:off x="457199" y="3064527"/>
            <a:ext cx="8229600" cy="1375393"/>
          </a:xfrm>
        </p:spPr>
        <p:txBody>
          <a:bodyPr/>
          <a:lstStyle/>
          <a:p>
            <a:pPr>
              <a:spcBef>
                <a:spcPts val="1800"/>
              </a:spcBef>
            </a:pPr>
            <a:r>
              <a:rPr lang="en-US" sz="1800" dirty="0"/>
              <a:t>If the household doesn’t qualify for the exemption, you’ll be asked whether the household qualifies for an exemption “due to circumstances.”</a:t>
            </a:r>
          </a:p>
          <a:p>
            <a:pPr lvl="1">
              <a:spcBef>
                <a:spcPts val="600"/>
              </a:spcBef>
            </a:pPr>
            <a:r>
              <a:rPr lang="en-US" sz="1600" dirty="0"/>
              <a:t>Answer Yes to enter any exemption (including affordability)</a:t>
            </a:r>
          </a:p>
          <a:p>
            <a:pPr lvl="1">
              <a:spcBef>
                <a:spcPts val="600"/>
              </a:spcBef>
            </a:pPr>
            <a:r>
              <a:rPr lang="en-US" sz="1600" dirty="0"/>
              <a:t>Answer No to get the affordability exemption question	 </a:t>
            </a:r>
          </a:p>
        </p:txBody>
      </p:sp>
      <p:sp>
        <p:nvSpPr>
          <p:cNvPr id="4" name="Slide Number Placeholder 3">
            <a:extLst>
              <a:ext uri="{FF2B5EF4-FFF2-40B4-BE49-F238E27FC236}">
                <a16:creationId xmlns:a16="http://schemas.microsoft.com/office/drawing/2014/main" id="{5024E6D7-2FC6-4999-AD63-A4DB79061319}"/>
              </a:ext>
            </a:extLst>
          </p:cNvPr>
          <p:cNvSpPr>
            <a:spLocks noGrp="1"/>
          </p:cNvSpPr>
          <p:nvPr>
            <p:ph type="sldNum" sz="quarter" idx="12"/>
          </p:nvPr>
        </p:nvSpPr>
        <p:spPr/>
        <p:txBody>
          <a:bodyPr/>
          <a:lstStyle/>
          <a:p>
            <a:pPr algn="r"/>
            <a:fld id="{7FFE15FC-A8B6-4718-BABB-4F5309630F6C}" type="slidenum">
              <a:rPr lang="en-US" smtClean="0"/>
              <a:pPr algn="r"/>
              <a:t>11</a:t>
            </a:fld>
            <a:endParaRPr lang="en-US" dirty="0"/>
          </a:p>
        </p:txBody>
      </p:sp>
      <p:pic>
        <p:nvPicPr>
          <p:cNvPr id="6" name="Picture 5"/>
          <p:cNvPicPr/>
          <p:nvPr/>
        </p:nvPicPr>
        <p:blipFill rotWithShape="1">
          <a:blip r:embed="rId3"/>
          <a:srcRect t="19189" b="22168"/>
          <a:stretch/>
        </p:blipFill>
        <p:spPr>
          <a:xfrm>
            <a:off x="512179" y="4439920"/>
            <a:ext cx="8082155" cy="1898871"/>
          </a:xfrm>
          <a:prstGeom prst="rect">
            <a:avLst/>
          </a:prstGeom>
          <a:ln>
            <a:solidFill>
              <a:schemeClr val="bg1">
                <a:lumMod val="65000"/>
              </a:schemeClr>
            </a:solidFill>
          </a:ln>
        </p:spPr>
      </p:pic>
      <p:pic>
        <p:nvPicPr>
          <p:cNvPr id="7" name="Picture 6">
            <a:extLst>
              <a:ext uri="{FF2B5EF4-FFF2-40B4-BE49-F238E27FC236}">
                <a16:creationId xmlns:a16="http://schemas.microsoft.com/office/drawing/2014/main" id="{A0EB64B2-D678-481F-8DC5-74D479658330}"/>
              </a:ext>
            </a:extLst>
          </p:cNvPr>
          <p:cNvPicPr>
            <a:picLocks noChangeAspect="1"/>
          </p:cNvPicPr>
          <p:nvPr/>
        </p:nvPicPr>
        <p:blipFill>
          <a:blip r:embed="rId4"/>
          <a:stretch>
            <a:fillRect/>
          </a:stretch>
        </p:blipFill>
        <p:spPr>
          <a:xfrm>
            <a:off x="457200" y="697043"/>
            <a:ext cx="8082154" cy="2281410"/>
          </a:xfrm>
          <a:prstGeom prst="rect">
            <a:avLst/>
          </a:prstGeom>
          <a:ln>
            <a:solidFill>
              <a:schemeClr val="bg1">
                <a:lumMod val="65000"/>
              </a:schemeClr>
            </a:solidFill>
          </a:ln>
        </p:spPr>
      </p:pic>
      <p:sp>
        <p:nvSpPr>
          <p:cNvPr id="8" name="Right Bracket 7">
            <a:extLst>
              <a:ext uri="{FF2B5EF4-FFF2-40B4-BE49-F238E27FC236}">
                <a16:creationId xmlns:a16="http://schemas.microsoft.com/office/drawing/2014/main" id="{980B94A7-7396-48B6-A2B3-99A7129016C2}"/>
              </a:ext>
            </a:extLst>
          </p:cNvPr>
          <p:cNvSpPr/>
          <p:nvPr/>
        </p:nvSpPr>
        <p:spPr>
          <a:xfrm>
            <a:off x="4882101" y="5748796"/>
            <a:ext cx="95382" cy="485030"/>
          </a:xfrm>
          <a:prstGeom prst="rightBracket">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EF5F33A-4F65-4DC5-9F4D-0A6B08039A61}"/>
              </a:ext>
            </a:extLst>
          </p:cNvPr>
          <p:cNvCxnSpPr/>
          <p:nvPr/>
        </p:nvCxnSpPr>
        <p:spPr>
          <a:xfrm>
            <a:off x="5931673" y="4174434"/>
            <a:ext cx="0" cy="1844703"/>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6A69674-4260-4D8A-ACD2-3D34839689D0}"/>
              </a:ext>
            </a:extLst>
          </p:cNvPr>
          <p:cNvCxnSpPr>
            <a:stCxn id="8" idx="2"/>
          </p:cNvCxnSpPr>
          <p:nvPr/>
        </p:nvCxnSpPr>
        <p:spPr>
          <a:xfrm>
            <a:off x="4977483" y="5991311"/>
            <a:ext cx="954190" cy="3972"/>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2C4B08E-B445-494B-92E7-4A8A25C77DB5}"/>
              </a:ext>
            </a:extLst>
          </p:cNvPr>
          <p:cNvCxnSpPr>
            <a:cxnSpLocks/>
          </p:cNvCxnSpPr>
          <p:nvPr/>
        </p:nvCxnSpPr>
        <p:spPr>
          <a:xfrm flipH="1">
            <a:off x="5844209" y="4174434"/>
            <a:ext cx="87465"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28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19C4-B33E-49B4-9B9E-8FF02304FE75}"/>
              </a:ext>
            </a:extLst>
          </p:cNvPr>
          <p:cNvSpPr>
            <a:spLocks noGrp="1"/>
          </p:cNvSpPr>
          <p:nvPr>
            <p:ph type="title"/>
          </p:nvPr>
        </p:nvSpPr>
        <p:spPr/>
        <p:txBody>
          <a:bodyPr/>
          <a:lstStyle/>
          <a:p>
            <a:r>
              <a:rPr lang="en-US" dirty="0"/>
              <a:t>Entering All Other Exemptions in TaxSlayer</a:t>
            </a:r>
          </a:p>
        </p:txBody>
      </p:sp>
      <p:sp>
        <p:nvSpPr>
          <p:cNvPr id="4" name="Slide Number Placeholder 3">
            <a:extLst>
              <a:ext uri="{FF2B5EF4-FFF2-40B4-BE49-F238E27FC236}">
                <a16:creationId xmlns:a16="http://schemas.microsoft.com/office/drawing/2014/main" id="{63ED5586-6358-48F7-8BE5-4D94F957391A}"/>
              </a:ext>
            </a:extLst>
          </p:cNvPr>
          <p:cNvSpPr>
            <a:spLocks noGrp="1"/>
          </p:cNvSpPr>
          <p:nvPr>
            <p:ph type="sldNum" sz="quarter" idx="12"/>
          </p:nvPr>
        </p:nvSpPr>
        <p:spPr/>
        <p:txBody>
          <a:bodyPr/>
          <a:lstStyle/>
          <a:p>
            <a:pPr algn="r"/>
            <a:fld id="{7FFE15FC-A8B6-4718-BABB-4F5309630F6C}" type="slidenum">
              <a:rPr lang="en-US" smtClean="0"/>
              <a:pPr algn="r"/>
              <a:t>12</a:t>
            </a:fld>
            <a:endParaRPr lang="en-US" dirty="0"/>
          </a:p>
        </p:txBody>
      </p:sp>
      <p:pic>
        <p:nvPicPr>
          <p:cNvPr id="7" name="Picture 6"/>
          <p:cNvPicPr/>
          <p:nvPr/>
        </p:nvPicPr>
        <p:blipFill>
          <a:blip r:embed="rId2"/>
          <a:stretch>
            <a:fillRect/>
          </a:stretch>
        </p:blipFill>
        <p:spPr>
          <a:xfrm>
            <a:off x="206902" y="848958"/>
            <a:ext cx="8683098" cy="4200562"/>
          </a:xfrm>
          <a:prstGeom prst="rect">
            <a:avLst/>
          </a:prstGeom>
          <a:ln>
            <a:solidFill>
              <a:schemeClr val="bg1">
                <a:lumMod val="65000"/>
              </a:schemeClr>
            </a:solidFill>
          </a:ln>
        </p:spPr>
      </p:pic>
    </p:spTree>
    <p:extLst>
      <p:ext uri="{BB962C8B-B14F-4D97-AF65-F5344CB8AC3E}">
        <p14:creationId xmlns:p14="http://schemas.microsoft.com/office/powerpoint/2010/main" val="372790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Exemption List</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graphicFrame>
        <p:nvGraphicFramePr>
          <p:cNvPr id="3" name="Table 2">
            <a:extLst>
              <a:ext uri="{FF2B5EF4-FFF2-40B4-BE49-F238E27FC236}">
                <a16:creationId xmlns:a16="http://schemas.microsoft.com/office/drawing/2014/main" id="{EC2238FF-82F5-406A-8837-8E1DF597FEAD}"/>
              </a:ext>
            </a:extLst>
          </p:cNvPr>
          <p:cNvGraphicFramePr>
            <a:graphicFrameLocks noGrp="1"/>
          </p:cNvGraphicFramePr>
          <p:nvPr>
            <p:extLst>
              <p:ext uri="{D42A27DB-BD31-4B8C-83A1-F6EECF244321}">
                <p14:modId xmlns:p14="http://schemas.microsoft.com/office/powerpoint/2010/main" val="1358613124"/>
              </p:ext>
            </p:extLst>
          </p:nvPr>
        </p:nvGraphicFramePr>
        <p:xfrm>
          <a:off x="364733" y="886689"/>
          <a:ext cx="8441055" cy="5077922"/>
        </p:xfrm>
        <a:graphic>
          <a:graphicData uri="http://schemas.openxmlformats.org/drawingml/2006/table">
            <a:tbl>
              <a:tblPr firstRow="1" bandRow="1">
                <a:tableStyleId>{1E171933-4619-4E11-9A3F-F7608DF75F80}</a:tableStyleId>
              </a:tblPr>
              <a:tblGrid>
                <a:gridCol w="7493636">
                  <a:extLst>
                    <a:ext uri="{9D8B030D-6E8A-4147-A177-3AD203B41FA5}">
                      <a16:colId xmlns:a16="http://schemas.microsoft.com/office/drawing/2014/main" val="1879169380"/>
                    </a:ext>
                  </a:extLst>
                </a:gridCol>
                <a:gridCol w="947419">
                  <a:extLst>
                    <a:ext uri="{9D8B030D-6E8A-4147-A177-3AD203B41FA5}">
                      <a16:colId xmlns:a16="http://schemas.microsoft.com/office/drawing/2014/main" val="2275237033"/>
                    </a:ext>
                  </a:extLst>
                </a:gridCol>
              </a:tblGrid>
              <a:tr h="414482">
                <a:tc>
                  <a:txBody>
                    <a:bodyPr/>
                    <a:lstStyle/>
                    <a:p>
                      <a:r>
                        <a:rPr lang="en-US" dirty="0">
                          <a:latin typeface="Calibri" panose="020F0502020204030204" pitchFamily="34" charset="0"/>
                          <a:cs typeface="Calibri" panose="020F0502020204030204" pitchFamily="34" charset="0"/>
                        </a:rPr>
                        <a:t>Coverage Exemption</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dirty="0">
                          <a:latin typeface="Calibri" panose="020F0502020204030204" pitchFamily="34" charset="0"/>
                          <a:cs typeface="Calibri" panose="020F0502020204030204" pitchFamily="34" charset="0"/>
                        </a:rPr>
                        <a:t>Code</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249664641"/>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Insurance is considered unaffordable </a:t>
                      </a:r>
                      <a:r>
                        <a:rPr lang="en-US" sz="1400" dirty="0">
                          <a:solidFill>
                            <a:schemeClr val="tx1"/>
                          </a:solidFill>
                          <a:latin typeface="Calibri" panose="020F0502020204030204" pitchFamily="34" charset="0"/>
                          <a:cs typeface="Calibri" panose="020F0502020204030204" pitchFamily="34" charset="0"/>
                        </a:rPr>
                        <a:t>– Lowest premium would have cost more than </a:t>
                      </a:r>
                      <a:r>
                        <a:rPr lang="en-US" sz="1400" b="1" dirty="0">
                          <a:solidFill>
                            <a:schemeClr val="tx1"/>
                          </a:solidFill>
                          <a:latin typeface="Calibri" panose="020F0502020204030204" pitchFamily="34" charset="0"/>
                          <a:cs typeface="Calibri" panose="020F0502020204030204" pitchFamily="34" charset="0"/>
                        </a:rPr>
                        <a:t>8.05%</a:t>
                      </a:r>
                      <a:r>
                        <a:rPr lang="en-US" sz="1400" dirty="0">
                          <a:solidFill>
                            <a:schemeClr val="tx1"/>
                          </a:solidFill>
                          <a:latin typeface="Calibri" panose="020F0502020204030204" pitchFamily="34" charset="0"/>
                          <a:cs typeface="Calibri" panose="020F0502020204030204" pitchFamily="34" charset="0"/>
                        </a:rPr>
                        <a:t> of household income </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dirty="0">
                          <a:solidFill>
                            <a:schemeClr val="tx1"/>
                          </a:solidFill>
                          <a:latin typeface="Calibri" panose="020F0502020204030204" pitchFamily="34" charset="0"/>
                          <a:cs typeface="Calibri" panose="020F0502020204030204" pitchFamily="34" charset="0"/>
                        </a:rPr>
                        <a:t>A</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3447293546"/>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Short coverage gap – </a:t>
                      </a:r>
                      <a:r>
                        <a:rPr lang="en-US" sz="1400" dirty="0">
                          <a:solidFill>
                            <a:schemeClr val="tx1"/>
                          </a:solidFill>
                          <a:latin typeface="Calibri" panose="020F0502020204030204" pitchFamily="34" charset="0"/>
                          <a:cs typeface="Calibri" panose="020F0502020204030204" pitchFamily="34" charset="0"/>
                        </a:rPr>
                        <a:t>Uninsured for less than 3 consecutive months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dirty="0">
                          <a:solidFill>
                            <a:schemeClr val="tx1"/>
                          </a:solidFill>
                          <a:latin typeface="Calibri" panose="020F0502020204030204" pitchFamily="34" charset="0"/>
                          <a:cs typeface="Calibri" panose="020F0502020204030204" pitchFamily="34" charset="0"/>
                        </a:rPr>
                        <a:t>B</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456665240"/>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Citizens living abroad and certain noncitizens </a:t>
                      </a:r>
                      <a:r>
                        <a:rPr lang="en-US" sz="1400" dirty="0">
                          <a:solidFill>
                            <a:schemeClr val="tx1"/>
                          </a:solidFill>
                          <a:latin typeface="Calibri" panose="020F0502020204030204" pitchFamily="34" charset="0"/>
                          <a:cs typeface="Calibri" panose="020F0502020204030204" pitchFamily="34" charset="0"/>
                        </a:rPr>
                        <a:t>– Includes people who are not lawfully present</a:t>
                      </a:r>
                      <a:endParaRPr lang="en-US" sz="1400" b="1" dirty="0">
                        <a:solidFill>
                          <a:schemeClr val="tx1"/>
                        </a:solidFill>
                        <a:latin typeface="Calibri" panose="020F0502020204030204" pitchFamily="34" charset="0"/>
                        <a:cs typeface="Calibri" panose="020F050202020403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dirty="0">
                          <a:solidFill>
                            <a:schemeClr val="tx1"/>
                          </a:solidFill>
                          <a:latin typeface="Calibri" panose="020F0502020204030204" pitchFamily="34" charset="0"/>
                          <a:cs typeface="Calibri" panose="020F0502020204030204" pitchFamily="34" charset="0"/>
                        </a:rPr>
                        <a:t>C</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527573027"/>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Members of a health care sharing ministry</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dirty="0">
                          <a:solidFill>
                            <a:schemeClr val="tx1"/>
                          </a:solidFill>
                          <a:latin typeface="Calibri" panose="020F0502020204030204" pitchFamily="34" charset="0"/>
                          <a:cs typeface="Calibri" panose="020F0502020204030204" pitchFamily="34" charset="0"/>
                        </a:rPr>
                        <a:t>D</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2775246325"/>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Members of an Indian tribe or eligible for services through an Indian health care provider or the Indian Health Service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dirty="0">
                          <a:solidFill>
                            <a:schemeClr val="tx1"/>
                          </a:solidFill>
                          <a:latin typeface="Calibri" panose="020F0502020204030204" pitchFamily="34" charset="0"/>
                          <a:cs typeface="Calibri" panose="020F0502020204030204" pitchFamily="34" charset="0"/>
                        </a:rPr>
                        <a:t>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2978120795"/>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Incarceration</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dirty="0">
                          <a:solidFill>
                            <a:schemeClr val="tx1"/>
                          </a:solidFill>
                          <a:latin typeface="Calibri" panose="020F0502020204030204" pitchFamily="34" charset="0"/>
                          <a:cs typeface="Calibri" panose="020F0502020204030204" pitchFamily="34" charset="0"/>
                        </a:rPr>
                        <a:t>F</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4170094593"/>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Aggregate self-only coverage is considered unaffordable </a:t>
                      </a:r>
                      <a:r>
                        <a:rPr lang="en-US" sz="1400" dirty="0">
                          <a:solidFill>
                            <a:schemeClr val="tx1"/>
                          </a:solidFill>
                          <a:latin typeface="Calibri" panose="020F0502020204030204" pitchFamily="34" charset="0"/>
                          <a:cs typeface="Calibri" panose="020F0502020204030204" pitchFamily="34" charset="0"/>
                        </a:rPr>
                        <a:t>– Total cost of two or more family members’ aggregate self-only coverage is more than </a:t>
                      </a:r>
                      <a:r>
                        <a:rPr lang="en-US" sz="1400" b="1" dirty="0">
                          <a:solidFill>
                            <a:schemeClr val="tx1"/>
                          </a:solidFill>
                          <a:latin typeface="Calibri" panose="020F0502020204030204" pitchFamily="34" charset="0"/>
                          <a:cs typeface="Calibri" panose="020F0502020204030204" pitchFamily="34" charset="0"/>
                        </a:rPr>
                        <a:t>8.05% </a:t>
                      </a:r>
                      <a:r>
                        <a:rPr lang="en-US" sz="1400" dirty="0">
                          <a:solidFill>
                            <a:schemeClr val="tx1"/>
                          </a:solidFill>
                          <a:latin typeface="Calibri" panose="020F0502020204030204" pitchFamily="34" charset="0"/>
                          <a:cs typeface="Calibri" panose="020F0502020204030204" pitchFamily="34" charset="0"/>
                        </a:rPr>
                        <a:t>of household income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dirty="0">
                          <a:solidFill>
                            <a:schemeClr val="tx1"/>
                          </a:solidFill>
                          <a:latin typeface="Calibri" panose="020F0502020204030204" pitchFamily="34" charset="0"/>
                          <a:cs typeface="Calibri" panose="020F0502020204030204" pitchFamily="34" charset="0"/>
                        </a:rPr>
                        <a:t>G</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2734496587"/>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Hardships</a:t>
                      </a:r>
                      <a:r>
                        <a:rPr lang="en-US" sz="1400" b="1" baseline="0" dirty="0">
                          <a:solidFill>
                            <a:schemeClr val="tx1"/>
                          </a:solidFill>
                          <a:latin typeface="Calibri" panose="020F0502020204030204" pitchFamily="34" charset="0"/>
                          <a:cs typeface="Calibri" panose="020F0502020204030204" pitchFamily="34" charset="0"/>
                        </a:rPr>
                        <a:t>, including </a:t>
                      </a:r>
                      <a:r>
                        <a:rPr lang="en-US" sz="1400" b="1" dirty="0">
                          <a:solidFill>
                            <a:schemeClr val="tx1"/>
                          </a:solidFill>
                          <a:latin typeface="Calibri" panose="020F0502020204030204" pitchFamily="34" charset="0"/>
                          <a:cs typeface="Calibri" panose="020F0502020204030204" pitchFamily="34" charset="0"/>
                        </a:rPr>
                        <a:t>Resident of a state that did not expand Medicaid</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dirty="0">
                          <a:solidFill>
                            <a:schemeClr val="tx1"/>
                          </a:solidFill>
                          <a:latin typeface="Calibri" panose="020F0502020204030204" pitchFamily="34" charset="0"/>
                          <a:cs typeface="Calibri" panose="020F0502020204030204" pitchFamily="34" charset="0"/>
                        </a:rPr>
                        <a:t>G</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229252289"/>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Member of the tax household born or adopted or died during the year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lang="en-US" dirty="0">
                          <a:solidFill>
                            <a:schemeClr val="tx1"/>
                          </a:solidFill>
                          <a:latin typeface="Calibri" panose="020F0502020204030204" pitchFamily="34" charset="0"/>
                          <a:cs typeface="Calibri" panose="020F0502020204030204" pitchFamily="34" charset="0"/>
                        </a:rPr>
                        <a:t>H</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314917275"/>
                  </a:ext>
                </a:extLst>
              </a:tr>
            </a:tbl>
          </a:graphicData>
        </a:graphic>
      </p:graphicFrame>
    </p:spTree>
    <p:extLst>
      <p:ext uri="{BB962C8B-B14F-4D97-AF65-F5344CB8AC3E}">
        <p14:creationId xmlns:p14="http://schemas.microsoft.com/office/powerpoint/2010/main" val="1353201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776" y="89266"/>
            <a:ext cx="8686800" cy="533400"/>
          </a:xfrm>
        </p:spPr>
        <p:txBody>
          <a:bodyPr/>
          <a:lstStyle/>
          <a:p>
            <a:r>
              <a:rPr lang="en-US" dirty="0"/>
              <a:t>New General Hardship Exemptions* (Code 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707737"/>
              </p:ext>
            </p:extLst>
          </p:nvPr>
        </p:nvGraphicFramePr>
        <p:xfrm>
          <a:off x="240176" y="654268"/>
          <a:ext cx="8686800" cy="5849289"/>
        </p:xfrm>
        <a:graphic>
          <a:graphicData uri="http://schemas.openxmlformats.org/drawingml/2006/table">
            <a:tbl>
              <a:tblPr firstRow="1" bandRow="1">
                <a:tableStyleId>{17292A2E-F333-43FB-9621-5CBBE7FDCDCB}</a:tableStyleId>
              </a:tblPr>
              <a:tblGrid>
                <a:gridCol w="4257242">
                  <a:extLst>
                    <a:ext uri="{9D8B030D-6E8A-4147-A177-3AD203B41FA5}">
                      <a16:colId xmlns:a16="http://schemas.microsoft.com/office/drawing/2014/main" val="20000"/>
                    </a:ext>
                  </a:extLst>
                </a:gridCol>
                <a:gridCol w="4429558">
                  <a:extLst>
                    <a:ext uri="{9D8B030D-6E8A-4147-A177-3AD203B41FA5}">
                      <a16:colId xmlns:a16="http://schemas.microsoft.com/office/drawing/2014/main" val="1215732081"/>
                    </a:ext>
                  </a:extLst>
                </a:gridCol>
              </a:tblGrid>
              <a:tr h="404240">
                <a:tc gridSpan="2">
                  <a:txBody>
                    <a:bodyPr/>
                    <a:lstStyle/>
                    <a:p>
                      <a:r>
                        <a:rPr lang="en-US" sz="2000" i="1" dirty="0">
                          <a:latin typeface="Calibri" panose="020F0502020204030204" pitchFamily="34" charset="0"/>
                        </a:rPr>
                        <a:t>Did any of the following hardships prevent you from obtaining coverage?</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75000"/>
                      </a:schemeClr>
                    </a:solidFill>
                  </a:tcPr>
                </a:tc>
                <a:tc hMerge="1">
                  <a:txBody>
                    <a:bodyPr/>
                    <a:lstStyle/>
                    <a:p>
                      <a:endParaRPr lang="en-US" sz="2000" dirty="0">
                        <a:latin typeface="Calibri" panose="020F0502020204030204" pitchFamily="34" charset="0"/>
                      </a:endParaRPr>
                    </a:p>
                  </a:txBody>
                  <a:tcPr>
                    <a:solidFill>
                      <a:schemeClr val="accent4">
                        <a:lumMod val="75000"/>
                      </a:schemeClr>
                    </a:solidFill>
                  </a:tcPr>
                </a:tc>
                <a:extLst>
                  <a:ext uri="{0D108BD9-81ED-4DB2-BD59-A6C34878D82A}">
                    <a16:rowId xmlns:a16="http://schemas.microsoft.com/office/drawing/2014/main" val="10000"/>
                  </a:ext>
                </a:extLst>
              </a:tr>
              <a:tr h="4520489">
                <a:tc>
                  <a:txBody>
                    <a:bodyPr/>
                    <a:lstStyle/>
                    <a:p>
                      <a:pPr marL="228600" marR="0" lvl="0" indent="0" algn="ctr"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600" b="1" u="none" strike="noStrike" kern="1200" cap="none" spc="0" normalizeH="0" baseline="0" noProof="0" dirty="0">
                          <a:ln>
                            <a:noFill/>
                          </a:ln>
                          <a:effectLst/>
                          <a:uLnTx/>
                          <a:uFillTx/>
                        </a:rPr>
                        <a:t>Financial Hardship</a:t>
                      </a:r>
                      <a:endParaRPr kumimoji="0" lang="en-US" sz="1200" u="none" strike="noStrike" kern="1200" cap="none" spc="0" normalizeH="0" baseline="0" noProof="0" dirty="0">
                        <a:ln>
                          <a:noFill/>
                        </a:ln>
                        <a:effectLst/>
                        <a:uLnTx/>
                        <a:uFillTx/>
                      </a:endParaRP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were homeless</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were evicted or face eviction or foreclosure</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received a utility shut-off notice</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filed for bankruptcy</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had medical debt in the last 24 months</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had unexpected increases in expenses caring for ill, disabled or aging relative  </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You were determined ineligible for Medicaid in a state that did not expand Medicaid coverage </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You were without coverage while awaiting a decision on a marketplace appeal</a:t>
                      </a:r>
                    </a:p>
                    <a:p>
                      <a:pPr marL="228600" marR="0" lvl="0" indent="0" algn="ctr"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endParaRPr kumimoji="0" lang="en-US" sz="1200" b="1" u="none" strike="noStrike" kern="1200" cap="none" spc="0" normalizeH="0" baseline="0" noProof="0" dirty="0">
                        <a:ln>
                          <a:noFill/>
                        </a:ln>
                        <a:solidFill>
                          <a:schemeClr val="tx1"/>
                        </a:solidFill>
                        <a:effectLst/>
                        <a:uLnTx/>
                        <a:uFillTx/>
                        <a:latin typeface="+mn-lt"/>
                        <a:ea typeface="+mn-ea"/>
                        <a:cs typeface="+mn-cs"/>
                      </a:endParaRPr>
                    </a:p>
                    <a:p>
                      <a:pPr marL="228600" marR="0" lvl="0" indent="0" algn="ctr"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600" b="1" u="none" strike="noStrike" kern="1200" cap="none" spc="0" normalizeH="0" baseline="0" noProof="0" dirty="0">
                          <a:ln>
                            <a:noFill/>
                          </a:ln>
                          <a:solidFill>
                            <a:schemeClr val="tx1"/>
                          </a:solidFill>
                          <a:effectLst/>
                          <a:uLnTx/>
                          <a:uFillTx/>
                          <a:latin typeface="+mn-lt"/>
                          <a:ea typeface="+mn-ea"/>
                          <a:cs typeface="+mn-cs"/>
                        </a:rPr>
                        <a:t>Plan Choice Hardship</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You lived in a county with only one issuer offering coverage and can show that the lack of choice precluded enrollment**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95000"/>
                      </a:schemeClr>
                    </a:solidFill>
                  </a:tcPr>
                </a:tc>
                <a:tc>
                  <a:txBody>
                    <a:bodyPr/>
                    <a:lstStyle/>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All affordable plans provide abortion coverage contrary to your beliefs**</a:t>
                      </a:r>
                      <a:endParaRPr kumimoji="0" lang="en-US" sz="140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You experienced a personal circumstance that created a hardship, such as when no affordable plans provide access to needed specialty care** </a:t>
                      </a:r>
                    </a:p>
                    <a:p>
                      <a:pPr marL="228600" marR="0" lvl="0" indent="0" algn="ctr"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endParaRPr kumimoji="0" lang="en-US" sz="1200" b="1" u="none" strike="noStrike" kern="1200" cap="none" spc="0" normalizeH="0" baseline="0" noProof="0" dirty="0">
                        <a:ln>
                          <a:noFill/>
                        </a:ln>
                        <a:solidFill>
                          <a:schemeClr val="tx1"/>
                        </a:solidFill>
                        <a:effectLst/>
                        <a:uLnTx/>
                        <a:uFillTx/>
                        <a:latin typeface="+mn-lt"/>
                        <a:ea typeface="+mn-ea"/>
                        <a:cs typeface="+mn-cs"/>
                      </a:endParaRPr>
                    </a:p>
                    <a:p>
                      <a:pPr marL="228600" marR="0" lvl="0" indent="0" algn="ctr"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600" b="1" u="none" strike="noStrike" kern="1200" cap="none" spc="0" normalizeH="0" baseline="0" noProof="0" dirty="0">
                          <a:ln>
                            <a:noFill/>
                          </a:ln>
                          <a:solidFill>
                            <a:schemeClr val="tx1"/>
                          </a:solidFill>
                          <a:effectLst/>
                          <a:uLnTx/>
                          <a:uFillTx/>
                          <a:latin typeface="+mn-lt"/>
                          <a:ea typeface="+mn-ea"/>
                          <a:cs typeface="+mn-cs"/>
                        </a:rPr>
                        <a:t>Personal Hardship</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experienced a disaster that resulted in significant property damage</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experienced domestic violence </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A close family member died </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Your child was denied Medicaid or CHIP and another person is required by court order to provide coverage for the child</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You experienced another hardship that prevented you from obtaining coverage  </a:t>
                      </a:r>
                      <a:endParaRPr kumimoji="0" lang="en-US" sz="1400" b="0" i="1"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98115">
                <a:tc gridSpan="2">
                  <a:txBody>
                    <a:bodyPr/>
                    <a:lstStyle/>
                    <a:p>
                      <a:pPr marL="111125" marR="0" lvl="0" indent="-111125" algn="l"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200" u="none" strike="noStrike" kern="1200" cap="none" spc="0" normalizeH="0" baseline="0" noProof="0" dirty="0">
                          <a:ln>
                            <a:noFill/>
                          </a:ln>
                          <a:effectLst/>
                          <a:uLnTx/>
                          <a:uFillTx/>
                          <a:latin typeface="Franklin Gothic Book" panose="020B0503020102020204" pitchFamily="34" charset="0"/>
                        </a:rPr>
                        <a:t>*Most of these exemptions were formerly claimed by submitting a marketplace application. The exemption is valid for the month(s) of the hardship and the month before and after. </a:t>
                      </a:r>
                    </a:p>
                    <a:p>
                      <a:pPr marL="111125" marR="0" lvl="0" indent="-111125" algn="l"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200" u="none" strike="noStrike" kern="1200" cap="none" spc="0" normalizeH="0" baseline="0" noProof="0" dirty="0">
                          <a:ln>
                            <a:noFill/>
                          </a:ln>
                          <a:effectLst/>
                          <a:uLnTx/>
                          <a:uFillTx/>
                          <a:latin typeface="Franklin Gothic Book" panose="020B0503020102020204" pitchFamily="34" charset="0"/>
                        </a:rPr>
                        <a:t>**New hardships</a:t>
                      </a:r>
                    </a:p>
                    <a:p>
                      <a:pPr marL="111125" marR="0" lvl="0" indent="-111125" algn="l"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200" u="none" strike="noStrike" kern="1200" cap="none" spc="0" normalizeH="0" baseline="0" noProof="0" dirty="0">
                          <a:ln>
                            <a:noFill/>
                          </a:ln>
                          <a:effectLst/>
                          <a:uLnTx/>
                          <a:uFillTx/>
                          <a:latin typeface="Franklin Gothic Book" panose="020B0503020102020204" pitchFamily="34" charset="0"/>
                        </a:rPr>
                        <a:t>Burden of proof:  No specific proof is needed but it’s always advisable to keep something in the taxpayer’s record  </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hMerge="1">
                  <a:txBody>
                    <a:bodyPr/>
                    <a:lstStyle/>
                    <a:p>
                      <a:pPr marL="573088" marR="0" lvl="0" indent="-344488" algn="l"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1228163042"/>
                  </a:ext>
                </a:extLst>
              </a:tr>
            </a:tbl>
          </a:graphicData>
        </a:graphic>
      </p:graphicFrame>
      <p:sp>
        <p:nvSpPr>
          <p:cNvPr id="5" name="Slide Number Placeholder 4"/>
          <p:cNvSpPr>
            <a:spLocks noGrp="1"/>
          </p:cNvSpPr>
          <p:nvPr>
            <p:ph type="sldNum" sz="quarter" idx="12"/>
          </p:nvPr>
        </p:nvSpPr>
        <p:spPr/>
        <p:txBody>
          <a:bodyPr/>
          <a:lstStyle/>
          <a:p>
            <a:pPr algn="r"/>
            <a:fld id="{7FFE15FC-A8B6-4718-BABB-4F5309630F6C}" type="slidenum">
              <a:rPr lang="en-US" smtClean="0"/>
              <a:pPr algn="r"/>
              <a:t>14</a:t>
            </a:fld>
            <a:endParaRPr lang="en-US" dirty="0"/>
          </a:p>
        </p:txBody>
      </p:sp>
    </p:spTree>
    <p:extLst>
      <p:ext uri="{BB962C8B-B14F-4D97-AF65-F5344CB8AC3E}">
        <p14:creationId xmlns:p14="http://schemas.microsoft.com/office/powerpoint/2010/main" val="119731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132A-AC6B-42F7-B4F4-8DEEF596396D}"/>
              </a:ext>
            </a:extLst>
          </p:cNvPr>
          <p:cNvSpPr>
            <a:spLocks noGrp="1"/>
          </p:cNvSpPr>
          <p:nvPr>
            <p:ph type="title"/>
          </p:nvPr>
        </p:nvSpPr>
        <p:spPr/>
        <p:txBody>
          <a:bodyPr/>
          <a:lstStyle/>
          <a:p>
            <a:r>
              <a:rPr lang="en-US" dirty="0"/>
              <a:t>New General Hardship Exemptions* (Code G) </a:t>
            </a:r>
          </a:p>
        </p:txBody>
      </p:sp>
      <p:pic>
        <p:nvPicPr>
          <p:cNvPr id="6" name="Content Placeholder 5">
            <a:extLst>
              <a:ext uri="{FF2B5EF4-FFF2-40B4-BE49-F238E27FC236}">
                <a16:creationId xmlns:a16="http://schemas.microsoft.com/office/drawing/2014/main" id="{F1D36407-8D7A-4958-93FA-658813A6E0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9430" y="953563"/>
            <a:ext cx="6781376" cy="4697385"/>
          </a:xfrm>
        </p:spPr>
      </p:pic>
      <p:sp>
        <p:nvSpPr>
          <p:cNvPr id="4" name="Slide Number Placeholder 3">
            <a:extLst>
              <a:ext uri="{FF2B5EF4-FFF2-40B4-BE49-F238E27FC236}">
                <a16:creationId xmlns:a16="http://schemas.microsoft.com/office/drawing/2014/main" id="{97D9E77D-FEE0-4576-A249-83A5FBC843CC}"/>
              </a:ext>
            </a:extLst>
          </p:cNvPr>
          <p:cNvSpPr>
            <a:spLocks noGrp="1"/>
          </p:cNvSpPr>
          <p:nvPr>
            <p:ph type="sldNum" sz="quarter" idx="12"/>
          </p:nvPr>
        </p:nvSpPr>
        <p:spPr/>
        <p:txBody>
          <a:bodyPr/>
          <a:lstStyle/>
          <a:p>
            <a:pPr algn="r"/>
            <a:fld id="{7FFE15FC-A8B6-4718-BABB-4F5309630F6C}" type="slidenum">
              <a:rPr lang="en-US" smtClean="0"/>
              <a:pPr algn="r"/>
              <a:t>15</a:t>
            </a:fld>
            <a:endParaRPr lang="en-US" dirty="0"/>
          </a:p>
        </p:txBody>
      </p:sp>
      <p:sp>
        <p:nvSpPr>
          <p:cNvPr id="7" name="Rectangle 6">
            <a:extLst>
              <a:ext uri="{FF2B5EF4-FFF2-40B4-BE49-F238E27FC236}">
                <a16:creationId xmlns:a16="http://schemas.microsoft.com/office/drawing/2014/main" id="{523FD103-203F-443B-838B-8AB7A1760F83}"/>
              </a:ext>
            </a:extLst>
          </p:cNvPr>
          <p:cNvSpPr/>
          <p:nvPr/>
        </p:nvSpPr>
        <p:spPr>
          <a:xfrm>
            <a:off x="688305" y="5670376"/>
            <a:ext cx="8138160" cy="307777"/>
          </a:xfrm>
          <a:prstGeom prst="rect">
            <a:avLst/>
          </a:prstGeom>
        </p:spPr>
        <p:txBody>
          <a:bodyPr wrap="square">
            <a:spAutoFit/>
          </a:bodyPr>
          <a:lstStyle/>
          <a:p>
            <a:r>
              <a:rPr lang="en-US" sz="1400" dirty="0">
                <a:latin typeface="Franklin Gothic Book" panose="020B0503020102020204" pitchFamily="34" charset="0"/>
              </a:rPr>
              <a:t>https://www.kff.org/health-reform/issue-brief/insurer-participation-on-aca-marketplaces-2014-2019/</a:t>
            </a:r>
          </a:p>
        </p:txBody>
      </p:sp>
      <p:sp>
        <p:nvSpPr>
          <p:cNvPr id="8" name="Rectangle: Rounded Corners 7">
            <a:extLst>
              <a:ext uri="{FF2B5EF4-FFF2-40B4-BE49-F238E27FC236}">
                <a16:creationId xmlns:a16="http://schemas.microsoft.com/office/drawing/2014/main" id="{B0165135-35D3-45BC-ABDA-A04AE28CA244}"/>
              </a:ext>
            </a:extLst>
          </p:cNvPr>
          <p:cNvSpPr/>
          <p:nvPr/>
        </p:nvSpPr>
        <p:spPr>
          <a:xfrm>
            <a:off x="1279878" y="1343771"/>
            <a:ext cx="715899" cy="37649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882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Short Coverage Gap</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16</a:t>
            </a:fld>
            <a:endParaRPr lang="en-US" dirty="0"/>
          </a:p>
        </p:txBody>
      </p:sp>
      <p:sp>
        <p:nvSpPr>
          <p:cNvPr id="3" name="Rectangle 2"/>
          <p:cNvSpPr/>
          <p:nvPr/>
        </p:nvSpPr>
        <p:spPr>
          <a:xfrm>
            <a:off x="308608" y="1429515"/>
            <a:ext cx="8439245" cy="4886297"/>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marL="237744" indent="-237744">
              <a:spcBef>
                <a:spcPts val="300"/>
              </a:spcBef>
              <a:spcAft>
                <a:spcPts val="0"/>
              </a:spcAft>
              <a:buClr>
                <a:schemeClr val="tx2">
                  <a:lumMod val="60000"/>
                  <a:lumOff val="40000"/>
                </a:schemeClr>
              </a:buClr>
              <a:buFont typeface="Arial" panose="020B0604020202020204" pitchFamily="34" charset="0"/>
              <a:buChar char="•"/>
            </a:pPr>
            <a:endParaRPr lang="en-US" sz="1000" b="1" dirty="0">
              <a:solidFill>
                <a:schemeClr val="tx1"/>
              </a:solidFill>
              <a:latin typeface="Franklin Gothic Book" panose="020B0503020102020204" pitchFamily="34" charset="0"/>
            </a:endParaRPr>
          </a:p>
          <a:p>
            <a:pPr marL="237744" indent="-237744">
              <a:spcBef>
                <a:spcPts val="300"/>
              </a:spcBef>
              <a:spcAft>
                <a:spcPts val="0"/>
              </a:spcAft>
              <a:buClr>
                <a:schemeClr val="tx2">
                  <a:lumMod val="60000"/>
                  <a:lumOff val="40000"/>
                </a:schemeClr>
              </a:buClr>
              <a:buFont typeface="Arial" panose="020B0604020202020204" pitchFamily="34" charset="0"/>
              <a:buChar char="•"/>
            </a:pPr>
            <a:r>
              <a:rPr lang="en-US" sz="1600" b="1" dirty="0">
                <a:solidFill>
                  <a:schemeClr val="tx1"/>
                </a:solidFill>
                <a:latin typeface="Franklin Gothic Book" panose="020B0503020102020204" pitchFamily="34" charset="0"/>
              </a:rPr>
              <a:t>A coverage gap of </a:t>
            </a:r>
            <a:r>
              <a:rPr lang="en-US" sz="1600" b="1" i="1" dirty="0">
                <a:solidFill>
                  <a:schemeClr val="tx1"/>
                </a:solidFill>
                <a:latin typeface="Franklin Gothic Book" panose="020B0503020102020204" pitchFamily="34" charset="0"/>
              </a:rPr>
              <a:t>less than </a:t>
            </a:r>
            <a:r>
              <a:rPr lang="en-US" sz="1600" b="1" dirty="0">
                <a:solidFill>
                  <a:schemeClr val="tx1"/>
                </a:solidFill>
                <a:latin typeface="Franklin Gothic Book" panose="020B0503020102020204" pitchFamily="34" charset="0"/>
              </a:rPr>
              <a:t>3 months (so, 1 or 2 months)</a:t>
            </a:r>
            <a:r>
              <a:rPr lang="en-US" sz="1600" dirty="0">
                <a:solidFill>
                  <a:schemeClr val="tx1"/>
                </a:solidFill>
                <a:latin typeface="Franklin Gothic Book" panose="020B0503020102020204" pitchFamily="34" charset="0"/>
              </a:rPr>
              <a:t>.  If the coverage gap is 3 months or longer, none of the months in the gap qualify for exemption. Apply to the first gap in coverage.</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If Bob is uninsured January 1 to March 31, the exemption does not apply to </a:t>
            </a:r>
            <a:r>
              <a:rPr lang="en-US" sz="1400" i="1" dirty="0">
                <a:solidFill>
                  <a:schemeClr val="tx1"/>
                </a:solidFill>
                <a:latin typeface="Franklin Gothic Book" panose="020B0503020102020204" pitchFamily="34" charset="0"/>
              </a:rPr>
              <a:t>any</a:t>
            </a:r>
            <a:r>
              <a:rPr lang="en-US" sz="1400" dirty="0">
                <a:solidFill>
                  <a:schemeClr val="tx1"/>
                </a:solidFill>
                <a:latin typeface="Franklin Gothic Book" panose="020B0503020102020204" pitchFamily="34" charset="0"/>
              </a:rPr>
              <a:t> of those months because the gap is not </a:t>
            </a:r>
            <a:r>
              <a:rPr lang="en-US" sz="1400" i="1" dirty="0">
                <a:solidFill>
                  <a:schemeClr val="tx1"/>
                </a:solidFill>
                <a:latin typeface="Franklin Gothic Book" panose="020B0503020102020204" pitchFamily="34" charset="0"/>
              </a:rPr>
              <a:t>less than </a:t>
            </a:r>
            <a:r>
              <a:rPr lang="en-US" sz="1400" dirty="0">
                <a:solidFill>
                  <a:schemeClr val="tx1"/>
                </a:solidFill>
                <a:latin typeface="Franklin Gothic Book" panose="020B0503020102020204" pitchFamily="34" charset="0"/>
              </a:rPr>
              <a:t>3 months. </a:t>
            </a:r>
          </a:p>
          <a:p>
            <a:pPr marL="225425" indent="-225425">
              <a:spcBef>
                <a:spcPts val="300"/>
              </a:spcBef>
              <a:buClr>
                <a:schemeClr val="tx2">
                  <a:lumMod val="60000"/>
                  <a:lumOff val="40000"/>
                </a:schemeClr>
              </a:buClr>
              <a:buFont typeface="Arial"/>
              <a:buChar char="•"/>
            </a:pPr>
            <a:endParaRPr lang="en-US" sz="1000" b="1" dirty="0">
              <a:solidFill>
                <a:schemeClr val="tx1"/>
              </a:solidFill>
              <a:latin typeface="Franklin Gothic Book" panose="020B0503020102020204" pitchFamily="34" charset="0"/>
            </a:endParaRPr>
          </a:p>
          <a:p>
            <a:pPr marL="225425" indent="-225425">
              <a:spcBef>
                <a:spcPts val="300"/>
              </a:spcBef>
              <a:buClr>
                <a:schemeClr val="tx2">
                  <a:lumMod val="60000"/>
                  <a:lumOff val="40000"/>
                </a:schemeClr>
              </a:buClr>
              <a:buFont typeface="Arial"/>
              <a:buChar char="•"/>
            </a:pPr>
            <a:r>
              <a:rPr lang="en-US" sz="1600" b="1" dirty="0">
                <a:solidFill>
                  <a:schemeClr val="tx1"/>
                </a:solidFill>
                <a:latin typeface="Franklin Gothic Book" panose="020B0503020102020204" pitchFamily="34" charset="0"/>
              </a:rPr>
              <a:t>Months covered by another exemption are treated like months with coverage. </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 Bob has coverage January to March, is uninsured in April and May, and is eligible for the affordability exemption June to December. Even though Bob was uninsured April to December, he is eligible for a short gap exemption for April and May.</a:t>
            </a:r>
            <a:endParaRPr lang="en-US" sz="1000"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endParaRPr lang="en-US" sz="1000" dirty="0">
              <a:solidFill>
                <a:schemeClr val="tx1"/>
              </a:solidFill>
              <a:latin typeface="Franklin Gothic Book" panose="020B0503020102020204" pitchFamily="34" charset="0"/>
            </a:endParaRPr>
          </a:p>
          <a:p>
            <a:pPr marL="237744" indent="-237744">
              <a:spcBef>
                <a:spcPts val="300"/>
              </a:spcBef>
              <a:spcAft>
                <a:spcPts val="0"/>
              </a:spcAft>
              <a:buClr>
                <a:schemeClr val="tx2">
                  <a:lumMod val="60000"/>
                  <a:lumOff val="40000"/>
                </a:schemeClr>
              </a:buClr>
              <a:buFont typeface="Arial" panose="020B0604020202020204" pitchFamily="34" charset="0"/>
              <a:buChar char="•"/>
            </a:pPr>
            <a:r>
              <a:rPr lang="en-US" sz="1600" b="1" dirty="0">
                <a:solidFill>
                  <a:schemeClr val="tx1"/>
                </a:solidFill>
                <a:latin typeface="Franklin Gothic Book" panose="020B0503020102020204" pitchFamily="34" charset="0"/>
              </a:rPr>
              <a:t>There is a look-back. </a:t>
            </a:r>
            <a:r>
              <a:rPr lang="en-US" sz="1600" dirty="0">
                <a:solidFill>
                  <a:schemeClr val="tx1"/>
                </a:solidFill>
                <a:latin typeface="Franklin Gothic Book" panose="020B0503020102020204" pitchFamily="34" charset="0"/>
              </a:rPr>
              <a:t>Consecutive uninsured months at the end of 2017 count toward a gap at the start of 2018; uninsured months in 2019 do not. </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If Bob is uninsured Dec 2017, Jan and Feb 2018, he doesn’t qualify for this exemption in 2018 because the gap is not less than 3 months.</a:t>
            </a:r>
            <a:r>
              <a:rPr lang="en-US" sz="1600" dirty="0">
                <a:solidFill>
                  <a:schemeClr val="tx1"/>
                </a:solidFill>
                <a:latin typeface="Franklin Gothic Book" panose="020B0503020102020204" pitchFamily="34" charset="0"/>
              </a:rPr>
              <a:t>  </a:t>
            </a:r>
          </a:p>
        </p:txBody>
      </p:sp>
      <p:graphicFrame>
        <p:nvGraphicFramePr>
          <p:cNvPr id="5" name="Table 4">
            <a:extLst>
              <a:ext uri="{FF2B5EF4-FFF2-40B4-BE49-F238E27FC236}">
                <a16:creationId xmlns:a16="http://schemas.microsoft.com/office/drawing/2014/main" id="{BE0FB1DE-DD48-4F68-A3EE-E8F1CF626781}"/>
              </a:ext>
            </a:extLst>
          </p:cNvPr>
          <p:cNvGraphicFramePr>
            <a:graphicFrameLocks noGrp="1"/>
          </p:cNvGraphicFramePr>
          <p:nvPr>
            <p:extLst>
              <p:ext uri="{D42A27DB-BD31-4B8C-83A1-F6EECF244321}">
                <p14:modId xmlns:p14="http://schemas.microsoft.com/office/powerpoint/2010/main" val="564318127"/>
              </p:ext>
            </p:extLst>
          </p:nvPr>
        </p:nvGraphicFramePr>
        <p:xfrm>
          <a:off x="308609" y="955675"/>
          <a:ext cx="8439244" cy="518160"/>
        </p:xfrm>
        <a:graphic>
          <a:graphicData uri="http://schemas.openxmlformats.org/drawingml/2006/table">
            <a:tbl>
              <a:tblPr firstRow="1" bandRow="1">
                <a:tableStyleId>{1E171933-4619-4E11-9A3F-F7608DF75F80}</a:tableStyleId>
              </a:tblPr>
              <a:tblGrid>
                <a:gridCol w="7492028">
                  <a:extLst>
                    <a:ext uri="{9D8B030D-6E8A-4147-A177-3AD203B41FA5}">
                      <a16:colId xmlns:a16="http://schemas.microsoft.com/office/drawing/2014/main" val="1725333031"/>
                    </a:ext>
                  </a:extLst>
                </a:gridCol>
                <a:gridCol w="947216">
                  <a:extLst>
                    <a:ext uri="{9D8B030D-6E8A-4147-A177-3AD203B41FA5}">
                      <a16:colId xmlns:a16="http://schemas.microsoft.com/office/drawing/2014/main" val="3014133639"/>
                    </a:ext>
                  </a:extLst>
                </a:gridCol>
              </a:tblGrid>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Short coverage gap </a:t>
                      </a:r>
                      <a:r>
                        <a:rPr lang="en-US" sz="1600" b="0" dirty="0">
                          <a:solidFill>
                            <a:schemeClr val="tx1"/>
                          </a:solidFill>
                        </a:rPr>
                        <a:t>– Uninsured for less than 3 consecutive months</a:t>
                      </a:r>
                    </a:p>
                  </a:txBody>
                  <a:tcPr anchor="ctr">
                    <a:solidFill>
                      <a:schemeClr val="accent4">
                        <a:lumMod val="20000"/>
                        <a:lumOff val="80000"/>
                      </a:schemeClr>
                    </a:solidFill>
                  </a:tcPr>
                </a:tc>
                <a:tc>
                  <a:txBody>
                    <a:bodyPr/>
                    <a:lstStyle/>
                    <a:p>
                      <a:pPr algn="ctr"/>
                      <a:r>
                        <a:rPr lang="en-US" sz="1600" dirty="0">
                          <a:solidFill>
                            <a:schemeClr val="tx1"/>
                          </a:solidFill>
                        </a:rPr>
                        <a:t>B</a:t>
                      </a:r>
                    </a:p>
                  </a:txBody>
                  <a:tcPr anchor="ctr">
                    <a:solidFill>
                      <a:schemeClr val="accent4">
                        <a:lumMod val="20000"/>
                        <a:lumOff val="80000"/>
                      </a:schemeClr>
                    </a:solidFill>
                  </a:tcPr>
                </a:tc>
                <a:extLst>
                  <a:ext uri="{0D108BD9-81ED-4DB2-BD59-A6C34878D82A}">
                    <a16:rowId xmlns:a16="http://schemas.microsoft.com/office/drawing/2014/main" val="3414792858"/>
                  </a:ext>
                </a:extLst>
              </a:tr>
            </a:tbl>
          </a:graphicData>
        </a:graphic>
      </p:graphicFrame>
    </p:spTree>
    <p:extLst>
      <p:ext uri="{BB962C8B-B14F-4D97-AF65-F5344CB8AC3E}">
        <p14:creationId xmlns:p14="http://schemas.microsoft.com/office/powerpoint/2010/main" val="230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7668"/>
            <a:ext cx="8492611" cy="516966"/>
          </a:xfrm>
        </p:spPr>
        <p:txBody>
          <a:bodyPr/>
          <a:lstStyle/>
          <a:p>
            <a:r>
              <a:rPr lang="en-US" dirty="0"/>
              <a:t>IRS Exemptions: Certain Noncitizens</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17</a:t>
            </a:fld>
            <a:endParaRPr lang="en-US" dirty="0"/>
          </a:p>
        </p:txBody>
      </p:sp>
      <p:sp>
        <p:nvSpPr>
          <p:cNvPr id="18" name="Rectangle 17"/>
          <p:cNvSpPr/>
          <p:nvPr/>
        </p:nvSpPr>
        <p:spPr>
          <a:xfrm>
            <a:off x="272999" y="1371773"/>
            <a:ext cx="8498594" cy="4862269"/>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lvl="0" defTabSz="457200">
              <a:spcBef>
                <a:spcPct val="20000"/>
              </a:spcBef>
              <a:buClr>
                <a:srgbClr val="1F497D">
                  <a:lumMod val="60000"/>
                  <a:lumOff val="40000"/>
                </a:srgbClr>
              </a:buClr>
            </a:pPr>
            <a:r>
              <a:rPr lang="en-US" sz="1600" b="1" dirty="0">
                <a:solidFill>
                  <a:schemeClr val="tx1"/>
                </a:solidFill>
                <a:latin typeface="Franklin Gothic Book" panose="020B0503020102020204" pitchFamily="34" charset="0"/>
              </a:rPr>
              <a:t>This exemption applies to:</a:t>
            </a:r>
          </a:p>
          <a:p>
            <a:pPr marL="233363" lvl="0" indent="-233363"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Individuals who are not U.S. citizens, nationals or lawfully present (i.e., undocumented immigrants)</a:t>
            </a:r>
          </a:p>
          <a:p>
            <a:pPr marL="233363" lvl="0" indent="-233363"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Some other </a:t>
            </a:r>
            <a:r>
              <a:rPr lang="en-US" sz="1600" dirty="0">
                <a:solidFill>
                  <a:srgbClr val="000000"/>
                </a:solidFill>
                <a:latin typeface="Franklin Gothic Book" panose="020B0503020102020204" pitchFamily="34" charset="0"/>
              </a:rPr>
              <a:t>citizens living outside </a:t>
            </a:r>
            <a:r>
              <a:rPr lang="en-US" sz="1600" dirty="0">
                <a:solidFill>
                  <a:schemeClr val="tx1"/>
                </a:solidFill>
                <a:latin typeface="Franklin Gothic Book" panose="020B0503020102020204" pitchFamily="34" charset="0"/>
              </a:rPr>
              <a:t>of the U.S., residents of territories, and 1040NR (or 1040NR-EZ) filers.</a:t>
            </a:r>
          </a:p>
          <a:p>
            <a:pPr marL="233363" indent="-233363" defTabSz="457200">
              <a:spcBef>
                <a:spcPct val="20000"/>
              </a:spcBef>
              <a:buClr>
                <a:srgbClr val="1F497D">
                  <a:lumMod val="60000"/>
                  <a:lumOff val="40000"/>
                </a:srgbClr>
              </a:buClr>
              <a:buFont typeface="Arial"/>
              <a:buChar char="•"/>
            </a:pPr>
            <a:endParaRPr lang="en-US" sz="1600" b="1" u="sng" dirty="0">
              <a:solidFill>
                <a:schemeClr val="tx1"/>
              </a:solidFill>
              <a:latin typeface="Franklin Gothic Book" panose="020B0503020102020204" pitchFamily="34" charset="0"/>
            </a:endParaRPr>
          </a:p>
          <a:p>
            <a:pPr defTabSz="457200">
              <a:spcBef>
                <a:spcPct val="20000"/>
              </a:spcBef>
              <a:buClr>
                <a:srgbClr val="1F497D">
                  <a:lumMod val="60000"/>
                  <a:lumOff val="40000"/>
                </a:srgbClr>
              </a:buClr>
            </a:pPr>
            <a:r>
              <a:rPr lang="en-US" sz="1600" b="1" i="1" dirty="0">
                <a:solidFill>
                  <a:schemeClr val="tx1"/>
                </a:solidFill>
                <a:latin typeface="Franklin Gothic Book" panose="020B0503020102020204" pitchFamily="34" charset="0"/>
              </a:rPr>
              <a:t>How do I identify someone who is eligible for this exemption? </a:t>
            </a:r>
          </a:p>
          <a:p>
            <a:pPr marL="233363" indent="-233363"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Consult the list of immigration statuses that qualify a person for help with health costs. If the person’s status is </a:t>
            </a:r>
            <a:r>
              <a:rPr lang="en-US" sz="1600" u="sng" dirty="0">
                <a:solidFill>
                  <a:schemeClr val="tx1"/>
                </a:solidFill>
                <a:latin typeface="Franklin Gothic Book" panose="020B0503020102020204" pitchFamily="34" charset="0"/>
              </a:rPr>
              <a:t>not</a:t>
            </a:r>
            <a:r>
              <a:rPr lang="en-US" sz="1600" dirty="0">
                <a:solidFill>
                  <a:schemeClr val="tx1"/>
                </a:solidFill>
                <a:latin typeface="Franklin Gothic Book" panose="020B0503020102020204" pitchFamily="34" charset="0"/>
              </a:rPr>
              <a:t> on this list, they are eligible for this exemption. </a:t>
            </a:r>
          </a:p>
          <a:p>
            <a:pPr marL="233363" indent="-233363" defTabSz="457200">
              <a:spcBef>
                <a:spcPct val="20000"/>
              </a:spcBef>
              <a:buClr>
                <a:srgbClr val="1F497D">
                  <a:lumMod val="60000"/>
                  <a:lumOff val="40000"/>
                </a:srgbClr>
              </a:buClr>
              <a:buFont typeface="Arial"/>
              <a:buChar char="•"/>
            </a:pPr>
            <a:r>
              <a:rPr lang="en-US" sz="1600" dirty="0">
                <a:solidFill>
                  <a:schemeClr val="accent4">
                    <a:lumMod val="60000"/>
                    <a:lumOff val="40000"/>
                  </a:schemeClr>
                </a:solidFill>
                <a:latin typeface="Franklin Gothic Book" panose="020B0503020102020204" pitchFamily="34" charset="0"/>
                <a:hlinkClick r:id="rId2"/>
              </a:rPr>
              <a:t>https://www.healthcare.gov/immigrants/immigration-status/</a:t>
            </a:r>
            <a:endParaRPr lang="en-US" sz="1600" dirty="0">
              <a:solidFill>
                <a:schemeClr val="accent4">
                  <a:lumMod val="60000"/>
                  <a:lumOff val="40000"/>
                </a:schemeClr>
              </a:solidFill>
              <a:latin typeface="Franklin Gothic Book" panose="020B0503020102020204" pitchFamily="34" charset="0"/>
            </a:endParaRPr>
          </a:p>
          <a:p>
            <a:pPr defTabSz="457200">
              <a:spcBef>
                <a:spcPct val="20000"/>
              </a:spcBef>
              <a:buClr>
                <a:srgbClr val="1F497D">
                  <a:lumMod val="60000"/>
                  <a:lumOff val="40000"/>
                </a:srgbClr>
              </a:buClr>
            </a:pPr>
            <a:endParaRPr lang="en-US" sz="1600" dirty="0">
              <a:solidFill>
                <a:schemeClr val="tx1"/>
              </a:solidFill>
              <a:latin typeface="Franklin Gothic Book" panose="020B0503020102020204" pitchFamily="34" charset="0"/>
            </a:endParaRPr>
          </a:p>
          <a:p>
            <a:pPr defTabSz="457200">
              <a:spcBef>
                <a:spcPct val="20000"/>
              </a:spcBef>
              <a:buClr>
                <a:srgbClr val="1F497D">
                  <a:lumMod val="60000"/>
                  <a:lumOff val="40000"/>
                </a:srgbClr>
              </a:buClr>
            </a:pPr>
            <a:r>
              <a:rPr lang="en-US" sz="1600" b="1" i="1" dirty="0">
                <a:solidFill>
                  <a:schemeClr val="tx1"/>
                </a:solidFill>
                <a:latin typeface="Franklin Gothic Book" panose="020B0503020102020204" pitchFamily="34" charset="0"/>
              </a:rPr>
              <a:t>Does everyone with an ITIN get this exemption?</a:t>
            </a:r>
          </a:p>
          <a:p>
            <a:pPr marL="285750" indent="-285750"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Many people with ITINs will be eligible for this exemption. </a:t>
            </a:r>
          </a:p>
          <a:p>
            <a:pPr marL="285750" indent="-285750"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Some people with SSNs are eligible, too. </a:t>
            </a:r>
          </a:p>
          <a:p>
            <a:pPr marL="742950" lvl="1" indent="-285750" defTabSz="457200">
              <a:spcBef>
                <a:spcPct val="20000"/>
              </a:spcBef>
              <a:buClr>
                <a:srgbClr val="1F497D">
                  <a:lumMod val="60000"/>
                  <a:lumOff val="40000"/>
                </a:srgbClr>
              </a:buClr>
              <a:buFont typeface="Arial"/>
              <a:buChar char="•"/>
            </a:pPr>
            <a:r>
              <a:rPr lang="en-US" sz="1400" b="1" i="1" dirty="0">
                <a:solidFill>
                  <a:schemeClr val="tx1"/>
                </a:solidFill>
                <a:latin typeface="Franklin Gothic Book" panose="020B0503020102020204" pitchFamily="34" charset="0"/>
              </a:rPr>
              <a:t>Example:</a:t>
            </a:r>
            <a:r>
              <a:rPr lang="en-US" sz="1400" dirty="0">
                <a:solidFill>
                  <a:schemeClr val="tx1"/>
                </a:solidFill>
                <a:latin typeface="Franklin Gothic Book" panose="020B0503020102020204" pitchFamily="34" charset="0"/>
              </a:rPr>
              <a:t>  A lawful social security number but not an eligible immigration status. E.g., a person who is a Deferred Action for Childhood Arrivals (DACA) grantee (“Dreamer”) can claim the exemption, despite having an SSN.</a:t>
            </a:r>
          </a:p>
          <a:p>
            <a:pPr marL="233363" lvl="0" indent="-233363" defTabSz="457200">
              <a:spcBef>
                <a:spcPct val="20000"/>
              </a:spcBef>
              <a:buClr>
                <a:srgbClr val="1F497D">
                  <a:lumMod val="60000"/>
                  <a:lumOff val="40000"/>
                </a:srgbClr>
              </a:buClr>
              <a:buFont typeface="Arial"/>
              <a:buChar char="•"/>
            </a:pPr>
            <a:endParaRPr lang="en-US" sz="1600" dirty="0">
              <a:solidFill>
                <a:schemeClr val="tx1"/>
              </a:solidFill>
              <a:latin typeface="Franklin Gothic Book" panose="020B0503020102020204" pitchFamily="34" charset="0"/>
            </a:endParaRPr>
          </a:p>
        </p:txBody>
      </p:sp>
      <p:graphicFrame>
        <p:nvGraphicFramePr>
          <p:cNvPr id="3" name="Table 2">
            <a:extLst>
              <a:ext uri="{FF2B5EF4-FFF2-40B4-BE49-F238E27FC236}">
                <a16:creationId xmlns:a16="http://schemas.microsoft.com/office/drawing/2014/main" id="{8E6C7B0A-E4CE-438C-A5EA-21BC7FE78CC5}"/>
              </a:ext>
            </a:extLst>
          </p:cNvPr>
          <p:cNvGraphicFramePr>
            <a:graphicFrameLocks noGrp="1"/>
          </p:cNvGraphicFramePr>
          <p:nvPr>
            <p:extLst>
              <p:ext uri="{D42A27DB-BD31-4B8C-83A1-F6EECF244321}">
                <p14:modId xmlns:p14="http://schemas.microsoft.com/office/powerpoint/2010/main" val="975179812"/>
              </p:ext>
            </p:extLst>
          </p:nvPr>
        </p:nvGraphicFramePr>
        <p:xfrm>
          <a:off x="272999" y="792653"/>
          <a:ext cx="8498594" cy="579120"/>
        </p:xfrm>
        <a:graphic>
          <a:graphicData uri="http://schemas.openxmlformats.org/drawingml/2006/table">
            <a:tbl>
              <a:tblPr firstRow="1" bandRow="1">
                <a:tableStyleId>{1E171933-4619-4E11-9A3F-F7608DF75F80}</a:tableStyleId>
              </a:tblPr>
              <a:tblGrid>
                <a:gridCol w="7544717">
                  <a:extLst>
                    <a:ext uri="{9D8B030D-6E8A-4147-A177-3AD203B41FA5}">
                      <a16:colId xmlns:a16="http://schemas.microsoft.com/office/drawing/2014/main" val="1737966166"/>
                    </a:ext>
                  </a:extLst>
                </a:gridCol>
                <a:gridCol w="953877">
                  <a:extLst>
                    <a:ext uri="{9D8B030D-6E8A-4147-A177-3AD203B41FA5}">
                      <a16:colId xmlns:a16="http://schemas.microsoft.com/office/drawing/2014/main" val="2593484188"/>
                    </a:ext>
                  </a:extLst>
                </a:gridCol>
              </a:tblGrid>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Citizens living abroad and certain noncitizens </a:t>
                      </a:r>
                      <a:r>
                        <a:rPr lang="en-US" sz="1600" b="0" dirty="0">
                          <a:solidFill>
                            <a:schemeClr val="tx1"/>
                          </a:solidFill>
                        </a:rPr>
                        <a:t>– Includes people who are not lawfully present</a:t>
                      </a:r>
                    </a:p>
                  </a:txBody>
                  <a:tcPr anchor="ctr">
                    <a:solidFill>
                      <a:schemeClr val="accent4">
                        <a:lumMod val="20000"/>
                        <a:lumOff val="80000"/>
                      </a:schemeClr>
                    </a:solidFill>
                  </a:tcPr>
                </a:tc>
                <a:tc>
                  <a:txBody>
                    <a:bodyPr/>
                    <a:lstStyle/>
                    <a:p>
                      <a:pPr algn="ctr"/>
                      <a:r>
                        <a:rPr lang="en-US" sz="1600" dirty="0">
                          <a:solidFill>
                            <a:schemeClr val="tx1"/>
                          </a:solidFill>
                        </a:rPr>
                        <a:t>C</a:t>
                      </a:r>
                    </a:p>
                  </a:txBody>
                  <a:tcPr anchor="ctr">
                    <a:solidFill>
                      <a:schemeClr val="accent4">
                        <a:lumMod val="20000"/>
                        <a:lumOff val="80000"/>
                      </a:schemeClr>
                    </a:solidFill>
                  </a:tcPr>
                </a:tc>
                <a:extLst>
                  <a:ext uri="{0D108BD9-81ED-4DB2-BD59-A6C34878D82A}">
                    <a16:rowId xmlns:a16="http://schemas.microsoft.com/office/drawing/2014/main" val="1752324399"/>
                  </a:ext>
                </a:extLst>
              </a:tr>
            </a:tbl>
          </a:graphicData>
        </a:graphic>
      </p:graphicFrame>
    </p:spTree>
    <p:extLst>
      <p:ext uri="{BB962C8B-B14F-4D97-AF65-F5344CB8AC3E}">
        <p14:creationId xmlns:p14="http://schemas.microsoft.com/office/powerpoint/2010/main" val="102460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Medicaid Coverage Gap</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18</a:t>
            </a:fld>
            <a:endParaRPr lang="en-US" dirty="0"/>
          </a:p>
        </p:txBody>
      </p:sp>
      <p:sp>
        <p:nvSpPr>
          <p:cNvPr id="3" name="Rectangle 2"/>
          <p:cNvSpPr/>
          <p:nvPr/>
        </p:nvSpPr>
        <p:spPr>
          <a:xfrm>
            <a:off x="391694" y="1417645"/>
            <a:ext cx="8476488" cy="4333675"/>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marL="230188" indent="-230188">
              <a:spcBef>
                <a:spcPts val="300"/>
              </a:spcBef>
              <a:buClr>
                <a:schemeClr val="tx2">
                  <a:lumMod val="60000"/>
                  <a:lumOff val="40000"/>
                </a:schemeClr>
              </a:buClr>
              <a:buFont typeface="Arial" panose="020B0604020202020204" pitchFamily="34" charset="0"/>
              <a:buChar char="•"/>
            </a:pPr>
            <a:r>
              <a:rPr lang="en-US" sz="1600" dirty="0">
                <a:solidFill>
                  <a:schemeClr val="tx1"/>
                </a:solidFill>
                <a:latin typeface="Franklin Gothic Book" panose="020B0503020102020204" pitchFamily="34" charset="0"/>
              </a:rPr>
              <a:t>Had household income below 138% FPL, </a:t>
            </a:r>
            <a:r>
              <a:rPr lang="en-US" sz="1600" i="1" dirty="0">
                <a:solidFill>
                  <a:schemeClr val="tx1"/>
                </a:solidFill>
                <a:latin typeface="Franklin Gothic Book" panose="020B0503020102020204" pitchFamily="34" charset="0"/>
              </a:rPr>
              <a:t>and</a:t>
            </a:r>
            <a:endParaRPr lang="en-US" sz="1600" dirty="0">
              <a:solidFill>
                <a:schemeClr val="tx1"/>
              </a:solidFill>
              <a:latin typeface="Franklin Gothic Book" panose="020B0503020102020204" pitchFamily="34" charset="0"/>
            </a:endParaRPr>
          </a:p>
          <a:p>
            <a:pPr marL="230188" indent="-230188">
              <a:spcBef>
                <a:spcPts val="300"/>
              </a:spcBef>
              <a:spcAft>
                <a:spcPts val="0"/>
              </a:spcAft>
              <a:buClr>
                <a:schemeClr val="tx2">
                  <a:lumMod val="60000"/>
                  <a:lumOff val="40000"/>
                </a:schemeClr>
              </a:buClr>
              <a:buFont typeface="Arial" panose="020B0604020202020204" pitchFamily="34" charset="0"/>
              <a:buChar char="•"/>
            </a:pPr>
            <a:r>
              <a:rPr lang="en-US" sz="1600" dirty="0">
                <a:solidFill>
                  <a:schemeClr val="tx1"/>
                </a:solidFill>
                <a:latin typeface="Franklin Gothic Book" panose="020B0503020102020204" pitchFamily="34" charset="0"/>
              </a:rPr>
              <a:t>Resided </a:t>
            </a:r>
            <a:r>
              <a:rPr lang="en-US" sz="1600" u="sng" dirty="0">
                <a:solidFill>
                  <a:schemeClr val="tx1"/>
                </a:solidFill>
                <a:latin typeface="Franklin Gothic Book" panose="020B0503020102020204" pitchFamily="34" charset="0"/>
              </a:rPr>
              <a:t>at any time</a:t>
            </a:r>
            <a:r>
              <a:rPr lang="en-US" sz="1600" dirty="0">
                <a:solidFill>
                  <a:schemeClr val="tx1"/>
                </a:solidFill>
                <a:latin typeface="Franklin Gothic Book" panose="020B0503020102020204" pitchFamily="34" charset="0"/>
              </a:rPr>
              <a:t> during 2018 in a state that did not expand Medicaid</a:t>
            </a:r>
          </a:p>
          <a:p>
            <a:pPr marL="237744" indent="-237744">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p:txBody>
      </p:sp>
      <p:grpSp>
        <p:nvGrpSpPr>
          <p:cNvPr id="13" name="Group 12"/>
          <p:cNvGrpSpPr/>
          <p:nvPr/>
        </p:nvGrpSpPr>
        <p:grpSpPr>
          <a:xfrm>
            <a:off x="462915" y="2369775"/>
            <a:ext cx="6338337" cy="836064"/>
            <a:chOff x="781584" y="1173766"/>
            <a:chExt cx="6589539" cy="836064"/>
          </a:xfrm>
        </p:grpSpPr>
        <p:sp>
          <p:nvSpPr>
            <p:cNvPr id="14" name="Rounded Rectangle 13"/>
            <p:cNvSpPr/>
            <p:nvPr/>
          </p:nvSpPr>
          <p:spPr>
            <a:xfrm>
              <a:off x="781584" y="1173766"/>
              <a:ext cx="1440997"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Adjusted Gross Income (AGI)</a:t>
              </a:r>
            </a:p>
          </p:txBody>
        </p:sp>
        <p:sp>
          <p:nvSpPr>
            <p:cNvPr id="15" name="Rounded Rectangle 14"/>
            <p:cNvSpPr/>
            <p:nvPr/>
          </p:nvSpPr>
          <p:spPr>
            <a:xfrm>
              <a:off x="2448675" y="1173766"/>
              <a:ext cx="1691640"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Non-Taxable Social Security Benefits</a:t>
              </a:r>
            </a:p>
          </p:txBody>
        </p:sp>
        <p:sp>
          <p:nvSpPr>
            <p:cNvPr id="16" name="Rounded Rectangle 15"/>
            <p:cNvSpPr/>
            <p:nvPr/>
          </p:nvSpPr>
          <p:spPr>
            <a:xfrm>
              <a:off x="4366409" y="1173766"/>
              <a:ext cx="1388179"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Tax-Exempt </a:t>
              </a:r>
            </a:p>
            <a:p>
              <a:pPr algn="ctr"/>
              <a:r>
                <a:rPr lang="en-US" sz="1200" b="1" dirty="0">
                  <a:latin typeface="Calibri" panose="020F0502020204030204" pitchFamily="34" charset="0"/>
                </a:rPr>
                <a:t>Interest</a:t>
              </a:r>
            </a:p>
          </p:txBody>
        </p:sp>
        <p:sp>
          <p:nvSpPr>
            <p:cNvPr id="17" name="Rounded Rectangle 16"/>
            <p:cNvSpPr/>
            <p:nvPr/>
          </p:nvSpPr>
          <p:spPr>
            <a:xfrm>
              <a:off x="6012663" y="1183596"/>
              <a:ext cx="1358460"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Excluded Foreign Income</a:t>
              </a:r>
            </a:p>
          </p:txBody>
        </p:sp>
        <p:sp>
          <p:nvSpPr>
            <p:cNvPr id="18" name="Rounded Rectangle 17"/>
            <p:cNvSpPr/>
            <p:nvPr/>
          </p:nvSpPr>
          <p:spPr>
            <a:xfrm>
              <a:off x="781584" y="1614559"/>
              <a:ext cx="1440997" cy="389750"/>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1040, Line 7</a:t>
              </a:r>
            </a:p>
          </p:txBody>
        </p:sp>
        <p:sp>
          <p:nvSpPr>
            <p:cNvPr id="19" name="Rounded Rectangle 18"/>
            <p:cNvSpPr/>
            <p:nvPr/>
          </p:nvSpPr>
          <p:spPr>
            <a:xfrm>
              <a:off x="2448675" y="1620080"/>
              <a:ext cx="1691640" cy="389750"/>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1040, Line 5a - 5b</a:t>
              </a:r>
            </a:p>
          </p:txBody>
        </p:sp>
        <p:sp>
          <p:nvSpPr>
            <p:cNvPr id="20" name="Rounded Rectangle 19"/>
            <p:cNvSpPr/>
            <p:nvPr/>
          </p:nvSpPr>
          <p:spPr>
            <a:xfrm>
              <a:off x="4366409" y="1618613"/>
              <a:ext cx="1388179" cy="389750"/>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1040, Line 2a</a:t>
              </a:r>
            </a:p>
          </p:txBody>
        </p:sp>
        <p:sp>
          <p:nvSpPr>
            <p:cNvPr id="21" name="Rounded Rectangle 20"/>
            <p:cNvSpPr/>
            <p:nvPr/>
          </p:nvSpPr>
          <p:spPr>
            <a:xfrm>
              <a:off x="6012663" y="1614559"/>
              <a:ext cx="1358460" cy="389750"/>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2555, Lines 45, 50</a:t>
              </a:r>
            </a:p>
          </p:txBody>
        </p:sp>
        <p:sp>
          <p:nvSpPr>
            <p:cNvPr id="22" name="Plus 21"/>
            <p:cNvSpPr/>
            <p:nvPr/>
          </p:nvSpPr>
          <p:spPr>
            <a:xfrm>
              <a:off x="2212701" y="126956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Plus 22"/>
            <p:cNvSpPr/>
            <p:nvPr/>
          </p:nvSpPr>
          <p:spPr>
            <a:xfrm>
              <a:off x="4130434" y="125379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Plus 23"/>
            <p:cNvSpPr/>
            <p:nvPr/>
          </p:nvSpPr>
          <p:spPr>
            <a:xfrm>
              <a:off x="5752008" y="1275799"/>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 name="TextBox 4"/>
          <p:cNvSpPr txBox="1"/>
          <p:nvPr/>
        </p:nvSpPr>
        <p:spPr>
          <a:xfrm>
            <a:off x="4197899" y="3561881"/>
            <a:ext cx="4269254" cy="523220"/>
          </a:xfrm>
          <a:prstGeom prst="rect">
            <a:avLst/>
          </a:prstGeom>
          <a:noFill/>
        </p:spPr>
        <p:txBody>
          <a:bodyPr wrap="square" rtlCol="0">
            <a:spAutoFit/>
          </a:bodyPr>
          <a:lstStyle/>
          <a:p>
            <a:r>
              <a:rPr lang="en-US" sz="1400" dirty="0">
                <a:latin typeface="Franklin Gothic Book" panose="020B0503020102020204" pitchFamily="34" charset="0"/>
              </a:rPr>
              <a:t>Applies to people who lived </a:t>
            </a:r>
            <a:r>
              <a:rPr lang="en-US" sz="1400" u="sng" dirty="0">
                <a:latin typeface="Franklin Gothic Book" panose="020B0503020102020204" pitchFamily="34" charset="0"/>
              </a:rPr>
              <a:t>at any time</a:t>
            </a:r>
            <a:r>
              <a:rPr lang="en-US" sz="1400" dirty="0">
                <a:latin typeface="Franklin Gothic Book" panose="020B0503020102020204" pitchFamily="34" charset="0"/>
              </a:rPr>
              <a:t> in 2018 in one of the following states:</a:t>
            </a:r>
          </a:p>
        </p:txBody>
      </p:sp>
      <p:sp>
        <p:nvSpPr>
          <p:cNvPr id="9" name="TextBox 8"/>
          <p:cNvSpPr txBox="1"/>
          <p:nvPr/>
        </p:nvSpPr>
        <p:spPr>
          <a:xfrm>
            <a:off x="4290290" y="4046821"/>
            <a:ext cx="4195062" cy="1384995"/>
          </a:xfrm>
          <a:prstGeom prst="rect">
            <a:avLst/>
          </a:prstGeom>
          <a:noFill/>
        </p:spPr>
        <p:txBody>
          <a:bodyPr wrap="square" numCol="3" rtlCol="0">
            <a:spAutoFit/>
          </a:bodyPr>
          <a:lstStyle/>
          <a:p>
            <a:pPr marL="111125" indent="-111125">
              <a:buFont typeface="Arial" panose="020B0604020202020204" pitchFamily="34" charset="0"/>
              <a:buChar char="•"/>
            </a:pPr>
            <a:r>
              <a:rPr lang="en-US" sz="1200" dirty="0"/>
              <a:t>Alabama</a:t>
            </a:r>
          </a:p>
          <a:p>
            <a:pPr marL="111125" indent="-111125">
              <a:buFont typeface="Arial" panose="020B0604020202020204" pitchFamily="34" charset="0"/>
              <a:buChar char="•"/>
            </a:pPr>
            <a:r>
              <a:rPr lang="en-US" sz="1200" dirty="0"/>
              <a:t>Florida</a:t>
            </a:r>
          </a:p>
          <a:p>
            <a:pPr marL="111125" indent="-111125">
              <a:buFont typeface="Arial" panose="020B0604020202020204" pitchFamily="34" charset="0"/>
              <a:buChar char="•"/>
            </a:pPr>
            <a:r>
              <a:rPr lang="en-US" sz="1200" dirty="0"/>
              <a:t>Georgia</a:t>
            </a:r>
          </a:p>
          <a:p>
            <a:pPr marL="111125" indent="-111125">
              <a:buFont typeface="Arial" panose="020B0604020202020204" pitchFamily="34" charset="0"/>
              <a:buChar char="•"/>
            </a:pPr>
            <a:r>
              <a:rPr lang="en-US" sz="1200" dirty="0"/>
              <a:t>Idaho</a:t>
            </a:r>
          </a:p>
          <a:p>
            <a:pPr marL="111125" indent="-111125">
              <a:buFont typeface="Arial" panose="020B0604020202020204" pitchFamily="34" charset="0"/>
              <a:buChar char="•"/>
            </a:pPr>
            <a:r>
              <a:rPr lang="en-US" sz="1200" dirty="0"/>
              <a:t>Kansas</a:t>
            </a:r>
          </a:p>
          <a:p>
            <a:pPr marL="111125" indent="-111125">
              <a:buFont typeface="Arial" panose="020B0604020202020204" pitchFamily="34" charset="0"/>
              <a:buChar char="•"/>
            </a:pPr>
            <a:r>
              <a:rPr lang="en-US" sz="1200" dirty="0"/>
              <a:t>Maine</a:t>
            </a:r>
          </a:p>
          <a:p>
            <a:pPr marL="111125" indent="-111125">
              <a:buFont typeface="Arial" panose="020B0604020202020204" pitchFamily="34" charset="0"/>
              <a:buChar char="•"/>
            </a:pPr>
            <a:r>
              <a:rPr lang="en-US" sz="1200" dirty="0"/>
              <a:t>Mississippi</a:t>
            </a:r>
          </a:p>
          <a:p>
            <a:pPr marL="111125" indent="-111125">
              <a:buFont typeface="Arial" panose="020B0604020202020204" pitchFamily="34" charset="0"/>
              <a:buChar char="•"/>
            </a:pPr>
            <a:r>
              <a:rPr lang="en-US" sz="1200" dirty="0"/>
              <a:t>Missouri</a:t>
            </a:r>
          </a:p>
          <a:p>
            <a:pPr marL="111125" indent="-111125">
              <a:buFont typeface="Arial" panose="020B0604020202020204" pitchFamily="34" charset="0"/>
              <a:buChar char="•"/>
            </a:pPr>
            <a:r>
              <a:rPr lang="en-US" sz="1200" dirty="0"/>
              <a:t>Nebraska</a:t>
            </a:r>
          </a:p>
          <a:p>
            <a:pPr marL="111125" indent="-111125">
              <a:buFont typeface="Arial" panose="020B0604020202020204" pitchFamily="34" charset="0"/>
              <a:buChar char="•"/>
            </a:pPr>
            <a:r>
              <a:rPr lang="en-US" sz="1200" dirty="0"/>
              <a:t>North Carolina</a:t>
            </a:r>
          </a:p>
          <a:p>
            <a:pPr marL="111125" indent="-111125">
              <a:buFont typeface="Arial" panose="020B0604020202020204" pitchFamily="34" charset="0"/>
              <a:buChar char="•"/>
            </a:pPr>
            <a:r>
              <a:rPr lang="en-US" sz="1200" dirty="0"/>
              <a:t>Oklahoma</a:t>
            </a:r>
          </a:p>
          <a:p>
            <a:pPr marL="111125" indent="-111125">
              <a:buFont typeface="Arial" panose="020B0604020202020204" pitchFamily="34" charset="0"/>
              <a:buChar char="•"/>
            </a:pPr>
            <a:r>
              <a:rPr lang="en-US" sz="1200" dirty="0"/>
              <a:t>South Carolina</a:t>
            </a:r>
          </a:p>
          <a:p>
            <a:pPr marL="111125" indent="-111125">
              <a:buFont typeface="Arial" panose="020B0604020202020204" pitchFamily="34" charset="0"/>
              <a:buChar char="•"/>
            </a:pPr>
            <a:r>
              <a:rPr lang="en-US" sz="1200" dirty="0"/>
              <a:t>South Dakota</a:t>
            </a:r>
          </a:p>
          <a:p>
            <a:pPr marL="111125" indent="-111125">
              <a:buFont typeface="Arial" panose="020B0604020202020204" pitchFamily="34" charset="0"/>
              <a:buChar char="•"/>
            </a:pPr>
            <a:r>
              <a:rPr lang="en-US" sz="1200" dirty="0"/>
              <a:t>Tennessee</a:t>
            </a:r>
          </a:p>
          <a:p>
            <a:pPr marL="111125" indent="-111125">
              <a:buFont typeface="Arial" panose="020B0604020202020204" pitchFamily="34" charset="0"/>
              <a:buChar char="•"/>
            </a:pPr>
            <a:r>
              <a:rPr lang="en-US" sz="1200" dirty="0"/>
              <a:t>Texas</a:t>
            </a:r>
          </a:p>
          <a:p>
            <a:pPr marL="111125" indent="-111125">
              <a:buFont typeface="Arial" panose="020B0604020202020204" pitchFamily="34" charset="0"/>
              <a:buChar char="•"/>
            </a:pPr>
            <a:r>
              <a:rPr lang="en-US" sz="1200" dirty="0"/>
              <a:t>Utah</a:t>
            </a:r>
          </a:p>
          <a:p>
            <a:pPr marL="111125" indent="-111125">
              <a:buFont typeface="Arial" panose="020B0604020202020204" pitchFamily="34" charset="0"/>
              <a:buChar char="•"/>
            </a:pPr>
            <a:r>
              <a:rPr lang="en-US" sz="1200" dirty="0"/>
              <a:t>Virginia</a:t>
            </a:r>
          </a:p>
          <a:p>
            <a:pPr marL="111125" indent="-111125">
              <a:buFont typeface="Arial" panose="020B0604020202020204" pitchFamily="34" charset="0"/>
              <a:buChar char="•"/>
            </a:pPr>
            <a:r>
              <a:rPr lang="en-US" sz="1200" dirty="0"/>
              <a:t>Wisconsin</a:t>
            </a:r>
          </a:p>
          <a:p>
            <a:pPr marL="111125" indent="-111125">
              <a:buFont typeface="Arial" panose="020B0604020202020204" pitchFamily="34" charset="0"/>
              <a:buChar char="•"/>
            </a:pPr>
            <a:r>
              <a:rPr lang="en-US" sz="1200" dirty="0"/>
              <a:t>Wyoming</a:t>
            </a:r>
          </a:p>
        </p:txBody>
      </p:sp>
      <p:sp>
        <p:nvSpPr>
          <p:cNvPr id="25" name="Rounded Rectangle 24"/>
          <p:cNvSpPr/>
          <p:nvPr/>
        </p:nvSpPr>
        <p:spPr>
          <a:xfrm>
            <a:off x="7050998" y="2366185"/>
            <a:ext cx="1637507" cy="457200"/>
          </a:xfrm>
          <a:prstGeom prst="roundRect">
            <a:avLst/>
          </a:prstGeom>
          <a:solidFill>
            <a:schemeClr val="bg1">
              <a:lumMod val="8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latin typeface="Calibri" panose="020F0502020204030204" pitchFamily="34" charset="0"/>
              </a:rPr>
              <a:t>Dependent Income</a:t>
            </a:r>
          </a:p>
        </p:txBody>
      </p:sp>
      <p:sp>
        <p:nvSpPr>
          <p:cNvPr id="26" name="Rounded Rectangle 25"/>
          <p:cNvSpPr/>
          <p:nvPr/>
        </p:nvSpPr>
        <p:spPr>
          <a:xfrm>
            <a:off x="7050999" y="2820086"/>
            <a:ext cx="1637507" cy="389750"/>
          </a:xfrm>
          <a:prstGeom prst="roundRect">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Only if the dependent has a filing requirement</a:t>
            </a:r>
          </a:p>
        </p:txBody>
      </p:sp>
      <p:sp>
        <p:nvSpPr>
          <p:cNvPr id="27" name="Plus 26"/>
          <p:cNvSpPr/>
          <p:nvPr/>
        </p:nvSpPr>
        <p:spPr>
          <a:xfrm>
            <a:off x="6808732" y="2481764"/>
            <a:ext cx="226978"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0E1A6FE5-A226-4D85-8B72-3E0475ED00A6}"/>
              </a:ext>
            </a:extLst>
          </p:cNvPr>
          <p:cNvGraphicFramePr>
            <a:graphicFrameLocks noGrp="1"/>
          </p:cNvGraphicFramePr>
          <p:nvPr>
            <p:extLst>
              <p:ext uri="{D42A27DB-BD31-4B8C-83A1-F6EECF244321}">
                <p14:modId xmlns:p14="http://schemas.microsoft.com/office/powerpoint/2010/main" val="1534207482"/>
              </p:ext>
            </p:extLst>
          </p:nvPr>
        </p:nvGraphicFramePr>
        <p:xfrm>
          <a:off x="384388" y="891486"/>
          <a:ext cx="8482521" cy="518160"/>
        </p:xfrm>
        <a:graphic>
          <a:graphicData uri="http://schemas.openxmlformats.org/drawingml/2006/table">
            <a:tbl>
              <a:tblPr firstRow="1" bandRow="1">
                <a:tableStyleId>{1E171933-4619-4E11-9A3F-F7608DF75F80}</a:tableStyleId>
              </a:tblPr>
              <a:tblGrid>
                <a:gridCol w="7494543">
                  <a:extLst>
                    <a:ext uri="{9D8B030D-6E8A-4147-A177-3AD203B41FA5}">
                      <a16:colId xmlns:a16="http://schemas.microsoft.com/office/drawing/2014/main" val="212395692"/>
                    </a:ext>
                  </a:extLst>
                </a:gridCol>
                <a:gridCol w="987978">
                  <a:extLst>
                    <a:ext uri="{9D8B030D-6E8A-4147-A177-3AD203B41FA5}">
                      <a16:colId xmlns:a16="http://schemas.microsoft.com/office/drawing/2014/main" val="488439576"/>
                    </a:ext>
                  </a:extLst>
                </a:gridCol>
              </a:tblGrid>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Resident of a state that did not expand Medicaid</a:t>
                      </a:r>
                    </a:p>
                  </a:txBody>
                  <a:tcPr anchor="ctr">
                    <a:solidFill>
                      <a:schemeClr val="accent4">
                        <a:lumMod val="20000"/>
                        <a:lumOff val="80000"/>
                      </a:schemeClr>
                    </a:solidFill>
                  </a:tcPr>
                </a:tc>
                <a:tc>
                  <a:txBody>
                    <a:bodyPr/>
                    <a:lstStyle/>
                    <a:p>
                      <a:pPr algn="ctr"/>
                      <a:r>
                        <a:rPr lang="en-US" sz="1600" dirty="0">
                          <a:solidFill>
                            <a:schemeClr val="tx1"/>
                          </a:solidFill>
                        </a:rPr>
                        <a:t>G</a:t>
                      </a:r>
                    </a:p>
                  </a:txBody>
                  <a:tcPr anchor="ctr">
                    <a:solidFill>
                      <a:schemeClr val="accent4">
                        <a:lumMod val="20000"/>
                        <a:lumOff val="80000"/>
                      </a:schemeClr>
                    </a:solidFill>
                  </a:tcPr>
                </a:tc>
                <a:extLst>
                  <a:ext uri="{0D108BD9-81ED-4DB2-BD59-A6C34878D82A}">
                    <a16:rowId xmlns:a16="http://schemas.microsoft.com/office/drawing/2014/main" val="3242985862"/>
                  </a:ext>
                </a:extLst>
              </a:tr>
            </a:tbl>
          </a:graphicData>
        </a:graphic>
      </p:graphicFrame>
      <p:graphicFrame>
        <p:nvGraphicFramePr>
          <p:cNvPr id="28" name="Table 27">
            <a:extLst>
              <a:ext uri="{FF2B5EF4-FFF2-40B4-BE49-F238E27FC236}">
                <a16:creationId xmlns:a16="http://schemas.microsoft.com/office/drawing/2014/main" id="{7CF64EBF-39A0-4BA2-B53A-B7BB964207EE}"/>
              </a:ext>
            </a:extLst>
          </p:cNvPr>
          <p:cNvGraphicFramePr>
            <a:graphicFrameLocks noGrp="1"/>
          </p:cNvGraphicFramePr>
          <p:nvPr>
            <p:extLst>
              <p:ext uri="{D42A27DB-BD31-4B8C-83A1-F6EECF244321}">
                <p14:modId xmlns:p14="http://schemas.microsoft.com/office/powerpoint/2010/main" val="1212967932"/>
              </p:ext>
            </p:extLst>
          </p:nvPr>
        </p:nvGraphicFramePr>
        <p:xfrm>
          <a:off x="812800" y="3665374"/>
          <a:ext cx="3155640" cy="1554480"/>
        </p:xfrm>
        <a:graphic>
          <a:graphicData uri="http://schemas.openxmlformats.org/drawingml/2006/table">
            <a:tbl>
              <a:tblPr firstRow="1" bandRow="1">
                <a:tableStyleId>{5C22544A-7EE6-4342-B048-85BDC9FD1C3A}</a:tableStyleId>
              </a:tblPr>
              <a:tblGrid>
                <a:gridCol w="1366982">
                  <a:extLst>
                    <a:ext uri="{9D8B030D-6E8A-4147-A177-3AD203B41FA5}">
                      <a16:colId xmlns:a16="http://schemas.microsoft.com/office/drawing/2014/main" val="20000"/>
                    </a:ext>
                  </a:extLst>
                </a:gridCol>
                <a:gridCol w="1788658">
                  <a:extLst>
                    <a:ext uri="{9D8B030D-6E8A-4147-A177-3AD203B41FA5}">
                      <a16:colId xmlns:a16="http://schemas.microsoft.com/office/drawing/2014/main" val="20001"/>
                    </a:ext>
                  </a:extLst>
                </a:gridCol>
              </a:tblGrid>
              <a:tr h="245292">
                <a:tc>
                  <a:txBody>
                    <a:bodyPr/>
                    <a:lstStyle/>
                    <a:p>
                      <a:pPr algn="ctr"/>
                      <a:r>
                        <a:rPr lang="en-US" sz="1200" b="0" dirty="0">
                          <a:solidFill>
                            <a:schemeClr val="tx1"/>
                          </a:solidFill>
                          <a:latin typeface="Franklin Gothic Medium" panose="020B0603020102020204" pitchFamily="34" charset="0"/>
                        </a:rPr>
                        <a:t>Family Size</a:t>
                      </a:r>
                    </a:p>
                  </a:txBody>
                  <a:tcPr marL="45720" marR="4572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b="0" dirty="0">
                          <a:solidFill>
                            <a:schemeClr val="tx1"/>
                          </a:solidFill>
                          <a:latin typeface="Franklin Gothic Medium" panose="020B0603020102020204" pitchFamily="34" charset="0"/>
                        </a:rPr>
                        <a:t>138% FPL </a:t>
                      </a:r>
                    </a:p>
                    <a:p>
                      <a:pPr algn="ctr"/>
                      <a:r>
                        <a:rPr lang="en-US" sz="1200" b="0" i="1" dirty="0">
                          <a:solidFill>
                            <a:schemeClr val="tx1"/>
                          </a:solidFill>
                          <a:latin typeface="Franklin Gothic Book" panose="020B0503020102020204" pitchFamily="34" charset="0"/>
                        </a:rPr>
                        <a:t>(2018 coverage year)</a:t>
                      </a:r>
                    </a:p>
                  </a:txBody>
                  <a:tcPr marL="45720" marR="45720">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245292">
                <a:tc>
                  <a:txBody>
                    <a:bodyPr/>
                    <a:lstStyle/>
                    <a:p>
                      <a:pPr algn="ctr"/>
                      <a:r>
                        <a:rPr lang="en-US" sz="1200" dirty="0">
                          <a:solidFill>
                            <a:schemeClr val="tx1"/>
                          </a:solidFill>
                          <a:latin typeface="Franklin Gothic Book" panose="020B0503020102020204" pitchFamily="34" charset="0"/>
                        </a:rPr>
                        <a:t>1</a:t>
                      </a: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200" kern="1200" dirty="0">
                          <a:solidFill>
                            <a:schemeClr val="tx1"/>
                          </a:solidFill>
                          <a:latin typeface="Franklin Gothic Book" panose="020B0503020102020204" pitchFamily="34" charset="0"/>
                          <a:ea typeface="+mn-ea"/>
                          <a:cs typeface="+mn-cs"/>
                        </a:rPr>
                        <a:t>$16,643  </a:t>
                      </a:r>
                    </a:p>
                  </a:txBody>
                  <a:tcPr marL="9525" marR="9525" marT="9525" marB="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5292">
                <a:tc>
                  <a:txBody>
                    <a:bodyPr/>
                    <a:lstStyle/>
                    <a:p>
                      <a:pPr algn="ctr"/>
                      <a:r>
                        <a:rPr lang="en-US" sz="1200" dirty="0">
                          <a:solidFill>
                            <a:schemeClr val="tx1"/>
                          </a:solidFill>
                          <a:latin typeface="Franklin Gothic Book" panose="020B0503020102020204" pitchFamily="34" charset="0"/>
                        </a:rPr>
                        <a:t>2</a:t>
                      </a: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200" kern="1200" dirty="0">
                          <a:solidFill>
                            <a:schemeClr val="tx1"/>
                          </a:solidFill>
                          <a:latin typeface="Franklin Gothic Book" panose="020B0503020102020204" pitchFamily="34" charset="0"/>
                          <a:ea typeface="+mn-ea"/>
                          <a:cs typeface="+mn-cs"/>
                        </a:rPr>
                        <a:t>$22,411 </a:t>
                      </a:r>
                    </a:p>
                  </a:txBody>
                  <a:tcPr marL="9525" marR="9525" marT="9525" marB="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5292">
                <a:tc>
                  <a:txBody>
                    <a:bodyPr/>
                    <a:lstStyle/>
                    <a:p>
                      <a:pPr algn="ctr"/>
                      <a:r>
                        <a:rPr lang="en-US" sz="1200" dirty="0">
                          <a:solidFill>
                            <a:schemeClr val="tx1"/>
                          </a:solidFill>
                          <a:latin typeface="Franklin Gothic Book" panose="020B0503020102020204" pitchFamily="34" charset="0"/>
                        </a:rPr>
                        <a:t>3</a:t>
                      </a: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200" kern="1200" dirty="0">
                          <a:solidFill>
                            <a:schemeClr val="tx1"/>
                          </a:solidFill>
                          <a:latin typeface="Franklin Gothic Book" panose="020B0503020102020204" pitchFamily="34" charset="0"/>
                          <a:ea typeface="+mn-ea"/>
                          <a:cs typeface="+mn-cs"/>
                        </a:rPr>
                        <a:t>$28,180  </a:t>
                      </a:r>
                    </a:p>
                  </a:txBody>
                  <a:tcPr marL="9525" marR="9525" marT="9525" marB="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5292">
                <a:tc>
                  <a:txBody>
                    <a:bodyPr/>
                    <a:lstStyle/>
                    <a:p>
                      <a:pPr algn="ctr"/>
                      <a:r>
                        <a:rPr lang="en-US" sz="1200" dirty="0">
                          <a:solidFill>
                            <a:schemeClr val="tx1"/>
                          </a:solidFill>
                          <a:latin typeface="Franklin Gothic Book" panose="020B0503020102020204" pitchFamily="34" charset="0"/>
                        </a:rPr>
                        <a:t>4</a:t>
                      </a: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200" kern="1200" dirty="0">
                          <a:solidFill>
                            <a:schemeClr val="tx1"/>
                          </a:solidFill>
                          <a:latin typeface="Franklin Gothic Book" panose="020B0503020102020204" pitchFamily="34" charset="0"/>
                          <a:ea typeface="+mn-ea"/>
                          <a:cs typeface="+mn-cs"/>
                        </a:rPr>
                        <a:t>$33,948 </a:t>
                      </a:r>
                    </a:p>
                  </a:txBody>
                  <a:tcPr marL="9525" marR="9525" marT="9525" marB="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600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CBPP Tax Exemption Tool</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19</a:t>
            </a:fld>
            <a:endParaRPr lang="en-US" dirty="0"/>
          </a:p>
        </p:txBody>
      </p:sp>
      <p:sp>
        <p:nvSpPr>
          <p:cNvPr id="6" name="Content Placeholder 5"/>
          <p:cNvSpPr>
            <a:spLocks noGrp="1"/>
          </p:cNvSpPr>
          <p:nvPr>
            <p:ph idx="1"/>
          </p:nvPr>
        </p:nvSpPr>
        <p:spPr>
          <a:xfrm>
            <a:off x="364734" y="858982"/>
            <a:ext cx="3265157" cy="5347854"/>
          </a:xfrm>
        </p:spPr>
        <p:txBody>
          <a:bodyPr/>
          <a:lstStyle/>
          <a:p>
            <a:pPr marR="0" lvl="0" fontAlgn="auto">
              <a:lnSpc>
                <a:spcPct val="100000"/>
              </a:lnSpc>
              <a:spcBef>
                <a:spcPts val="1800"/>
              </a:spcBef>
              <a:spcAft>
                <a:spcPts val="0"/>
              </a:spcAft>
              <a:buSzTx/>
              <a:tabLst/>
              <a:defRPr/>
            </a:pPr>
            <a:r>
              <a:rPr lang="en-US" sz="1800" dirty="0"/>
              <a:t>Calculates exemptions based on income</a:t>
            </a:r>
          </a:p>
          <a:p>
            <a:pPr lvl="1">
              <a:spcBef>
                <a:spcPts val="600"/>
              </a:spcBef>
              <a:buFont typeface="Wingdings" charset="2"/>
              <a:buChar char="ü"/>
            </a:pPr>
            <a:r>
              <a:rPr lang="en-US" sz="1600" dirty="0"/>
              <a:t>Filing threshold</a:t>
            </a:r>
          </a:p>
          <a:p>
            <a:pPr lvl="1">
              <a:spcBef>
                <a:spcPts val="600"/>
              </a:spcBef>
              <a:buFont typeface="Wingdings" charset="2"/>
              <a:buChar char="ü"/>
            </a:pPr>
            <a:r>
              <a:rPr lang="en-US" sz="1600" dirty="0"/>
              <a:t>Medicaid coverage gap</a:t>
            </a:r>
          </a:p>
          <a:p>
            <a:pPr lvl="1">
              <a:spcBef>
                <a:spcPts val="600"/>
              </a:spcBef>
              <a:buFont typeface="Wingdings" charset="2"/>
              <a:buChar char="ü"/>
            </a:pPr>
            <a:r>
              <a:rPr lang="en-US" sz="1600" dirty="0"/>
              <a:t>Employer-coverage affordability </a:t>
            </a:r>
          </a:p>
          <a:p>
            <a:pPr lvl="1">
              <a:spcBef>
                <a:spcPts val="600"/>
              </a:spcBef>
              <a:buFont typeface="Wingdings" charset="2"/>
              <a:buChar char="ü"/>
            </a:pPr>
            <a:r>
              <a:rPr lang="en-US" sz="1600" dirty="0"/>
              <a:t>Marketplace affordability</a:t>
            </a:r>
          </a:p>
          <a:p>
            <a:pPr marR="0" lvl="0" fontAlgn="auto">
              <a:lnSpc>
                <a:spcPct val="100000"/>
              </a:lnSpc>
              <a:spcBef>
                <a:spcPts val="1800"/>
              </a:spcBef>
              <a:spcAft>
                <a:spcPts val="0"/>
              </a:spcAft>
              <a:buSzTx/>
              <a:tabLst/>
              <a:defRPr/>
            </a:pPr>
            <a:r>
              <a:rPr lang="en-US" sz="1800" dirty="0"/>
              <a:t>Logic to prevent certain common errors</a:t>
            </a:r>
          </a:p>
          <a:p>
            <a:pPr marR="0" lvl="0" fontAlgn="auto">
              <a:lnSpc>
                <a:spcPct val="100000"/>
              </a:lnSpc>
              <a:spcBef>
                <a:spcPts val="1800"/>
              </a:spcBef>
              <a:spcAft>
                <a:spcPts val="0"/>
              </a:spcAft>
              <a:buSzTx/>
              <a:tabLst/>
              <a:defRPr/>
            </a:pPr>
            <a:r>
              <a:rPr lang="en-US" sz="1800" dirty="0"/>
              <a:t>TY2018 Beta Version launched 11/14. Feedback requested! </a:t>
            </a:r>
          </a:p>
          <a:p>
            <a:pPr marL="0" marR="0" lvl="0" indent="0" fontAlgn="auto">
              <a:lnSpc>
                <a:spcPct val="100000"/>
              </a:lnSpc>
              <a:spcBef>
                <a:spcPts val="1800"/>
              </a:spcBef>
              <a:spcAft>
                <a:spcPts val="0"/>
              </a:spcAft>
              <a:buSzTx/>
              <a:buNone/>
              <a:tabLst/>
              <a:defRPr/>
            </a:pPr>
            <a:r>
              <a:rPr lang="en-US" sz="1800" dirty="0">
                <a:solidFill>
                  <a:schemeClr val="accent4">
                    <a:lumMod val="75000"/>
                  </a:schemeClr>
                </a:solidFill>
                <a:hlinkClick r:id="rId2"/>
              </a:rPr>
              <a:t>www.healthreformbeyondthebasics.org/aca-exemptions-income-tool/</a:t>
            </a:r>
            <a:endParaRPr lang="en-US" sz="1800" dirty="0">
              <a:solidFill>
                <a:schemeClr val="accent4">
                  <a:lumMod val="75000"/>
                </a:schemeClr>
              </a:solidFill>
            </a:endParaRPr>
          </a:p>
        </p:txBody>
      </p:sp>
      <p:pic>
        <p:nvPicPr>
          <p:cNvPr id="7" name="Picture 6"/>
          <p:cNvPicPr>
            <a:picLocks noChangeAspect="1"/>
          </p:cNvPicPr>
          <p:nvPr/>
        </p:nvPicPr>
        <p:blipFill>
          <a:blip r:embed="rId3"/>
          <a:stretch>
            <a:fillRect/>
          </a:stretch>
        </p:blipFill>
        <p:spPr>
          <a:xfrm>
            <a:off x="3854679" y="694099"/>
            <a:ext cx="5073965" cy="5902035"/>
          </a:xfrm>
          <a:prstGeom prst="rect">
            <a:avLst/>
          </a:prstGeom>
          <a:ln w="6350">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426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64734" y="955964"/>
            <a:ext cx="8229600" cy="2765246"/>
          </a:xfrm>
        </p:spPr>
        <p:txBody>
          <a:bodyPr/>
          <a:lstStyle/>
          <a:p>
            <a:pPr marL="0" indent="0" algn="ctr">
              <a:buNone/>
            </a:pPr>
            <a:r>
              <a:rPr lang="en-US" sz="3600" b="1" dirty="0">
                <a:latin typeface="Franklin Gothic Medium"/>
                <a:cs typeface="Franklin Gothic Medium"/>
              </a:rPr>
              <a:t>The Individual Mandate Penalty Was Repealed</a:t>
            </a:r>
          </a:p>
          <a:p>
            <a:pPr marL="0" indent="0" algn="ctr">
              <a:buNone/>
            </a:pPr>
            <a:endParaRPr lang="en-US" sz="3600" b="1" dirty="0">
              <a:latin typeface="Franklin Gothic Medium"/>
              <a:cs typeface="Franklin Gothic Medium"/>
            </a:endParaRPr>
          </a:p>
          <a:p>
            <a:pPr marL="0" indent="0" algn="ctr">
              <a:buNone/>
            </a:pPr>
            <a:r>
              <a:rPr lang="en-US" sz="3600" b="1" dirty="0">
                <a:latin typeface="Franklin Gothic Medium"/>
                <a:cs typeface="Franklin Gothic Medium"/>
              </a:rPr>
              <a:t>Everyone is Exempt</a:t>
            </a:r>
          </a:p>
          <a:p>
            <a:pPr marL="0" indent="0" algn="ctr">
              <a:buNone/>
            </a:pPr>
            <a:endParaRPr lang="en-US" sz="3600" b="1" dirty="0">
              <a:latin typeface="Franklin Gothic Medium"/>
              <a:cs typeface="Franklin Gothic Medium"/>
            </a:endParaRPr>
          </a:p>
          <a:p>
            <a:endParaRPr lang="en-US" sz="36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
        <p:nvSpPr>
          <p:cNvPr id="5" name="TextBox 4">
            <a:extLst>
              <a:ext uri="{FF2B5EF4-FFF2-40B4-BE49-F238E27FC236}">
                <a16:creationId xmlns:a16="http://schemas.microsoft.com/office/drawing/2014/main" id="{3732C313-7771-4D3B-8AD3-CC677B374DFC}"/>
              </a:ext>
            </a:extLst>
          </p:cNvPr>
          <p:cNvSpPr txBox="1"/>
          <p:nvPr/>
        </p:nvSpPr>
        <p:spPr>
          <a:xfrm>
            <a:off x="3196424" y="4063117"/>
            <a:ext cx="3013545" cy="584775"/>
          </a:xfrm>
          <a:prstGeom prst="rect">
            <a:avLst/>
          </a:prstGeom>
          <a:noFill/>
        </p:spPr>
        <p:txBody>
          <a:bodyPr wrap="square" rtlCol="0">
            <a:spAutoFit/>
          </a:bodyPr>
          <a:lstStyle/>
          <a:p>
            <a:pPr algn="ctr"/>
            <a:r>
              <a:rPr lang="en-US" sz="3200" b="1" dirty="0">
                <a:solidFill>
                  <a:srgbClr val="C00000"/>
                </a:solidFill>
                <a:latin typeface="Franklin Gothic Medium"/>
                <a:cs typeface="Franklin Gothic Medium"/>
              </a:rPr>
              <a:t>Not Quite</a:t>
            </a:r>
          </a:p>
        </p:txBody>
      </p:sp>
    </p:spTree>
    <p:extLst>
      <p:ext uri="{BB962C8B-B14F-4D97-AF65-F5344CB8AC3E}">
        <p14:creationId xmlns:p14="http://schemas.microsoft.com/office/powerpoint/2010/main" val="159004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Medicaid Coverage Gap Exemption</a:t>
            </a:r>
          </a:p>
        </p:txBody>
      </p:sp>
      <p:sp>
        <p:nvSpPr>
          <p:cNvPr id="3" name="Content Placeholder 2"/>
          <p:cNvSpPr>
            <a:spLocks noGrp="1"/>
          </p:cNvSpPr>
          <p:nvPr>
            <p:ph idx="1"/>
          </p:nvPr>
        </p:nvSpPr>
        <p:spPr>
          <a:xfrm>
            <a:off x="364734" y="955964"/>
            <a:ext cx="6061703" cy="2438909"/>
          </a:xfrm>
        </p:spPr>
        <p:txBody>
          <a:bodyPr/>
          <a:lstStyle/>
          <a:p>
            <a:pPr marL="0" indent="0">
              <a:buNone/>
            </a:pPr>
            <a:r>
              <a:rPr lang="en-US" sz="1800" dirty="0">
                <a:latin typeface="Franklin Gothic Medium" panose="020B0603020102020204" pitchFamily="34" charset="0"/>
              </a:rPr>
              <a:t>Rashid, Miriam and Leila</a:t>
            </a:r>
          </a:p>
          <a:p>
            <a:r>
              <a:rPr lang="en-US" sz="1600" dirty="0"/>
              <a:t>Rashid was uninsured for all of 2018</a:t>
            </a:r>
          </a:p>
          <a:p>
            <a:r>
              <a:rPr lang="en-US" sz="1600" dirty="0"/>
              <a:t>His wife, Miriam, had insurance all year through her employer</a:t>
            </a:r>
          </a:p>
          <a:p>
            <a:r>
              <a:rPr lang="en-US" sz="1600" dirty="0"/>
              <a:t>Leila was born in November and was covered by Medicaid</a:t>
            </a:r>
          </a:p>
          <a:p>
            <a:r>
              <a:rPr lang="en-US" sz="1600" dirty="0"/>
              <a:t>Household income for 2018: $25,000 (~122% FPL)</a:t>
            </a:r>
          </a:p>
          <a:p>
            <a:r>
              <a:rPr lang="en-US" sz="1600" dirty="0"/>
              <a:t>They live in South Carolina (a state that did not expand Medicaid)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20</a:t>
            </a:fld>
            <a:endParaRPr lang="en-US" dirty="0"/>
          </a:p>
        </p:txBody>
      </p:sp>
      <p:graphicFrame>
        <p:nvGraphicFramePr>
          <p:cNvPr id="7" name="Content Placeholder 4"/>
          <p:cNvGraphicFramePr>
            <a:graphicFrameLocks/>
          </p:cNvGraphicFramePr>
          <p:nvPr>
            <p:extLst/>
          </p:nvPr>
        </p:nvGraphicFramePr>
        <p:xfrm>
          <a:off x="364735" y="3475219"/>
          <a:ext cx="8229600" cy="396832"/>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96832">
                <a:tc>
                  <a:txBody>
                    <a:bodyPr/>
                    <a:lstStyle/>
                    <a:p>
                      <a:r>
                        <a:rPr lang="en-US" sz="1800" b="0" dirty="0">
                          <a:solidFill>
                            <a:schemeClr val="tx1"/>
                          </a:solidFill>
                          <a:latin typeface="Franklin Gothic Medium" panose="020B0603020102020204" pitchFamily="34" charset="0"/>
                        </a:rPr>
                        <a:t>Does Rashid qualify for an exemption?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C61A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5753" y="955964"/>
            <a:ext cx="2210950" cy="2763687"/>
          </a:xfrm>
          <a:prstGeom prst="rect">
            <a:avLst/>
          </a:prstGeom>
          <a:ln w="28575">
            <a:solidFill>
              <a:schemeClr val="tx1"/>
            </a:solidFill>
          </a:ln>
          <a:effectLst>
            <a:outerShdw blurRad="63500" sx="102000" sy="102000" algn="ctr" rotWithShape="0">
              <a:prstClr val="black">
                <a:alpha val="40000"/>
              </a:prstClr>
            </a:outerShdw>
          </a:effectLst>
        </p:spPr>
      </p:pic>
      <p:sp>
        <p:nvSpPr>
          <p:cNvPr id="18" name="Content Placeholder 2"/>
          <p:cNvSpPr txBox="1">
            <a:spLocks/>
          </p:cNvSpPr>
          <p:nvPr/>
        </p:nvSpPr>
        <p:spPr>
          <a:xfrm>
            <a:off x="364734" y="3910821"/>
            <a:ext cx="8204499" cy="2074619"/>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B050"/>
              </a:buClr>
              <a:buFont typeface="Wingdings" panose="05000000000000000000" pitchFamily="2" charset="2"/>
              <a:buChar char="ü"/>
            </a:pPr>
            <a:r>
              <a:rPr lang="en-US" sz="1600" dirty="0"/>
              <a:t>YES, Rashid’s household income is below 138% FPL and in 2018, he lived in a non-expansion state</a:t>
            </a:r>
          </a:p>
          <a:p>
            <a:r>
              <a:rPr lang="en-US" sz="1600" dirty="0"/>
              <a:t>Rashid qualifies for this exemption for the entire year even if he had other insurance options, such as coverage through his wife’s employer or insurance in the Marketplace with PTCs</a:t>
            </a:r>
          </a:p>
          <a:p>
            <a:r>
              <a:rPr lang="en-US" sz="1600" dirty="0"/>
              <a:t>Rashid also qualifies for the entire year, even if he only lived in SC for one month before moving to Maryland (a state that did expand Medicaid)</a:t>
            </a:r>
          </a:p>
        </p:txBody>
      </p:sp>
    </p:spTree>
    <p:extLst>
      <p:ext uri="{BB962C8B-B14F-4D97-AF65-F5344CB8AC3E}">
        <p14:creationId xmlns:p14="http://schemas.microsoft.com/office/powerpoint/2010/main" val="213554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Medicaid Coverage Gap Exemption </a:t>
            </a:r>
          </a:p>
        </p:txBody>
      </p:sp>
      <p:sp>
        <p:nvSpPr>
          <p:cNvPr id="3" name="Content Placeholder 2"/>
          <p:cNvSpPr>
            <a:spLocks noGrp="1"/>
          </p:cNvSpPr>
          <p:nvPr>
            <p:ph idx="1"/>
          </p:nvPr>
        </p:nvSpPr>
        <p:spPr>
          <a:xfrm>
            <a:off x="252000" y="743783"/>
            <a:ext cx="6161326" cy="2103232"/>
          </a:xfrm>
        </p:spPr>
        <p:txBody>
          <a:bodyPr/>
          <a:lstStyle/>
          <a:p>
            <a:pPr marL="0" indent="0">
              <a:buNone/>
            </a:pPr>
            <a:r>
              <a:rPr lang="en-US" sz="1800" dirty="0">
                <a:latin typeface="Franklin Gothic Medium" panose="020B0603020102020204" pitchFamily="34" charset="0"/>
              </a:rPr>
              <a:t>Rashid, Miriam, and Leila</a:t>
            </a:r>
          </a:p>
          <a:p>
            <a:r>
              <a:rPr lang="en-US" sz="1600" dirty="0"/>
              <a:t>Rashid was uninsured for all of 2018</a:t>
            </a:r>
          </a:p>
          <a:p>
            <a:r>
              <a:rPr lang="en-US" sz="1600" dirty="0"/>
              <a:t>His wife, Miriam, had insurance all year through her employer</a:t>
            </a:r>
          </a:p>
          <a:p>
            <a:r>
              <a:rPr lang="en-US" sz="1600" dirty="0"/>
              <a:t>Leila was born in November and was covered by Medicaid</a:t>
            </a:r>
          </a:p>
          <a:p>
            <a:r>
              <a:rPr lang="en-US" sz="1600" dirty="0"/>
              <a:t>Household income for 2018: $25,000 </a:t>
            </a:r>
            <a:r>
              <a:rPr lang="en-US" sz="1600" strike="sngStrike" dirty="0"/>
              <a:t>(~122% FPL)</a:t>
            </a:r>
          </a:p>
          <a:p>
            <a:r>
              <a:rPr lang="en-US" sz="1600" dirty="0"/>
              <a:t>They live in South Carolina </a:t>
            </a:r>
            <a:r>
              <a:rPr lang="en-US" sz="1600" strike="sngStrike" dirty="0"/>
              <a:t>(a state that did not expand Medicaid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21</a:t>
            </a:fld>
            <a:endParaRPr lang="en-US" dirty="0"/>
          </a:p>
        </p:txBody>
      </p:sp>
      <p:pic>
        <p:nvPicPr>
          <p:cNvPr id="5" name="Picture 4"/>
          <p:cNvPicPr>
            <a:picLocks noChangeAspect="1"/>
          </p:cNvPicPr>
          <p:nvPr/>
        </p:nvPicPr>
        <p:blipFill>
          <a:blip r:embed="rId2"/>
          <a:stretch>
            <a:fillRect/>
          </a:stretch>
        </p:blipFill>
        <p:spPr>
          <a:xfrm>
            <a:off x="136134" y="2941966"/>
            <a:ext cx="4343400" cy="337897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4620851" y="2941966"/>
            <a:ext cx="4343400" cy="2944559"/>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3045" y="517740"/>
            <a:ext cx="1863420" cy="2329275"/>
          </a:xfrm>
          <a:prstGeom prst="rect">
            <a:avLst/>
          </a:prstGeom>
          <a:ln w="28575">
            <a:solidFill>
              <a:schemeClr val="tx1"/>
            </a:solidFill>
          </a:ln>
          <a:effectLst>
            <a:outerShdw blurRad="63500" sx="102000" sy="102000" algn="ctr" rotWithShape="0">
              <a:prstClr val="black">
                <a:alpha val="40000"/>
              </a:prstClr>
            </a:outerShdw>
          </a:effectLst>
        </p:spPr>
      </p:pic>
      <p:sp>
        <p:nvSpPr>
          <p:cNvPr id="8" name="Rectangle: Rounded Corners 7">
            <a:extLst>
              <a:ext uri="{FF2B5EF4-FFF2-40B4-BE49-F238E27FC236}">
                <a16:creationId xmlns:a16="http://schemas.microsoft.com/office/drawing/2014/main" id="{749BB7BC-B278-43AC-907C-7205CF275B76}"/>
              </a:ext>
            </a:extLst>
          </p:cNvPr>
          <p:cNvSpPr/>
          <p:nvPr/>
        </p:nvSpPr>
        <p:spPr>
          <a:xfrm>
            <a:off x="7632971" y="5532120"/>
            <a:ext cx="1274774" cy="29897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03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Dive: Affordability Exemption</a:t>
            </a:r>
          </a:p>
        </p:txBody>
      </p:sp>
    </p:spTree>
    <p:extLst>
      <p:ext uri="{BB962C8B-B14F-4D97-AF65-F5344CB8AC3E}">
        <p14:creationId xmlns:p14="http://schemas.microsoft.com/office/powerpoint/2010/main" val="4057710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32347" y="1402615"/>
            <a:ext cx="8439245" cy="4788267"/>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a:spcBef>
                <a:spcPts val="300"/>
              </a:spcBef>
              <a:spcAft>
                <a:spcPts val="0"/>
              </a:spcAft>
              <a:buClr>
                <a:schemeClr val="tx2">
                  <a:lumMod val="60000"/>
                  <a:lumOff val="40000"/>
                </a:schemeClr>
              </a:buClr>
            </a:pPr>
            <a:endParaRPr lang="en-US" sz="1600" b="1"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r>
              <a:rPr lang="en-US" sz="1600" b="1" dirty="0">
                <a:solidFill>
                  <a:schemeClr val="tx1"/>
                </a:solidFill>
                <a:latin typeface="Franklin Gothic Book" panose="020B0503020102020204" pitchFamily="34" charset="0"/>
              </a:rPr>
              <a:t>Start by determining household income</a:t>
            </a: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endParaRPr lang="en-US" sz="1600"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endParaRPr lang="en-US" sz="1600" b="1"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r>
              <a:rPr lang="en-US" sz="1600" b="1" dirty="0">
                <a:solidFill>
                  <a:schemeClr val="tx1"/>
                </a:solidFill>
                <a:latin typeface="Franklin Gothic Book" panose="020B0503020102020204" pitchFamily="34" charset="0"/>
              </a:rPr>
              <a:t>Then determine the lowest-cost premium available to each person</a:t>
            </a:r>
          </a:p>
        </p:txBody>
      </p:sp>
      <p:sp>
        <p:nvSpPr>
          <p:cNvPr id="2" name="Title 1"/>
          <p:cNvSpPr>
            <a:spLocks noGrp="1"/>
          </p:cNvSpPr>
          <p:nvPr>
            <p:ph type="title"/>
          </p:nvPr>
        </p:nvSpPr>
        <p:spPr/>
        <p:txBody>
          <a:bodyPr/>
          <a:lstStyle/>
          <a:p>
            <a:r>
              <a:rPr lang="en-US" dirty="0"/>
              <a:t>IRS Exemptions: Affordability Exemption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23</a:t>
            </a:fld>
            <a:endParaRPr lang="en-US" dirty="0"/>
          </a:p>
        </p:txBody>
      </p:sp>
      <p:graphicFrame>
        <p:nvGraphicFramePr>
          <p:cNvPr id="23" name="Content Placeholder 4"/>
          <p:cNvGraphicFramePr>
            <a:graphicFrameLocks/>
          </p:cNvGraphicFramePr>
          <p:nvPr>
            <p:extLst>
              <p:ext uri="{D42A27DB-BD31-4B8C-83A1-F6EECF244321}">
                <p14:modId xmlns:p14="http://schemas.microsoft.com/office/powerpoint/2010/main" val="805478771"/>
              </p:ext>
            </p:extLst>
          </p:nvPr>
        </p:nvGraphicFramePr>
        <p:xfrm>
          <a:off x="412856" y="4047331"/>
          <a:ext cx="8181478" cy="2124696"/>
        </p:xfrm>
        <a:graphic>
          <a:graphicData uri="http://schemas.openxmlformats.org/drawingml/2006/table">
            <a:tbl>
              <a:tblPr firstRow="1" bandRow="1">
                <a:tableStyleId>{5C22544A-7EE6-4342-B048-85BDC9FD1C3A}</a:tableStyleId>
              </a:tblPr>
              <a:tblGrid>
                <a:gridCol w="8181478">
                  <a:extLst>
                    <a:ext uri="{9D8B030D-6E8A-4147-A177-3AD203B41FA5}">
                      <a16:colId xmlns:a16="http://schemas.microsoft.com/office/drawing/2014/main" val="20000"/>
                    </a:ext>
                  </a:extLst>
                </a:gridCol>
              </a:tblGrid>
              <a:tr h="334795">
                <a:tc>
                  <a:txBody>
                    <a:bodyPr/>
                    <a:lstStyle/>
                    <a:p>
                      <a:pPr marL="0" indent="0">
                        <a:spcAft>
                          <a:spcPts val="300"/>
                        </a:spcAft>
                        <a:buClr>
                          <a:schemeClr val="tx2">
                            <a:lumMod val="60000"/>
                            <a:lumOff val="40000"/>
                          </a:schemeClr>
                        </a:buClr>
                        <a:buFont typeface="Arial" panose="020B0604020202020204" pitchFamily="34" charset="0"/>
                        <a:buNone/>
                      </a:pPr>
                      <a:r>
                        <a:rPr lang="en-US" sz="1600" b="0" i="0" dirty="0">
                          <a:solidFill>
                            <a:schemeClr val="tx1"/>
                          </a:solidFill>
                          <a:latin typeface="Franklin Gothic Medium" panose="020B0603020102020204" pitchFamily="34" charset="0"/>
                        </a:rPr>
                        <a:t>If</a:t>
                      </a:r>
                      <a:r>
                        <a:rPr lang="en-US" sz="1600" b="0" i="0" baseline="0" dirty="0">
                          <a:solidFill>
                            <a:schemeClr val="tx1"/>
                          </a:solidFill>
                          <a:latin typeface="Franklin Gothic Medium" panose="020B0603020102020204" pitchFamily="34" charset="0"/>
                        </a:rPr>
                        <a:t> eligible for employer-sponsored insurance: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2601">
                <a:tc>
                  <a:txBody>
                    <a:bodyPr/>
                    <a:lstStyle/>
                    <a:p>
                      <a:pPr marL="182880" indent="-182880">
                        <a:spcAft>
                          <a:spcPts val="300"/>
                        </a:spcAft>
                        <a:buClr>
                          <a:schemeClr val="tx2">
                            <a:lumMod val="60000"/>
                            <a:lumOff val="40000"/>
                          </a:schemeClr>
                        </a:buClr>
                        <a:buFont typeface="Arial" panose="020B0604020202020204" pitchFamily="34" charset="0"/>
                        <a:buChar char="•"/>
                      </a:pPr>
                      <a:r>
                        <a:rPr lang="en-US" sz="1600" b="0" i="0" u="sng" baseline="0" dirty="0">
                          <a:solidFill>
                            <a:schemeClr val="tx1"/>
                          </a:solidFill>
                          <a:latin typeface="Franklin Gothic Book" panose="020B0503020102020204" pitchFamily="34" charset="0"/>
                        </a:rPr>
                        <a:t>As an employee</a:t>
                      </a:r>
                      <a:r>
                        <a:rPr lang="en-US" sz="1600" b="0" i="0" baseline="0" dirty="0">
                          <a:solidFill>
                            <a:schemeClr val="tx1"/>
                          </a:solidFill>
                          <a:latin typeface="Franklin Gothic Book" panose="020B0503020102020204" pitchFamily="34" charset="0"/>
                        </a:rPr>
                        <a:t>: the lowest-cost self-only plan costs more than 8.05% of household income </a:t>
                      </a:r>
                    </a:p>
                    <a:p>
                      <a:pPr marL="182880" indent="-182880">
                        <a:spcAft>
                          <a:spcPts val="300"/>
                        </a:spcAft>
                        <a:buClr>
                          <a:schemeClr val="tx2">
                            <a:lumMod val="60000"/>
                            <a:lumOff val="40000"/>
                          </a:schemeClr>
                        </a:buClr>
                        <a:buFont typeface="Arial" panose="020B0604020202020204" pitchFamily="34" charset="0"/>
                        <a:buChar char="•"/>
                      </a:pPr>
                      <a:r>
                        <a:rPr lang="en-US" sz="1600" b="0" i="0" u="sng" baseline="0" dirty="0">
                          <a:solidFill>
                            <a:schemeClr val="tx1"/>
                          </a:solidFill>
                          <a:latin typeface="Franklin Gothic Book" panose="020B0503020102020204" pitchFamily="34" charset="0"/>
                        </a:rPr>
                        <a:t>As a member of the employee’s family</a:t>
                      </a:r>
                      <a:r>
                        <a:rPr lang="en-US" sz="1600" b="0" i="0" baseline="0" dirty="0">
                          <a:solidFill>
                            <a:schemeClr val="tx1"/>
                          </a:solidFill>
                          <a:latin typeface="Franklin Gothic Book" panose="020B0503020102020204" pitchFamily="34" charset="0"/>
                        </a:rPr>
                        <a:t>: the lowest-cost family plan costs more than 8.05% of household income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4795">
                <a:tc>
                  <a:txBody>
                    <a:bodyPr/>
                    <a:lstStyle/>
                    <a:p>
                      <a:pPr marL="0" indent="0">
                        <a:spcAft>
                          <a:spcPts val="300"/>
                        </a:spcAft>
                        <a:buClr>
                          <a:schemeClr val="tx2">
                            <a:lumMod val="60000"/>
                            <a:lumOff val="40000"/>
                          </a:schemeClr>
                        </a:buClr>
                        <a:buFont typeface="Arial" panose="020B0604020202020204" pitchFamily="34" charset="0"/>
                        <a:buNone/>
                      </a:pPr>
                      <a:r>
                        <a:rPr lang="en-US" sz="1600" b="0" i="0" dirty="0">
                          <a:solidFill>
                            <a:schemeClr val="tx1"/>
                          </a:solidFill>
                          <a:latin typeface="Franklin Gothic Medium" panose="020B0603020102020204" pitchFamily="34" charset="0"/>
                        </a:rPr>
                        <a:t>If not eligible for an offer of employer-sponsored</a:t>
                      </a:r>
                      <a:r>
                        <a:rPr lang="en-US" sz="1600" b="0" i="0" baseline="0" dirty="0">
                          <a:solidFill>
                            <a:schemeClr val="tx1"/>
                          </a:solidFill>
                          <a:latin typeface="Franklin Gothic Medium" panose="020B0603020102020204" pitchFamily="34" charset="0"/>
                        </a:rPr>
                        <a:t> insurance</a:t>
                      </a:r>
                      <a:r>
                        <a:rPr lang="en-US" sz="1600" b="0" i="0" dirty="0">
                          <a:solidFill>
                            <a:schemeClr val="tx1"/>
                          </a:solidFill>
                          <a:latin typeface="Franklin Gothic Medium" panose="020B06030201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3076">
                <a:tc>
                  <a:txBody>
                    <a:bodyPr/>
                    <a:lstStyle/>
                    <a:p>
                      <a:pPr marL="182880" marR="0" indent="-182880" algn="l" defTabSz="457200" rtl="0" eaLnBrk="1" fontAlgn="auto" latinLnBrk="0" hangingPunct="1">
                        <a:lnSpc>
                          <a:spcPct val="100000"/>
                        </a:lnSpc>
                        <a:spcBef>
                          <a:spcPts val="0"/>
                        </a:spcBef>
                        <a:spcAft>
                          <a:spcPts val="300"/>
                        </a:spcAft>
                        <a:buClr>
                          <a:schemeClr val="tx2">
                            <a:lumMod val="60000"/>
                            <a:lumOff val="40000"/>
                          </a:schemeClr>
                        </a:buClr>
                        <a:buSzTx/>
                        <a:buFont typeface="Arial" panose="020B0604020202020204" pitchFamily="34" charset="0"/>
                        <a:buChar char="•"/>
                        <a:tabLst/>
                        <a:defRPr/>
                      </a:pPr>
                      <a:r>
                        <a:rPr lang="en-US" sz="1600" b="0" i="0" baseline="0" dirty="0">
                          <a:solidFill>
                            <a:schemeClr val="tx1"/>
                          </a:solidFill>
                          <a:latin typeface="Franklin Gothic Book" panose="020B0503020102020204" pitchFamily="34" charset="0"/>
                        </a:rPr>
                        <a:t>Lowest cost bronze plan (after PTCs) for all non-exempt members of the taxpayer’s family costs more than 8.05% of household income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5" name="Group 4"/>
          <p:cNvGrpSpPr/>
          <p:nvPr/>
        </p:nvGrpSpPr>
        <p:grpSpPr>
          <a:xfrm>
            <a:off x="374693" y="2165257"/>
            <a:ext cx="8373024" cy="1189866"/>
            <a:chOff x="374829" y="1898279"/>
            <a:chExt cx="8373024" cy="1189866"/>
          </a:xfrm>
        </p:grpSpPr>
        <p:grpSp>
          <p:nvGrpSpPr>
            <p:cNvPr id="6" name="Group 5"/>
            <p:cNvGrpSpPr/>
            <p:nvPr/>
          </p:nvGrpSpPr>
          <p:grpSpPr>
            <a:xfrm>
              <a:off x="374829" y="1898279"/>
              <a:ext cx="8373024" cy="1163275"/>
              <a:chOff x="857554" y="4164447"/>
              <a:chExt cx="6748880" cy="727192"/>
            </a:xfrm>
          </p:grpSpPr>
          <p:grpSp>
            <p:nvGrpSpPr>
              <p:cNvPr id="7" name="Group 6"/>
              <p:cNvGrpSpPr/>
              <p:nvPr/>
            </p:nvGrpSpPr>
            <p:grpSpPr>
              <a:xfrm>
                <a:off x="2139689" y="4164447"/>
                <a:ext cx="3094104" cy="707011"/>
                <a:chOff x="350186" y="2486261"/>
                <a:chExt cx="4871385" cy="901635"/>
              </a:xfrm>
            </p:grpSpPr>
            <p:sp>
              <p:nvSpPr>
                <p:cNvPr id="8" name="Rounded Rectangle 7"/>
                <p:cNvSpPr/>
                <p:nvPr/>
              </p:nvSpPr>
              <p:spPr>
                <a:xfrm>
                  <a:off x="350186" y="2486261"/>
                  <a:ext cx="1422023"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Adjusted Gross Income (AGI)</a:t>
                  </a:r>
                </a:p>
              </p:txBody>
            </p:sp>
            <p:sp>
              <p:nvSpPr>
                <p:cNvPr id="9" name="Rounded Rectangle 8"/>
                <p:cNvSpPr/>
                <p:nvPr/>
              </p:nvSpPr>
              <p:spPr>
                <a:xfrm>
                  <a:off x="2132348" y="2486261"/>
                  <a:ext cx="1236507"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Tax-Exempt </a:t>
                  </a:r>
                </a:p>
                <a:p>
                  <a:pPr algn="ctr"/>
                  <a:r>
                    <a:rPr lang="en-US" sz="1200" b="1" dirty="0">
                      <a:solidFill>
                        <a:schemeClr val="tx1"/>
                      </a:solidFill>
                      <a:latin typeface="Calibri" panose="020F0502020204030204" pitchFamily="34" charset="0"/>
                    </a:rPr>
                    <a:t>Interest</a:t>
                  </a:r>
                </a:p>
              </p:txBody>
            </p:sp>
            <p:sp>
              <p:nvSpPr>
                <p:cNvPr id="10" name="Rounded Rectangle 9"/>
                <p:cNvSpPr/>
                <p:nvPr/>
              </p:nvSpPr>
              <p:spPr>
                <a:xfrm>
                  <a:off x="3793983" y="2496091"/>
                  <a:ext cx="1427564"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Excluded Foreign Income</a:t>
                  </a:r>
                </a:p>
              </p:txBody>
            </p:sp>
            <p:sp>
              <p:nvSpPr>
                <p:cNvPr id="11" name="Rounded Rectangle 10"/>
                <p:cNvSpPr/>
                <p:nvPr/>
              </p:nvSpPr>
              <p:spPr>
                <a:xfrm>
                  <a:off x="350186" y="2940004"/>
                  <a:ext cx="1422023" cy="424441"/>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tx1"/>
                      </a:solidFill>
                      <a:latin typeface="Calibri" panose="020F0502020204030204" pitchFamily="34" charset="0"/>
                    </a:rPr>
                    <a:t>Line 7</a:t>
                  </a:r>
                </a:p>
                <a:p>
                  <a:pPr algn="ctr"/>
                  <a:r>
                    <a:rPr lang="en-US" sz="900" i="1" dirty="0">
                      <a:solidFill>
                        <a:schemeClr val="tx1"/>
                      </a:solidFill>
                      <a:latin typeface="Calibri" panose="020F0502020204030204" pitchFamily="34" charset="0"/>
                    </a:rPr>
                    <a:t>IRS Form 1040</a:t>
                  </a:r>
                </a:p>
              </p:txBody>
            </p:sp>
            <p:sp>
              <p:nvSpPr>
                <p:cNvPr id="12" name="Rounded Rectangle 11"/>
                <p:cNvSpPr/>
                <p:nvPr/>
              </p:nvSpPr>
              <p:spPr>
                <a:xfrm>
                  <a:off x="2132348" y="2936985"/>
                  <a:ext cx="1236507" cy="434272"/>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tx1"/>
                      </a:solidFill>
                      <a:latin typeface="Calibri" panose="020F0502020204030204" pitchFamily="34" charset="0"/>
                    </a:rPr>
                    <a:t>Line 2b</a:t>
                  </a:r>
                </a:p>
                <a:p>
                  <a:pPr algn="ctr"/>
                  <a:r>
                    <a:rPr lang="en-US" sz="900" i="1" dirty="0">
                      <a:solidFill>
                        <a:schemeClr val="tx1"/>
                      </a:solidFill>
                      <a:latin typeface="Calibri" panose="020F0502020204030204" pitchFamily="34" charset="0"/>
                    </a:rPr>
                    <a:t>IRS Form 1040</a:t>
                  </a:r>
                </a:p>
              </p:txBody>
            </p:sp>
            <p:sp>
              <p:nvSpPr>
                <p:cNvPr id="13" name="Rounded Rectangle 12"/>
                <p:cNvSpPr/>
                <p:nvPr/>
              </p:nvSpPr>
              <p:spPr>
                <a:xfrm>
                  <a:off x="3793983" y="2953624"/>
                  <a:ext cx="1427588" cy="434272"/>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tx1"/>
                      </a:solidFill>
                      <a:latin typeface="Calibri" panose="020F0502020204030204" pitchFamily="34" charset="0"/>
                    </a:rPr>
                    <a:t>Lines 45 and 50</a:t>
                  </a:r>
                </a:p>
                <a:p>
                  <a:pPr algn="ctr"/>
                  <a:r>
                    <a:rPr lang="en-US" sz="900" i="1" dirty="0">
                      <a:solidFill>
                        <a:schemeClr val="tx1"/>
                      </a:solidFill>
                      <a:latin typeface="Calibri" panose="020F0502020204030204" pitchFamily="34" charset="0"/>
                    </a:rPr>
                    <a:t>IRS Form 2555</a:t>
                  </a:r>
                </a:p>
              </p:txBody>
            </p:sp>
            <p:sp>
              <p:nvSpPr>
                <p:cNvPr id="14" name="Plus 13"/>
                <p:cNvSpPr/>
                <p:nvPr/>
              </p:nvSpPr>
              <p:spPr>
                <a:xfrm>
                  <a:off x="1762158" y="2832555"/>
                  <a:ext cx="326357" cy="235974"/>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lus 14"/>
                <p:cNvSpPr/>
                <p:nvPr/>
              </p:nvSpPr>
              <p:spPr>
                <a:xfrm>
                  <a:off x="3412064" y="2832340"/>
                  <a:ext cx="336650" cy="235974"/>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ounded Rectangle 15"/>
              <p:cNvSpPr/>
              <p:nvPr/>
            </p:nvSpPr>
            <p:spPr>
              <a:xfrm>
                <a:off x="857554" y="4288292"/>
                <a:ext cx="1089483" cy="498994"/>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Household Income</a:t>
                </a:r>
              </a:p>
            </p:txBody>
          </p:sp>
          <p:sp>
            <p:nvSpPr>
              <p:cNvPr id="3" name="Equal 2"/>
              <p:cNvSpPr/>
              <p:nvPr/>
            </p:nvSpPr>
            <p:spPr>
              <a:xfrm>
                <a:off x="1964065" y="4470825"/>
                <a:ext cx="158589" cy="147686"/>
              </a:xfrm>
              <a:prstGeom prst="mathEqual">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Plus 18"/>
              <p:cNvSpPr/>
              <p:nvPr/>
            </p:nvSpPr>
            <p:spPr>
              <a:xfrm>
                <a:off x="5238021" y="4444729"/>
                <a:ext cx="196666" cy="185037"/>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6737374" y="4186994"/>
                <a:ext cx="869060" cy="704645"/>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Any pre-tax deduction for ESI premiums</a:t>
                </a:r>
              </a:p>
            </p:txBody>
          </p:sp>
        </p:grpSp>
        <p:sp>
          <p:nvSpPr>
            <p:cNvPr id="25" name="Rounded Rectangle 24"/>
            <p:cNvSpPr/>
            <p:nvPr/>
          </p:nvSpPr>
          <p:spPr>
            <a:xfrm>
              <a:off x="6101411" y="1911101"/>
              <a:ext cx="1293315" cy="617250"/>
            </a:xfrm>
            <a:prstGeom prst="roundRect">
              <a:avLst/>
            </a:prstGeom>
            <a:solidFill>
              <a:schemeClr val="bg1">
                <a:lumMod val="8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latin typeface="Calibri" panose="020F0502020204030204" pitchFamily="34" charset="0"/>
                </a:rPr>
                <a:t>Dependent Income</a:t>
              </a:r>
            </a:p>
          </p:txBody>
        </p:sp>
        <p:sp>
          <p:nvSpPr>
            <p:cNvPr id="26" name="Rounded Rectangle 25"/>
            <p:cNvSpPr/>
            <p:nvPr/>
          </p:nvSpPr>
          <p:spPr>
            <a:xfrm>
              <a:off x="6109958" y="2530246"/>
              <a:ext cx="1293315" cy="557899"/>
            </a:xfrm>
            <a:prstGeom prst="roundRect">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Only if the dependent has a filing requirement</a:t>
              </a:r>
            </a:p>
          </p:txBody>
        </p:sp>
      </p:grpSp>
      <p:sp>
        <p:nvSpPr>
          <p:cNvPr id="28" name="Plus 27"/>
          <p:cNvSpPr/>
          <p:nvPr/>
        </p:nvSpPr>
        <p:spPr>
          <a:xfrm>
            <a:off x="7394590" y="2599372"/>
            <a:ext cx="243994" cy="296000"/>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4B93D516-00CE-4778-8AD9-9B848F708225}"/>
              </a:ext>
            </a:extLst>
          </p:cNvPr>
          <p:cNvGraphicFramePr>
            <a:graphicFrameLocks noGrp="1"/>
          </p:cNvGraphicFramePr>
          <p:nvPr>
            <p:extLst>
              <p:ext uri="{D42A27DB-BD31-4B8C-83A1-F6EECF244321}">
                <p14:modId xmlns:p14="http://schemas.microsoft.com/office/powerpoint/2010/main" val="2178270634"/>
              </p:ext>
            </p:extLst>
          </p:nvPr>
        </p:nvGraphicFramePr>
        <p:xfrm>
          <a:off x="341583" y="880166"/>
          <a:ext cx="8439245" cy="518160"/>
        </p:xfrm>
        <a:graphic>
          <a:graphicData uri="http://schemas.openxmlformats.org/drawingml/2006/table">
            <a:tbl>
              <a:tblPr firstRow="1" bandRow="1">
                <a:tableStyleId>{1E171933-4619-4E11-9A3F-F7608DF75F80}</a:tableStyleId>
              </a:tblPr>
              <a:tblGrid>
                <a:gridCol w="7492029">
                  <a:extLst>
                    <a:ext uri="{9D8B030D-6E8A-4147-A177-3AD203B41FA5}">
                      <a16:colId xmlns:a16="http://schemas.microsoft.com/office/drawing/2014/main" val="915335956"/>
                    </a:ext>
                  </a:extLst>
                </a:gridCol>
                <a:gridCol w="947216">
                  <a:extLst>
                    <a:ext uri="{9D8B030D-6E8A-4147-A177-3AD203B41FA5}">
                      <a16:colId xmlns:a16="http://schemas.microsoft.com/office/drawing/2014/main" val="1936972734"/>
                    </a:ext>
                  </a:extLst>
                </a:gridCol>
              </a:tblGrid>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Insurance is considered unaffordable </a:t>
                      </a:r>
                      <a:r>
                        <a:rPr lang="en-US" sz="1400" b="0" dirty="0">
                          <a:solidFill>
                            <a:schemeClr val="tx1"/>
                          </a:solidFill>
                        </a:rPr>
                        <a:t>– Lowest premium would have cost more than </a:t>
                      </a:r>
                      <a:r>
                        <a:rPr lang="en-US" sz="1400" b="1" dirty="0">
                          <a:solidFill>
                            <a:schemeClr val="tx1"/>
                          </a:solidFill>
                        </a:rPr>
                        <a:t>8.05%</a:t>
                      </a:r>
                      <a:r>
                        <a:rPr lang="en-US" sz="1400" b="0" dirty="0">
                          <a:solidFill>
                            <a:schemeClr val="tx1"/>
                          </a:solidFill>
                        </a:rPr>
                        <a:t> of household income </a:t>
                      </a:r>
                    </a:p>
                  </a:txBody>
                  <a:tcPr>
                    <a:solidFill>
                      <a:schemeClr val="accent4">
                        <a:lumMod val="20000"/>
                        <a:lumOff val="80000"/>
                      </a:schemeClr>
                    </a:solidFill>
                  </a:tcPr>
                </a:tc>
                <a:tc>
                  <a:txBody>
                    <a:bodyPr/>
                    <a:lstStyle/>
                    <a:p>
                      <a:pPr algn="ctr"/>
                      <a:r>
                        <a:rPr lang="en-US" dirty="0">
                          <a:solidFill>
                            <a:schemeClr val="accent4">
                              <a:lumMod val="75000"/>
                            </a:schemeClr>
                          </a:solidFill>
                        </a:rPr>
                        <a:t>A</a:t>
                      </a:r>
                    </a:p>
                  </a:txBody>
                  <a:tcPr anchor="ctr">
                    <a:solidFill>
                      <a:schemeClr val="accent4">
                        <a:lumMod val="20000"/>
                        <a:lumOff val="80000"/>
                      </a:schemeClr>
                    </a:solidFill>
                  </a:tcPr>
                </a:tc>
                <a:extLst>
                  <a:ext uri="{0D108BD9-81ED-4DB2-BD59-A6C34878D82A}">
                    <a16:rowId xmlns:a16="http://schemas.microsoft.com/office/drawing/2014/main" val="2416094392"/>
                  </a:ext>
                </a:extLst>
              </a:tr>
            </a:tbl>
          </a:graphicData>
        </a:graphic>
      </p:graphicFrame>
    </p:spTree>
    <p:extLst>
      <p:ext uri="{BB962C8B-B14F-4D97-AF65-F5344CB8AC3E}">
        <p14:creationId xmlns:p14="http://schemas.microsoft.com/office/powerpoint/2010/main" val="2800560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5" name="Content Placeholder 4"/>
          <p:cNvSpPr>
            <a:spLocks noGrp="1"/>
          </p:cNvSpPr>
          <p:nvPr>
            <p:ph idx="1"/>
          </p:nvPr>
        </p:nvSpPr>
        <p:spPr>
          <a:xfrm>
            <a:off x="352865" y="825392"/>
            <a:ext cx="6139776" cy="836434"/>
          </a:xfrm>
        </p:spPr>
        <p:txBody>
          <a:bodyPr/>
          <a:lstStyle/>
          <a:p>
            <a:r>
              <a:rPr lang="en-US" sz="1600" dirty="0"/>
              <a:t>Gregory and Alice are MFJ.</a:t>
            </a:r>
          </a:p>
          <a:p>
            <a:r>
              <a:rPr lang="en-US" sz="1600" dirty="0"/>
              <a:t>They lived in Oklahoma City, OK (Zip: 73111)</a:t>
            </a:r>
          </a:p>
          <a:p>
            <a:r>
              <a:rPr lang="en-US" sz="1600" dirty="0"/>
              <a:t>Both uninsured all year; no other exemption applies</a:t>
            </a:r>
          </a:p>
        </p:txBody>
      </p:sp>
      <p:sp>
        <p:nvSpPr>
          <p:cNvPr id="6" name="TextBox 5"/>
          <p:cNvSpPr txBox="1"/>
          <p:nvPr/>
        </p:nvSpPr>
        <p:spPr>
          <a:xfrm>
            <a:off x="640955" y="2160368"/>
            <a:ext cx="3798254" cy="1138773"/>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latin typeface="Franklin Gothic Book" panose="020B0503020102020204" pitchFamily="34" charset="0"/>
              </a:rPr>
              <a:t>Gregory</a:t>
            </a:r>
          </a:p>
          <a:p>
            <a:r>
              <a:rPr lang="en-US" sz="1600" dirty="0">
                <a:latin typeface="Franklin Gothic Book" panose="020B0503020102020204" pitchFamily="34" charset="0"/>
              </a:rPr>
              <a:t>W-2, Box 1: $20,000</a:t>
            </a:r>
          </a:p>
          <a:p>
            <a:r>
              <a:rPr lang="en-US" sz="1600" dirty="0">
                <a:latin typeface="Franklin Gothic Book" panose="020B0503020102020204" pitchFamily="34" charset="0"/>
              </a:rPr>
              <a:t>Self-only insurance offer:  </a:t>
            </a:r>
            <a:r>
              <a:rPr lang="en-US" sz="1600" b="1" dirty="0">
                <a:latin typeface="Franklin Gothic Book" panose="020B0503020102020204" pitchFamily="34" charset="0"/>
              </a:rPr>
              <a:t>$50/</a:t>
            </a:r>
            <a:r>
              <a:rPr lang="en-US" sz="1600" b="1" dirty="0" err="1">
                <a:latin typeface="Franklin Gothic Book" panose="020B0503020102020204" pitchFamily="34" charset="0"/>
              </a:rPr>
              <a:t>mo</a:t>
            </a:r>
            <a:endParaRPr lang="en-US" sz="1600" b="1" dirty="0">
              <a:latin typeface="Franklin Gothic Book" panose="020B0503020102020204" pitchFamily="34" charset="0"/>
            </a:endParaRPr>
          </a:p>
          <a:p>
            <a:r>
              <a:rPr lang="en-US" sz="1600" dirty="0">
                <a:latin typeface="Franklin Gothic Book" panose="020B0503020102020204" pitchFamily="34" charset="0"/>
              </a:rPr>
              <a:t>Family insurance offer:</a:t>
            </a:r>
            <a:r>
              <a:rPr lang="en-US" sz="1600" b="1" dirty="0">
                <a:latin typeface="Franklin Gothic Book" panose="020B0503020102020204" pitchFamily="34" charset="0"/>
              </a:rPr>
              <a:t>  $350/</a:t>
            </a:r>
            <a:r>
              <a:rPr lang="en-US" sz="1600" b="1" dirty="0" err="1">
                <a:latin typeface="Franklin Gothic Book" panose="020B0503020102020204" pitchFamily="34" charset="0"/>
              </a:rPr>
              <a:t>mo</a:t>
            </a:r>
            <a:endParaRPr lang="en-US" b="1" dirty="0">
              <a:latin typeface="Franklin Gothic Book" panose="020B0503020102020204" pitchFamily="34" charset="0"/>
            </a:endParaRPr>
          </a:p>
        </p:txBody>
      </p:sp>
      <p:sp>
        <p:nvSpPr>
          <p:cNvPr id="7" name="TextBox 6"/>
          <p:cNvSpPr txBox="1"/>
          <p:nvPr/>
        </p:nvSpPr>
        <p:spPr>
          <a:xfrm>
            <a:off x="4722176" y="2158457"/>
            <a:ext cx="3705200" cy="1138773"/>
          </a:xfrm>
          <a:prstGeom prst="rect">
            <a:avLst/>
          </a:prstGeom>
          <a:solidFill>
            <a:srgbClr val="CBD7F5"/>
          </a:solidFill>
          <a:ln>
            <a:solidFill>
              <a:srgbClr val="2046A5"/>
            </a:solidFill>
          </a:ln>
        </p:spPr>
        <p:txBody>
          <a:bodyPr wrap="square" rtlCol="0">
            <a:spAutoFit/>
          </a:bodyPr>
          <a:lstStyle/>
          <a:p>
            <a:pPr algn="ctr"/>
            <a:r>
              <a:rPr lang="en-US" u="sng" dirty="0">
                <a:latin typeface="Franklin Gothic Book" panose="020B0503020102020204" pitchFamily="34" charset="0"/>
              </a:rPr>
              <a:t>Alice</a:t>
            </a:r>
          </a:p>
          <a:p>
            <a:r>
              <a:rPr lang="en-US" sz="1600" dirty="0">
                <a:latin typeface="Franklin Gothic Book" panose="020B0503020102020204" pitchFamily="34" charset="0"/>
              </a:rPr>
              <a:t>W-2, Box 1: $25,000</a:t>
            </a:r>
          </a:p>
          <a:p>
            <a:r>
              <a:rPr lang="en-US" sz="1600" dirty="0">
                <a:latin typeface="Franklin Gothic Book" panose="020B0503020102020204" pitchFamily="34" charset="0"/>
              </a:rPr>
              <a:t>No insurance offered</a:t>
            </a:r>
          </a:p>
          <a:p>
            <a:endParaRPr lang="en-US" dirty="0"/>
          </a:p>
        </p:txBody>
      </p:sp>
      <p:sp>
        <p:nvSpPr>
          <p:cNvPr id="13" name="TextBox 12"/>
          <p:cNvSpPr txBox="1"/>
          <p:nvPr/>
        </p:nvSpPr>
        <p:spPr>
          <a:xfrm>
            <a:off x="447334" y="3561056"/>
            <a:ext cx="8249333"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a:latin typeface="Franklin Gothic Book"/>
                <a:cs typeface="Franklin Gothic Book"/>
              </a:rPr>
              <a:t>How is affordability measured?  </a:t>
            </a:r>
            <a:r>
              <a:rPr lang="en-US" sz="1600" i="1" dirty="0">
                <a:latin typeface="Franklin Gothic Book"/>
                <a:cs typeface="Franklin Gothic Book"/>
              </a:rPr>
              <a:t>(Use the first that applies for each family member)</a:t>
            </a:r>
          </a:p>
          <a:p>
            <a:endParaRPr lang="en-US" sz="1600" dirty="0">
              <a:latin typeface="Franklin Gothic Book"/>
              <a:cs typeface="Franklin Gothic Book"/>
            </a:endParaRPr>
          </a:p>
          <a:p>
            <a:pPr marL="176213" indent="-176213">
              <a:buFont typeface="Arial" panose="020B0604020202020204" pitchFamily="34" charset="0"/>
              <a:buChar char="•"/>
            </a:pPr>
            <a:r>
              <a:rPr lang="en-US" sz="1600" dirty="0">
                <a:latin typeface="Franklin Gothic Book"/>
                <a:cs typeface="Franklin Gothic Book"/>
              </a:rPr>
              <a:t>Lowest-cost self-only plan offered to the employee by his or her employer</a:t>
            </a:r>
          </a:p>
          <a:p>
            <a:pPr marL="176213" indent="-176213">
              <a:buFont typeface="Arial" panose="020B0604020202020204" pitchFamily="34" charset="0"/>
              <a:buChar char="•"/>
            </a:pPr>
            <a:endParaRPr lang="en-US" sz="1600" dirty="0">
              <a:latin typeface="Franklin Gothic Book"/>
              <a:cs typeface="Franklin Gothic Book"/>
            </a:endParaRPr>
          </a:p>
          <a:p>
            <a:pPr marL="176213" indent="-176213">
              <a:buFont typeface="Arial" panose="020B0604020202020204" pitchFamily="34" charset="0"/>
              <a:buChar char="•"/>
            </a:pPr>
            <a:r>
              <a:rPr lang="en-US" sz="1600" dirty="0">
                <a:latin typeface="Franklin Gothic Book"/>
                <a:cs typeface="Franklin Gothic Book"/>
              </a:rPr>
              <a:t>Lowest-cost family plan offered by the employer of a family member in the tax unit</a:t>
            </a:r>
          </a:p>
          <a:p>
            <a:pPr marL="0" lvl="1"/>
            <a:endParaRPr lang="en-US" sz="1600" dirty="0">
              <a:latin typeface="Franklin Gothic Book"/>
              <a:cs typeface="Franklin Gothic Book"/>
            </a:endParaRPr>
          </a:p>
          <a:p>
            <a:pPr marL="176213" indent="-176213">
              <a:buFont typeface="Arial" panose="020B0604020202020204" pitchFamily="34" charset="0"/>
              <a:buChar char="•"/>
            </a:pPr>
            <a:r>
              <a:rPr lang="en-US" sz="1600" dirty="0">
                <a:latin typeface="Franklin Gothic Book"/>
                <a:cs typeface="Franklin Gothic Book"/>
              </a:rPr>
              <a:t>Lowest-cost bronze plan in the marketplace, after accounting for PTC</a:t>
            </a:r>
          </a:p>
        </p:txBody>
      </p:sp>
      <p:sp>
        <p:nvSpPr>
          <p:cNvPr id="2" name="Slide Number Placeholder 1"/>
          <p:cNvSpPr>
            <a:spLocks noGrp="1"/>
          </p:cNvSpPr>
          <p:nvPr>
            <p:ph type="sldNum" sz="quarter" idx="12"/>
          </p:nvPr>
        </p:nvSpPr>
        <p:spPr/>
        <p:txBody>
          <a:bodyPr/>
          <a:lstStyle/>
          <a:p>
            <a:pPr algn="r"/>
            <a:fld id="{7FFE15FC-A8B6-4718-BABB-4F5309630F6C}" type="slidenum">
              <a:rPr lang="en-US" smtClean="0"/>
              <a:pPr algn="r"/>
              <a:t>24</a:t>
            </a:fld>
            <a:endParaRPr lang="en-US" dirty="0"/>
          </a:p>
        </p:txBody>
      </p:sp>
      <p:pic>
        <p:nvPicPr>
          <p:cNvPr id="14" name="Picture 13"/>
          <p:cNvPicPr>
            <a:picLocks noChangeAspect="1"/>
          </p:cNvPicPr>
          <p:nvPr/>
        </p:nvPicPr>
        <p:blipFill>
          <a:blip r:embed="rId2"/>
          <a:stretch>
            <a:fillRect/>
          </a:stretch>
        </p:blipFill>
        <p:spPr>
          <a:xfrm>
            <a:off x="7133596" y="0"/>
            <a:ext cx="2010404" cy="1894247"/>
          </a:xfrm>
          <a:prstGeom prst="rect">
            <a:avLst/>
          </a:prstGeom>
        </p:spPr>
      </p:pic>
    </p:spTree>
    <p:extLst>
      <p:ext uri="{BB962C8B-B14F-4D97-AF65-F5344CB8AC3E}">
        <p14:creationId xmlns:p14="http://schemas.microsoft.com/office/powerpoint/2010/main" val="3266957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9" name="Content Placeholder 4"/>
          <p:cNvSpPr txBox="1">
            <a:spLocks/>
          </p:cNvSpPr>
          <p:nvPr/>
        </p:nvSpPr>
        <p:spPr>
          <a:xfrm>
            <a:off x="2409518" y="3624843"/>
            <a:ext cx="6277868" cy="190666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a:t>Gregory</a:t>
            </a:r>
          </a:p>
          <a:p>
            <a:r>
              <a:rPr lang="en-US" sz="1600" dirty="0"/>
              <a:t>His lowest-cost self-only employer plan is $50/</a:t>
            </a:r>
            <a:r>
              <a:rPr lang="en-US" sz="1600" dirty="0" err="1"/>
              <a:t>mo</a:t>
            </a:r>
            <a:endParaRPr lang="en-US" sz="1600" dirty="0"/>
          </a:p>
          <a:p>
            <a:r>
              <a:rPr lang="en-US" sz="1600" dirty="0"/>
              <a:t>Annualized cost is $600</a:t>
            </a:r>
          </a:p>
          <a:p>
            <a:r>
              <a:rPr lang="en-US" sz="1600" dirty="0"/>
              <a:t>Compared to annual income of $45,000</a:t>
            </a:r>
          </a:p>
          <a:p>
            <a:r>
              <a:rPr lang="en-US" sz="1600" dirty="0"/>
              <a:t>$600 / $45,000 = 1.3% of household income</a:t>
            </a:r>
          </a:p>
          <a:p>
            <a:pPr marL="0" indent="0">
              <a:buNone/>
            </a:pPr>
            <a:endParaRPr lang="en-US" sz="2000" dirty="0"/>
          </a:p>
        </p:txBody>
      </p:sp>
      <p:pic>
        <p:nvPicPr>
          <p:cNvPr id="11" name="Picture 10"/>
          <p:cNvPicPr>
            <a:picLocks noChangeAspect="1"/>
          </p:cNvPicPr>
          <p:nvPr/>
        </p:nvPicPr>
        <p:blipFill>
          <a:blip r:embed="rId2"/>
          <a:stretch>
            <a:fillRect/>
          </a:stretch>
        </p:blipFill>
        <p:spPr>
          <a:xfrm>
            <a:off x="711219" y="3714315"/>
            <a:ext cx="1463040" cy="1690890"/>
          </a:xfrm>
          <a:prstGeom prst="rect">
            <a:avLst/>
          </a:prstGeom>
        </p:spPr>
      </p:pic>
      <p:sp>
        <p:nvSpPr>
          <p:cNvPr id="2" name="TextBox 1"/>
          <p:cNvSpPr txBox="1"/>
          <p:nvPr/>
        </p:nvSpPr>
        <p:spPr>
          <a:xfrm>
            <a:off x="446567" y="5623515"/>
            <a:ext cx="837989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latin typeface="Franklin Gothic Book"/>
                <a:cs typeface="Franklin Gothic Book"/>
              </a:rPr>
              <a:t>Gregory is </a:t>
            </a:r>
            <a:r>
              <a:rPr lang="en-US" b="1" u="sng" dirty="0">
                <a:latin typeface="Franklin Gothic Book"/>
                <a:cs typeface="Franklin Gothic Book"/>
              </a:rPr>
              <a:t>not eligible</a:t>
            </a:r>
            <a:r>
              <a:rPr lang="en-US" b="1" dirty="0">
                <a:latin typeface="Franklin Gothic Book"/>
                <a:cs typeface="Franklin Gothic Book"/>
              </a:rPr>
              <a:t> for the affordability exemption because his plan costs less than 8.05% of household income.</a:t>
            </a:r>
          </a:p>
        </p:txBody>
      </p:sp>
      <p:sp>
        <p:nvSpPr>
          <p:cNvPr id="12" name="Content Placeholder 4"/>
          <p:cNvSpPr txBox="1">
            <a:spLocks/>
          </p:cNvSpPr>
          <p:nvPr/>
        </p:nvSpPr>
        <p:spPr>
          <a:xfrm>
            <a:off x="352865" y="825392"/>
            <a:ext cx="6139776" cy="83643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Gregory and Alice are MFJ.</a:t>
            </a:r>
          </a:p>
          <a:p>
            <a:r>
              <a:rPr lang="en-US" sz="1600" dirty="0"/>
              <a:t>They lived in Oklahoma City, OK (Zip: 73111)</a:t>
            </a:r>
          </a:p>
          <a:p>
            <a:r>
              <a:rPr lang="en-US" sz="1600" dirty="0"/>
              <a:t>Both uninsured all year; no other exemption applies</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25</a:t>
            </a:fld>
            <a:endParaRPr lang="en-US" dirty="0"/>
          </a:p>
        </p:txBody>
      </p:sp>
      <p:pic>
        <p:nvPicPr>
          <p:cNvPr id="8" name="Picture 7"/>
          <p:cNvPicPr>
            <a:picLocks noChangeAspect="1"/>
          </p:cNvPicPr>
          <p:nvPr/>
        </p:nvPicPr>
        <p:blipFill>
          <a:blip r:embed="rId3"/>
          <a:stretch>
            <a:fillRect/>
          </a:stretch>
        </p:blipFill>
        <p:spPr>
          <a:xfrm>
            <a:off x="7133596" y="0"/>
            <a:ext cx="2010404" cy="1894247"/>
          </a:xfrm>
          <a:prstGeom prst="rect">
            <a:avLst/>
          </a:prstGeom>
        </p:spPr>
      </p:pic>
      <p:sp>
        <p:nvSpPr>
          <p:cNvPr id="15" name="TextBox 14">
            <a:extLst>
              <a:ext uri="{FF2B5EF4-FFF2-40B4-BE49-F238E27FC236}">
                <a16:creationId xmlns:a16="http://schemas.microsoft.com/office/drawing/2014/main" id="{4A5064C1-B061-4E71-88E6-895FE3472E96}"/>
              </a:ext>
            </a:extLst>
          </p:cNvPr>
          <p:cNvSpPr txBox="1"/>
          <p:nvPr/>
        </p:nvSpPr>
        <p:spPr>
          <a:xfrm>
            <a:off x="668663" y="2160368"/>
            <a:ext cx="3798254" cy="1138773"/>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latin typeface="Franklin Gothic Book" panose="020B0503020102020204" pitchFamily="34" charset="0"/>
              </a:rPr>
              <a:t>Gregory</a:t>
            </a:r>
          </a:p>
          <a:p>
            <a:r>
              <a:rPr lang="en-US" sz="1600" dirty="0">
                <a:latin typeface="Franklin Gothic Book" panose="020B0503020102020204" pitchFamily="34" charset="0"/>
              </a:rPr>
              <a:t>W-2, Box 1: $20,000</a:t>
            </a:r>
          </a:p>
          <a:p>
            <a:r>
              <a:rPr lang="en-US" sz="1600" dirty="0">
                <a:latin typeface="Franklin Gothic Book" panose="020B0503020102020204" pitchFamily="34" charset="0"/>
              </a:rPr>
              <a:t>Self-only insurance offer:  </a:t>
            </a:r>
            <a:r>
              <a:rPr lang="en-US" sz="1600" b="1" dirty="0">
                <a:latin typeface="Franklin Gothic Book" panose="020B0503020102020204" pitchFamily="34" charset="0"/>
              </a:rPr>
              <a:t>$50/</a:t>
            </a:r>
            <a:r>
              <a:rPr lang="en-US" sz="1600" b="1" dirty="0" err="1">
                <a:latin typeface="Franklin Gothic Book" panose="020B0503020102020204" pitchFamily="34" charset="0"/>
              </a:rPr>
              <a:t>mo</a:t>
            </a:r>
            <a:endParaRPr lang="en-US" sz="1600" b="1" dirty="0">
              <a:latin typeface="Franklin Gothic Book" panose="020B0503020102020204" pitchFamily="34" charset="0"/>
            </a:endParaRPr>
          </a:p>
          <a:p>
            <a:r>
              <a:rPr lang="en-US" sz="1600" dirty="0">
                <a:latin typeface="Franklin Gothic Book" panose="020B0503020102020204" pitchFamily="34" charset="0"/>
              </a:rPr>
              <a:t>Family insurance offer:</a:t>
            </a:r>
            <a:r>
              <a:rPr lang="en-US" sz="1600" b="1" dirty="0">
                <a:latin typeface="Franklin Gothic Book" panose="020B0503020102020204" pitchFamily="34" charset="0"/>
              </a:rPr>
              <a:t>  $350/</a:t>
            </a:r>
            <a:r>
              <a:rPr lang="en-US" sz="1600" b="1" dirty="0" err="1">
                <a:latin typeface="Franklin Gothic Book" panose="020B0503020102020204" pitchFamily="34" charset="0"/>
              </a:rPr>
              <a:t>mo</a:t>
            </a:r>
            <a:endParaRPr lang="en-US" b="1" dirty="0">
              <a:latin typeface="Franklin Gothic Book" panose="020B0503020102020204" pitchFamily="34" charset="0"/>
            </a:endParaRPr>
          </a:p>
        </p:txBody>
      </p:sp>
      <p:sp>
        <p:nvSpPr>
          <p:cNvPr id="16" name="TextBox 15">
            <a:extLst>
              <a:ext uri="{FF2B5EF4-FFF2-40B4-BE49-F238E27FC236}">
                <a16:creationId xmlns:a16="http://schemas.microsoft.com/office/drawing/2014/main" id="{8429CF8F-E744-4A5A-90ED-43E894FEB46E}"/>
              </a:ext>
            </a:extLst>
          </p:cNvPr>
          <p:cNvSpPr txBox="1"/>
          <p:nvPr/>
        </p:nvSpPr>
        <p:spPr>
          <a:xfrm>
            <a:off x="4749884" y="2158457"/>
            <a:ext cx="3705200" cy="1138773"/>
          </a:xfrm>
          <a:prstGeom prst="rect">
            <a:avLst/>
          </a:prstGeom>
          <a:solidFill>
            <a:srgbClr val="CBD7F5"/>
          </a:solidFill>
          <a:ln>
            <a:solidFill>
              <a:srgbClr val="2046A5"/>
            </a:solidFill>
          </a:ln>
        </p:spPr>
        <p:txBody>
          <a:bodyPr wrap="square" rtlCol="0">
            <a:spAutoFit/>
          </a:bodyPr>
          <a:lstStyle/>
          <a:p>
            <a:pPr algn="ctr"/>
            <a:r>
              <a:rPr lang="en-US" u="sng" dirty="0">
                <a:latin typeface="Franklin Gothic Book" panose="020B0503020102020204" pitchFamily="34" charset="0"/>
              </a:rPr>
              <a:t>Alice</a:t>
            </a:r>
          </a:p>
          <a:p>
            <a:r>
              <a:rPr lang="en-US" sz="1600" dirty="0">
                <a:latin typeface="Franklin Gothic Book" panose="020B0503020102020204" pitchFamily="34" charset="0"/>
              </a:rPr>
              <a:t>W-2, Box 1: $25,000</a:t>
            </a:r>
          </a:p>
          <a:p>
            <a:r>
              <a:rPr lang="en-US" sz="1600" dirty="0">
                <a:latin typeface="Franklin Gothic Book" panose="020B0503020102020204" pitchFamily="34" charset="0"/>
              </a:rPr>
              <a:t>No insurance offered</a:t>
            </a:r>
          </a:p>
          <a:p>
            <a:endParaRPr lang="en-US" dirty="0"/>
          </a:p>
        </p:txBody>
      </p:sp>
    </p:spTree>
    <p:extLst>
      <p:ext uri="{BB962C8B-B14F-4D97-AF65-F5344CB8AC3E}">
        <p14:creationId xmlns:p14="http://schemas.microsoft.com/office/powerpoint/2010/main" val="231844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9" name="Content Placeholder 4"/>
          <p:cNvSpPr txBox="1">
            <a:spLocks/>
          </p:cNvSpPr>
          <p:nvPr/>
        </p:nvSpPr>
        <p:spPr>
          <a:xfrm>
            <a:off x="2385779" y="3375570"/>
            <a:ext cx="6277868" cy="210845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a:t>Alice</a:t>
            </a:r>
          </a:p>
          <a:p>
            <a:r>
              <a:rPr lang="en-US" sz="1600" dirty="0"/>
              <a:t>No offer of coverage through her own employer</a:t>
            </a:r>
          </a:p>
          <a:p>
            <a:r>
              <a:rPr lang="en-US" sz="1600" dirty="0"/>
              <a:t>Her lowest-cost family plan through Gregory’s employer is $350/</a:t>
            </a:r>
            <a:r>
              <a:rPr lang="en-US" sz="1600" dirty="0" err="1"/>
              <a:t>mo</a:t>
            </a:r>
            <a:endParaRPr lang="en-US" sz="1600" dirty="0"/>
          </a:p>
          <a:p>
            <a:r>
              <a:rPr lang="en-US" sz="1600" dirty="0"/>
              <a:t>Annualized cost is $4,200</a:t>
            </a:r>
          </a:p>
          <a:p>
            <a:r>
              <a:rPr lang="en-US" sz="1600" dirty="0"/>
              <a:t>Compared to annual income of $45,000</a:t>
            </a:r>
          </a:p>
          <a:p>
            <a:r>
              <a:rPr lang="en-US" sz="1600" dirty="0"/>
              <a:t>$4,200 / $45,000 = 9.33% of household income</a:t>
            </a:r>
          </a:p>
          <a:p>
            <a:endParaRPr lang="en-US" sz="2000" dirty="0"/>
          </a:p>
        </p:txBody>
      </p:sp>
      <p:sp>
        <p:nvSpPr>
          <p:cNvPr id="2" name="TextBox 1"/>
          <p:cNvSpPr txBox="1"/>
          <p:nvPr/>
        </p:nvSpPr>
        <p:spPr>
          <a:xfrm>
            <a:off x="470306" y="5484027"/>
            <a:ext cx="8356159"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latin typeface="Franklin Gothic Book"/>
                <a:cs typeface="Franklin Gothic Book"/>
              </a:rPr>
              <a:t>Alice </a:t>
            </a:r>
            <a:r>
              <a:rPr lang="en-US" b="1" u="sng" dirty="0">
                <a:latin typeface="Franklin Gothic Book"/>
                <a:cs typeface="Franklin Gothic Book"/>
              </a:rPr>
              <a:t>is eligible</a:t>
            </a:r>
            <a:r>
              <a:rPr lang="en-US" b="1" dirty="0">
                <a:latin typeface="Franklin Gothic Book"/>
                <a:cs typeface="Franklin Gothic Book"/>
              </a:rPr>
              <a:t> for the affordability exemption because her offer of coverage costs more than 8.05% of income.</a:t>
            </a:r>
          </a:p>
        </p:txBody>
      </p:sp>
      <p:pic>
        <p:nvPicPr>
          <p:cNvPr id="3" name="Picture 2"/>
          <p:cNvPicPr>
            <a:picLocks noChangeAspect="1"/>
          </p:cNvPicPr>
          <p:nvPr/>
        </p:nvPicPr>
        <p:blipFill rotWithShape="1">
          <a:blip r:embed="rId3"/>
          <a:srcRect b="10277"/>
          <a:stretch/>
        </p:blipFill>
        <p:spPr>
          <a:xfrm>
            <a:off x="643318" y="3494018"/>
            <a:ext cx="1463040" cy="1823826"/>
          </a:xfrm>
          <a:prstGeom prst="rect">
            <a:avLst/>
          </a:prstGeom>
        </p:spPr>
      </p:pic>
      <p:sp>
        <p:nvSpPr>
          <p:cNvPr id="11" name="Content Placeholder 4"/>
          <p:cNvSpPr txBox="1">
            <a:spLocks/>
          </p:cNvSpPr>
          <p:nvPr/>
        </p:nvSpPr>
        <p:spPr>
          <a:xfrm>
            <a:off x="352865" y="825392"/>
            <a:ext cx="6139776" cy="83643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Gregory and Alice are MFJ.</a:t>
            </a:r>
          </a:p>
          <a:p>
            <a:r>
              <a:rPr lang="en-US" sz="1600" dirty="0"/>
              <a:t>They lived in Oklahoma City, OK (Zip: 73111)</a:t>
            </a:r>
          </a:p>
          <a:p>
            <a:r>
              <a:rPr lang="en-US" sz="1600" dirty="0"/>
              <a:t>Both uninsured all year; no other exemption applies</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26</a:t>
            </a:fld>
            <a:endParaRPr lang="en-US" dirty="0"/>
          </a:p>
        </p:txBody>
      </p:sp>
      <p:pic>
        <p:nvPicPr>
          <p:cNvPr id="8" name="Picture 7"/>
          <p:cNvPicPr>
            <a:picLocks noChangeAspect="1"/>
          </p:cNvPicPr>
          <p:nvPr/>
        </p:nvPicPr>
        <p:blipFill>
          <a:blip r:embed="rId4"/>
          <a:stretch>
            <a:fillRect/>
          </a:stretch>
        </p:blipFill>
        <p:spPr>
          <a:xfrm>
            <a:off x="7133596" y="0"/>
            <a:ext cx="2010404" cy="1894247"/>
          </a:xfrm>
          <a:prstGeom prst="rect">
            <a:avLst/>
          </a:prstGeom>
        </p:spPr>
      </p:pic>
      <p:sp>
        <p:nvSpPr>
          <p:cNvPr id="12" name="TextBox 11">
            <a:extLst>
              <a:ext uri="{FF2B5EF4-FFF2-40B4-BE49-F238E27FC236}">
                <a16:creationId xmlns:a16="http://schemas.microsoft.com/office/drawing/2014/main" id="{8AAED630-47DD-4235-8D67-03D6B6DD4A64}"/>
              </a:ext>
            </a:extLst>
          </p:cNvPr>
          <p:cNvSpPr txBox="1"/>
          <p:nvPr/>
        </p:nvSpPr>
        <p:spPr>
          <a:xfrm>
            <a:off x="660137" y="2110581"/>
            <a:ext cx="3798254" cy="1138773"/>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latin typeface="Franklin Gothic Book" panose="020B0503020102020204" pitchFamily="34" charset="0"/>
              </a:rPr>
              <a:t>Gregory</a:t>
            </a:r>
          </a:p>
          <a:p>
            <a:r>
              <a:rPr lang="en-US" sz="1600" dirty="0">
                <a:latin typeface="Franklin Gothic Book" panose="020B0503020102020204" pitchFamily="34" charset="0"/>
              </a:rPr>
              <a:t>W-2, Box 1: $20,000</a:t>
            </a:r>
          </a:p>
          <a:p>
            <a:r>
              <a:rPr lang="en-US" sz="1600" dirty="0">
                <a:latin typeface="Franklin Gothic Book" panose="020B0503020102020204" pitchFamily="34" charset="0"/>
              </a:rPr>
              <a:t>Self-only insurance offer:  </a:t>
            </a:r>
            <a:r>
              <a:rPr lang="en-US" sz="1600" b="1" dirty="0">
                <a:latin typeface="Franklin Gothic Book" panose="020B0503020102020204" pitchFamily="34" charset="0"/>
              </a:rPr>
              <a:t>$50/</a:t>
            </a:r>
            <a:r>
              <a:rPr lang="en-US" sz="1600" b="1" dirty="0" err="1">
                <a:latin typeface="Franklin Gothic Book" panose="020B0503020102020204" pitchFamily="34" charset="0"/>
              </a:rPr>
              <a:t>mo</a:t>
            </a:r>
            <a:endParaRPr lang="en-US" sz="1600" b="1" dirty="0">
              <a:latin typeface="Franklin Gothic Book" panose="020B0503020102020204" pitchFamily="34" charset="0"/>
            </a:endParaRPr>
          </a:p>
          <a:p>
            <a:r>
              <a:rPr lang="en-US" sz="1600" dirty="0">
                <a:latin typeface="Franklin Gothic Book" panose="020B0503020102020204" pitchFamily="34" charset="0"/>
              </a:rPr>
              <a:t>Family insurance offer:</a:t>
            </a:r>
            <a:r>
              <a:rPr lang="en-US" sz="1600" b="1" dirty="0">
                <a:latin typeface="Franklin Gothic Book" panose="020B0503020102020204" pitchFamily="34" charset="0"/>
              </a:rPr>
              <a:t>  $350/</a:t>
            </a:r>
            <a:r>
              <a:rPr lang="en-US" sz="1600" b="1" dirty="0" err="1">
                <a:latin typeface="Franklin Gothic Book" panose="020B0503020102020204" pitchFamily="34" charset="0"/>
              </a:rPr>
              <a:t>mo</a:t>
            </a:r>
            <a:endParaRPr lang="en-US" b="1" dirty="0">
              <a:latin typeface="Franklin Gothic Book" panose="020B0503020102020204" pitchFamily="34" charset="0"/>
            </a:endParaRPr>
          </a:p>
        </p:txBody>
      </p:sp>
      <p:sp>
        <p:nvSpPr>
          <p:cNvPr id="13" name="TextBox 12">
            <a:extLst>
              <a:ext uri="{FF2B5EF4-FFF2-40B4-BE49-F238E27FC236}">
                <a16:creationId xmlns:a16="http://schemas.microsoft.com/office/drawing/2014/main" id="{230AD77A-C079-44E1-AAD7-E043F74EC92F}"/>
              </a:ext>
            </a:extLst>
          </p:cNvPr>
          <p:cNvSpPr txBox="1"/>
          <p:nvPr/>
        </p:nvSpPr>
        <p:spPr>
          <a:xfrm>
            <a:off x="4741358" y="2108670"/>
            <a:ext cx="3705200" cy="1138773"/>
          </a:xfrm>
          <a:prstGeom prst="rect">
            <a:avLst/>
          </a:prstGeom>
          <a:solidFill>
            <a:srgbClr val="CBD7F5"/>
          </a:solidFill>
          <a:ln>
            <a:solidFill>
              <a:srgbClr val="2046A5"/>
            </a:solidFill>
          </a:ln>
        </p:spPr>
        <p:txBody>
          <a:bodyPr wrap="square" rtlCol="0">
            <a:spAutoFit/>
          </a:bodyPr>
          <a:lstStyle/>
          <a:p>
            <a:pPr algn="ctr"/>
            <a:r>
              <a:rPr lang="en-US" u="sng" dirty="0">
                <a:latin typeface="Franklin Gothic Book" panose="020B0503020102020204" pitchFamily="34" charset="0"/>
              </a:rPr>
              <a:t>Alice</a:t>
            </a:r>
          </a:p>
          <a:p>
            <a:r>
              <a:rPr lang="en-US" sz="1600" dirty="0">
                <a:latin typeface="Franklin Gothic Book" panose="020B0503020102020204" pitchFamily="34" charset="0"/>
              </a:rPr>
              <a:t>W-2, Box 1: $25,000</a:t>
            </a:r>
          </a:p>
          <a:p>
            <a:r>
              <a:rPr lang="en-US" sz="1600" dirty="0">
                <a:latin typeface="Franklin Gothic Book" panose="020B0503020102020204" pitchFamily="34" charset="0"/>
              </a:rPr>
              <a:t>No insurance offered</a:t>
            </a:r>
          </a:p>
          <a:p>
            <a:endParaRPr lang="en-US" dirty="0"/>
          </a:p>
        </p:txBody>
      </p:sp>
    </p:spTree>
    <p:extLst>
      <p:ext uri="{BB962C8B-B14F-4D97-AF65-F5344CB8AC3E}">
        <p14:creationId xmlns:p14="http://schemas.microsoft.com/office/powerpoint/2010/main" val="168858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Gregory &amp; Alice</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27</a:t>
            </a:fld>
            <a:endParaRPr lang="en-US" dirty="0"/>
          </a:p>
        </p:txBody>
      </p:sp>
      <p:pic>
        <p:nvPicPr>
          <p:cNvPr id="5" name="Picture 4"/>
          <p:cNvPicPr>
            <a:picLocks noChangeAspect="1"/>
          </p:cNvPicPr>
          <p:nvPr/>
        </p:nvPicPr>
        <p:blipFill>
          <a:blip r:embed="rId2"/>
          <a:stretch>
            <a:fillRect/>
          </a:stretch>
        </p:blipFill>
        <p:spPr>
          <a:xfrm>
            <a:off x="184355" y="1876249"/>
            <a:ext cx="4462272" cy="3017549"/>
          </a:xfrm>
          <a:prstGeom prst="rect">
            <a:avLst/>
          </a:prstGeom>
          <a:ln>
            <a:solidFill>
              <a:schemeClr val="bg1">
                <a:lumMod val="65000"/>
              </a:schemeClr>
            </a:solidFill>
          </a:ln>
        </p:spPr>
      </p:pic>
      <p:pic>
        <p:nvPicPr>
          <p:cNvPr id="6" name="Picture 5"/>
          <p:cNvPicPr>
            <a:picLocks noChangeAspect="1"/>
          </p:cNvPicPr>
          <p:nvPr/>
        </p:nvPicPr>
        <p:blipFill>
          <a:blip r:embed="rId3"/>
          <a:stretch>
            <a:fillRect/>
          </a:stretch>
        </p:blipFill>
        <p:spPr>
          <a:xfrm>
            <a:off x="4499590" y="3790881"/>
            <a:ext cx="4460055" cy="2797020"/>
          </a:xfrm>
          <a:prstGeom prst="rect">
            <a:avLst/>
          </a:prstGeom>
          <a:ln>
            <a:solidFill>
              <a:schemeClr val="bg1">
                <a:lumMod val="65000"/>
              </a:schemeClr>
            </a:solidFill>
          </a:ln>
        </p:spPr>
      </p:pic>
      <p:sp>
        <p:nvSpPr>
          <p:cNvPr id="9" name="Content Placeholder 4">
            <a:extLst>
              <a:ext uri="{FF2B5EF4-FFF2-40B4-BE49-F238E27FC236}">
                <a16:creationId xmlns:a16="http://schemas.microsoft.com/office/drawing/2014/main" id="{EC541C60-9255-4B39-B54D-5EE0AC51E20A}"/>
              </a:ext>
            </a:extLst>
          </p:cNvPr>
          <p:cNvSpPr txBox="1">
            <a:spLocks/>
          </p:cNvSpPr>
          <p:nvPr/>
        </p:nvSpPr>
        <p:spPr>
          <a:xfrm>
            <a:off x="352865" y="825392"/>
            <a:ext cx="6139776" cy="83643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Gregory and Alice are MFJ.</a:t>
            </a:r>
          </a:p>
          <a:p>
            <a:r>
              <a:rPr lang="en-US" sz="1600" dirty="0"/>
              <a:t>They lived in Oklahoma City, OK (Zip: 73111)</a:t>
            </a:r>
          </a:p>
          <a:p>
            <a:r>
              <a:rPr lang="en-US" sz="1600" dirty="0"/>
              <a:t>Both uninsured all year; no other exemption applies</a:t>
            </a:r>
          </a:p>
        </p:txBody>
      </p:sp>
      <p:pic>
        <p:nvPicPr>
          <p:cNvPr id="10" name="Picture 9">
            <a:extLst>
              <a:ext uri="{FF2B5EF4-FFF2-40B4-BE49-F238E27FC236}">
                <a16:creationId xmlns:a16="http://schemas.microsoft.com/office/drawing/2014/main" id="{73BDF8B3-8C5E-4E5D-B876-FB6FC401BBA5}"/>
              </a:ext>
            </a:extLst>
          </p:cNvPr>
          <p:cNvPicPr>
            <a:picLocks noChangeAspect="1"/>
          </p:cNvPicPr>
          <p:nvPr/>
        </p:nvPicPr>
        <p:blipFill>
          <a:blip r:embed="rId4"/>
          <a:stretch>
            <a:fillRect/>
          </a:stretch>
        </p:blipFill>
        <p:spPr>
          <a:xfrm>
            <a:off x="7133596" y="0"/>
            <a:ext cx="2010404" cy="1894247"/>
          </a:xfrm>
          <a:prstGeom prst="rect">
            <a:avLst/>
          </a:prstGeom>
        </p:spPr>
      </p:pic>
    </p:spTree>
    <p:extLst>
      <p:ext uri="{BB962C8B-B14F-4D97-AF65-F5344CB8AC3E}">
        <p14:creationId xmlns:p14="http://schemas.microsoft.com/office/powerpoint/2010/main" val="2116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Gregory &amp; Alice</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28</a:t>
            </a:fld>
            <a:endParaRPr lang="en-US" dirty="0"/>
          </a:p>
        </p:txBody>
      </p:sp>
      <p:pic>
        <p:nvPicPr>
          <p:cNvPr id="5" name="Picture 4"/>
          <p:cNvPicPr>
            <a:picLocks noChangeAspect="1"/>
          </p:cNvPicPr>
          <p:nvPr/>
        </p:nvPicPr>
        <p:blipFill>
          <a:blip r:embed="rId2"/>
          <a:stretch>
            <a:fillRect/>
          </a:stretch>
        </p:blipFill>
        <p:spPr>
          <a:xfrm>
            <a:off x="76913" y="711634"/>
            <a:ext cx="4462272" cy="3551165"/>
          </a:xfrm>
          <a:prstGeom prst="rect">
            <a:avLst/>
          </a:prstGeom>
          <a:ln>
            <a:solidFill>
              <a:schemeClr val="bg1">
                <a:lumMod val="65000"/>
              </a:schemeClr>
            </a:solidFill>
          </a:ln>
        </p:spPr>
      </p:pic>
      <p:pic>
        <p:nvPicPr>
          <p:cNvPr id="6" name="Picture 5"/>
          <p:cNvPicPr>
            <a:picLocks noChangeAspect="1"/>
          </p:cNvPicPr>
          <p:nvPr/>
        </p:nvPicPr>
        <p:blipFill>
          <a:blip r:embed="rId3"/>
          <a:stretch>
            <a:fillRect/>
          </a:stretch>
        </p:blipFill>
        <p:spPr>
          <a:xfrm>
            <a:off x="4563373" y="1832991"/>
            <a:ext cx="4462272" cy="3406201"/>
          </a:xfrm>
          <a:prstGeom prst="rect">
            <a:avLst/>
          </a:prstGeom>
          <a:ln>
            <a:solidFill>
              <a:schemeClr val="bg1">
                <a:lumMod val="65000"/>
              </a:schemeClr>
            </a:solidFill>
          </a:ln>
        </p:spPr>
      </p:pic>
      <p:sp>
        <p:nvSpPr>
          <p:cNvPr id="7" name="Rectangle: Rounded Corners 6">
            <a:extLst>
              <a:ext uri="{FF2B5EF4-FFF2-40B4-BE49-F238E27FC236}">
                <a16:creationId xmlns:a16="http://schemas.microsoft.com/office/drawing/2014/main" id="{7E5A4BF6-ED13-4E5E-9349-D76CD77A8601}"/>
              </a:ext>
            </a:extLst>
          </p:cNvPr>
          <p:cNvSpPr/>
          <p:nvPr/>
        </p:nvSpPr>
        <p:spPr>
          <a:xfrm>
            <a:off x="2266320" y="3338760"/>
            <a:ext cx="1274774" cy="93419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E8F7258-909F-48A6-A503-2DF0C9B7722D}"/>
              </a:ext>
            </a:extLst>
          </p:cNvPr>
          <p:cNvSpPr/>
          <p:nvPr/>
        </p:nvSpPr>
        <p:spPr>
          <a:xfrm>
            <a:off x="6794509" y="3494205"/>
            <a:ext cx="1161636" cy="174498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FF6137B0-32E0-4B8B-B8F8-038B74936283}"/>
              </a:ext>
            </a:extLst>
          </p:cNvPr>
          <p:cNvSpPr txBox="1">
            <a:spLocks/>
          </p:cNvSpPr>
          <p:nvPr/>
        </p:nvSpPr>
        <p:spPr>
          <a:xfrm>
            <a:off x="294338" y="4635027"/>
            <a:ext cx="8454245" cy="1506938"/>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a:latin typeface="Franklin Gothic Medium" panose="020B0603020102020204" pitchFamily="34" charset="0"/>
              </a:rPr>
              <a:t>Results: </a:t>
            </a:r>
          </a:p>
          <a:p>
            <a:r>
              <a:rPr lang="en-US" sz="1800" b="1" dirty="0"/>
              <a:t>Gregory:  </a:t>
            </a:r>
            <a:r>
              <a:rPr lang="en-US" sz="1800" dirty="0"/>
              <a:t>Code A does </a:t>
            </a:r>
            <a:r>
              <a:rPr lang="en-US" sz="1800" u="sng" dirty="0"/>
              <a:t>not</a:t>
            </a:r>
            <a:r>
              <a:rPr lang="en-US" sz="1800" dirty="0"/>
              <a:t> apply</a:t>
            </a:r>
          </a:p>
          <a:p>
            <a:r>
              <a:rPr lang="en-US" sz="1800" b="1" dirty="0"/>
              <a:t>Alice:  </a:t>
            </a:r>
            <a:r>
              <a:rPr lang="en-US" sz="1800" dirty="0"/>
              <a:t>Code A does apply</a:t>
            </a:r>
          </a:p>
          <a:p>
            <a:r>
              <a:rPr lang="en-US" sz="1800" dirty="0"/>
              <a:t>Since Gregory and Alice each have an offer of employer-sponsored coverage, determine if it’s affordable then STOP.  Don’t move on to marketplace affordability.</a:t>
            </a:r>
          </a:p>
          <a:p>
            <a:endParaRPr lang="en-US" sz="1800" dirty="0"/>
          </a:p>
        </p:txBody>
      </p:sp>
      <p:pic>
        <p:nvPicPr>
          <p:cNvPr id="10" name="Picture 9">
            <a:extLst>
              <a:ext uri="{FF2B5EF4-FFF2-40B4-BE49-F238E27FC236}">
                <a16:creationId xmlns:a16="http://schemas.microsoft.com/office/drawing/2014/main" id="{F1EEF47C-A55C-4049-827C-0A79185D582D}"/>
              </a:ext>
            </a:extLst>
          </p:cNvPr>
          <p:cNvPicPr>
            <a:picLocks noChangeAspect="1"/>
          </p:cNvPicPr>
          <p:nvPr/>
        </p:nvPicPr>
        <p:blipFill>
          <a:blip r:embed="rId4"/>
          <a:stretch>
            <a:fillRect/>
          </a:stretch>
        </p:blipFill>
        <p:spPr>
          <a:xfrm>
            <a:off x="7133596" y="0"/>
            <a:ext cx="2010404" cy="1894247"/>
          </a:xfrm>
          <a:prstGeom prst="rect">
            <a:avLst/>
          </a:prstGeom>
        </p:spPr>
      </p:pic>
    </p:spTree>
    <p:extLst>
      <p:ext uri="{BB962C8B-B14F-4D97-AF65-F5344CB8AC3E}">
        <p14:creationId xmlns:p14="http://schemas.microsoft.com/office/powerpoint/2010/main" val="107837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5856-8654-4D7A-9D36-BE2DF691AAC4}"/>
              </a:ext>
            </a:extLst>
          </p:cNvPr>
          <p:cNvSpPr>
            <a:spLocks noGrp="1"/>
          </p:cNvSpPr>
          <p:nvPr>
            <p:ph type="title"/>
          </p:nvPr>
        </p:nvSpPr>
        <p:spPr/>
        <p:txBody>
          <a:bodyPr/>
          <a:lstStyle/>
          <a:p>
            <a:r>
              <a:rPr lang="en-US" dirty="0"/>
              <a:t>“Annualized Contribution”</a:t>
            </a:r>
          </a:p>
        </p:txBody>
      </p:sp>
      <p:sp>
        <p:nvSpPr>
          <p:cNvPr id="3" name="Content Placeholder 2">
            <a:extLst>
              <a:ext uri="{FF2B5EF4-FFF2-40B4-BE49-F238E27FC236}">
                <a16:creationId xmlns:a16="http://schemas.microsoft.com/office/drawing/2014/main" id="{5EB4D626-95EE-4934-A913-9DCA7822B1FF}"/>
              </a:ext>
            </a:extLst>
          </p:cNvPr>
          <p:cNvSpPr>
            <a:spLocks noGrp="1"/>
          </p:cNvSpPr>
          <p:nvPr>
            <p:ph idx="1"/>
          </p:nvPr>
        </p:nvSpPr>
        <p:spPr>
          <a:xfrm>
            <a:off x="457200" y="886198"/>
            <a:ext cx="8229600" cy="762000"/>
          </a:xfrm>
        </p:spPr>
        <p:txBody>
          <a:bodyPr/>
          <a:lstStyle/>
          <a:p>
            <a:r>
              <a:rPr lang="en-US" sz="1800" dirty="0"/>
              <a:t>Affordability is measured against annual income</a:t>
            </a:r>
          </a:p>
          <a:p>
            <a:r>
              <a:rPr lang="en-US" sz="1800" dirty="0"/>
              <a:t>Since income is annualized, premiums must be, too </a:t>
            </a:r>
          </a:p>
        </p:txBody>
      </p:sp>
      <p:sp>
        <p:nvSpPr>
          <p:cNvPr id="4" name="Slide Number Placeholder 3">
            <a:extLst>
              <a:ext uri="{FF2B5EF4-FFF2-40B4-BE49-F238E27FC236}">
                <a16:creationId xmlns:a16="http://schemas.microsoft.com/office/drawing/2014/main" id="{C3693086-DEA6-4E3A-8626-0755ED0732FD}"/>
              </a:ext>
            </a:extLst>
          </p:cNvPr>
          <p:cNvSpPr>
            <a:spLocks noGrp="1"/>
          </p:cNvSpPr>
          <p:nvPr>
            <p:ph type="sldNum" sz="quarter" idx="12"/>
          </p:nvPr>
        </p:nvSpPr>
        <p:spPr/>
        <p:txBody>
          <a:bodyPr/>
          <a:lstStyle/>
          <a:p>
            <a:pPr algn="r"/>
            <a:fld id="{7FFE15FC-A8B6-4718-BABB-4F5309630F6C}" type="slidenum">
              <a:rPr lang="en-US" smtClean="0"/>
              <a:pPr algn="r"/>
              <a:t>29</a:t>
            </a:fld>
            <a:endParaRPr lang="en-US" dirty="0"/>
          </a:p>
        </p:txBody>
      </p:sp>
      <p:pic>
        <p:nvPicPr>
          <p:cNvPr id="5" name="Picture 4">
            <a:extLst>
              <a:ext uri="{FF2B5EF4-FFF2-40B4-BE49-F238E27FC236}">
                <a16:creationId xmlns:a16="http://schemas.microsoft.com/office/drawing/2014/main" id="{35BB8996-C5AE-4C59-B5E9-D525C2D96E74}"/>
              </a:ext>
            </a:extLst>
          </p:cNvPr>
          <p:cNvPicPr>
            <a:picLocks noChangeAspect="1"/>
          </p:cNvPicPr>
          <p:nvPr/>
        </p:nvPicPr>
        <p:blipFill rotWithShape="1">
          <a:blip r:embed="rId2"/>
          <a:srcRect b="13352"/>
          <a:stretch/>
        </p:blipFill>
        <p:spPr>
          <a:xfrm>
            <a:off x="457200" y="2180764"/>
            <a:ext cx="8229600" cy="4148916"/>
          </a:xfrm>
          <a:prstGeom prst="rect">
            <a:avLst/>
          </a:prstGeom>
          <a:ln>
            <a:solidFill>
              <a:schemeClr val="bg1">
                <a:lumMod val="65000"/>
              </a:schemeClr>
            </a:solidFill>
          </a:ln>
        </p:spPr>
      </p:pic>
      <p:sp>
        <p:nvSpPr>
          <p:cNvPr id="7" name="Content Placeholder 4">
            <a:extLst>
              <a:ext uri="{FF2B5EF4-FFF2-40B4-BE49-F238E27FC236}">
                <a16:creationId xmlns:a16="http://schemas.microsoft.com/office/drawing/2014/main" id="{5D7ADCED-83E1-4E7A-990A-28441D3051D9}"/>
              </a:ext>
            </a:extLst>
          </p:cNvPr>
          <p:cNvSpPr txBox="1">
            <a:spLocks/>
          </p:cNvSpPr>
          <p:nvPr/>
        </p:nvSpPr>
        <p:spPr>
          <a:xfrm>
            <a:off x="4818508" y="1828080"/>
            <a:ext cx="4114800" cy="2427142"/>
          </a:xfrm>
          <a:prstGeom prst="rect">
            <a:avLst/>
          </a:prstGeom>
          <a:solidFill>
            <a:schemeClr val="accent4">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mn-lt"/>
                <a:ea typeface="+mn-ea"/>
                <a:cs typeface="+mn-cs"/>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n-lt"/>
                <a:ea typeface="+mn-ea"/>
                <a:cs typeface="+mn-cs"/>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Arial"/>
              <a:buNone/>
            </a:pPr>
            <a:r>
              <a:rPr lang="en-US" sz="1600" b="1" dirty="0">
                <a:latin typeface="Franklin Gothic Book" panose="020B0503020102020204" pitchFamily="34" charset="0"/>
              </a:rPr>
              <a:t>Example:  </a:t>
            </a:r>
          </a:p>
          <a:p>
            <a:pPr marL="0" indent="0">
              <a:buFont typeface="Arial"/>
              <a:buNone/>
            </a:pPr>
            <a:r>
              <a:rPr lang="en-US" sz="1600" dirty="0">
                <a:latin typeface="Franklin Gothic Book" panose="020B0503020102020204" pitchFamily="34" charset="0"/>
              </a:rPr>
              <a:t>Income = $24,000 </a:t>
            </a:r>
          </a:p>
          <a:p>
            <a:pPr marL="0" indent="0">
              <a:buFont typeface="Arial"/>
              <a:buNone/>
            </a:pPr>
            <a:r>
              <a:rPr lang="en-US" sz="1600" dirty="0">
                <a:latin typeface="Franklin Gothic Book" panose="020B0503020102020204" pitchFamily="34" charset="0"/>
              </a:rPr>
              <a:t>Premium = $200/</a:t>
            </a:r>
            <a:r>
              <a:rPr lang="en-US" sz="1600" dirty="0" err="1">
                <a:latin typeface="Franklin Gothic Book" panose="020B0503020102020204" pitchFamily="34" charset="0"/>
              </a:rPr>
              <a:t>mo</a:t>
            </a:r>
            <a:endParaRPr lang="en-US" sz="1600" dirty="0">
              <a:latin typeface="Franklin Gothic Book" panose="020B0503020102020204" pitchFamily="34" charset="0"/>
            </a:endParaRPr>
          </a:p>
          <a:p>
            <a:pPr marL="0" indent="0">
              <a:buFont typeface="Arial"/>
              <a:buNone/>
            </a:pPr>
            <a:r>
              <a:rPr lang="en-US" sz="1600" b="1" dirty="0">
                <a:latin typeface="Franklin Gothic Book" panose="020B0503020102020204" pitchFamily="34" charset="0"/>
              </a:rPr>
              <a:t>Is it affordable?</a:t>
            </a:r>
          </a:p>
          <a:p>
            <a:pPr marL="0" indent="0">
              <a:buFont typeface="Arial"/>
              <a:buNone/>
            </a:pPr>
            <a:r>
              <a:rPr lang="en-US" sz="1600" i="1" dirty="0">
                <a:latin typeface="Franklin Gothic Book" panose="020B0503020102020204" pitchFamily="34" charset="0"/>
              </a:rPr>
              <a:t>Compare annualized premium to the annual income.</a:t>
            </a:r>
          </a:p>
          <a:p>
            <a:pPr marL="0" indent="0">
              <a:buFont typeface="Arial"/>
              <a:buNone/>
            </a:pPr>
            <a:r>
              <a:rPr lang="en-US" sz="1600" dirty="0">
                <a:latin typeface="Franklin Gothic Book" panose="020B0503020102020204" pitchFamily="34" charset="0"/>
              </a:rPr>
              <a:t>January = $2,400</a:t>
            </a:r>
          </a:p>
          <a:p>
            <a:pPr marL="0" indent="0">
              <a:buFont typeface="Arial"/>
              <a:buNone/>
            </a:pPr>
            <a:r>
              <a:rPr lang="en-US" sz="1600" dirty="0">
                <a:latin typeface="Franklin Gothic Book" panose="020B0503020102020204" pitchFamily="34" charset="0"/>
              </a:rPr>
              <a:t>February = $2,400</a:t>
            </a:r>
          </a:p>
        </p:txBody>
      </p:sp>
    </p:spTree>
    <p:extLst>
      <p:ext uri="{BB962C8B-B14F-4D97-AF65-F5344CB8AC3E}">
        <p14:creationId xmlns:p14="http://schemas.microsoft.com/office/powerpoint/2010/main" val="350290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Responsibility Payment (SRP)</a:t>
            </a:r>
          </a:p>
        </p:txBody>
      </p:sp>
      <p:sp>
        <p:nvSpPr>
          <p:cNvPr id="3" name="Content Placeholder 2"/>
          <p:cNvSpPr>
            <a:spLocks noGrp="1"/>
          </p:cNvSpPr>
          <p:nvPr>
            <p:ph idx="1"/>
          </p:nvPr>
        </p:nvSpPr>
        <p:spPr>
          <a:ln>
            <a:noFill/>
          </a:ln>
        </p:spPr>
        <p:txBody>
          <a:bodyPr vert="horz" lIns="91440" tIns="45720" rIns="91440" bIns="45720" rtlCol="0" anchor="t">
            <a:noAutofit/>
          </a:bodyPr>
          <a:lstStyle/>
          <a:p>
            <a:r>
              <a:rPr lang="en-US" sz="1800" dirty="0"/>
              <a:t>For 2018, everyone in a household must:</a:t>
            </a:r>
          </a:p>
          <a:p>
            <a:pPr lvl="1"/>
            <a:r>
              <a:rPr lang="en-US" sz="1600" dirty="0"/>
              <a:t>Have minimum essential coverage, or </a:t>
            </a:r>
          </a:p>
          <a:p>
            <a:pPr lvl="1"/>
            <a:r>
              <a:rPr lang="en-US" sz="1600" dirty="0"/>
              <a:t>Claim an exemption from the coverage requirement, or</a:t>
            </a:r>
          </a:p>
          <a:p>
            <a:pPr lvl="1"/>
            <a:r>
              <a:rPr lang="en-US" sz="1600" dirty="0"/>
              <a:t>Make a shared responsibility payment (penalty)</a:t>
            </a:r>
          </a:p>
          <a:p>
            <a:r>
              <a:rPr lang="en-US" sz="1800" dirty="0"/>
              <a:t>IRS will not accept electronic returns that omit health coverage information.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a:t>
            </a:fld>
            <a:endParaRPr lang="en-US" dirty="0"/>
          </a:p>
        </p:txBody>
      </p:sp>
      <p:pic>
        <p:nvPicPr>
          <p:cNvPr id="9" name="Picture 8"/>
          <p:cNvPicPr>
            <a:picLocks noChangeAspect="1"/>
          </p:cNvPicPr>
          <p:nvPr/>
        </p:nvPicPr>
        <p:blipFill rotWithShape="1">
          <a:blip r:embed="rId2"/>
          <a:srcRect l="12218"/>
          <a:stretch/>
        </p:blipFill>
        <p:spPr>
          <a:xfrm>
            <a:off x="1822431" y="3045198"/>
            <a:ext cx="5314206" cy="2292295"/>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366513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9" name="Content Placeholder 4"/>
          <p:cNvSpPr txBox="1">
            <a:spLocks/>
          </p:cNvSpPr>
          <p:nvPr/>
        </p:nvSpPr>
        <p:spPr>
          <a:xfrm>
            <a:off x="2385779" y="3375570"/>
            <a:ext cx="6277868" cy="210845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a:t>What if Alice is uninsured only part of the year?</a:t>
            </a:r>
          </a:p>
          <a:p>
            <a:r>
              <a:rPr lang="en-US" sz="1600" dirty="0"/>
              <a:t>No offer of coverage through her own employer for Jan-June.</a:t>
            </a:r>
          </a:p>
          <a:p>
            <a:r>
              <a:rPr lang="en-US" sz="1600" dirty="0"/>
              <a:t>Her lowest-cost family plan through Gregory’s employer is $350/</a:t>
            </a:r>
            <a:r>
              <a:rPr lang="en-US" sz="1600" dirty="0" err="1"/>
              <a:t>mo</a:t>
            </a:r>
            <a:r>
              <a:rPr lang="en-US" sz="1600" dirty="0"/>
              <a:t> ($4,200 annually)</a:t>
            </a:r>
          </a:p>
          <a:p>
            <a:r>
              <a:rPr lang="en-US" sz="1600" dirty="0"/>
              <a:t>$4,200 / $45,000 = 9.33% of household income</a:t>
            </a:r>
          </a:p>
          <a:p>
            <a:r>
              <a:rPr lang="en-US" sz="1600" dirty="0"/>
              <a:t>Look at the annual cost of coverage, even if you’re just determining eligibility for a month. </a:t>
            </a:r>
          </a:p>
          <a:p>
            <a:endParaRPr lang="en-US" sz="2000" dirty="0"/>
          </a:p>
        </p:txBody>
      </p:sp>
      <p:sp>
        <p:nvSpPr>
          <p:cNvPr id="2" name="TextBox 1"/>
          <p:cNvSpPr txBox="1"/>
          <p:nvPr/>
        </p:nvSpPr>
        <p:spPr>
          <a:xfrm>
            <a:off x="470306" y="5484027"/>
            <a:ext cx="8356159"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latin typeface="Franklin Gothic Book"/>
                <a:cs typeface="Franklin Gothic Book"/>
              </a:rPr>
              <a:t>Alice </a:t>
            </a:r>
            <a:r>
              <a:rPr lang="en-US" b="1" u="sng" dirty="0">
                <a:latin typeface="Franklin Gothic Book"/>
                <a:cs typeface="Franklin Gothic Book"/>
              </a:rPr>
              <a:t>is eligible</a:t>
            </a:r>
            <a:r>
              <a:rPr lang="en-US" b="1" dirty="0">
                <a:latin typeface="Franklin Gothic Book"/>
                <a:cs typeface="Franklin Gothic Book"/>
              </a:rPr>
              <a:t> for the affordability exemption January through June because her offer of coverage costs more than 8.05% of income.</a:t>
            </a:r>
          </a:p>
        </p:txBody>
      </p:sp>
      <p:pic>
        <p:nvPicPr>
          <p:cNvPr id="3" name="Picture 2"/>
          <p:cNvPicPr>
            <a:picLocks noChangeAspect="1"/>
          </p:cNvPicPr>
          <p:nvPr/>
        </p:nvPicPr>
        <p:blipFill rotWithShape="1">
          <a:blip r:embed="rId3"/>
          <a:srcRect b="10277"/>
          <a:stretch/>
        </p:blipFill>
        <p:spPr>
          <a:xfrm>
            <a:off x="643318" y="3494018"/>
            <a:ext cx="1463040" cy="1823826"/>
          </a:xfrm>
          <a:prstGeom prst="rect">
            <a:avLst/>
          </a:prstGeom>
        </p:spPr>
      </p:pic>
      <p:sp>
        <p:nvSpPr>
          <p:cNvPr id="11" name="Content Placeholder 4"/>
          <p:cNvSpPr txBox="1">
            <a:spLocks/>
          </p:cNvSpPr>
          <p:nvPr/>
        </p:nvSpPr>
        <p:spPr>
          <a:xfrm>
            <a:off x="352865" y="825392"/>
            <a:ext cx="6139776" cy="83643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Gregory and Alice are MFJ.</a:t>
            </a:r>
          </a:p>
          <a:p>
            <a:r>
              <a:rPr lang="en-US" sz="1600" dirty="0"/>
              <a:t>They lived in Oklahoma City, OK (Zip: 73111)</a:t>
            </a:r>
          </a:p>
          <a:p>
            <a:r>
              <a:rPr lang="en-US" sz="1600" dirty="0"/>
              <a:t>Both uninsured all year; no other exemption applies</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30</a:t>
            </a:fld>
            <a:endParaRPr lang="en-US" dirty="0"/>
          </a:p>
        </p:txBody>
      </p:sp>
      <p:pic>
        <p:nvPicPr>
          <p:cNvPr id="8" name="Picture 7"/>
          <p:cNvPicPr>
            <a:picLocks noChangeAspect="1"/>
          </p:cNvPicPr>
          <p:nvPr/>
        </p:nvPicPr>
        <p:blipFill>
          <a:blip r:embed="rId4"/>
          <a:stretch>
            <a:fillRect/>
          </a:stretch>
        </p:blipFill>
        <p:spPr>
          <a:xfrm>
            <a:off x="7133596" y="0"/>
            <a:ext cx="2010404" cy="1894247"/>
          </a:xfrm>
          <a:prstGeom prst="rect">
            <a:avLst/>
          </a:prstGeom>
        </p:spPr>
      </p:pic>
      <p:sp>
        <p:nvSpPr>
          <p:cNvPr id="12" name="TextBox 11">
            <a:extLst>
              <a:ext uri="{FF2B5EF4-FFF2-40B4-BE49-F238E27FC236}">
                <a16:creationId xmlns:a16="http://schemas.microsoft.com/office/drawing/2014/main" id="{8AAED630-47DD-4235-8D67-03D6B6DD4A64}"/>
              </a:ext>
            </a:extLst>
          </p:cNvPr>
          <p:cNvSpPr txBox="1"/>
          <p:nvPr/>
        </p:nvSpPr>
        <p:spPr>
          <a:xfrm>
            <a:off x="678609" y="2110581"/>
            <a:ext cx="3798254" cy="1138773"/>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latin typeface="Franklin Gothic Book" panose="020B0503020102020204" pitchFamily="34" charset="0"/>
              </a:rPr>
              <a:t>Gregory</a:t>
            </a:r>
          </a:p>
          <a:p>
            <a:r>
              <a:rPr lang="en-US" sz="1600" dirty="0">
                <a:latin typeface="Franklin Gothic Book" panose="020B0503020102020204" pitchFamily="34" charset="0"/>
              </a:rPr>
              <a:t>W-2, Box 1: $20,000</a:t>
            </a:r>
          </a:p>
          <a:p>
            <a:r>
              <a:rPr lang="en-US" sz="1600" dirty="0">
                <a:latin typeface="Franklin Gothic Book" panose="020B0503020102020204" pitchFamily="34" charset="0"/>
              </a:rPr>
              <a:t>Self-only insurance offer:  </a:t>
            </a:r>
            <a:r>
              <a:rPr lang="en-US" sz="1600" b="1" dirty="0">
                <a:latin typeface="Franklin Gothic Book" panose="020B0503020102020204" pitchFamily="34" charset="0"/>
              </a:rPr>
              <a:t>$50/</a:t>
            </a:r>
            <a:r>
              <a:rPr lang="en-US" sz="1600" b="1" dirty="0" err="1">
                <a:latin typeface="Franklin Gothic Book" panose="020B0503020102020204" pitchFamily="34" charset="0"/>
              </a:rPr>
              <a:t>mo</a:t>
            </a:r>
            <a:endParaRPr lang="en-US" sz="1600" b="1" dirty="0">
              <a:latin typeface="Franklin Gothic Book" panose="020B0503020102020204" pitchFamily="34" charset="0"/>
            </a:endParaRPr>
          </a:p>
          <a:p>
            <a:r>
              <a:rPr lang="en-US" sz="1600" dirty="0">
                <a:latin typeface="Franklin Gothic Book" panose="020B0503020102020204" pitchFamily="34" charset="0"/>
              </a:rPr>
              <a:t>Family insurance offer:</a:t>
            </a:r>
            <a:r>
              <a:rPr lang="en-US" sz="1600" b="1" dirty="0">
                <a:latin typeface="Franklin Gothic Book" panose="020B0503020102020204" pitchFamily="34" charset="0"/>
              </a:rPr>
              <a:t>  $350/</a:t>
            </a:r>
            <a:r>
              <a:rPr lang="en-US" sz="1600" b="1" dirty="0" err="1">
                <a:latin typeface="Franklin Gothic Book" panose="020B0503020102020204" pitchFamily="34" charset="0"/>
              </a:rPr>
              <a:t>mo</a:t>
            </a:r>
            <a:endParaRPr lang="en-US" b="1" dirty="0">
              <a:latin typeface="Franklin Gothic Book" panose="020B0503020102020204" pitchFamily="34" charset="0"/>
            </a:endParaRPr>
          </a:p>
        </p:txBody>
      </p:sp>
      <p:sp>
        <p:nvSpPr>
          <p:cNvPr id="13" name="TextBox 12">
            <a:extLst>
              <a:ext uri="{FF2B5EF4-FFF2-40B4-BE49-F238E27FC236}">
                <a16:creationId xmlns:a16="http://schemas.microsoft.com/office/drawing/2014/main" id="{230AD77A-C079-44E1-AAD7-E043F74EC92F}"/>
              </a:ext>
            </a:extLst>
          </p:cNvPr>
          <p:cNvSpPr txBox="1"/>
          <p:nvPr/>
        </p:nvSpPr>
        <p:spPr>
          <a:xfrm>
            <a:off x="4759829" y="2108670"/>
            <a:ext cx="3774513" cy="1107996"/>
          </a:xfrm>
          <a:prstGeom prst="rect">
            <a:avLst/>
          </a:prstGeom>
          <a:solidFill>
            <a:srgbClr val="CBD7F5"/>
          </a:solidFill>
          <a:ln>
            <a:solidFill>
              <a:srgbClr val="2046A5"/>
            </a:solidFill>
          </a:ln>
        </p:spPr>
        <p:txBody>
          <a:bodyPr wrap="square" rtlCol="0">
            <a:spAutoFit/>
          </a:bodyPr>
          <a:lstStyle/>
          <a:p>
            <a:pPr algn="ctr"/>
            <a:r>
              <a:rPr lang="en-US" u="sng" dirty="0">
                <a:latin typeface="Franklin Gothic Book" panose="020B0503020102020204" pitchFamily="34" charset="0"/>
              </a:rPr>
              <a:t>Alice</a:t>
            </a:r>
          </a:p>
          <a:p>
            <a:r>
              <a:rPr lang="en-US" sz="1600" dirty="0">
                <a:latin typeface="Franklin Gothic Book" panose="020B0503020102020204" pitchFamily="34" charset="0"/>
              </a:rPr>
              <a:t>W-2, Box 1: $25,000</a:t>
            </a:r>
          </a:p>
          <a:p>
            <a:r>
              <a:rPr lang="en-US" sz="1600" dirty="0">
                <a:latin typeface="Franklin Gothic Book" panose="020B0503020102020204" pitchFamily="34" charset="0"/>
              </a:rPr>
              <a:t>Jan-June: No insurance offered</a:t>
            </a:r>
          </a:p>
          <a:p>
            <a:r>
              <a:rPr lang="en-US" sz="1600" dirty="0">
                <a:latin typeface="Franklin Gothic Book" panose="020B0503020102020204" pitchFamily="34" charset="0"/>
              </a:rPr>
              <a:t>July-Dec: Alice enrolls in coverage at work</a:t>
            </a:r>
          </a:p>
        </p:txBody>
      </p:sp>
    </p:spTree>
    <p:extLst>
      <p:ext uri="{BB962C8B-B14F-4D97-AF65-F5344CB8AC3E}">
        <p14:creationId xmlns:p14="http://schemas.microsoft.com/office/powerpoint/2010/main" val="130056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A2FA9-F332-4FF3-846B-B5718F1619A1}"/>
              </a:ext>
            </a:extLst>
          </p:cNvPr>
          <p:cNvPicPr>
            <a:picLocks noChangeAspect="1"/>
          </p:cNvPicPr>
          <p:nvPr/>
        </p:nvPicPr>
        <p:blipFill>
          <a:blip r:embed="rId2"/>
          <a:stretch>
            <a:fillRect/>
          </a:stretch>
        </p:blipFill>
        <p:spPr>
          <a:xfrm>
            <a:off x="139015" y="697632"/>
            <a:ext cx="7521890" cy="3873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90BD5081-5331-4FDA-AC42-AC2CEF56FB77}"/>
              </a:ext>
            </a:extLst>
          </p:cNvPr>
          <p:cNvSpPr>
            <a:spLocks noGrp="1"/>
          </p:cNvSpPr>
          <p:nvPr>
            <p:ph type="title"/>
          </p:nvPr>
        </p:nvSpPr>
        <p:spPr/>
        <p:txBody>
          <a:bodyPr/>
          <a:lstStyle/>
          <a:p>
            <a:r>
              <a:rPr lang="en-US" dirty="0"/>
              <a:t>Marketplace Affordability Exemption</a:t>
            </a:r>
          </a:p>
        </p:txBody>
      </p:sp>
      <p:sp>
        <p:nvSpPr>
          <p:cNvPr id="4" name="Slide Number Placeholder 3">
            <a:extLst>
              <a:ext uri="{FF2B5EF4-FFF2-40B4-BE49-F238E27FC236}">
                <a16:creationId xmlns:a16="http://schemas.microsoft.com/office/drawing/2014/main" id="{9186513F-18CF-4398-97EC-4044077366FB}"/>
              </a:ext>
            </a:extLst>
          </p:cNvPr>
          <p:cNvSpPr>
            <a:spLocks noGrp="1"/>
          </p:cNvSpPr>
          <p:nvPr>
            <p:ph type="sldNum" sz="quarter" idx="12"/>
          </p:nvPr>
        </p:nvSpPr>
        <p:spPr/>
        <p:txBody>
          <a:bodyPr/>
          <a:lstStyle/>
          <a:p>
            <a:pPr algn="r"/>
            <a:fld id="{7FFE15FC-A8B6-4718-BABB-4F5309630F6C}" type="slidenum">
              <a:rPr lang="en-US" smtClean="0"/>
              <a:pPr algn="r"/>
              <a:t>31</a:t>
            </a:fld>
            <a:endParaRPr lang="en-US" dirty="0"/>
          </a:p>
        </p:txBody>
      </p:sp>
      <p:sp>
        <p:nvSpPr>
          <p:cNvPr id="6" name="Content Placeholder 2">
            <a:extLst>
              <a:ext uri="{FF2B5EF4-FFF2-40B4-BE49-F238E27FC236}">
                <a16:creationId xmlns:a16="http://schemas.microsoft.com/office/drawing/2014/main" id="{0B49BE35-3F84-462F-B7BB-38609B7B7A38}"/>
              </a:ext>
            </a:extLst>
          </p:cNvPr>
          <p:cNvSpPr>
            <a:spLocks noGrp="1"/>
          </p:cNvSpPr>
          <p:nvPr>
            <p:ph idx="1"/>
          </p:nvPr>
        </p:nvSpPr>
        <p:spPr>
          <a:xfrm>
            <a:off x="3899960" y="3558745"/>
            <a:ext cx="4977923" cy="2998573"/>
          </a:xfrm>
          <a:solidFill>
            <a:schemeClr val="bg1">
              <a:lumMod val="95000"/>
            </a:schemeClr>
          </a:solidFill>
        </p:spPr>
        <p:txBody>
          <a:bodyPr/>
          <a:lstStyle/>
          <a:p>
            <a:r>
              <a:rPr lang="en-US" sz="1600" dirty="0"/>
              <a:t>If there is no employer coverage offer, consider the affordability of marketplace coverage. </a:t>
            </a:r>
          </a:p>
          <a:p>
            <a:r>
              <a:rPr lang="en-US" sz="1600" dirty="0"/>
              <a:t>You’ll need to determine:</a:t>
            </a:r>
          </a:p>
          <a:p>
            <a:pPr lvl="1"/>
            <a:r>
              <a:rPr lang="en-US" sz="1600" dirty="0"/>
              <a:t>The lowest-cost bronze plan (LCBP) </a:t>
            </a:r>
          </a:p>
          <a:p>
            <a:pPr lvl="1"/>
            <a:r>
              <a:rPr lang="en-US" sz="1600" dirty="0"/>
              <a:t>The second-lowest cost silver plan (SLCSP) </a:t>
            </a:r>
            <a:r>
              <a:rPr lang="en-US" sz="1600" i="1" dirty="0"/>
              <a:t>only if </a:t>
            </a:r>
            <a:r>
              <a:rPr lang="en-US" sz="1600" dirty="0"/>
              <a:t>eligible for PTC</a:t>
            </a:r>
          </a:p>
          <a:p>
            <a:r>
              <a:rPr lang="en-US" sz="1600" dirty="0"/>
              <a:t>Find these values at:</a:t>
            </a:r>
          </a:p>
          <a:p>
            <a:pPr lvl="1"/>
            <a:r>
              <a:rPr lang="en-US" sz="1600" dirty="0"/>
              <a:t>For federal marketplace states:  </a:t>
            </a:r>
            <a:r>
              <a:rPr lang="en-US" sz="1600" dirty="0">
                <a:hlinkClick r:id="rId3"/>
              </a:rPr>
              <a:t>https://www.healthcare.gov/tax-tool/</a:t>
            </a:r>
            <a:endParaRPr lang="en-US" sz="1600" dirty="0"/>
          </a:p>
          <a:p>
            <a:pPr lvl="1"/>
            <a:r>
              <a:rPr lang="en-US" sz="1600" dirty="0"/>
              <a:t>For other states:  State-based marketplaces</a:t>
            </a:r>
          </a:p>
          <a:p>
            <a:pPr marL="457200" lvl="1" indent="0">
              <a:buNone/>
            </a:pPr>
            <a:endParaRPr lang="en-US" sz="1600" dirty="0"/>
          </a:p>
        </p:txBody>
      </p:sp>
    </p:spTree>
    <p:extLst>
      <p:ext uri="{BB962C8B-B14F-4D97-AF65-F5344CB8AC3E}">
        <p14:creationId xmlns:p14="http://schemas.microsoft.com/office/powerpoint/2010/main" val="3003440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E86524-24A2-4736-838A-6F166CBD54F4}"/>
              </a:ext>
            </a:extLst>
          </p:cNvPr>
          <p:cNvPicPr>
            <a:picLocks noChangeAspect="1"/>
          </p:cNvPicPr>
          <p:nvPr/>
        </p:nvPicPr>
        <p:blipFill rotWithShape="1">
          <a:blip r:embed="rId2"/>
          <a:srcRect b="32632"/>
          <a:stretch/>
        </p:blipFill>
        <p:spPr>
          <a:xfrm>
            <a:off x="0" y="2231547"/>
            <a:ext cx="9144000" cy="2248089"/>
          </a:xfrm>
          <a:prstGeom prst="rect">
            <a:avLst/>
          </a:prstGeom>
          <a:ln>
            <a:solidFill>
              <a:schemeClr val="bg1">
                <a:lumMod val="75000"/>
              </a:schemeClr>
            </a:solidFill>
          </a:ln>
        </p:spPr>
      </p:pic>
      <p:sp>
        <p:nvSpPr>
          <p:cNvPr id="2" name="Title 1"/>
          <p:cNvSpPr>
            <a:spLocks noGrp="1"/>
          </p:cNvSpPr>
          <p:nvPr>
            <p:ph type="title"/>
          </p:nvPr>
        </p:nvSpPr>
        <p:spPr/>
        <p:txBody>
          <a:bodyPr/>
          <a:lstStyle/>
          <a:p>
            <a:r>
              <a:rPr lang="en-US" dirty="0"/>
              <a:t>Affordability: Marketplace Coverage</a:t>
            </a:r>
          </a:p>
        </p:txBody>
      </p:sp>
      <p:sp>
        <p:nvSpPr>
          <p:cNvPr id="5" name="Content Placeholder 4"/>
          <p:cNvSpPr>
            <a:spLocks noGrp="1"/>
          </p:cNvSpPr>
          <p:nvPr>
            <p:ph idx="1"/>
          </p:nvPr>
        </p:nvSpPr>
        <p:spPr>
          <a:xfrm>
            <a:off x="4798188" y="1001858"/>
            <a:ext cx="4114800" cy="2977018"/>
          </a:xfrm>
          <a:solidFill>
            <a:schemeClr val="accent4">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a:lstStyle/>
          <a:p>
            <a:pPr marL="0" indent="0" algn="ctr">
              <a:buNone/>
            </a:pPr>
            <a:r>
              <a:rPr lang="en-US" sz="1600" dirty="0">
                <a:latin typeface="Franklin Gothic Medium" panose="020B0603020102020204" pitchFamily="34" charset="0"/>
              </a:rPr>
              <a:t>Lowest Cost Bronze Plan (LCBP) </a:t>
            </a:r>
          </a:p>
          <a:p>
            <a:pPr marL="0" indent="0" algn="ctr">
              <a:buNone/>
            </a:pPr>
            <a:r>
              <a:rPr lang="en-US" sz="1050" i="1" dirty="0">
                <a:latin typeface="Franklin Gothic Medium" panose="020B0603020102020204" pitchFamily="34" charset="0"/>
              </a:rPr>
              <a:t>(Line 1 of Marketplace Coverage Affordability Worksheet) </a:t>
            </a:r>
          </a:p>
          <a:p>
            <a:pPr marL="0" indent="0">
              <a:buNone/>
            </a:pPr>
            <a:r>
              <a:rPr lang="en-US" sz="1600" dirty="0">
                <a:latin typeface="Franklin Gothic Book" panose="020B0503020102020204" pitchFamily="34" charset="0"/>
              </a:rPr>
              <a:t>Include:</a:t>
            </a:r>
          </a:p>
          <a:p>
            <a:r>
              <a:rPr lang="en-US" sz="1600" dirty="0">
                <a:latin typeface="Franklin Gothic Book" panose="020B0503020102020204" pitchFamily="34" charset="0"/>
              </a:rPr>
              <a:t>Everyone claimed on the tax return</a:t>
            </a:r>
          </a:p>
          <a:p>
            <a:r>
              <a:rPr lang="en-US" sz="1600" dirty="0">
                <a:latin typeface="Franklin Gothic Book" panose="020B0503020102020204" pitchFamily="34" charset="0"/>
              </a:rPr>
              <a:t>Unless they are:</a:t>
            </a:r>
            <a:endParaRPr lang="en-US" sz="1600" i="1" dirty="0">
              <a:latin typeface="Franklin Gothic Book" panose="020B0503020102020204" pitchFamily="34" charset="0"/>
            </a:endParaRPr>
          </a:p>
          <a:p>
            <a:pPr lvl="1"/>
            <a:r>
              <a:rPr lang="en-US" sz="1400" dirty="0">
                <a:latin typeface="Franklin Gothic Book" panose="020B0503020102020204" pitchFamily="34" charset="0"/>
              </a:rPr>
              <a:t>Eligible for employer-sponsored coverage, </a:t>
            </a:r>
            <a:r>
              <a:rPr lang="en-US" sz="1400" i="1" dirty="0">
                <a:latin typeface="Franklin Gothic Book" panose="020B0503020102020204" pitchFamily="34" charset="0"/>
              </a:rPr>
              <a:t>or</a:t>
            </a:r>
            <a:endParaRPr lang="en-US" sz="1400" dirty="0">
              <a:latin typeface="Franklin Gothic Book" panose="020B0503020102020204" pitchFamily="34" charset="0"/>
            </a:endParaRPr>
          </a:p>
          <a:p>
            <a:pPr lvl="1"/>
            <a:r>
              <a:rPr lang="en-US" sz="1400" dirty="0">
                <a:latin typeface="Franklin Gothic Book" panose="020B0503020102020204" pitchFamily="34" charset="0"/>
              </a:rPr>
              <a:t>Eligible for another exemption.</a:t>
            </a:r>
          </a:p>
          <a:p>
            <a:pPr marL="0" indent="0">
              <a:buNone/>
            </a:pPr>
            <a:r>
              <a:rPr lang="en-US" sz="1600" b="1" dirty="0">
                <a:latin typeface="Franklin Gothic Book" panose="020B0503020102020204" pitchFamily="34" charset="0"/>
              </a:rPr>
              <a:t>Note: </a:t>
            </a:r>
            <a:r>
              <a:rPr lang="en-US" sz="1600" dirty="0">
                <a:latin typeface="Franklin Gothic Book" panose="020B0503020102020204" pitchFamily="34" charset="0"/>
              </a:rPr>
              <a:t>You’ll include household members that have no coverage, Medicaid or Medicare coverage</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32</a:t>
            </a:fld>
            <a:endParaRPr lang="en-US" dirty="0"/>
          </a:p>
        </p:txBody>
      </p:sp>
      <p:sp>
        <p:nvSpPr>
          <p:cNvPr id="6" name="Content Placeholder 5"/>
          <p:cNvSpPr>
            <a:spLocks noGrp="1"/>
          </p:cNvSpPr>
          <p:nvPr>
            <p:ph sz="half" idx="4294967295"/>
          </p:nvPr>
        </p:nvSpPr>
        <p:spPr>
          <a:xfrm>
            <a:off x="4798188" y="4160578"/>
            <a:ext cx="4114800" cy="2248088"/>
          </a:xfrm>
          <a:solidFill>
            <a:schemeClr val="accent4">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p>
            <a:pPr marL="0" indent="0" algn="ctr">
              <a:buNone/>
            </a:pPr>
            <a:r>
              <a:rPr lang="en-US" sz="1600" dirty="0">
                <a:solidFill>
                  <a:schemeClr val="tx1"/>
                </a:solidFill>
                <a:latin typeface="Franklin Gothic Medium" panose="020B0603020102020204" pitchFamily="34" charset="0"/>
              </a:rPr>
              <a:t>Second Lowest Cost Silver Plan (SLCSP) </a:t>
            </a:r>
          </a:p>
          <a:p>
            <a:pPr marL="0" indent="0" algn="ctr">
              <a:buNone/>
            </a:pPr>
            <a:r>
              <a:rPr lang="en-US" sz="1050" i="1" dirty="0">
                <a:solidFill>
                  <a:schemeClr val="tx1"/>
                </a:solidFill>
                <a:latin typeface="Franklin Gothic Medium" panose="020B0603020102020204" pitchFamily="34" charset="0"/>
              </a:rPr>
              <a:t>(Line 10 of Marketplace Coverage Affordability Worksheet)</a:t>
            </a:r>
          </a:p>
          <a:p>
            <a:pPr marL="0" indent="0">
              <a:buFont typeface="Arial"/>
              <a:buNone/>
            </a:pPr>
            <a:r>
              <a:rPr lang="en-US" sz="1600" dirty="0">
                <a:solidFill>
                  <a:schemeClr val="tx1"/>
                </a:solidFill>
                <a:latin typeface="Franklin Gothic Book" panose="020B0503020102020204" pitchFamily="34" charset="0"/>
              </a:rPr>
              <a:t>Include: </a:t>
            </a:r>
          </a:p>
          <a:p>
            <a:r>
              <a:rPr lang="en-US" sz="1600" dirty="0">
                <a:solidFill>
                  <a:schemeClr val="tx1"/>
                </a:solidFill>
                <a:latin typeface="Franklin Gothic Book" panose="020B0503020102020204" pitchFamily="34" charset="0"/>
              </a:rPr>
              <a:t>Everyone claimed on the tax return</a:t>
            </a:r>
          </a:p>
          <a:p>
            <a:r>
              <a:rPr lang="en-US" sz="1600" dirty="0">
                <a:solidFill>
                  <a:schemeClr val="tx1"/>
                </a:solidFill>
                <a:latin typeface="Franklin Gothic Book" panose="020B0503020102020204" pitchFamily="34" charset="0"/>
              </a:rPr>
              <a:t>Unless they are:</a:t>
            </a:r>
          </a:p>
          <a:p>
            <a:pPr lvl="1"/>
            <a:r>
              <a:rPr lang="en-US" sz="1400" dirty="0">
                <a:solidFill>
                  <a:schemeClr val="tx1"/>
                </a:solidFill>
                <a:latin typeface="Franklin Gothic Book" panose="020B0503020102020204" pitchFamily="34" charset="0"/>
              </a:rPr>
              <a:t>Eligible for </a:t>
            </a:r>
            <a:r>
              <a:rPr lang="en-US" sz="1400" u="sng" dirty="0">
                <a:solidFill>
                  <a:schemeClr val="tx1"/>
                </a:solidFill>
                <a:latin typeface="Franklin Gothic Book" panose="020B0503020102020204" pitchFamily="34" charset="0"/>
              </a:rPr>
              <a:t>any other MEC</a:t>
            </a:r>
            <a:r>
              <a:rPr lang="en-US" sz="1400" dirty="0">
                <a:solidFill>
                  <a:schemeClr val="tx1"/>
                </a:solidFill>
                <a:latin typeface="Franklin Gothic Book" panose="020B0503020102020204" pitchFamily="34" charset="0"/>
              </a:rPr>
              <a:t> (other than individual market), </a:t>
            </a:r>
            <a:r>
              <a:rPr lang="en-US" sz="1400" i="1" dirty="0">
                <a:solidFill>
                  <a:schemeClr val="tx1"/>
                </a:solidFill>
                <a:latin typeface="Franklin Gothic Book" panose="020B0503020102020204" pitchFamily="34" charset="0"/>
              </a:rPr>
              <a:t>or</a:t>
            </a:r>
          </a:p>
          <a:p>
            <a:pPr lvl="1"/>
            <a:r>
              <a:rPr lang="en-US" sz="1400" dirty="0">
                <a:solidFill>
                  <a:schemeClr val="tx1"/>
                </a:solidFill>
                <a:latin typeface="Franklin Gothic Book" panose="020B0503020102020204" pitchFamily="34" charset="0"/>
              </a:rPr>
              <a:t>Eligible for another exemption.</a:t>
            </a:r>
          </a:p>
          <a:p>
            <a:pPr marL="0" indent="0" algn="ctr">
              <a:buNone/>
            </a:pPr>
            <a:endParaRPr lang="en-US" sz="2000" b="1" u="sng" dirty="0"/>
          </a:p>
        </p:txBody>
      </p:sp>
      <p:cxnSp>
        <p:nvCxnSpPr>
          <p:cNvPr id="7" name="Straight Arrow Connector 6">
            <a:extLst>
              <a:ext uri="{FF2B5EF4-FFF2-40B4-BE49-F238E27FC236}">
                <a16:creationId xmlns:a16="http://schemas.microsoft.com/office/drawing/2014/main" id="{FD0154B2-87A1-445F-AA89-9C5416D84BB8}"/>
              </a:ext>
            </a:extLst>
          </p:cNvPr>
          <p:cNvCxnSpPr>
            <a:cxnSpLocks/>
            <a:stCxn id="5" idx="1"/>
          </p:cNvCxnSpPr>
          <p:nvPr/>
        </p:nvCxnSpPr>
        <p:spPr>
          <a:xfrm flipH="1">
            <a:off x="1043710" y="2490367"/>
            <a:ext cx="3754478" cy="120940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BE22C332-C998-4896-903E-F49A42C43851}"/>
              </a:ext>
            </a:extLst>
          </p:cNvPr>
          <p:cNvCxnSpPr>
            <a:cxnSpLocks/>
            <a:stCxn id="6" idx="1"/>
          </p:cNvCxnSpPr>
          <p:nvPr/>
        </p:nvCxnSpPr>
        <p:spPr>
          <a:xfrm flipH="1" flipV="1">
            <a:off x="1043710" y="4230458"/>
            <a:ext cx="3754478" cy="105416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8" name="TextBox 7">
            <a:extLst>
              <a:ext uri="{FF2B5EF4-FFF2-40B4-BE49-F238E27FC236}">
                <a16:creationId xmlns:a16="http://schemas.microsoft.com/office/drawing/2014/main" id="{09607A7E-8A12-4AAF-8DD0-19F779D8B1DF}"/>
              </a:ext>
            </a:extLst>
          </p:cNvPr>
          <p:cNvSpPr txBox="1"/>
          <p:nvPr/>
        </p:nvSpPr>
        <p:spPr>
          <a:xfrm>
            <a:off x="3575304" y="6492240"/>
            <a:ext cx="4215384" cy="261610"/>
          </a:xfrm>
          <a:prstGeom prst="rect">
            <a:avLst/>
          </a:prstGeom>
          <a:noFill/>
        </p:spPr>
        <p:txBody>
          <a:bodyPr wrap="square" rtlCol="0">
            <a:spAutoFit/>
          </a:bodyPr>
          <a:lstStyle/>
          <a:p>
            <a:r>
              <a:rPr lang="en-US" sz="1100" dirty="0">
                <a:latin typeface="Franklin Gothic Book" panose="020B0503020102020204" pitchFamily="34" charset="0"/>
              </a:rPr>
              <a:t>Marketplace Coverage Affordability Worksheet, Form 8965, page 12</a:t>
            </a:r>
          </a:p>
        </p:txBody>
      </p:sp>
    </p:spTree>
    <p:extLst>
      <p:ext uri="{BB962C8B-B14F-4D97-AF65-F5344CB8AC3E}">
        <p14:creationId xmlns:p14="http://schemas.microsoft.com/office/powerpoint/2010/main" val="3585875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3" name="Content Placeholder 2"/>
          <p:cNvSpPr>
            <a:spLocks noGrp="1"/>
          </p:cNvSpPr>
          <p:nvPr>
            <p:ph idx="1"/>
          </p:nvPr>
        </p:nvSpPr>
        <p:spPr>
          <a:xfrm>
            <a:off x="294880" y="759776"/>
            <a:ext cx="6483993" cy="1967567"/>
          </a:xfrm>
        </p:spPr>
        <p:txBody>
          <a:bodyPr/>
          <a:lstStyle/>
          <a:p>
            <a:r>
              <a:rPr lang="en-US" sz="1800" dirty="0"/>
              <a:t>Max is single with no dependents. </a:t>
            </a:r>
          </a:p>
          <a:p>
            <a:r>
              <a:rPr lang="en-US" sz="1800" dirty="0"/>
              <a:t>He was uninsured before getting a job with coverage starting April 21. (Employer paid entire cost – no pre-tax deduction.)</a:t>
            </a:r>
          </a:p>
          <a:p>
            <a:r>
              <a:rPr lang="en-US" sz="1800" dirty="0"/>
              <a:t>Residence: 22204, Arlington, VA;  DOB: 7/21/84</a:t>
            </a:r>
          </a:p>
          <a:p>
            <a:r>
              <a:rPr lang="en-US" sz="1800" dirty="0"/>
              <a:t>W-2, Box 1 - $17,500</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33</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8" name="TextBox 7">
            <a:extLst>
              <a:ext uri="{FF2B5EF4-FFF2-40B4-BE49-F238E27FC236}">
                <a16:creationId xmlns:a16="http://schemas.microsoft.com/office/drawing/2014/main" id="{30804FBC-AA59-4F12-839B-20CF394FF9CC}"/>
              </a:ext>
            </a:extLst>
          </p:cNvPr>
          <p:cNvSpPr txBox="1"/>
          <p:nvPr/>
        </p:nvSpPr>
        <p:spPr>
          <a:xfrm>
            <a:off x="434108" y="2789382"/>
            <a:ext cx="2521527" cy="954107"/>
          </a:xfrm>
          <a:prstGeom prst="rect">
            <a:avLst/>
          </a:prstGeom>
          <a:noFill/>
          <a:ln w="19050">
            <a:solidFill>
              <a:schemeClr val="bg1">
                <a:lumMod val="75000"/>
              </a:schemeClr>
            </a:solidFill>
          </a:ln>
        </p:spPr>
        <p:txBody>
          <a:bodyPr wrap="square" rtlCol="0">
            <a:spAutoFit/>
          </a:bodyPr>
          <a:lstStyle/>
          <a:p>
            <a:r>
              <a:rPr lang="en-US" sz="1400" b="1" i="1" dirty="0"/>
              <a:t>Step 1. </a:t>
            </a:r>
            <a:r>
              <a:rPr lang="en-US" sz="1400" i="1" dirty="0"/>
              <a:t>Figure out coverage vs exemption months.</a:t>
            </a:r>
          </a:p>
          <a:p>
            <a:r>
              <a:rPr lang="en-US" sz="1400" i="1" dirty="0">
                <a:solidFill>
                  <a:schemeClr val="accent4">
                    <a:lumMod val="75000"/>
                  </a:schemeClr>
                </a:solidFill>
              </a:rPr>
              <a:t>Covered: April-Dec</a:t>
            </a:r>
          </a:p>
          <a:p>
            <a:r>
              <a:rPr lang="en-US" sz="1400" i="1" dirty="0">
                <a:solidFill>
                  <a:schemeClr val="accent4">
                    <a:lumMod val="75000"/>
                  </a:schemeClr>
                </a:solidFill>
              </a:rPr>
              <a:t>Needs exemption: Jan-Mar</a:t>
            </a:r>
          </a:p>
        </p:txBody>
      </p:sp>
      <p:sp>
        <p:nvSpPr>
          <p:cNvPr id="9" name="TextBox 8">
            <a:extLst>
              <a:ext uri="{FF2B5EF4-FFF2-40B4-BE49-F238E27FC236}">
                <a16:creationId xmlns:a16="http://schemas.microsoft.com/office/drawing/2014/main" id="{DD97D6EA-0BEF-4B6B-B44C-B6C8F031D099}"/>
              </a:ext>
            </a:extLst>
          </p:cNvPr>
          <p:cNvSpPr txBox="1"/>
          <p:nvPr/>
        </p:nvSpPr>
        <p:spPr>
          <a:xfrm>
            <a:off x="3260436" y="2798619"/>
            <a:ext cx="2523744" cy="1384995"/>
          </a:xfrm>
          <a:prstGeom prst="rect">
            <a:avLst/>
          </a:prstGeom>
          <a:noFill/>
          <a:ln w="19050">
            <a:solidFill>
              <a:schemeClr val="bg1">
                <a:lumMod val="75000"/>
              </a:schemeClr>
            </a:solidFill>
          </a:ln>
        </p:spPr>
        <p:txBody>
          <a:bodyPr wrap="square" rtlCol="0">
            <a:spAutoFit/>
          </a:bodyPr>
          <a:lstStyle/>
          <a:p>
            <a:r>
              <a:rPr lang="en-US" sz="1400" b="1" i="1" dirty="0"/>
              <a:t>Step 2. </a:t>
            </a:r>
            <a:r>
              <a:rPr lang="en-US" sz="1400" i="1" dirty="0"/>
              <a:t>Does an easy exemption apply?</a:t>
            </a:r>
          </a:p>
          <a:p>
            <a:r>
              <a:rPr lang="en-US" sz="1400" i="1" dirty="0">
                <a:solidFill>
                  <a:schemeClr val="accent4">
                    <a:lumMod val="75000"/>
                  </a:schemeClr>
                </a:solidFill>
              </a:rPr>
              <a:t>Short coverage gap? </a:t>
            </a:r>
          </a:p>
          <a:p>
            <a:r>
              <a:rPr lang="en-US" sz="1400" i="1" dirty="0">
                <a:solidFill>
                  <a:schemeClr val="accent4">
                    <a:lumMod val="75000"/>
                  </a:schemeClr>
                </a:solidFill>
              </a:rPr>
              <a:t>Income below filing threshold?</a:t>
            </a:r>
          </a:p>
          <a:p>
            <a:r>
              <a:rPr lang="en-US" sz="1400" i="1" dirty="0">
                <a:solidFill>
                  <a:schemeClr val="accent4">
                    <a:lumMod val="75000"/>
                  </a:schemeClr>
                </a:solidFill>
              </a:rPr>
              <a:t>Medicaid coverage gap?</a:t>
            </a:r>
          </a:p>
          <a:p>
            <a:r>
              <a:rPr lang="en-US" sz="1400" i="1" dirty="0">
                <a:solidFill>
                  <a:schemeClr val="accent4">
                    <a:lumMod val="75000"/>
                  </a:schemeClr>
                </a:solidFill>
              </a:rPr>
              <a:t>Hardship exemption?</a:t>
            </a:r>
          </a:p>
        </p:txBody>
      </p:sp>
      <p:sp>
        <p:nvSpPr>
          <p:cNvPr id="10" name="TextBox 9">
            <a:extLst>
              <a:ext uri="{FF2B5EF4-FFF2-40B4-BE49-F238E27FC236}">
                <a16:creationId xmlns:a16="http://schemas.microsoft.com/office/drawing/2014/main" id="{442FB44F-E4AB-480A-985D-6687BFC0CE3F}"/>
              </a:ext>
            </a:extLst>
          </p:cNvPr>
          <p:cNvSpPr txBox="1"/>
          <p:nvPr/>
        </p:nvSpPr>
        <p:spPr>
          <a:xfrm>
            <a:off x="3315855" y="3373674"/>
            <a:ext cx="2456872" cy="646331"/>
          </a:xfrm>
          <a:prstGeom prst="rect">
            <a:avLst/>
          </a:prstGeom>
          <a:noFill/>
        </p:spPr>
        <p:txBody>
          <a:bodyPr wrap="square" rtlCol="0">
            <a:spAutoFit/>
          </a:bodyPr>
          <a:lstStyle/>
          <a:p>
            <a:endParaRPr lang="en-US" dirty="0"/>
          </a:p>
          <a:p>
            <a:endParaRPr lang="en-US" dirty="0"/>
          </a:p>
        </p:txBody>
      </p:sp>
      <p:cxnSp>
        <p:nvCxnSpPr>
          <p:cNvPr id="16" name="Straight Connector 15">
            <a:extLst>
              <a:ext uri="{FF2B5EF4-FFF2-40B4-BE49-F238E27FC236}">
                <a16:creationId xmlns:a16="http://schemas.microsoft.com/office/drawing/2014/main" id="{30381806-8C82-4646-AE59-6C2BD83C322F}"/>
              </a:ext>
            </a:extLst>
          </p:cNvPr>
          <p:cNvCxnSpPr>
            <a:cxnSpLocks/>
          </p:cNvCxnSpPr>
          <p:nvPr/>
        </p:nvCxnSpPr>
        <p:spPr>
          <a:xfrm>
            <a:off x="3315855" y="3373674"/>
            <a:ext cx="1560948"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024D4DB-1BD8-4B40-BAC3-021C62C58EC3}"/>
              </a:ext>
            </a:extLst>
          </p:cNvPr>
          <p:cNvCxnSpPr>
            <a:cxnSpLocks/>
          </p:cNvCxnSpPr>
          <p:nvPr/>
        </p:nvCxnSpPr>
        <p:spPr>
          <a:xfrm>
            <a:off x="3315859" y="3592945"/>
            <a:ext cx="2281377"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5CE639B-E524-496C-A981-23F29D62A6F1}"/>
              </a:ext>
            </a:extLst>
          </p:cNvPr>
          <p:cNvCxnSpPr>
            <a:cxnSpLocks/>
          </p:cNvCxnSpPr>
          <p:nvPr/>
        </p:nvCxnSpPr>
        <p:spPr>
          <a:xfrm>
            <a:off x="3334331" y="3802980"/>
            <a:ext cx="185650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B984E72-07B5-42CD-A98B-54C6E3BA29AC}"/>
              </a:ext>
            </a:extLst>
          </p:cNvPr>
          <p:cNvSpPr txBox="1"/>
          <p:nvPr/>
        </p:nvSpPr>
        <p:spPr>
          <a:xfrm>
            <a:off x="6088981" y="2789382"/>
            <a:ext cx="2523744" cy="2246769"/>
          </a:xfrm>
          <a:prstGeom prst="rect">
            <a:avLst/>
          </a:prstGeom>
          <a:noFill/>
          <a:ln w="19050">
            <a:solidFill>
              <a:schemeClr val="bg1">
                <a:lumMod val="75000"/>
              </a:schemeClr>
            </a:solidFill>
          </a:ln>
        </p:spPr>
        <p:txBody>
          <a:bodyPr wrap="square" rtlCol="0">
            <a:spAutoFit/>
          </a:bodyPr>
          <a:lstStyle/>
          <a:p>
            <a:r>
              <a:rPr lang="en-US" sz="1400" b="1" i="1" dirty="0"/>
              <a:t>Step 3. </a:t>
            </a:r>
            <a:r>
              <a:rPr lang="en-US" sz="1400" i="1" dirty="0"/>
              <a:t>Consider the affordability exemption.</a:t>
            </a:r>
          </a:p>
          <a:p>
            <a:endParaRPr lang="en-US" sz="1400" i="1" dirty="0"/>
          </a:p>
          <a:p>
            <a:r>
              <a:rPr lang="en-US" sz="1400" i="1" dirty="0">
                <a:solidFill>
                  <a:schemeClr val="accent4">
                    <a:lumMod val="75000"/>
                  </a:schemeClr>
                </a:solidFill>
              </a:rPr>
              <a:t>First, did Max have an offer of employer-sponsored coverage?  </a:t>
            </a:r>
            <a:r>
              <a:rPr lang="en-US" sz="1400" b="1" i="1" dirty="0">
                <a:solidFill>
                  <a:schemeClr val="accent4">
                    <a:lumMod val="75000"/>
                  </a:schemeClr>
                </a:solidFill>
              </a:rPr>
              <a:t>No</a:t>
            </a:r>
          </a:p>
          <a:p>
            <a:endParaRPr lang="en-US" sz="1400" i="1" dirty="0"/>
          </a:p>
          <a:p>
            <a:r>
              <a:rPr lang="en-US" sz="1400" i="1" dirty="0">
                <a:solidFill>
                  <a:schemeClr val="accent4">
                    <a:lumMod val="75000"/>
                  </a:schemeClr>
                </a:solidFill>
              </a:rPr>
              <a:t>Then, consider marketplace affordability exemption.</a:t>
            </a:r>
          </a:p>
          <a:p>
            <a:r>
              <a:rPr lang="en-US" sz="1400" i="1" dirty="0"/>
              <a:t>   </a:t>
            </a:r>
          </a:p>
        </p:txBody>
      </p:sp>
      <p:cxnSp>
        <p:nvCxnSpPr>
          <p:cNvPr id="13" name="Straight Connector 12">
            <a:extLst>
              <a:ext uri="{FF2B5EF4-FFF2-40B4-BE49-F238E27FC236}">
                <a16:creationId xmlns:a16="http://schemas.microsoft.com/office/drawing/2014/main" id="{75CE639B-E524-496C-A981-23F29D62A6F1}"/>
              </a:ext>
            </a:extLst>
          </p:cNvPr>
          <p:cNvCxnSpPr>
            <a:cxnSpLocks/>
          </p:cNvCxnSpPr>
          <p:nvPr/>
        </p:nvCxnSpPr>
        <p:spPr>
          <a:xfrm flipV="1">
            <a:off x="3334331" y="4020005"/>
            <a:ext cx="1542472" cy="968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96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3" name="Content Placeholder 2"/>
          <p:cNvSpPr>
            <a:spLocks noGrp="1"/>
          </p:cNvSpPr>
          <p:nvPr>
            <p:ph idx="1"/>
          </p:nvPr>
        </p:nvSpPr>
        <p:spPr>
          <a:xfrm>
            <a:off x="364734" y="955964"/>
            <a:ext cx="6483993" cy="1702958"/>
          </a:xfrm>
        </p:spPr>
        <p:txBody>
          <a:bodyPr/>
          <a:lstStyle/>
          <a:p>
            <a:r>
              <a:rPr lang="en-US" sz="1800" dirty="0"/>
              <a:t>Max is single with no dependents. </a:t>
            </a:r>
          </a:p>
          <a:p>
            <a:r>
              <a:rPr lang="en-US" sz="1800" dirty="0"/>
              <a:t>He was uninsured before getting a job with coverage starting April 21.</a:t>
            </a:r>
          </a:p>
          <a:p>
            <a:r>
              <a:rPr lang="en-US" sz="1800" dirty="0"/>
              <a:t>Residence: 22204, Arlington, VA;  DOB: 7/21/84</a:t>
            </a:r>
          </a:p>
          <a:p>
            <a:r>
              <a:rPr lang="en-US" sz="1800" dirty="0"/>
              <a:t>W-2, Box 1 - $17,500</a:t>
            </a:r>
          </a:p>
          <a:p>
            <a:pPr marL="0" indent="0">
              <a:buNone/>
            </a:pPr>
            <a:endParaRPr lang="en-US" sz="1600" dirty="0"/>
          </a:p>
          <a:p>
            <a:pPr marL="0" indent="0">
              <a:buNone/>
            </a:pPr>
            <a:r>
              <a:rPr lang="en-US" sz="1400" dirty="0"/>
              <a:t>www.healthcare.gov/Tax-Tool</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6" name="TextBox 5"/>
          <p:cNvSpPr txBox="1"/>
          <p:nvPr/>
        </p:nvSpPr>
        <p:spPr>
          <a:xfrm>
            <a:off x="3606730" y="6490028"/>
            <a:ext cx="2365904" cy="276999"/>
          </a:xfrm>
          <a:prstGeom prst="rect">
            <a:avLst/>
          </a:prstGeom>
          <a:noFill/>
        </p:spPr>
        <p:txBody>
          <a:bodyPr wrap="none" rtlCol="0">
            <a:spAutoFit/>
          </a:bodyPr>
          <a:lstStyle/>
          <a:p>
            <a:r>
              <a:rPr lang="en-US" sz="1200" i="1" dirty="0"/>
              <a:t>Note:  LCBP and SLCSP are for 2017</a:t>
            </a:r>
          </a:p>
        </p:txBody>
      </p:sp>
      <p:pic>
        <p:nvPicPr>
          <p:cNvPr id="8" name="Picture 7">
            <a:extLst>
              <a:ext uri="{FF2B5EF4-FFF2-40B4-BE49-F238E27FC236}">
                <a16:creationId xmlns:a16="http://schemas.microsoft.com/office/drawing/2014/main" id="{DF3ED7F2-CE8C-463D-97B8-27423225CFE7}"/>
              </a:ext>
            </a:extLst>
          </p:cNvPr>
          <p:cNvPicPr>
            <a:picLocks noChangeAspect="1"/>
          </p:cNvPicPr>
          <p:nvPr/>
        </p:nvPicPr>
        <p:blipFill>
          <a:blip r:embed="rId3"/>
          <a:stretch>
            <a:fillRect/>
          </a:stretch>
        </p:blipFill>
        <p:spPr>
          <a:xfrm>
            <a:off x="0" y="3089150"/>
            <a:ext cx="9144000" cy="3233430"/>
          </a:xfrm>
          <a:prstGeom prst="rect">
            <a:avLst/>
          </a:prstGeom>
        </p:spPr>
      </p:pic>
    </p:spTree>
    <p:extLst>
      <p:ext uri="{BB962C8B-B14F-4D97-AF65-F5344CB8AC3E}">
        <p14:creationId xmlns:p14="http://schemas.microsoft.com/office/powerpoint/2010/main" val="100476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EA7889-2D58-486D-B68B-B3417AC054F4}"/>
              </a:ext>
            </a:extLst>
          </p:cNvPr>
          <p:cNvPicPr>
            <a:picLocks noChangeAspect="1"/>
          </p:cNvPicPr>
          <p:nvPr/>
        </p:nvPicPr>
        <p:blipFill>
          <a:blip r:embed="rId2"/>
          <a:stretch>
            <a:fillRect/>
          </a:stretch>
        </p:blipFill>
        <p:spPr>
          <a:xfrm>
            <a:off x="518725" y="2445126"/>
            <a:ext cx="4086427" cy="291115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35</a:t>
            </a:fld>
            <a:endParaRPr lang="en-US" dirty="0"/>
          </a:p>
        </p:txBody>
      </p:sp>
      <p:pic>
        <p:nvPicPr>
          <p:cNvPr id="5" name="Picture 4"/>
          <p:cNvPicPr>
            <a:picLocks noChangeAspect="1"/>
          </p:cNvPicPr>
          <p:nvPr/>
        </p:nvPicPr>
        <p:blipFill>
          <a:blip r:embed="rId3"/>
          <a:stretch>
            <a:fillRect/>
          </a:stretch>
        </p:blipFill>
        <p:spPr>
          <a:xfrm>
            <a:off x="6773146" y="0"/>
            <a:ext cx="2370854" cy="2243465"/>
          </a:xfrm>
          <a:prstGeom prst="rect">
            <a:avLst/>
          </a:prstGeom>
        </p:spPr>
      </p:pic>
      <p:sp>
        <p:nvSpPr>
          <p:cNvPr id="9" name="TextBox 8"/>
          <p:cNvSpPr txBox="1"/>
          <p:nvPr/>
        </p:nvSpPr>
        <p:spPr>
          <a:xfrm>
            <a:off x="3606730" y="6490028"/>
            <a:ext cx="2365904" cy="276999"/>
          </a:xfrm>
          <a:prstGeom prst="rect">
            <a:avLst/>
          </a:prstGeom>
          <a:noFill/>
        </p:spPr>
        <p:txBody>
          <a:bodyPr wrap="none" rtlCol="0">
            <a:spAutoFit/>
          </a:bodyPr>
          <a:lstStyle/>
          <a:p>
            <a:r>
              <a:rPr lang="en-US" sz="1200" i="1" dirty="0"/>
              <a:t>Note:  LCBP and SLCSP are for 2017</a:t>
            </a:r>
          </a:p>
        </p:txBody>
      </p:sp>
      <p:sp>
        <p:nvSpPr>
          <p:cNvPr id="11" name="Rectangle: Rounded Corners 10">
            <a:extLst>
              <a:ext uri="{FF2B5EF4-FFF2-40B4-BE49-F238E27FC236}">
                <a16:creationId xmlns:a16="http://schemas.microsoft.com/office/drawing/2014/main" id="{34BD8899-10F2-4AA2-BD5E-8EE678A9CF4E}"/>
              </a:ext>
            </a:extLst>
          </p:cNvPr>
          <p:cNvSpPr/>
          <p:nvPr/>
        </p:nvSpPr>
        <p:spPr>
          <a:xfrm>
            <a:off x="518725" y="3257338"/>
            <a:ext cx="3088005" cy="48768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F0A4A772-DC0D-4A4C-B547-EF3552A0F897}"/>
              </a:ext>
            </a:extLst>
          </p:cNvPr>
          <p:cNvSpPr>
            <a:spLocks noGrp="1"/>
          </p:cNvSpPr>
          <p:nvPr>
            <p:ph idx="1"/>
          </p:nvPr>
        </p:nvSpPr>
        <p:spPr>
          <a:xfrm>
            <a:off x="364734" y="955964"/>
            <a:ext cx="6483993" cy="1287501"/>
          </a:xfrm>
        </p:spPr>
        <p:txBody>
          <a:bodyPr/>
          <a:lstStyle/>
          <a:p>
            <a:r>
              <a:rPr lang="en-US" sz="1800" dirty="0"/>
              <a:t>Max is single with no dependents. </a:t>
            </a:r>
          </a:p>
          <a:p>
            <a:r>
              <a:rPr lang="en-US" sz="1800" dirty="0"/>
              <a:t>He was uninsured before getting a job with coverage starting April 21.</a:t>
            </a:r>
          </a:p>
          <a:p>
            <a:pPr marL="0" indent="0">
              <a:buNone/>
            </a:pPr>
            <a:endParaRPr lang="en-US" sz="1800" dirty="0"/>
          </a:p>
        </p:txBody>
      </p:sp>
    </p:spTree>
    <p:extLst>
      <p:ext uri="{BB962C8B-B14F-4D97-AF65-F5344CB8AC3E}">
        <p14:creationId xmlns:p14="http://schemas.microsoft.com/office/powerpoint/2010/main" val="380428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36</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9" name="TextBox 8"/>
          <p:cNvSpPr txBox="1"/>
          <p:nvPr/>
        </p:nvSpPr>
        <p:spPr>
          <a:xfrm>
            <a:off x="3606730" y="6490028"/>
            <a:ext cx="2365904" cy="276999"/>
          </a:xfrm>
          <a:prstGeom prst="rect">
            <a:avLst/>
          </a:prstGeom>
          <a:noFill/>
        </p:spPr>
        <p:txBody>
          <a:bodyPr wrap="none" rtlCol="0">
            <a:spAutoFit/>
          </a:bodyPr>
          <a:lstStyle/>
          <a:p>
            <a:r>
              <a:rPr lang="en-US" sz="1200" i="1" dirty="0"/>
              <a:t>Note:  LCBP and SLCSP are for 2016</a:t>
            </a:r>
          </a:p>
        </p:txBody>
      </p:sp>
      <p:pic>
        <p:nvPicPr>
          <p:cNvPr id="3" name="Picture 2">
            <a:extLst>
              <a:ext uri="{FF2B5EF4-FFF2-40B4-BE49-F238E27FC236}">
                <a16:creationId xmlns:a16="http://schemas.microsoft.com/office/drawing/2014/main" id="{4CA43272-828F-4B08-91BF-AD6601F4C95F}"/>
              </a:ext>
            </a:extLst>
          </p:cNvPr>
          <p:cNvPicPr>
            <a:picLocks noChangeAspect="1"/>
          </p:cNvPicPr>
          <p:nvPr/>
        </p:nvPicPr>
        <p:blipFill rotWithShape="1">
          <a:blip r:embed="rId3"/>
          <a:srcRect b="13512"/>
          <a:stretch/>
        </p:blipFill>
        <p:spPr>
          <a:xfrm>
            <a:off x="443087" y="2243465"/>
            <a:ext cx="3855536" cy="3771900"/>
          </a:xfrm>
          <a:prstGeom prst="rect">
            <a:avLst/>
          </a:prstGeom>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944F55F2-D247-44C2-85D9-307FC65C6BC1}"/>
              </a:ext>
            </a:extLst>
          </p:cNvPr>
          <p:cNvSpPr>
            <a:spLocks noGrp="1"/>
          </p:cNvSpPr>
          <p:nvPr>
            <p:ph idx="1"/>
          </p:nvPr>
        </p:nvSpPr>
        <p:spPr>
          <a:xfrm>
            <a:off x="364734" y="955964"/>
            <a:ext cx="6483993" cy="1287501"/>
          </a:xfrm>
        </p:spPr>
        <p:txBody>
          <a:bodyPr/>
          <a:lstStyle/>
          <a:p>
            <a:r>
              <a:rPr lang="en-US" sz="1800" dirty="0"/>
              <a:t>Max is single with no dependents. </a:t>
            </a:r>
          </a:p>
          <a:p>
            <a:r>
              <a:rPr lang="en-US" sz="1800" dirty="0"/>
              <a:t>He was uninsured before getting a job with coverage starting April 21.</a:t>
            </a:r>
          </a:p>
          <a:p>
            <a:pPr marL="0" indent="0">
              <a:buNone/>
            </a:pPr>
            <a:endParaRPr lang="en-US" sz="1800" dirty="0"/>
          </a:p>
        </p:txBody>
      </p:sp>
      <p:sp>
        <p:nvSpPr>
          <p:cNvPr id="12" name="Rectangle: Rounded Corners 11">
            <a:extLst>
              <a:ext uri="{FF2B5EF4-FFF2-40B4-BE49-F238E27FC236}">
                <a16:creationId xmlns:a16="http://schemas.microsoft.com/office/drawing/2014/main" id="{51058AB1-92A8-43F7-A927-7D31A33C1FC7}"/>
              </a:ext>
            </a:extLst>
          </p:cNvPr>
          <p:cNvSpPr/>
          <p:nvPr/>
        </p:nvSpPr>
        <p:spPr>
          <a:xfrm>
            <a:off x="443087" y="2253078"/>
            <a:ext cx="3855536" cy="85588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1966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37</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2017</a:t>
            </a:r>
          </a:p>
        </p:txBody>
      </p:sp>
      <p:pic>
        <p:nvPicPr>
          <p:cNvPr id="7" name="Picture 6">
            <a:extLst>
              <a:ext uri="{FF2B5EF4-FFF2-40B4-BE49-F238E27FC236}">
                <a16:creationId xmlns:a16="http://schemas.microsoft.com/office/drawing/2014/main" id="{3DAC118C-D139-4427-8373-6E8E98EE9EA7}"/>
              </a:ext>
            </a:extLst>
          </p:cNvPr>
          <p:cNvPicPr>
            <a:picLocks noChangeAspect="1"/>
          </p:cNvPicPr>
          <p:nvPr/>
        </p:nvPicPr>
        <p:blipFill>
          <a:blip r:embed="rId3"/>
          <a:stretch>
            <a:fillRect/>
          </a:stretch>
        </p:blipFill>
        <p:spPr>
          <a:xfrm>
            <a:off x="326343" y="928693"/>
            <a:ext cx="5148228" cy="2860988"/>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E90C6ED-4F03-4079-8AF0-9D4D93B44C0A}"/>
              </a:ext>
            </a:extLst>
          </p:cNvPr>
          <p:cNvPicPr>
            <a:picLocks noChangeAspect="1"/>
          </p:cNvPicPr>
          <p:nvPr/>
        </p:nvPicPr>
        <p:blipFill>
          <a:blip r:embed="rId4"/>
          <a:stretch>
            <a:fillRect/>
          </a:stretch>
        </p:blipFill>
        <p:spPr>
          <a:xfrm>
            <a:off x="4008836" y="3550920"/>
            <a:ext cx="4864271" cy="2750928"/>
          </a:xfrm>
          <a:prstGeom prst="rect">
            <a:avLst/>
          </a:prstGeom>
          <a:ln>
            <a:solidFill>
              <a:schemeClr val="bg1">
                <a:lumMod val="65000"/>
              </a:schemeClr>
            </a:solidFill>
          </a:ln>
        </p:spPr>
      </p:pic>
      <p:cxnSp>
        <p:nvCxnSpPr>
          <p:cNvPr id="13" name="Straight Arrow Connector 12">
            <a:extLst>
              <a:ext uri="{FF2B5EF4-FFF2-40B4-BE49-F238E27FC236}">
                <a16:creationId xmlns:a16="http://schemas.microsoft.com/office/drawing/2014/main" id="{B4D632E1-3AB3-4280-BE6E-9B03CE7A4C58}"/>
              </a:ext>
            </a:extLst>
          </p:cNvPr>
          <p:cNvCxnSpPr>
            <a:cxnSpLocks/>
          </p:cNvCxnSpPr>
          <p:nvPr/>
        </p:nvCxnSpPr>
        <p:spPr>
          <a:xfrm>
            <a:off x="3694992" y="3614420"/>
            <a:ext cx="313844" cy="114046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4" name="Straight Arrow Connector 13">
            <a:extLst>
              <a:ext uri="{FF2B5EF4-FFF2-40B4-BE49-F238E27FC236}">
                <a16:creationId xmlns:a16="http://schemas.microsoft.com/office/drawing/2014/main" id="{A779782C-3207-4C2A-A6A2-0A4958F95369}"/>
              </a:ext>
            </a:extLst>
          </p:cNvPr>
          <p:cNvCxnSpPr>
            <a:cxnSpLocks/>
          </p:cNvCxnSpPr>
          <p:nvPr/>
        </p:nvCxnSpPr>
        <p:spPr>
          <a:xfrm>
            <a:off x="1605280" y="3670302"/>
            <a:ext cx="2403556" cy="176529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061372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38</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2017</a:t>
            </a:r>
          </a:p>
        </p:txBody>
      </p:sp>
      <p:pic>
        <p:nvPicPr>
          <p:cNvPr id="6" name="Picture 5">
            <a:extLst>
              <a:ext uri="{FF2B5EF4-FFF2-40B4-BE49-F238E27FC236}">
                <a16:creationId xmlns:a16="http://schemas.microsoft.com/office/drawing/2014/main" id="{BE5CA636-F929-4138-8CCA-585329414292}"/>
              </a:ext>
            </a:extLst>
          </p:cNvPr>
          <p:cNvPicPr>
            <a:picLocks noChangeAspect="1"/>
          </p:cNvPicPr>
          <p:nvPr/>
        </p:nvPicPr>
        <p:blipFill>
          <a:blip r:embed="rId3"/>
          <a:stretch>
            <a:fillRect/>
          </a:stretch>
        </p:blipFill>
        <p:spPr>
          <a:xfrm>
            <a:off x="86734" y="1203803"/>
            <a:ext cx="6713980" cy="2243465"/>
          </a:xfrm>
          <a:prstGeom prst="rect">
            <a:avLst/>
          </a:prstGeom>
          <a:ln>
            <a:solidFill>
              <a:schemeClr val="bg1">
                <a:lumMod val="65000"/>
              </a:schemeClr>
            </a:solidFill>
          </a:ln>
        </p:spPr>
      </p:pic>
      <p:pic>
        <p:nvPicPr>
          <p:cNvPr id="8" name="Picture 7">
            <a:extLst>
              <a:ext uri="{FF2B5EF4-FFF2-40B4-BE49-F238E27FC236}">
                <a16:creationId xmlns:a16="http://schemas.microsoft.com/office/drawing/2014/main" id="{11B83E4D-1C0D-4F43-98B2-CDF3578E05A6}"/>
              </a:ext>
            </a:extLst>
          </p:cNvPr>
          <p:cNvPicPr>
            <a:picLocks noChangeAspect="1"/>
          </p:cNvPicPr>
          <p:nvPr/>
        </p:nvPicPr>
        <p:blipFill>
          <a:blip r:embed="rId4"/>
          <a:stretch>
            <a:fillRect/>
          </a:stretch>
        </p:blipFill>
        <p:spPr>
          <a:xfrm>
            <a:off x="457200" y="3708108"/>
            <a:ext cx="8229600" cy="2260240"/>
          </a:xfrm>
          <a:prstGeom prst="rect">
            <a:avLst/>
          </a:prstGeom>
          <a:ln>
            <a:solidFill>
              <a:schemeClr val="bg1">
                <a:lumMod val="65000"/>
              </a:schemeClr>
            </a:solidFill>
          </a:ln>
        </p:spPr>
      </p:pic>
      <p:sp>
        <p:nvSpPr>
          <p:cNvPr id="9" name="Rectangle: Rounded Corners 8">
            <a:extLst>
              <a:ext uri="{FF2B5EF4-FFF2-40B4-BE49-F238E27FC236}">
                <a16:creationId xmlns:a16="http://schemas.microsoft.com/office/drawing/2014/main" id="{814CA793-B72E-4014-9B99-6EFF084436F2}"/>
              </a:ext>
            </a:extLst>
          </p:cNvPr>
          <p:cNvSpPr/>
          <p:nvPr/>
        </p:nvSpPr>
        <p:spPr>
          <a:xfrm>
            <a:off x="3130628" y="2235514"/>
            <a:ext cx="415654" cy="19083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DF6008D-7F45-413F-8B41-2AC7E5C306EF}"/>
              </a:ext>
            </a:extLst>
          </p:cNvPr>
          <p:cNvSpPr txBox="1"/>
          <p:nvPr/>
        </p:nvSpPr>
        <p:spPr>
          <a:xfrm>
            <a:off x="3606730" y="2235514"/>
            <a:ext cx="2067339" cy="830997"/>
          </a:xfrm>
          <a:prstGeom prst="rect">
            <a:avLst/>
          </a:prstGeom>
          <a:solidFill>
            <a:schemeClr val="bg1">
              <a:lumMod val="95000"/>
            </a:schemeClr>
          </a:solidFill>
          <a:ln>
            <a:solidFill>
              <a:schemeClr val="bg1">
                <a:lumMod val="65000"/>
              </a:schemeClr>
            </a:solidFill>
          </a:ln>
        </p:spPr>
        <p:txBody>
          <a:bodyPr wrap="square" rtlCol="0">
            <a:spAutoFit/>
          </a:bodyPr>
          <a:lstStyle/>
          <a:p>
            <a:r>
              <a:rPr lang="en-US" sz="1200" dirty="0">
                <a:latin typeface="Franklin Gothic Book" panose="020B0503020102020204" pitchFamily="34" charset="0"/>
              </a:rPr>
              <a:t>This is the annual amount. Max could have enrolled in a plan for $1/</a:t>
            </a:r>
            <a:r>
              <a:rPr lang="en-US" sz="1200" dirty="0" err="1">
                <a:latin typeface="Franklin Gothic Book" panose="020B0503020102020204" pitchFamily="34" charset="0"/>
              </a:rPr>
              <a:t>mo</a:t>
            </a:r>
            <a:r>
              <a:rPr lang="en-US" sz="1200" dirty="0">
                <a:latin typeface="Franklin Gothic Book" panose="020B0503020102020204" pitchFamily="34" charset="0"/>
              </a:rPr>
              <a:t>! Enter $12 for each month we’re testing. </a:t>
            </a:r>
          </a:p>
        </p:txBody>
      </p:sp>
    </p:spTree>
    <p:extLst>
      <p:ext uri="{BB962C8B-B14F-4D97-AF65-F5344CB8AC3E}">
        <p14:creationId xmlns:p14="http://schemas.microsoft.com/office/powerpoint/2010/main" val="1010032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39</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2017</a:t>
            </a:r>
          </a:p>
        </p:txBody>
      </p:sp>
      <p:pic>
        <p:nvPicPr>
          <p:cNvPr id="3" name="Picture 2">
            <a:extLst>
              <a:ext uri="{FF2B5EF4-FFF2-40B4-BE49-F238E27FC236}">
                <a16:creationId xmlns:a16="http://schemas.microsoft.com/office/drawing/2014/main" id="{E9381F15-F9CA-4209-AC6B-2F88344BA27F}"/>
              </a:ext>
            </a:extLst>
          </p:cNvPr>
          <p:cNvPicPr>
            <a:picLocks noChangeAspect="1"/>
          </p:cNvPicPr>
          <p:nvPr/>
        </p:nvPicPr>
        <p:blipFill>
          <a:blip r:embed="rId3"/>
          <a:stretch>
            <a:fillRect/>
          </a:stretch>
        </p:blipFill>
        <p:spPr>
          <a:xfrm>
            <a:off x="635074" y="1427058"/>
            <a:ext cx="4709232" cy="3018155"/>
          </a:xfrm>
          <a:prstGeom prst="rect">
            <a:avLst/>
          </a:prstGeom>
          <a:ln>
            <a:solidFill>
              <a:schemeClr val="bg1">
                <a:lumMod val="65000"/>
              </a:schemeClr>
            </a:solidFill>
          </a:ln>
          <a:effectLst/>
        </p:spPr>
      </p:pic>
      <p:sp>
        <p:nvSpPr>
          <p:cNvPr id="7" name="TextBox 6">
            <a:extLst>
              <a:ext uri="{FF2B5EF4-FFF2-40B4-BE49-F238E27FC236}">
                <a16:creationId xmlns:a16="http://schemas.microsoft.com/office/drawing/2014/main" id="{2C777940-B1E6-4299-B43C-C728BA5DF95F}"/>
              </a:ext>
            </a:extLst>
          </p:cNvPr>
          <p:cNvSpPr txBox="1"/>
          <p:nvPr/>
        </p:nvSpPr>
        <p:spPr>
          <a:xfrm>
            <a:off x="500931" y="4637882"/>
            <a:ext cx="4977517" cy="1431161"/>
          </a:xfrm>
          <a:prstGeom prst="rect">
            <a:avLst/>
          </a:prstGeom>
          <a:noFill/>
        </p:spPr>
        <p:txBody>
          <a:bodyPr wrap="square" rtlCol="0">
            <a:spAutoFit/>
          </a:bodyPr>
          <a:lstStyle/>
          <a:p>
            <a:pPr marL="285750" indent="-285750">
              <a:spcBef>
                <a:spcPts val="1800"/>
              </a:spcBef>
              <a:buClr>
                <a:schemeClr val="bg1">
                  <a:lumMod val="65000"/>
                </a:schemeClr>
              </a:buClr>
              <a:buFont typeface="Arial" panose="020B0604020202020204" pitchFamily="34" charset="0"/>
              <a:buChar char="•"/>
            </a:pPr>
            <a:r>
              <a:rPr lang="en-US" dirty="0">
                <a:latin typeface="Franklin Gothic Book" panose="020B0503020102020204" pitchFamily="34" charset="0"/>
              </a:rPr>
              <a:t>Max had an offer of employer-sponsored coverage April – December. </a:t>
            </a:r>
          </a:p>
          <a:p>
            <a:pPr marL="285750" indent="-285750">
              <a:spcBef>
                <a:spcPts val="1800"/>
              </a:spcBef>
              <a:buClr>
                <a:schemeClr val="bg1">
                  <a:lumMod val="65000"/>
                </a:schemeClr>
              </a:buClr>
              <a:buFont typeface="Arial" panose="020B0604020202020204" pitchFamily="34" charset="0"/>
              <a:buChar char="•"/>
            </a:pPr>
            <a:r>
              <a:rPr lang="en-US" dirty="0">
                <a:latin typeface="Franklin Gothic Book" panose="020B0503020102020204" pitchFamily="34" charset="0"/>
              </a:rPr>
              <a:t>Here, we’ll answer no because he did not have an offer </a:t>
            </a:r>
            <a:r>
              <a:rPr lang="en-US" i="1" dirty="0">
                <a:latin typeface="Franklin Gothic Book" panose="020B0503020102020204" pitchFamily="34" charset="0"/>
              </a:rPr>
              <a:t>during the months we’re testing</a:t>
            </a:r>
            <a:r>
              <a:rPr lang="en-US" dirty="0">
                <a:latin typeface="Franklin Gothic Book" panose="020B0503020102020204" pitchFamily="34" charset="0"/>
              </a:rPr>
              <a:t>. </a:t>
            </a:r>
          </a:p>
        </p:txBody>
      </p:sp>
      <p:sp>
        <p:nvSpPr>
          <p:cNvPr id="6" name="TextBox 5">
            <a:extLst>
              <a:ext uri="{FF2B5EF4-FFF2-40B4-BE49-F238E27FC236}">
                <a16:creationId xmlns:a16="http://schemas.microsoft.com/office/drawing/2014/main" id="{096B0987-B1C4-47A9-BBC7-3207F165DABD}"/>
              </a:ext>
            </a:extLst>
          </p:cNvPr>
          <p:cNvSpPr txBox="1"/>
          <p:nvPr/>
        </p:nvSpPr>
        <p:spPr>
          <a:xfrm>
            <a:off x="445272" y="865057"/>
            <a:ext cx="5868063" cy="369332"/>
          </a:xfrm>
          <a:prstGeom prst="rect">
            <a:avLst/>
          </a:prstGeom>
          <a:noFill/>
        </p:spPr>
        <p:txBody>
          <a:bodyPr wrap="square" rtlCol="0">
            <a:spAutoFit/>
          </a:bodyPr>
          <a:lstStyle/>
          <a:p>
            <a:r>
              <a:rPr lang="en-US" dirty="0">
                <a:latin typeface="Franklin Gothic Book" panose="020B0503020102020204" pitchFamily="34" charset="0"/>
              </a:rPr>
              <a:t>What does this look like in the CBPP tool?</a:t>
            </a:r>
          </a:p>
        </p:txBody>
      </p:sp>
    </p:spTree>
    <p:extLst>
      <p:ext uri="{BB962C8B-B14F-4D97-AF65-F5344CB8AC3E}">
        <p14:creationId xmlns:p14="http://schemas.microsoft.com/office/powerpoint/2010/main" val="359211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E942-8F09-4BEA-A924-A0C37A494FC5}"/>
              </a:ext>
            </a:extLst>
          </p:cNvPr>
          <p:cNvSpPr>
            <a:spLocks noGrp="1"/>
          </p:cNvSpPr>
          <p:nvPr>
            <p:ph type="title"/>
          </p:nvPr>
        </p:nvSpPr>
        <p:spPr/>
        <p:txBody>
          <a:bodyPr/>
          <a:lstStyle/>
          <a:p>
            <a:r>
              <a:rPr lang="en-US" dirty="0"/>
              <a:t>ACA: Where are we now?</a:t>
            </a:r>
          </a:p>
        </p:txBody>
      </p:sp>
      <p:sp>
        <p:nvSpPr>
          <p:cNvPr id="4" name="Slide Number Placeholder 3">
            <a:extLst>
              <a:ext uri="{FF2B5EF4-FFF2-40B4-BE49-F238E27FC236}">
                <a16:creationId xmlns:a16="http://schemas.microsoft.com/office/drawing/2014/main" id="{C8CCB698-0FF1-4D9F-B2AA-0BCC41966A49}"/>
              </a:ext>
            </a:extLst>
          </p:cNvPr>
          <p:cNvSpPr>
            <a:spLocks noGrp="1"/>
          </p:cNvSpPr>
          <p:nvPr>
            <p:ph type="sldNum" sz="quarter" idx="12"/>
          </p:nvPr>
        </p:nvSpPr>
        <p:spPr/>
        <p:txBody>
          <a:bodyPr/>
          <a:lstStyle/>
          <a:p>
            <a:pPr algn="r"/>
            <a:fld id="{7FFE15FC-A8B6-4718-BABB-4F5309630F6C}" type="slidenum">
              <a:rPr lang="en-US" smtClean="0"/>
              <a:pPr algn="r"/>
              <a:t>4</a:t>
            </a:fld>
            <a:endParaRPr lang="en-US" dirty="0"/>
          </a:p>
        </p:txBody>
      </p:sp>
      <p:graphicFrame>
        <p:nvGraphicFramePr>
          <p:cNvPr id="5" name="Table 4">
            <a:extLst>
              <a:ext uri="{FF2B5EF4-FFF2-40B4-BE49-F238E27FC236}">
                <a16:creationId xmlns:a16="http://schemas.microsoft.com/office/drawing/2014/main" id="{D5DB3ECE-FE88-4C20-9880-D2B2EC8CF782}"/>
              </a:ext>
            </a:extLst>
          </p:cNvPr>
          <p:cNvGraphicFramePr>
            <a:graphicFrameLocks noGrp="1"/>
          </p:cNvGraphicFramePr>
          <p:nvPr>
            <p:extLst>
              <p:ext uri="{D42A27DB-BD31-4B8C-83A1-F6EECF244321}">
                <p14:modId xmlns:p14="http://schemas.microsoft.com/office/powerpoint/2010/main" val="2384910300"/>
              </p:ext>
            </p:extLst>
          </p:nvPr>
        </p:nvGraphicFramePr>
        <p:xfrm>
          <a:off x="438727" y="955964"/>
          <a:ext cx="3854977" cy="3217672"/>
        </p:xfrm>
        <a:graphic>
          <a:graphicData uri="http://schemas.openxmlformats.org/drawingml/2006/table">
            <a:tbl>
              <a:tblPr firstRow="1" bandRow="1">
                <a:tableStyleId>{17292A2E-F333-43FB-9621-5CBBE7FDCDCB}</a:tableStyleId>
              </a:tblPr>
              <a:tblGrid>
                <a:gridCol w="3854977">
                  <a:extLst>
                    <a:ext uri="{9D8B030D-6E8A-4147-A177-3AD203B41FA5}">
                      <a16:colId xmlns:a16="http://schemas.microsoft.com/office/drawing/2014/main" val="55155484"/>
                    </a:ext>
                  </a:extLst>
                </a:gridCol>
              </a:tblGrid>
              <a:tr h="370840">
                <a:tc>
                  <a:txBody>
                    <a:bodyPr/>
                    <a:lstStyle/>
                    <a:p>
                      <a:r>
                        <a:rPr lang="en-US" sz="1800" dirty="0">
                          <a:latin typeface="Franklin Gothic Medium" panose="020B0603020102020204" pitchFamily="34" charset="0"/>
                        </a:rPr>
                        <a:t>What’s the same?</a:t>
                      </a:r>
                      <a:endParaRPr lang="en-US" sz="1800" b="0" dirty="0">
                        <a:solidFill>
                          <a:schemeClr val="tx1"/>
                        </a:solidFill>
                        <a:latin typeface="Franklin Gothic Medium" panose="020B0603020102020204" pitchFamily="34" charset="0"/>
                      </a:endParaRPr>
                    </a:p>
                  </a:txBody>
                  <a:tcP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7883065"/>
                  </a:ext>
                </a:extLst>
              </a:tr>
              <a:tr h="370840">
                <a:tc>
                  <a:txBody>
                    <a:bodyPr/>
                    <a:lstStyle/>
                    <a:p>
                      <a:pPr marL="233363" marR="0" lvl="0" indent="-233363" algn="l" defTabSz="457200" rtl="0" eaLnBrk="1" fontAlgn="auto" latinLnBrk="0" hangingPunct="1">
                        <a:lnSpc>
                          <a:spcPct val="100000"/>
                        </a:lnSpc>
                        <a:spcBef>
                          <a:spcPct val="20000"/>
                        </a:spcBef>
                        <a:spcAft>
                          <a:spcPts val="0"/>
                        </a:spcAft>
                        <a:buClr>
                          <a:srgbClr val="2F2F26">
                            <a:lumMod val="60000"/>
                            <a:lumOff val="40000"/>
                          </a:srgbClr>
                        </a:buClr>
                        <a:buSzTx/>
                        <a:buFont typeface="Arial"/>
                        <a:buChar char="•"/>
                        <a:tabLst/>
                        <a:defRPr/>
                      </a:pPr>
                      <a:r>
                        <a:rPr kumimoji="0" lang="en-US" sz="1800" u="none" strike="noStrike" kern="1200" cap="none" spc="0" normalizeH="0" baseline="0" noProof="0" dirty="0">
                          <a:ln>
                            <a:noFill/>
                          </a:ln>
                          <a:effectLst/>
                          <a:uLnTx/>
                          <a:uFillTx/>
                          <a:latin typeface="Franklin Gothic Book" panose="020B0503020102020204" pitchFamily="34" charset="0"/>
                        </a:rPr>
                        <a:t>Still a requirement to have coverage or an exemption or pay a penalty (for tax year 2018)</a:t>
                      </a:r>
                    </a:p>
                    <a:p>
                      <a:pPr marL="233363" marR="0" lvl="0" indent="-233363" algn="l" defTabSz="457200" rtl="0" eaLnBrk="1" fontAlgn="auto" latinLnBrk="0" hangingPunct="1">
                        <a:lnSpc>
                          <a:spcPct val="100000"/>
                        </a:lnSpc>
                        <a:spcBef>
                          <a:spcPct val="20000"/>
                        </a:spcBef>
                        <a:spcAft>
                          <a:spcPts val="0"/>
                        </a:spcAft>
                        <a:buClr>
                          <a:srgbClr val="2F2F26">
                            <a:lumMod val="60000"/>
                            <a:lumOff val="40000"/>
                          </a:srgbClr>
                        </a:buClr>
                        <a:buSzTx/>
                        <a:buFont typeface="Arial"/>
                        <a:buChar char="•"/>
                        <a:tabLst/>
                        <a:defRPr/>
                      </a:pPr>
                      <a:r>
                        <a:rPr kumimoji="0" lang="en-US" sz="1800" u="none" strike="noStrike" kern="1200" cap="none" spc="0" normalizeH="0" baseline="0" noProof="0" dirty="0">
                          <a:ln>
                            <a:noFill/>
                          </a:ln>
                          <a:effectLst/>
                          <a:uLnTx/>
                          <a:uFillTx/>
                          <a:latin typeface="Franklin Gothic Book" panose="020B0503020102020204" pitchFamily="34" charset="0"/>
                        </a:rPr>
                        <a:t>Penalty amount is the same as last year</a:t>
                      </a:r>
                    </a:p>
                    <a:p>
                      <a:pPr marL="233363" marR="0" lvl="0" indent="-233363" algn="l" defTabSz="457200" rtl="0" eaLnBrk="1" fontAlgn="auto" latinLnBrk="0" hangingPunct="1">
                        <a:lnSpc>
                          <a:spcPct val="100000"/>
                        </a:lnSpc>
                        <a:spcBef>
                          <a:spcPct val="20000"/>
                        </a:spcBef>
                        <a:spcAft>
                          <a:spcPts val="0"/>
                        </a:spcAft>
                        <a:buClr>
                          <a:srgbClr val="2F2F26">
                            <a:lumMod val="60000"/>
                            <a:lumOff val="40000"/>
                          </a:srgbClr>
                        </a:buClr>
                        <a:buSzTx/>
                        <a:buFont typeface="Arial"/>
                        <a:buChar char="•"/>
                        <a:tabLst/>
                        <a:defRPr/>
                      </a:pPr>
                      <a:r>
                        <a:rPr kumimoji="0" lang="en-US" sz="1800" u="none" strike="noStrike" kern="1200" cap="none" spc="0" normalizeH="0" baseline="0" noProof="0" dirty="0">
                          <a:ln>
                            <a:noFill/>
                          </a:ln>
                          <a:effectLst/>
                          <a:uLnTx/>
                          <a:uFillTx/>
                          <a:latin typeface="Franklin Gothic Book" panose="020B0503020102020204" pitchFamily="34" charset="0"/>
                        </a:rPr>
                        <a:t>Exemptions are (mostly) the same</a:t>
                      </a:r>
                    </a:p>
                    <a:p>
                      <a:pPr marL="233363" marR="0" lvl="0" indent="-233363" algn="l" defTabSz="457200" rtl="0" eaLnBrk="1" fontAlgn="auto" latinLnBrk="0" hangingPunct="1">
                        <a:lnSpc>
                          <a:spcPct val="100000"/>
                        </a:lnSpc>
                        <a:spcBef>
                          <a:spcPct val="20000"/>
                        </a:spcBef>
                        <a:spcAft>
                          <a:spcPts val="0"/>
                        </a:spcAft>
                        <a:buClr>
                          <a:srgbClr val="2F2F26">
                            <a:lumMod val="60000"/>
                            <a:lumOff val="40000"/>
                          </a:srgbClr>
                        </a:buClr>
                        <a:buSzTx/>
                        <a:buFont typeface="Arial"/>
                        <a:buChar char="•"/>
                        <a:tabLst/>
                        <a:defRPr/>
                      </a:pPr>
                      <a:r>
                        <a:rPr kumimoji="0" lang="en-US" sz="1800" u="none" strike="noStrike" kern="1200" cap="none" spc="0" normalizeH="0" baseline="0" noProof="0" dirty="0">
                          <a:ln>
                            <a:noFill/>
                          </a:ln>
                          <a:effectLst/>
                          <a:uLnTx/>
                          <a:uFillTx/>
                          <a:latin typeface="Franklin Gothic Book" panose="020B0503020102020204" pitchFamily="34" charset="0"/>
                        </a:rPr>
                        <a:t>Premium tax credit is still available</a:t>
                      </a:r>
                    </a:p>
                    <a:p>
                      <a:endParaRPr lang="en-US" sz="2200" dirty="0"/>
                    </a:p>
                    <a:p>
                      <a:endParaRPr lang="en-US" sz="2200"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305522"/>
                  </a:ext>
                </a:extLst>
              </a:tr>
            </a:tbl>
          </a:graphicData>
        </a:graphic>
      </p:graphicFrame>
      <p:graphicFrame>
        <p:nvGraphicFramePr>
          <p:cNvPr id="6" name="Table 5">
            <a:extLst>
              <a:ext uri="{FF2B5EF4-FFF2-40B4-BE49-F238E27FC236}">
                <a16:creationId xmlns:a16="http://schemas.microsoft.com/office/drawing/2014/main" id="{05FE86A6-5C6F-4BC4-95DE-92BDC1D934A7}"/>
              </a:ext>
            </a:extLst>
          </p:cNvPr>
          <p:cNvGraphicFramePr>
            <a:graphicFrameLocks noGrp="1"/>
          </p:cNvGraphicFramePr>
          <p:nvPr>
            <p:extLst>
              <p:ext uri="{D42A27DB-BD31-4B8C-83A1-F6EECF244321}">
                <p14:modId xmlns:p14="http://schemas.microsoft.com/office/powerpoint/2010/main" val="1032304193"/>
              </p:ext>
            </p:extLst>
          </p:nvPr>
        </p:nvGraphicFramePr>
        <p:xfrm>
          <a:off x="4572000" y="955964"/>
          <a:ext cx="4022334" cy="3705352"/>
        </p:xfrm>
        <a:graphic>
          <a:graphicData uri="http://schemas.openxmlformats.org/drawingml/2006/table">
            <a:tbl>
              <a:tblPr firstRow="1" bandRow="1">
                <a:tableStyleId>{17292A2E-F333-43FB-9621-5CBBE7FDCDCB}</a:tableStyleId>
              </a:tblPr>
              <a:tblGrid>
                <a:gridCol w="4022334">
                  <a:extLst>
                    <a:ext uri="{9D8B030D-6E8A-4147-A177-3AD203B41FA5}">
                      <a16:colId xmlns:a16="http://schemas.microsoft.com/office/drawing/2014/main" val="55155484"/>
                    </a:ext>
                  </a:extLst>
                </a:gridCol>
              </a:tblGrid>
              <a:tr h="370840">
                <a:tc>
                  <a:txBody>
                    <a:bodyPr/>
                    <a:lstStyle/>
                    <a:p>
                      <a:pPr marL="0" algn="l" defTabSz="457200" rtl="0" eaLnBrk="1" latinLnBrk="0" hangingPunct="1"/>
                      <a:r>
                        <a:rPr lang="en-US" sz="1800" b="1" kern="1200" dirty="0">
                          <a:solidFill>
                            <a:schemeClr val="bg1"/>
                          </a:solidFill>
                          <a:latin typeface="Franklin Gothic Medium" panose="020B0603020102020204" pitchFamily="34" charset="0"/>
                          <a:ea typeface="+mn-ea"/>
                          <a:cs typeface="+mn-cs"/>
                        </a:rPr>
                        <a:t>What’s new?</a:t>
                      </a:r>
                    </a:p>
                  </a:txBody>
                  <a:tcPr>
                    <a:lnB w="9525" cap="flat" cmpd="sng" algn="ctr">
                      <a:noFill/>
                      <a:prstDash val="solid"/>
                    </a:lnB>
                  </a:tcPr>
                </a:tc>
                <a:extLst>
                  <a:ext uri="{0D108BD9-81ED-4DB2-BD59-A6C34878D82A}">
                    <a16:rowId xmlns:a16="http://schemas.microsoft.com/office/drawing/2014/main" val="3157883065"/>
                  </a:ext>
                </a:extLst>
              </a:tr>
              <a:tr h="370840">
                <a:tc>
                  <a:txBody>
                    <a:bodyPr/>
                    <a:lstStyle/>
                    <a:p>
                      <a:pPr marL="233363" marR="0" lvl="0" indent="-233363" algn="l" defTabSz="457200" rtl="0" eaLnBrk="1" fontAlgn="auto" latinLnBrk="0" hangingPunct="1">
                        <a:lnSpc>
                          <a:spcPct val="100000"/>
                        </a:lnSpc>
                        <a:spcBef>
                          <a:spcPct val="20000"/>
                        </a:spcBef>
                        <a:spcAft>
                          <a:spcPts val="0"/>
                        </a:spcAft>
                        <a:buClr>
                          <a:srgbClr val="2F2F26">
                            <a:lumMod val="60000"/>
                            <a:lumOff val="40000"/>
                          </a:srgbClr>
                        </a:buClr>
                        <a:buSzTx/>
                        <a:buFont typeface="Arial"/>
                        <a:buChar char="•"/>
                        <a:tabLst/>
                        <a:defRPr/>
                      </a:pPr>
                      <a:r>
                        <a:rPr kumimoji="0" lang="en-US" sz="1800" u="none" strike="noStrike" kern="1200" cap="none" spc="0" normalizeH="0" baseline="0" noProof="0" dirty="0">
                          <a:ln>
                            <a:noFill/>
                          </a:ln>
                          <a:effectLst/>
                          <a:uLnTx/>
                          <a:uFillTx/>
                          <a:latin typeface="Franklin Gothic Book" panose="020B0503020102020204" pitchFamily="34" charset="0"/>
                        </a:rPr>
                        <a:t>The coverage question is expanded to ‘covered or exempt’ and is now on Form 1040, page 1</a:t>
                      </a:r>
                    </a:p>
                    <a:p>
                      <a:pPr marL="233363" marR="0" lvl="0" indent="-233363" algn="l" defTabSz="457200" rtl="0" eaLnBrk="1" fontAlgn="auto" latinLnBrk="0" hangingPunct="1">
                        <a:lnSpc>
                          <a:spcPct val="100000"/>
                        </a:lnSpc>
                        <a:spcBef>
                          <a:spcPct val="20000"/>
                        </a:spcBef>
                        <a:spcAft>
                          <a:spcPts val="0"/>
                        </a:spcAft>
                        <a:buClr>
                          <a:srgbClr val="2F2F26">
                            <a:lumMod val="60000"/>
                            <a:lumOff val="40000"/>
                          </a:srgbClr>
                        </a:buClr>
                        <a:buSzTx/>
                        <a:buFont typeface="Arial"/>
                        <a:buChar char="•"/>
                        <a:tabLst/>
                        <a:defRPr/>
                      </a:pPr>
                      <a:r>
                        <a:rPr kumimoji="0" lang="en-US" sz="1800" u="none" strike="noStrike" kern="1200" cap="none" spc="0" normalizeH="0" baseline="0" noProof="0" dirty="0">
                          <a:ln>
                            <a:noFill/>
                          </a:ln>
                          <a:effectLst/>
                          <a:uLnTx/>
                          <a:uFillTx/>
                          <a:latin typeface="Franklin Gothic Book" panose="020B0503020102020204" pitchFamily="34" charset="0"/>
                        </a:rPr>
                        <a:t>Fewer people are required to file Form 8965</a:t>
                      </a:r>
                    </a:p>
                    <a:p>
                      <a:pPr marL="233363" marR="0" lvl="0" indent="-233363" algn="l" defTabSz="457200" rtl="0" eaLnBrk="1" fontAlgn="auto" latinLnBrk="0" hangingPunct="1">
                        <a:lnSpc>
                          <a:spcPct val="100000"/>
                        </a:lnSpc>
                        <a:spcBef>
                          <a:spcPct val="20000"/>
                        </a:spcBef>
                        <a:spcAft>
                          <a:spcPts val="0"/>
                        </a:spcAft>
                        <a:buClr>
                          <a:srgbClr val="2F2F26">
                            <a:lumMod val="60000"/>
                            <a:lumOff val="40000"/>
                          </a:srgbClr>
                        </a:buClr>
                        <a:buSzTx/>
                        <a:buFont typeface="Arial"/>
                        <a:buChar char="•"/>
                        <a:tabLst/>
                        <a:defRPr/>
                      </a:pPr>
                      <a:r>
                        <a:rPr kumimoji="0" lang="en-US" sz="1800" u="none" strike="noStrike" kern="1200" cap="none" spc="0" normalizeH="0" baseline="0" noProof="0" dirty="0">
                          <a:ln>
                            <a:noFill/>
                          </a:ln>
                          <a:effectLst/>
                          <a:uLnTx/>
                          <a:uFillTx/>
                          <a:latin typeface="Franklin Gothic Book" panose="020B0503020102020204" pitchFamily="34" charset="0"/>
                        </a:rPr>
                        <a:t>Taxpayers can claim hardship exemptions on the tax return instead of applying to the marketplace</a:t>
                      </a:r>
                    </a:p>
                    <a:p>
                      <a:pPr marL="233363" marR="0" lvl="0" indent="-233363" algn="l" defTabSz="457200" rtl="0" eaLnBrk="1" fontAlgn="auto" latinLnBrk="0" hangingPunct="1">
                        <a:lnSpc>
                          <a:spcPct val="100000"/>
                        </a:lnSpc>
                        <a:spcBef>
                          <a:spcPct val="20000"/>
                        </a:spcBef>
                        <a:spcAft>
                          <a:spcPts val="0"/>
                        </a:spcAft>
                        <a:buClr>
                          <a:srgbClr val="2F2F26">
                            <a:lumMod val="60000"/>
                            <a:lumOff val="40000"/>
                          </a:srgbClr>
                        </a:buClr>
                        <a:buSzTx/>
                        <a:buFont typeface="Arial"/>
                        <a:buChar char="•"/>
                        <a:tabLst/>
                        <a:defRPr/>
                      </a:pPr>
                      <a:r>
                        <a:rPr kumimoji="0" lang="en-US" sz="1800" u="none" strike="noStrike" kern="1200" cap="none" spc="0" normalizeH="0" baseline="0" noProof="0" dirty="0">
                          <a:ln>
                            <a:noFill/>
                          </a:ln>
                          <a:effectLst/>
                          <a:uLnTx/>
                          <a:uFillTx/>
                          <a:latin typeface="Franklin Gothic Book" panose="020B0503020102020204" pitchFamily="34" charset="0"/>
                        </a:rPr>
                        <a:t>A few general hardships have been added	</a:t>
                      </a:r>
                    </a:p>
                    <a:p>
                      <a:endParaRPr lang="en-US" sz="2200"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305522"/>
                  </a:ext>
                </a:extLst>
              </a:tr>
            </a:tbl>
          </a:graphicData>
        </a:graphic>
      </p:graphicFrame>
    </p:spTree>
    <p:extLst>
      <p:ext uri="{BB962C8B-B14F-4D97-AF65-F5344CB8AC3E}">
        <p14:creationId xmlns:p14="http://schemas.microsoft.com/office/powerpoint/2010/main" val="2692817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40</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2017</a:t>
            </a:r>
          </a:p>
        </p:txBody>
      </p:sp>
      <p:pic>
        <p:nvPicPr>
          <p:cNvPr id="7" name="Picture 6">
            <a:extLst>
              <a:ext uri="{FF2B5EF4-FFF2-40B4-BE49-F238E27FC236}">
                <a16:creationId xmlns:a16="http://schemas.microsoft.com/office/drawing/2014/main" id="{F5C25E5F-9CD2-41A6-BD41-88FB3C0ABAE5}"/>
              </a:ext>
            </a:extLst>
          </p:cNvPr>
          <p:cNvPicPr>
            <a:picLocks noChangeAspect="1"/>
          </p:cNvPicPr>
          <p:nvPr/>
        </p:nvPicPr>
        <p:blipFill>
          <a:blip r:embed="rId3"/>
          <a:stretch>
            <a:fillRect/>
          </a:stretch>
        </p:blipFill>
        <p:spPr>
          <a:xfrm>
            <a:off x="73661" y="704973"/>
            <a:ext cx="4462272" cy="4319021"/>
          </a:xfrm>
          <a:prstGeom prst="rect">
            <a:avLst/>
          </a:prstGeom>
          <a:ln>
            <a:solidFill>
              <a:schemeClr val="bg1">
                <a:lumMod val="65000"/>
              </a:schemeClr>
            </a:solidFill>
          </a:ln>
        </p:spPr>
      </p:pic>
      <p:pic>
        <p:nvPicPr>
          <p:cNvPr id="8" name="Picture 7">
            <a:extLst>
              <a:ext uri="{FF2B5EF4-FFF2-40B4-BE49-F238E27FC236}">
                <a16:creationId xmlns:a16="http://schemas.microsoft.com/office/drawing/2014/main" id="{A154A9EF-E431-4FFD-BFE4-CE97CE2652D5}"/>
              </a:ext>
            </a:extLst>
          </p:cNvPr>
          <p:cNvPicPr>
            <a:picLocks noChangeAspect="1"/>
          </p:cNvPicPr>
          <p:nvPr/>
        </p:nvPicPr>
        <p:blipFill>
          <a:blip r:embed="rId4"/>
          <a:stretch>
            <a:fillRect/>
          </a:stretch>
        </p:blipFill>
        <p:spPr>
          <a:xfrm>
            <a:off x="4542010" y="2301129"/>
            <a:ext cx="4462272" cy="4100865"/>
          </a:xfrm>
          <a:prstGeom prst="rect">
            <a:avLst/>
          </a:prstGeom>
          <a:ln>
            <a:solidFill>
              <a:schemeClr val="bg1">
                <a:lumMod val="65000"/>
              </a:schemeClr>
            </a:solidFill>
          </a:ln>
        </p:spPr>
      </p:pic>
      <p:sp>
        <p:nvSpPr>
          <p:cNvPr id="10" name="Rectangle: Rounded Corners 9">
            <a:extLst>
              <a:ext uri="{FF2B5EF4-FFF2-40B4-BE49-F238E27FC236}">
                <a16:creationId xmlns:a16="http://schemas.microsoft.com/office/drawing/2014/main" id="{70226C5D-31F2-420F-B311-DF5603BB5747}"/>
              </a:ext>
            </a:extLst>
          </p:cNvPr>
          <p:cNvSpPr/>
          <p:nvPr/>
        </p:nvSpPr>
        <p:spPr>
          <a:xfrm>
            <a:off x="7152179" y="5848138"/>
            <a:ext cx="1872423" cy="48768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14E664-DD6B-45B5-969A-D737A83F5868}"/>
              </a:ext>
            </a:extLst>
          </p:cNvPr>
          <p:cNvSpPr txBox="1"/>
          <p:nvPr/>
        </p:nvSpPr>
        <p:spPr>
          <a:xfrm>
            <a:off x="512417" y="5156846"/>
            <a:ext cx="3506526" cy="1200329"/>
          </a:xfrm>
          <a:prstGeom prst="rect">
            <a:avLst/>
          </a:prstGeom>
          <a:noFill/>
        </p:spPr>
        <p:txBody>
          <a:bodyPr wrap="square" rtlCol="0">
            <a:spAutoFit/>
          </a:bodyPr>
          <a:lstStyle/>
          <a:p>
            <a:r>
              <a:rPr lang="en-US" b="1" dirty="0">
                <a:latin typeface="Franklin Gothic Book" panose="020B0503020102020204" pitchFamily="34" charset="0"/>
              </a:rPr>
              <a:t>Remember: </a:t>
            </a:r>
            <a:r>
              <a:rPr lang="en-US" dirty="0">
                <a:latin typeface="Franklin Gothic Book" panose="020B0503020102020204" pitchFamily="34" charset="0"/>
              </a:rPr>
              <a:t>We’re always testing using annual income, even if someone didn’t have income during the uninsured month. </a:t>
            </a:r>
          </a:p>
        </p:txBody>
      </p:sp>
    </p:spTree>
    <p:extLst>
      <p:ext uri="{BB962C8B-B14F-4D97-AF65-F5344CB8AC3E}">
        <p14:creationId xmlns:p14="http://schemas.microsoft.com/office/powerpoint/2010/main" val="837347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Marketplace Affordability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41</a:t>
            </a:fld>
            <a:endParaRPr lang="en-US" dirty="0"/>
          </a:p>
        </p:txBody>
      </p:sp>
      <p:sp>
        <p:nvSpPr>
          <p:cNvPr id="6" name="Content Placeholder 2"/>
          <p:cNvSpPr txBox="1">
            <a:spLocks/>
          </p:cNvSpPr>
          <p:nvPr/>
        </p:nvSpPr>
        <p:spPr>
          <a:xfrm>
            <a:off x="330344" y="688505"/>
            <a:ext cx="6602688" cy="1702958"/>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Summer is single with no dependents. </a:t>
            </a:r>
          </a:p>
          <a:p>
            <a:r>
              <a:rPr lang="en-US" sz="1600" dirty="0"/>
              <a:t>She lived in Los Angeles, CA (90017) all year. </a:t>
            </a:r>
          </a:p>
          <a:p>
            <a:r>
              <a:rPr lang="en-US" sz="1600" dirty="0"/>
              <a:t>Uninsured all year. No offer of employer-sponsored coverage.	</a:t>
            </a:r>
          </a:p>
          <a:p>
            <a:r>
              <a:rPr lang="en-US" sz="1600" dirty="0"/>
              <a:t>W-2, Box 1 - $13,000</a:t>
            </a:r>
          </a:p>
          <a:p>
            <a:r>
              <a:rPr lang="en-US" sz="1600" dirty="0"/>
              <a:t>Summer’s LCBP is $207. Her SLCSP is $276.</a:t>
            </a:r>
          </a:p>
          <a:p>
            <a:pPr marL="0" indent="0">
              <a:buNone/>
            </a:pPr>
            <a:endParaRPr lang="en-US" sz="1800" dirty="0"/>
          </a:p>
        </p:txBody>
      </p:sp>
      <p:pic>
        <p:nvPicPr>
          <p:cNvPr id="8" name="Content Placeholder 7"/>
          <p:cNvPicPr>
            <a:picLocks noGrp="1" noChangeAspect="1"/>
          </p:cNvPicPr>
          <p:nvPr>
            <p:ph idx="1"/>
          </p:nvPr>
        </p:nvPicPr>
        <p:blipFill rotWithShape="1">
          <a:blip r:embed="rId2"/>
          <a:srcRect l="19488" t="2482" r="11094" b="20596"/>
          <a:stretch/>
        </p:blipFill>
        <p:spPr>
          <a:xfrm>
            <a:off x="6927796" y="0"/>
            <a:ext cx="2216204" cy="2468999"/>
          </a:xfrm>
        </p:spPr>
      </p:pic>
      <p:graphicFrame>
        <p:nvGraphicFramePr>
          <p:cNvPr id="10" name="Content Placeholder 4"/>
          <p:cNvGraphicFramePr>
            <a:graphicFrameLocks/>
          </p:cNvGraphicFramePr>
          <p:nvPr>
            <p:extLst>
              <p:ext uri="{D42A27DB-BD31-4B8C-83A1-F6EECF244321}">
                <p14:modId xmlns:p14="http://schemas.microsoft.com/office/powerpoint/2010/main" val="2920449494"/>
              </p:ext>
            </p:extLst>
          </p:nvPr>
        </p:nvGraphicFramePr>
        <p:xfrm>
          <a:off x="180626" y="2449127"/>
          <a:ext cx="8229600" cy="396832"/>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96832">
                <a:tc>
                  <a:txBody>
                    <a:bodyPr/>
                    <a:lstStyle/>
                    <a:p>
                      <a:r>
                        <a:rPr lang="en-US" sz="1800" b="0" dirty="0">
                          <a:solidFill>
                            <a:schemeClr val="tx1"/>
                          </a:solidFill>
                          <a:latin typeface="Franklin Gothic Medium" panose="020B0603020102020204" pitchFamily="34" charset="0"/>
                        </a:rPr>
                        <a:t>Does Summer qualify for an exemption?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C61A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B73DF946-16A3-431E-83C5-A7075C0AE804}"/>
              </a:ext>
            </a:extLst>
          </p:cNvPr>
          <p:cNvPicPr>
            <a:picLocks noChangeAspect="1"/>
          </p:cNvPicPr>
          <p:nvPr/>
        </p:nvPicPr>
        <p:blipFill rotWithShape="1">
          <a:blip r:embed="rId3"/>
          <a:srcRect t="8332"/>
          <a:stretch/>
        </p:blipFill>
        <p:spPr>
          <a:xfrm>
            <a:off x="4572000" y="2526663"/>
            <a:ext cx="4462272" cy="4279077"/>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FAD1A1F9-01E5-4431-BA41-A536C835D1A2}"/>
              </a:ext>
            </a:extLst>
          </p:cNvPr>
          <p:cNvSpPr txBox="1"/>
          <p:nvPr/>
        </p:nvSpPr>
        <p:spPr>
          <a:xfrm>
            <a:off x="317060" y="3060096"/>
            <a:ext cx="3912041" cy="2862322"/>
          </a:xfrm>
          <a:prstGeom prst="rect">
            <a:avLst/>
          </a:prstGeom>
          <a:noFill/>
        </p:spPr>
        <p:txBody>
          <a:bodyPr wrap="square" rtlCol="0">
            <a:spAutoFit/>
          </a:bodyPr>
          <a:lstStyle/>
          <a:p>
            <a:r>
              <a:rPr lang="en-US" dirty="0">
                <a:latin typeface="Franklin Gothic Medium" panose="020B0603020102020204" pitchFamily="34" charset="0"/>
              </a:rPr>
              <a:t>Line 1</a:t>
            </a:r>
            <a:r>
              <a:rPr lang="en-US" dirty="0">
                <a:latin typeface="Franklin Gothic Book" panose="020B0503020102020204" pitchFamily="34" charset="0"/>
              </a:rPr>
              <a:t>: Summer’s LCBP is included because she is (1) not eligible for employer-sponsored coverage, and (2) not eligible for another exemption. </a:t>
            </a:r>
          </a:p>
          <a:p>
            <a:endParaRPr lang="en-US" dirty="0">
              <a:latin typeface="Franklin Gothic Book" panose="020B0503020102020204" pitchFamily="34" charset="0"/>
            </a:endParaRPr>
          </a:p>
          <a:p>
            <a:r>
              <a:rPr lang="en-US" dirty="0">
                <a:latin typeface="Franklin Gothic Medium" panose="020B0603020102020204" pitchFamily="34" charset="0"/>
              </a:rPr>
              <a:t>Line 10</a:t>
            </a:r>
            <a:r>
              <a:rPr lang="en-US" dirty="0">
                <a:latin typeface="Franklin Gothic Book" panose="020B0503020102020204" pitchFamily="34" charset="0"/>
              </a:rPr>
              <a:t>: At an income of 107% </a:t>
            </a:r>
            <a:r>
              <a:rPr lang="en-US">
                <a:latin typeface="Franklin Gothic Book" panose="020B0503020102020204" pitchFamily="34" charset="0"/>
              </a:rPr>
              <a:t>FPL (see Line 6) in </a:t>
            </a:r>
            <a:r>
              <a:rPr lang="en-US" dirty="0">
                <a:latin typeface="Franklin Gothic Book" panose="020B0503020102020204" pitchFamily="34" charset="0"/>
              </a:rPr>
              <a:t>a state that expanded Medicaid, she is eligible for Medicaid. Line 10 is zero so the exemption tool skips those lines.  </a:t>
            </a:r>
          </a:p>
        </p:txBody>
      </p:sp>
      <p:sp>
        <p:nvSpPr>
          <p:cNvPr id="11" name="Rectangle: Rounded Corners 10">
            <a:extLst>
              <a:ext uri="{FF2B5EF4-FFF2-40B4-BE49-F238E27FC236}">
                <a16:creationId xmlns:a16="http://schemas.microsoft.com/office/drawing/2014/main" id="{1F2FB27F-ACAD-4A32-8F18-A8956CC8A860}"/>
              </a:ext>
            </a:extLst>
          </p:cNvPr>
          <p:cNvSpPr/>
          <p:nvPr/>
        </p:nvSpPr>
        <p:spPr>
          <a:xfrm>
            <a:off x="7084542" y="6384323"/>
            <a:ext cx="1890634" cy="30572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695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EA4CA0-C047-49AF-846D-0988F2B38F67}"/>
              </a:ext>
            </a:extLst>
          </p:cNvPr>
          <p:cNvSpPr>
            <a:spLocks noGrp="1"/>
          </p:cNvSpPr>
          <p:nvPr>
            <p:ph type="sldNum" sz="quarter" idx="12"/>
          </p:nvPr>
        </p:nvSpPr>
        <p:spPr/>
        <p:txBody>
          <a:bodyPr/>
          <a:lstStyle/>
          <a:p>
            <a:pPr algn="r"/>
            <a:fld id="{7FFE15FC-A8B6-4718-BABB-4F5309630F6C}" type="slidenum">
              <a:rPr lang="en-US" smtClean="0"/>
              <a:pPr algn="r"/>
              <a:t>42</a:t>
            </a:fld>
            <a:endParaRPr lang="en-US" dirty="0"/>
          </a:p>
        </p:txBody>
      </p:sp>
      <p:pic>
        <p:nvPicPr>
          <p:cNvPr id="5" name="Picture 4">
            <a:extLst>
              <a:ext uri="{FF2B5EF4-FFF2-40B4-BE49-F238E27FC236}">
                <a16:creationId xmlns:a16="http://schemas.microsoft.com/office/drawing/2014/main" id="{63D3B64E-FA4B-40A9-8634-ED33071D1760}"/>
              </a:ext>
            </a:extLst>
          </p:cNvPr>
          <p:cNvPicPr>
            <a:picLocks noChangeAspect="1"/>
          </p:cNvPicPr>
          <p:nvPr/>
        </p:nvPicPr>
        <p:blipFill>
          <a:blip r:embed="rId2"/>
          <a:stretch>
            <a:fillRect/>
          </a:stretch>
        </p:blipFill>
        <p:spPr>
          <a:xfrm>
            <a:off x="364734" y="846587"/>
            <a:ext cx="4788595" cy="2007414"/>
          </a:xfrm>
          <a:prstGeom prst="rect">
            <a:avLst/>
          </a:prstGeom>
          <a:ln>
            <a:solidFill>
              <a:schemeClr val="bg1">
                <a:lumMod val="65000"/>
              </a:schemeClr>
            </a:solidFill>
          </a:ln>
        </p:spPr>
      </p:pic>
      <p:pic>
        <p:nvPicPr>
          <p:cNvPr id="6" name="Picture 5">
            <a:extLst>
              <a:ext uri="{FF2B5EF4-FFF2-40B4-BE49-F238E27FC236}">
                <a16:creationId xmlns:a16="http://schemas.microsoft.com/office/drawing/2014/main" id="{40F14FC1-8904-429A-A986-982587F4CC51}"/>
              </a:ext>
            </a:extLst>
          </p:cNvPr>
          <p:cNvPicPr>
            <a:picLocks noChangeAspect="1"/>
          </p:cNvPicPr>
          <p:nvPr/>
        </p:nvPicPr>
        <p:blipFill>
          <a:blip r:embed="rId3"/>
          <a:stretch>
            <a:fillRect/>
          </a:stretch>
        </p:blipFill>
        <p:spPr>
          <a:xfrm>
            <a:off x="2234833" y="2455122"/>
            <a:ext cx="6655242" cy="2410179"/>
          </a:xfrm>
          <a:prstGeom prst="rect">
            <a:avLst/>
          </a:prstGeom>
          <a:ln>
            <a:solidFill>
              <a:schemeClr val="bg1">
                <a:lumMod val="65000"/>
              </a:schemeClr>
            </a:solidFill>
          </a:ln>
        </p:spPr>
      </p:pic>
      <p:pic>
        <p:nvPicPr>
          <p:cNvPr id="7" name="Picture 6">
            <a:extLst>
              <a:ext uri="{FF2B5EF4-FFF2-40B4-BE49-F238E27FC236}">
                <a16:creationId xmlns:a16="http://schemas.microsoft.com/office/drawing/2014/main" id="{8BEED8EA-362B-4D3A-80BB-789AA1BD56F9}"/>
              </a:ext>
            </a:extLst>
          </p:cNvPr>
          <p:cNvPicPr>
            <a:picLocks noChangeAspect="1"/>
          </p:cNvPicPr>
          <p:nvPr/>
        </p:nvPicPr>
        <p:blipFill>
          <a:blip r:embed="rId4"/>
          <a:stretch>
            <a:fillRect/>
          </a:stretch>
        </p:blipFill>
        <p:spPr>
          <a:xfrm>
            <a:off x="934278" y="4697935"/>
            <a:ext cx="7275443" cy="1626552"/>
          </a:xfrm>
          <a:prstGeom prst="rect">
            <a:avLst/>
          </a:prstGeom>
          <a:ln>
            <a:solidFill>
              <a:schemeClr val="bg1">
                <a:lumMod val="65000"/>
              </a:schemeClr>
            </a:solidFill>
          </a:ln>
        </p:spPr>
      </p:pic>
      <p:sp>
        <p:nvSpPr>
          <p:cNvPr id="8" name="Title 1">
            <a:extLst>
              <a:ext uri="{FF2B5EF4-FFF2-40B4-BE49-F238E27FC236}">
                <a16:creationId xmlns:a16="http://schemas.microsoft.com/office/drawing/2014/main" id="{CFA50FAB-DF22-4B1C-873E-2248EAAA5766}"/>
              </a:ext>
            </a:extLst>
          </p:cNvPr>
          <p:cNvSpPr>
            <a:spLocks noGrp="1"/>
          </p:cNvSpPr>
          <p:nvPr>
            <p:ph type="title"/>
          </p:nvPr>
        </p:nvSpPr>
        <p:spPr>
          <a:xfrm>
            <a:off x="114300" y="93663"/>
            <a:ext cx="8229600" cy="517525"/>
          </a:xfrm>
        </p:spPr>
        <p:txBody>
          <a:bodyPr/>
          <a:lstStyle/>
          <a:p>
            <a:r>
              <a:rPr lang="en-US" dirty="0"/>
              <a:t>Example 3: Marketplace Affordability in TaxSlayer </a:t>
            </a:r>
          </a:p>
        </p:txBody>
      </p:sp>
      <p:sp>
        <p:nvSpPr>
          <p:cNvPr id="9" name="TextBox 8">
            <a:extLst>
              <a:ext uri="{FF2B5EF4-FFF2-40B4-BE49-F238E27FC236}">
                <a16:creationId xmlns:a16="http://schemas.microsoft.com/office/drawing/2014/main" id="{82F35878-3030-4476-9C9C-47DDCACB706A}"/>
              </a:ext>
            </a:extLst>
          </p:cNvPr>
          <p:cNvSpPr txBox="1"/>
          <p:nvPr/>
        </p:nvSpPr>
        <p:spPr>
          <a:xfrm>
            <a:off x="5562454" y="867931"/>
            <a:ext cx="2940957" cy="1200329"/>
          </a:xfrm>
          <a:prstGeom prst="rect">
            <a:avLst/>
          </a:prstGeom>
          <a:noFill/>
        </p:spPr>
        <p:txBody>
          <a:bodyPr wrap="square" rtlCol="0">
            <a:spAutoFit/>
          </a:bodyPr>
          <a:lstStyle/>
          <a:p>
            <a:r>
              <a:rPr lang="en-US" dirty="0">
                <a:latin typeface="Franklin Gothic Book" panose="020B0503020102020204" pitchFamily="34" charset="0"/>
              </a:rPr>
              <a:t>The preparer needs to know when the SLCSP is zero. TaxSlayer doesn’t calculate that. </a:t>
            </a:r>
          </a:p>
        </p:txBody>
      </p:sp>
    </p:spTree>
    <p:extLst>
      <p:ext uri="{BB962C8B-B14F-4D97-AF65-F5344CB8AC3E}">
        <p14:creationId xmlns:p14="http://schemas.microsoft.com/office/powerpoint/2010/main" val="3777618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F299-FD64-4056-B346-0C00E73E5312}"/>
              </a:ext>
            </a:extLst>
          </p:cNvPr>
          <p:cNvSpPr>
            <a:spLocks noGrp="1"/>
          </p:cNvSpPr>
          <p:nvPr>
            <p:ph type="title"/>
          </p:nvPr>
        </p:nvSpPr>
        <p:spPr/>
        <p:txBody>
          <a:bodyPr/>
          <a:lstStyle/>
          <a:p>
            <a:r>
              <a:rPr lang="en-US" dirty="0"/>
              <a:t>How to Integrate TaxSlayer, HealthCare.gov &amp; CBPP Tool</a:t>
            </a:r>
          </a:p>
        </p:txBody>
      </p:sp>
      <p:sp>
        <p:nvSpPr>
          <p:cNvPr id="3" name="Content Placeholder 2">
            <a:extLst>
              <a:ext uri="{FF2B5EF4-FFF2-40B4-BE49-F238E27FC236}">
                <a16:creationId xmlns:a16="http://schemas.microsoft.com/office/drawing/2014/main" id="{46946379-984B-4D76-841C-D66C778CB08F}"/>
              </a:ext>
            </a:extLst>
          </p:cNvPr>
          <p:cNvSpPr>
            <a:spLocks noGrp="1"/>
          </p:cNvSpPr>
          <p:nvPr>
            <p:ph idx="1"/>
          </p:nvPr>
        </p:nvSpPr>
        <p:spPr>
          <a:xfrm>
            <a:off x="364733" y="797118"/>
            <a:ext cx="4676394" cy="5468510"/>
          </a:xfrm>
        </p:spPr>
        <p:txBody>
          <a:bodyPr/>
          <a:lstStyle/>
          <a:p>
            <a:r>
              <a:rPr lang="en-US" sz="1800" dirty="0"/>
              <a:t>Start in TaxSlayer with insurance coverage questions</a:t>
            </a:r>
          </a:p>
          <a:p>
            <a:r>
              <a:rPr lang="en-US" sz="1800" dirty="0"/>
              <a:t>Is there an easy exemption?  </a:t>
            </a:r>
          </a:p>
          <a:p>
            <a:pPr lvl="1"/>
            <a:r>
              <a:rPr lang="en-US" sz="1600" dirty="0"/>
              <a:t>Income below the filing threshold? </a:t>
            </a:r>
          </a:p>
          <a:p>
            <a:pPr lvl="1"/>
            <a:r>
              <a:rPr lang="en-US" sz="1600" dirty="0"/>
              <a:t>Short coverage gap? </a:t>
            </a:r>
          </a:p>
          <a:p>
            <a:pPr lvl="1"/>
            <a:r>
              <a:rPr lang="en-US" sz="1600" dirty="0"/>
              <a:t>Non-citizen?</a:t>
            </a:r>
          </a:p>
          <a:p>
            <a:pPr lvl="1"/>
            <a:r>
              <a:rPr lang="en-US" sz="1600" dirty="0"/>
              <a:t>Hardship?</a:t>
            </a:r>
          </a:p>
          <a:p>
            <a:r>
              <a:rPr lang="en-US" sz="1800" dirty="0"/>
              <a:t>If you need to move to income-related exemptions, the CBPP tool can do the math.</a:t>
            </a:r>
          </a:p>
          <a:p>
            <a:r>
              <a:rPr lang="en-US" sz="1800" dirty="0"/>
              <a:t>If you need to use the affordability exemption, go to HealthCare.gov or your state’s marketplace</a:t>
            </a:r>
          </a:p>
          <a:p>
            <a:r>
              <a:rPr lang="en-US" sz="1800" dirty="0"/>
              <a:t>Enter figures in the CBPP tool to calculate exemption eligibility. Print the page for the taxpayer.  </a:t>
            </a:r>
          </a:p>
          <a:p>
            <a:r>
              <a:rPr lang="en-US" sz="1800" dirty="0"/>
              <a:t>Then enter in TaxSlayer</a:t>
            </a:r>
          </a:p>
          <a:p>
            <a:pPr marL="0" indent="0">
              <a:buNone/>
            </a:pPr>
            <a:r>
              <a:rPr lang="en-US" sz="1600" dirty="0"/>
              <a:t>[Example at:  https://prosperitynow.org/blog/tax-prep-dispatch-you-cant-afford-overlook-affordability]</a:t>
            </a:r>
          </a:p>
        </p:txBody>
      </p:sp>
      <p:sp>
        <p:nvSpPr>
          <p:cNvPr id="4" name="Slide Number Placeholder 3">
            <a:extLst>
              <a:ext uri="{FF2B5EF4-FFF2-40B4-BE49-F238E27FC236}">
                <a16:creationId xmlns:a16="http://schemas.microsoft.com/office/drawing/2014/main" id="{4626C4F8-638B-496D-8AC1-AA23689262E0}"/>
              </a:ext>
            </a:extLst>
          </p:cNvPr>
          <p:cNvSpPr>
            <a:spLocks noGrp="1"/>
          </p:cNvSpPr>
          <p:nvPr>
            <p:ph type="sldNum" sz="quarter" idx="12"/>
          </p:nvPr>
        </p:nvSpPr>
        <p:spPr/>
        <p:txBody>
          <a:bodyPr/>
          <a:lstStyle/>
          <a:p>
            <a:pPr algn="r"/>
            <a:fld id="{7FFE15FC-A8B6-4718-BABB-4F5309630F6C}" type="slidenum">
              <a:rPr lang="en-US" smtClean="0"/>
              <a:pPr algn="r"/>
              <a:t>43</a:t>
            </a:fld>
            <a:endParaRPr lang="en-US" dirty="0"/>
          </a:p>
        </p:txBody>
      </p:sp>
      <p:pic>
        <p:nvPicPr>
          <p:cNvPr id="5" name="Picture 4">
            <a:extLst>
              <a:ext uri="{FF2B5EF4-FFF2-40B4-BE49-F238E27FC236}">
                <a16:creationId xmlns:a16="http://schemas.microsoft.com/office/drawing/2014/main" id="{F747D788-7D5E-4974-8084-80E79C1F20AE}"/>
              </a:ext>
            </a:extLst>
          </p:cNvPr>
          <p:cNvPicPr>
            <a:picLocks noChangeAspect="1"/>
          </p:cNvPicPr>
          <p:nvPr/>
        </p:nvPicPr>
        <p:blipFill>
          <a:blip r:embed="rId2"/>
          <a:stretch>
            <a:fillRect/>
          </a:stretch>
        </p:blipFill>
        <p:spPr>
          <a:xfrm>
            <a:off x="5361098" y="706385"/>
            <a:ext cx="3111882" cy="5837539"/>
          </a:xfrm>
          <a:prstGeom prst="rect">
            <a:avLst/>
          </a:prstGeom>
          <a:ln>
            <a:solidFill>
              <a:schemeClr val="bg1">
                <a:lumMod val="65000"/>
              </a:schemeClr>
            </a:solidFill>
          </a:ln>
        </p:spPr>
      </p:pic>
      <p:sp>
        <p:nvSpPr>
          <p:cNvPr id="6" name="Arrow: Right 5">
            <a:extLst>
              <a:ext uri="{FF2B5EF4-FFF2-40B4-BE49-F238E27FC236}">
                <a16:creationId xmlns:a16="http://schemas.microsoft.com/office/drawing/2014/main" id="{DDD7FFE0-A8CD-4904-B3A6-2D7A6A78945F}"/>
              </a:ext>
            </a:extLst>
          </p:cNvPr>
          <p:cNvSpPr/>
          <p:nvPr/>
        </p:nvSpPr>
        <p:spPr>
          <a:xfrm>
            <a:off x="4915825" y="3222265"/>
            <a:ext cx="445273" cy="206734"/>
          </a:xfrm>
          <a:prstGeom prst="rightArrow">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528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Preview the Return!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44</a:t>
            </a:fld>
            <a:endParaRPr lang="en-US" dirty="0"/>
          </a:p>
        </p:txBody>
      </p:sp>
      <p:pic>
        <p:nvPicPr>
          <p:cNvPr id="5" name="Picture 4">
            <a:extLst>
              <a:ext uri="{FF2B5EF4-FFF2-40B4-BE49-F238E27FC236}">
                <a16:creationId xmlns:a16="http://schemas.microsoft.com/office/drawing/2014/main" id="{9419D50D-F558-47A4-AFAE-D3698AD16D3E}"/>
              </a:ext>
            </a:extLst>
          </p:cNvPr>
          <p:cNvPicPr>
            <a:picLocks noChangeAspect="1"/>
          </p:cNvPicPr>
          <p:nvPr/>
        </p:nvPicPr>
        <p:blipFill>
          <a:blip r:embed="rId2"/>
          <a:stretch>
            <a:fillRect/>
          </a:stretch>
        </p:blipFill>
        <p:spPr>
          <a:xfrm>
            <a:off x="409836" y="997309"/>
            <a:ext cx="8229600" cy="3884114"/>
          </a:xfrm>
          <a:prstGeom prst="rect">
            <a:avLst/>
          </a:prstGeom>
          <a:ln>
            <a:solidFill>
              <a:schemeClr val="bg1">
                <a:lumMod val="65000"/>
              </a:schemeClr>
            </a:solidFill>
          </a:ln>
        </p:spPr>
      </p:pic>
      <p:sp>
        <p:nvSpPr>
          <p:cNvPr id="6" name="Rounded Rectangle 7">
            <a:extLst>
              <a:ext uri="{FF2B5EF4-FFF2-40B4-BE49-F238E27FC236}">
                <a16:creationId xmlns:a16="http://schemas.microsoft.com/office/drawing/2014/main" id="{9BDB9EB8-0368-4FD5-9547-803606A6FCA9}"/>
              </a:ext>
            </a:extLst>
          </p:cNvPr>
          <p:cNvSpPr/>
          <p:nvPr/>
        </p:nvSpPr>
        <p:spPr>
          <a:xfrm>
            <a:off x="1413147" y="3337514"/>
            <a:ext cx="6916948" cy="24657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94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B907DA-CAFE-4656-9593-EB179B27E2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7167" y="1781827"/>
            <a:ext cx="8109665" cy="1946144"/>
          </a:xfrm>
          <a:prstGeom prst="rect">
            <a:avLst/>
          </a:prstGeom>
          <a:ln>
            <a:solidFill>
              <a:schemeClr val="bg1">
                <a:lumMod val="75000"/>
              </a:schemeClr>
            </a:solidFill>
          </a:ln>
        </p:spPr>
      </p:pic>
      <p:sp>
        <p:nvSpPr>
          <p:cNvPr id="2" name="Title 1">
            <a:extLst>
              <a:ext uri="{FF2B5EF4-FFF2-40B4-BE49-F238E27FC236}">
                <a16:creationId xmlns:a16="http://schemas.microsoft.com/office/drawing/2014/main" id="{297F5006-1BE2-4A6D-8444-2C42E85D3FEC}"/>
              </a:ext>
            </a:extLst>
          </p:cNvPr>
          <p:cNvSpPr>
            <a:spLocks noGrp="1"/>
          </p:cNvSpPr>
          <p:nvPr>
            <p:ph type="title"/>
          </p:nvPr>
        </p:nvSpPr>
        <p:spPr/>
        <p:txBody>
          <a:bodyPr/>
          <a:lstStyle/>
          <a:p>
            <a:r>
              <a:rPr lang="en-US" dirty="0"/>
              <a:t>Most people will check a box on Form 1040, page 1</a:t>
            </a:r>
          </a:p>
        </p:txBody>
      </p:sp>
      <p:sp>
        <p:nvSpPr>
          <p:cNvPr id="3" name="Content Placeholder 2">
            <a:extLst>
              <a:ext uri="{FF2B5EF4-FFF2-40B4-BE49-F238E27FC236}">
                <a16:creationId xmlns:a16="http://schemas.microsoft.com/office/drawing/2014/main" id="{0535FDD3-F8AD-4B1D-863D-F2C76DECE702}"/>
              </a:ext>
            </a:extLst>
          </p:cNvPr>
          <p:cNvSpPr>
            <a:spLocks noGrp="1"/>
          </p:cNvSpPr>
          <p:nvPr>
            <p:ph idx="1"/>
          </p:nvPr>
        </p:nvSpPr>
        <p:spPr>
          <a:xfrm>
            <a:off x="364734" y="955964"/>
            <a:ext cx="8414532" cy="4865716"/>
          </a:xfrm>
        </p:spPr>
        <p:txBody>
          <a:bodyPr/>
          <a:lstStyle/>
          <a:p>
            <a:r>
              <a:rPr lang="en-US" sz="2000" dirty="0">
                <a:latin typeface="Franklin Gothic Medium" panose="020B0603020102020204" pitchFamily="34" charset="0"/>
              </a:rPr>
              <a:t>The check box for full-year coverage is now on page 1. </a:t>
            </a:r>
          </a:p>
          <a:p>
            <a:pPr marL="640080" lvl="1" indent="-365760">
              <a:buFont typeface="Franklin Gothic Medium" panose="020B0603020102020204" pitchFamily="34" charset="0"/>
              <a:buChar char="→"/>
            </a:pPr>
            <a:r>
              <a:rPr lang="en-US" sz="1800" dirty="0"/>
              <a:t>It’s now also used to indicate full-year exemption eligibility  </a:t>
            </a:r>
          </a:p>
          <a:p>
            <a:pPr lvl="1"/>
            <a:endParaRPr lang="en-US" sz="1800" dirty="0"/>
          </a:p>
        </p:txBody>
      </p:sp>
      <p:sp>
        <p:nvSpPr>
          <p:cNvPr id="4" name="Slide Number Placeholder 3">
            <a:extLst>
              <a:ext uri="{FF2B5EF4-FFF2-40B4-BE49-F238E27FC236}">
                <a16:creationId xmlns:a16="http://schemas.microsoft.com/office/drawing/2014/main" id="{D4272175-5FD5-40CD-9B12-08A1AD37681E}"/>
              </a:ext>
            </a:extLst>
          </p:cNvPr>
          <p:cNvSpPr>
            <a:spLocks noGrp="1"/>
          </p:cNvSpPr>
          <p:nvPr>
            <p:ph type="sldNum" sz="quarter" idx="12"/>
          </p:nvPr>
        </p:nvSpPr>
        <p:spPr/>
        <p:txBody>
          <a:bodyPr/>
          <a:lstStyle/>
          <a:p>
            <a:pPr algn="r"/>
            <a:fld id="{7FFE15FC-A8B6-4718-BABB-4F5309630F6C}" type="slidenum">
              <a:rPr lang="en-US" smtClean="0"/>
              <a:pPr algn="r"/>
              <a:t>5</a:t>
            </a:fld>
            <a:endParaRPr lang="en-US" dirty="0"/>
          </a:p>
        </p:txBody>
      </p:sp>
      <p:sp>
        <p:nvSpPr>
          <p:cNvPr id="6" name="Rectangle: Rounded Corners 5">
            <a:extLst>
              <a:ext uri="{FF2B5EF4-FFF2-40B4-BE49-F238E27FC236}">
                <a16:creationId xmlns:a16="http://schemas.microsoft.com/office/drawing/2014/main" id="{2CB9F621-406D-4D96-BAAC-3C5BDE24E1C1}"/>
              </a:ext>
            </a:extLst>
          </p:cNvPr>
          <p:cNvSpPr/>
          <p:nvPr/>
        </p:nvSpPr>
        <p:spPr>
          <a:xfrm>
            <a:off x="6904026" y="3339322"/>
            <a:ext cx="1690310" cy="38864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BC57D3F6-34D0-4D24-8C8D-23CB3FC1076E}"/>
              </a:ext>
            </a:extLst>
          </p:cNvPr>
          <p:cNvSpPr txBox="1">
            <a:spLocks/>
          </p:cNvSpPr>
          <p:nvPr/>
        </p:nvSpPr>
        <p:spPr>
          <a:xfrm>
            <a:off x="364734" y="3920358"/>
            <a:ext cx="8414532" cy="224631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Franklin Gothic Medium" panose="020B0603020102020204" pitchFamily="34" charset="0"/>
              </a:rPr>
              <a:t>Check the box on 1040, page 1 if:</a:t>
            </a:r>
          </a:p>
          <a:p>
            <a:pPr marL="640080" lvl="1" indent="-365760">
              <a:buFont typeface="Franklin Gothic Medium" panose="020B0603020102020204" pitchFamily="34" charset="0"/>
              <a:buChar char="→"/>
            </a:pPr>
            <a:r>
              <a:rPr lang="en-US" sz="1800" dirty="0"/>
              <a:t>Everyone on the return is covered, or </a:t>
            </a:r>
          </a:p>
          <a:p>
            <a:pPr marL="640080" lvl="1" indent="-365760">
              <a:buFont typeface="Franklin Gothic Medium" panose="020B0603020102020204" pitchFamily="34" charset="0"/>
              <a:buChar char="→"/>
            </a:pPr>
            <a:r>
              <a:rPr lang="en-US" sz="1800" dirty="0"/>
              <a:t>Everyone on the return is exempt using one or more exemptions, or</a:t>
            </a:r>
          </a:p>
          <a:p>
            <a:pPr marL="640080" lvl="1" indent="-365760">
              <a:buFont typeface="Franklin Gothic Medium" panose="020B0603020102020204" pitchFamily="34" charset="0"/>
              <a:buChar char="→"/>
            </a:pPr>
            <a:r>
              <a:rPr lang="en-US" sz="1800" dirty="0"/>
              <a:t>Any combination of covered/exempt for everyone on the return</a:t>
            </a:r>
          </a:p>
          <a:p>
            <a:pPr>
              <a:spcBef>
                <a:spcPts val="1200"/>
              </a:spcBef>
            </a:pPr>
            <a:r>
              <a:rPr lang="en-US" sz="2000" dirty="0">
                <a:latin typeface="Franklin Gothic Medium" panose="020B0603020102020204" pitchFamily="34" charset="0"/>
              </a:rPr>
              <a:t>Only complete Form 8965 if:</a:t>
            </a:r>
          </a:p>
          <a:p>
            <a:pPr marL="640080" lvl="1" indent="-365760">
              <a:buFont typeface="Franklin Gothic Medium" panose="020B0603020102020204" pitchFamily="34" charset="0"/>
              <a:buChar char="→"/>
            </a:pPr>
            <a:r>
              <a:rPr lang="en-US" sz="1800" dirty="0"/>
              <a:t>There is a mixture of exemption and uninsured (penalty) months</a:t>
            </a:r>
          </a:p>
        </p:txBody>
      </p:sp>
    </p:spTree>
    <p:extLst>
      <p:ext uri="{BB962C8B-B14F-4D97-AF65-F5344CB8AC3E}">
        <p14:creationId xmlns:p14="http://schemas.microsoft.com/office/powerpoint/2010/main" val="90748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776" y="89266"/>
            <a:ext cx="8686800" cy="533400"/>
          </a:xfrm>
        </p:spPr>
        <p:txBody>
          <a:bodyPr/>
          <a:lstStyle/>
          <a:p>
            <a:r>
              <a:rPr lang="en-US" dirty="0"/>
              <a:t>New General Hardship Exemptions* (Code 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6590785"/>
              </p:ext>
            </p:extLst>
          </p:nvPr>
        </p:nvGraphicFramePr>
        <p:xfrm>
          <a:off x="240176" y="654268"/>
          <a:ext cx="8686800" cy="5722844"/>
        </p:xfrm>
        <a:graphic>
          <a:graphicData uri="http://schemas.openxmlformats.org/drawingml/2006/table">
            <a:tbl>
              <a:tblPr firstRow="1" bandRow="1">
                <a:tableStyleId>{17292A2E-F333-43FB-9621-5CBBE7FDCDCB}</a:tableStyleId>
              </a:tblPr>
              <a:tblGrid>
                <a:gridCol w="4257242">
                  <a:extLst>
                    <a:ext uri="{9D8B030D-6E8A-4147-A177-3AD203B41FA5}">
                      <a16:colId xmlns:a16="http://schemas.microsoft.com/office/drawing/2014/main" val="20000"/>
                    </a:ext>
                  </a:extLst>
                </a:gridCol>
                <a:gridCol w="4429558">
                  <a:extLst>
                    <a:ext uri="{9D8B030D-6E8A-4147-A177-3AD203B41FA5}">
                      <a16:colId xmlns:a16="http://schemas.microsoft.com/office/drawing/2014/main" val="1215732081"/>
                    </a:ext>
                  </a:extLst>
                </a:gridCol>
              </a:tblGrid>
              <a:tr h="404240">
                <a:tc gridSpan="2">
                  <a:txBody>
                    <a:bodyPr/>
                    <a:lstStyle/>
                    <a:p>
                      <a:r>
                        <a:rPr lang="en-US" sz="2000" i="1" dirty="0">
                          <a:latin typeface="Calibri" panose="020F0502020204030204" pitchFamily="34" charset="0"/>
                        </a:rPr>
                        <a:t>Did any of the following hardships prevent you from obtaining coverage?</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75000"/>
                      </a:schemeClr>
                    </a:solidFill>
                  </a:tcPr>
                </a:tc>
                <a:tc hMerge="1">
                  <a:txBody>
                    <a:bodyPr/>
                    <a:lstStyle/>
                    <a:p>
                      <a:endParaRPr lang="en-US" sz="2000" dirty="0">
                        <a:latin typeface="Calibri" panose="020F0502020204030204" pitchFamily="34" charset="0"/>
                      </a:endParaRPr>
                    </a:p>
                  </a:txBody>
                  <a:tcPr>
                    <a:solidFill>
                      <a:schemeClr val="accent4">
                        <a:lumMod val="75000"/>
                      </a:schemeClr>
                    </a:solidFill>
                  </a:tcPr>
                </a:tc>
                <a:extLst>
                  <a:ext uri="{0D108BD9-81ED-4DB2-BD59-A6C34878D82A}">
                    <a16:rowId xmlns:a16="http://schemas.microsoft.com/office/drawing/2014/main" val="10000"/>
                  </a:ext>
                </a:extLst>
              </a:tr>
              <a:tr h="4520489">
                <a:tc>
                  <a:txBody>
                    <a:bodyPr/>
                    <a:lstStyle/>
                    <a:p>
                      <a:pPr marL="228600" marR="0" lvl="0" indent="0" algn="ctr"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800" b="1" u="none" strike="noStrike" kern="1200" cap="none" spc="0" normalizeH="0" baseline="0" noProof="0" dirty="0">
                          <a:ln>
                            <a:noFill/>
                          </a:ln>
                          <a:effectLst/>
                          <a:uLnTx/>
                          <a:uFillTx/>
                        </a:rPr>
                        <a:t>Financial Hardship</a:t>
                      </a:r>
                      <a:endParaRPr kumimoji="0" lang="en-US" sz="1400" u="none" strike="noStrike" kern="1200" cap="none" spc="0" normalizeH="0" baseline="0" noProof="0" dirty="0">
                        <a:ln>
                          <a:noFill/>
                        </a:ln>
                        <a:effectLst/>
                        <a:uLnTx/>
                        <a:uFillTx/>
                      </a:endParaRP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were homeless</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were evicted or face eviction or foreclosure</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received a utility shut-off notice</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filed for bankruptcy</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had medical debt in the last 24 months</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had unexpected increases in expenses caring for ill, disabled or aging relative  </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You were determined ineligible for Medicaid in a state that did not expand Medicaid coverage </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You were without coverage while awaiting a decision on a marketplace appeal</a:t>
                      </a:r>
                    </a:p>
                    <a:p>
                      <a:pPr marL="228600" marR="0" lvl="0" indent="0" algn="ctr"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endParaRPr kumimoji="0" lang="en-US" sz="1200" b="1" u="none" strike="noStrike" kern="1200" cap="none" spc="0" normalizeH="0" baseline="0" noProof="0" dirty="0">
                        <a:ln>
                          <a:noFill/>
                        </a:ln>
                        <a:solidFill>
                          <a:schemeClr val="tx1"/>
                        </a:solidFill>
                        <a:effectLst/>
                        <a:uLnTx/>
                        <a:uFillTx/>
                        <a:latin typeface="+mn-lt"/>
                        <a:ea typeface="+mn-ea"/>
                        <a:cs typeface="+mn-cs"/>
                      </a:endParaRPr>
                    </a:p>
                    <a:p>
                      <a:pPr marL="228600" marR="0" lvl="0" indent="0" algn="ctr"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800" b="1" u="none" strike="noStrike" kern="1200" cap="none" spc="0" normalizeH="0" baseline="0" noProof="0" dirty="0">
                          <a:ln>
                            <a:noFill/>
                          </a:ln>
                          <a:solidFill>
                            <a:schemeClr val="tx1"/>
                          </a:solidFill>
                          <a:effectLst/>
                          <a:uLnTx/>
                          <a:uFillTx/>
                          <a:latin typeface="+mn-lt"/>
                          <a:ea typeface="+mn-ea"/>
                          <a:cs typeface="+mn-cs"/>
                        </a:rPr>
                        <a:t>Plan Choice Hardship</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You lived in a county with only one issuer offering coverage and can show that the lack of choice precluded enrollment**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95000"/>
                      </a:schemeClr>
                    </a:solidFill>
                  </a:tcPr>
                </a:tc>
                <a:tc>
                  <a:txBody>
                    <a:bodyPr/>
                    <a:lstStyle/>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All affordable plans provide abortion coverage contrary to your beliefs**</a:t>
                      </a:r>
                      <a:endParaRPr kumimoji="0" lang="en-US" sz="140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You experienced a personal circumstance that created a hardship, such as when no affordable plans provide access to needed specialty care** </a:t>
                      </a:r>
                    </a:p>
                    <a:p>
                      <a:pPr marL="228600" marR="0" lvl="0" indent="0" algn="ctr"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endParaRPr kumimoji="0" lang="en-US" sz="1200" b="1" u="none" strike="noStrike" kern="1200" cap="none" spc="0" normalizeH="0" baseline="0" noProof="0" dirty="0">
                        <a:ln>
                          <a:noFill/>
                        </a:ln>
                        <a:solidFill>
                          <a:schemeClr val="tx1"/>
                        </a:solidFill>
                        <a:effectLst/>
                        <a:uLnTx/>
                        <a:uFillTx/>
                        <a:latin typeface="+mn-lt"/>
                        <a:ea typeface="+mn-ea"/>
                        <a:cs typeface="+mn-cs"/>
                      </a:endParaRPr>
                    </a:p>
                    <a:p>
                      <a:pPr marL="228600" marR="0" lvl="0" indent="0" algn="ctr"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800" b="1" u="none" strike="noStrike" kern="1200" cap="none" spc="0" normalizeH="0" baseline="0" noProof="0" dirty="0">
                          <a:ln>
                            <a:noFill/>
                          </a:ln>
                          <a:solidFill>
                            <a:schemeClr val="tx1"/>
                          </a:solidFill>
                          <a:effectLst/>
                          <a:uLnTx/>
                          <a:uFillTx/>
                          <a:latin typeface="+mn-lt"/>
                          <a:ea typeface="+mn-ea"/>
                          <a:cs typeface="+mn-cs"/>
                        </a:rPr>
                        <a:t>Personal Hardship</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experienced a disaster that resulted in significant property damage</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 experienced domestic violence </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A close family member died </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Franklin Gothic Book" panose="020B0503020102020204" pitchFamily="34" charset="0"/>
                        </a:rPr>
                        <a:t>Your child was denied Medicaid or CHIP and another person is required by court order to provide coverage for the child</a:t>
                      </a: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You experienced another hardship that prevented you from obtaining coverage  </a:t>
                      </a:r>
                      <a:endParaRPr kumimoji="0" lang="en-US" sz="1400" b="0" i="1"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461963" marR="0" lvl="0" indent="-233363" algn="l" defTabSz="457200" rtl="0" eaLnBrk="1" fontAlgn="auto" latinLnBrk="0" hangingPunct="1">
                        <a:lnSpc>
                          <a:spcPct val="100000"/>
                        </a:lnSpc>
                        <a:spcBef>
                          <a:spcPts val="4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98115">
                <a:tc gridSpan="2">
                  <a:txBody>
                    <a:bodyPr/>
                    <a:lstStyle/>
                    <a:p>
                      <a:pPr marL="111125" marR="0" lvl="0" indent="-111125" algn="l"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400" u="none" strike="noStrike" kern="1200" cap="none" spc="0" normalizeH="0" baseline="0" noProof="0" dirty="0">
                          <a:ln>
                            <a:noFill/>
                          </a:ln>
                          <a:effectLst/>
                          <a:uLnTx/>
                          <a:uFillTx/>
                          <a:latin typeface="Franklin Gothic Book" panose="020B0503020102020204" pitchFamily="34" charset="0"/>
                        </a:rPr>
                        <a:t>*Most of these exemptions were formerly claimed by submitting a marketplace application. The exemption is valid for the month(s) of the hardship and the month before and after. </a:t>
                      </a:r>
                    </a:p>
                    <a:p>
                      <a:pPr marL="111125" marR="0" lvl="0" indent="-111125" algn="l" defTabSz="457200" rtl="0" eaLnBrk="1" fontAlgn="auto" latinLnBrk="0" hangingPunct="1">
                        <a:lnSpc>
                          <a:spcPct val="100000"/>
                        </a:lnSpc>
                        <a:spcBef>
                          <a:spcPts val="400"/>
                        </a:spcBef>
                        <a:spcAft>
                          <a:spcPts val="0"/>
                        </a:spcAft>
                        <a:buClrTx/>
                        <a:buSzTx/>
                        <a:buFont typeface="Wingdings" panose="05000000000000000000" pitchFamily="2" charset="2"/>
                        <a:buNone/>
                        <a:tabLst/>
                        <a:defRPr/>
                      </a:pPr>
                      <a:r>
                        <a:rPr kumimoji="0" lang="en-US" sz="1400" u="none" strike="noStrike" kern="1200" cap="none" spc="0" normalizeH="0" baseline="0" noProof="0" dirty="0">
                          <a:ln>
                            <a:noFill/>
                          </a:ln>
                          <a:effectLst/>
                          <a:uLnTx/>
                          <a:uFillTx/>
                          <a:latin typeface="Franklin Gothic Book" panose="020B0503020102020204" pitchFamily="34" charset="0"/>
                        </a:rPr>
                        <a:t>**New hardships </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hMerge="1">
                  <a:txBody>
                    <a:bodyPr/>
                    <a:lstStyle/>
                    <a:p>
                      <a:pPr marL="573088" marR="0" lvl="0" indent="-344488" algn="l" defTabSz="457200" rtl="0" eaLnBrk="1" fontAlgn="auto" latinLnBrk="0" hangingPunct="1">
                        <a:lnSpc>
                          <a:spcPct val="100000"/>
                        </a:lnSpc>
                        <a:spcBef>
                          <a:spcPts val="300"/>
                        </a:spcBef>
                        <a:spcAft>
                          <a:spcPts val="0"/>
                        </a:spcAft>
                        <a:buClrTx/>
                        <a:buSzTx/>
                        <a:buFont typeface="Wingdings" panose="05000000000000000000" pitchFamily="2" charset="2"/>
                        <a:buChar char="§"/>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1228163042"/>
                  </a:ext>
                </a:extLst>
              </a:tr>
            </a:tbl>
          </a:graphicData>
        </a:graphic>
      </p:graphicFrame>
      <p:sp>
        <p:nvSpPr>
          <p:cNvPr id="5" name="Slide Number Placeholder 4"/>
          <p:cNvSpPr>
            <a:spLocks noGrp="1"/>
          </p:cNvSpPr>
          <p:nvPr>
            <p:ph type="sldNum" sz="quarter" idx="12"/>
          </p:nvPr>
        </p:nvSpPr>
        <p:spPr/>
        <p:txBody>
          <a:bodyPr/>
          <a:lstStyle/>
          <a:p>
            <a:pPr algn="r"/>
            <a:fld id="{7FFE15FC-A8B6-4718-BABB-4F5309630F6C}" type="slidenum">
              <a:rPr lang="en-US" smtClean="0"/>
              <a:pPr algn="r"/>
              <a:t>6</a:t>
            </a:fld>
            <a:endParaRPr lang="en-US" dirty="0"/>
          </a:p>
        </p:txBody>
      </p:sp>
    </p:spTree>
    <p:extLst>
      <p:ext uri="{BB962C8B-B14F-4D97-AF65-F5344CB8AC3E}">
        <p14:creationId xmlns:p14="http://schemas.microsoft.com/office/powerpoint/2010/main" val="120720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&amp; Exemptions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508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88A8-36B3-4783-9F10-4DA531F5A605}"/>
              </a:ext>
            </a:extLst>
          </p:cNvPr>
          <p:cNvSpPr>
            <a:spLocks noGrp="1"/>
          </p:cNvSpPr>
          <p:nvPr>
            <p:ph type="title"/>
          </p:nvPr>
        </p:nvSpPr>
        <p:spPr/>
        <p:txBody>
          <a:bodyPr/>
          <a:lstStyle/>
          <a:p>
            <a:r>
              <a:rPr lang="en-US" dirty="0"/>
              <a:t>What is “Health Care Coverage”?</a:t>
            </a:r>
          </a:p>
        </p:txBody>
      </p:sp>
      <p:sp>
        <p:nvSpPr>
          <p:cNvPr id="4" name="Slide Number Placeholder 3">
            <a:extLst>
              <a:ext uri="{FF2B5EF4-FFF2-40B4-BE49-F238E27FC236}">
                <a16:creationId xmlns:a16="http://schemas.microsoft.com/office/drawing/2014/main" id="{291EB409-33F1-44AD-A394-AA40005C4165}"/>
              </a:ext>
            </a:extLst>
          </p:cNvPr>
          <p:cNvSpPr>
            <a:spLocks noGrp="1"/>
          </p:cNvSpPr>
          <p:nvPr>
            <p:ph type="sldNum" sz="quarter" idx="12"/>
          </p:nvPr>
        </p:nvSpPr>
        <p:spPr/>
        <p:txBody>
          <a:bodyPr/>
          <a:lstStyle/>
          <a:p>
            <a:pPr algn="r"/>
            <a:fld id="{7FFE15FC-A8B6-4718-BABB-4F5309630F6C}" type="slidenum">
              <a:rPr lang="en-US" smtClean="0"/>
              <a:pPr algn="r"/>
              <a:t>8</a:t>
            </a:fld>
            <a:endParaRPr lang="en-US" dirty="0"/>
          </a:p>
        </p:txBody>
      </p:sp>
      <p:graphicFrame>
        <p:nvGraphicFramePr>
          <p:cNvPr id="8" name="Content Placeholder 7">
            <a:extLst>
              <a:ext uri="{FF2B5EF4-FFF2-40B4-BE49-F238E27FC236}">
                <a16:creationId xmlns:a16="http://schemas.microsoft.com/office/drawing/2014/main" id="{21C78C39-491A-4ADF-B78E-F8F5641EC5F8}"/>
              </a:ext>
            </a:extLst>
          </p:cNvPr>
          <p:cNvGraphicFramePr>
            <a:graphicFrameLocks noGrp="1"/>
          </p:cNvGraphicFramePr>
          <p:nvPr>
            <p:ph idx="1"/>
            <p:extLst>
              <p:ext uri="{D42A27DB-BD31-4B8C-83A1-F6EECF244321}">
                <p14:modId xmlns:p14="http://schemas.microsoft.com/office/powerpoint/2010/main" val="2188686640"/>
              </p:ext>
            </p:extLst>
          </p:nvPr>
        </p:nvGraphicFramePr>
        <p:xfrm>
          <a:off x="532823" y="869411"/>
          <a:ext cx="8128097" cy="5105400"/>
        </p:xfrm>
        <a:graphic>
          <a:graphicData uri="http://schemas.openxmlformats.org/drawingml/2006/table">
            <a:tbl>
              <a:tblPr firstRow="1" bandRow="1">
                <a:tableStyleId>{5C22544A-7EE6-4342-B048-85BDC9FD1C3A}</a:tableStyleId>
              </a:tblPr>
              <a:tblGrid>
                <a:gridCol w="8128097">
                  <a:extLst>
                    <a:ext uri="{9D8B030D-6E8A-4147-A177-3AD203B41FA5}">
                      <a16:colId xmlns:a16="http://schemas.microsoft.com/office/drawing/2014/main" val="664224213"/>
                    </a:ext>
                  </a:extLst>
                </a:gridCol>
              </a:tblGrid>
              <a:tr h="331311">
                <a:tc>
                  <a:txBody>
                    <a:bodyPr/>
                    <a:lstStyle/>
                    <a:p>
                      <a:pPr algn="ctr"/>
                      <a:r>
                        <a:rPr lang="en-US" b="0" dirty="0">
                          <a:solidFill>
                            <a:schemeClr val="bg1"/>
                          </a:solidFill>
                          <a:latin typeface="Franklin Gothic Medium" panose="020B0603020102020204" pitchFamily="34" charset="0"/>
                        </a:rPr>
                        <a:t>Minimum Essential Coverage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extLst>
                  <a:ext uri="{0D108BD9-81ED-4DB2-BD59-A6C34878D82A}">
                    <a16:rowId xmlns:a16="http://schemas.microsoft.com/office/drawing/2014/main" val="2828012615"/>
                  </a:ext>
                </a:extLst>
              </a:tr>
              <a:tr h="119176">
                <a:tc>
                  <a:txBody>
                    <a:bodyPr/>
                    <a:lstStyle/>
                    <a:p>
                      <a:pPr algn="ctr"/>
                      <a:r>
                        <a:rPr lang="en-US" sz="1100" b="0" i="0" dirty="0">
                          <a:solidFill>
                            <a:schemeClr val="tx1"/>
                          </a:solidFill>
                          <a:latin typeface="Franklin Gothic Medium" panose="020B0603020102020204" pitchFamily="34" charset="0"/>
                        </a:rPr>
                        <a:t>**One day of coverage = a covered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80738428"/>
                  </a:ext>
                </a:extLst>
              </a:tr>
              <a:tr h="4244924">
                <a:tc>
                  <a:txBody>
                    <a:bodyPr/>
                    <a:lstStyle/>
                    <a:p>
                      <a:pPr marL="0" indent="0">
                        <a:lnSpc>
                          <a:spcPct val="100000"/>
                        </a:lnSpc>
                        <a:spcBef>
                          <a:spcPts val="0"/>
                        </a:spcBef>
                        <a:spcAft>
                          <a:spcPts val="300"/>
                        </a:spcAft>
                        <a:buClr>
                          <a:schemeClr val="tx2">
                            <a:lumMod val="60000"/>
                            <a:lumOff val="40000"/>
                          </a:schemeClr>
                        </a:buClr>
                        <a:buFont typeface="Arial" panose="020B0604020202020204" pitchFamily="34" charset="0"/>
                        <a:buNone/>
                      </a:pPr>
                      <a:r>
                        <a:rPr lang="en-US" sz="1600" b="1" dirty="0">
                          <a:latin typeface="Franklin Gothic Book" panose="020B0503020102020204" pitchFamily="34" charset="0"/>
                        </a:rPr>
                        <a:t>Employer-Sponsored Coverage</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Group coverage</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COBRA coverage</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Retiree coverage </a:t>
                      </a: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endParaRPr lang="en-US" sz="800" kern="1200" dirty="0">
                        <a:solidFill>
                          <a:schemeClr val="dk1"/>
                        </a:solidFill>
                        <a:latin typeface="Franklin Gothic Book" panose="020B0503020102020204" pitchFamily="34" charset="0"/>
                        <a:ea typeface="+mn-ea"/>
                        <a:cs typeface="+mn-cs"/>
                      </a:endParaRP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r>
                        <a:rPr lang="en-US" sz="1600" b="1" kern="1200" dirty="0">
                          <a:solidFill>
                            <a:schemeClr val="dk1"/>
                          </a:solidFill>
                          <a:latin typeface="Franklin Gothic Book" panose="020B0503020102020204" pitchFamily="34" charset="0"/>
                          <a:ea typeface="+mn-ea"/>
                          <a:cs typeface="+mn-cs"/>
                        </a:rPr>
                        <a:t>Individual Market Coverage</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Purchased through the Marketplace, an insurance company, or as a student health plan</a:t>
                      </a: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r>
                        <a:rPr lang="en-US" sz="800" kern="1200" dirty="0">
                          <a:solidFill>
                            <a:schemeClr val="dk1"/>
                          </a:solidFill>
                          <a:latin typeface="Franklin Gothic Book" panose="020B0503020102020204" pitchFamily="34" charset="0"/>
                          <a:ea typeface="+mn-ea"/>
                          <a:cs typeface="+mn-cs"/>
                        </a:rPr>
                        <a:t> </a:t>
                      </a: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r>
                        <a:rPr lang="en-US" sz="1600" b="1" kern="1200" dirty="0">
                          <a:solidFill>
                            <a:schemeClr val="dk1"/>
                          </a:solidFill>
                          <a:latin typeface="Franklin Gothic Book" panose="020B0503020102020204" pitchFamily="34" charset="0"/>
                          <a:ea typeface="+mn-ea"/>
                          <a:cs typeface="+mn-cs"/>
                        </a:rPr>
                        <a:t>Government-Sponsored Programs</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Medicare</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Most Medicaid</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CHIP</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Most TRICARE </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DoD </a:t>
                      </a:r>
                      <a:r>
                        <a:rPr lang="en-US" sz="1600" baseline="0" dirty="0" err="1">
                          <a:latin typeface="Franklin Gothic Book" panose="020B0503020102020204" pitchFamily="34" charset="0"/>
                        </a:rPr>
                        <a:t>Nonappropriated</a:t>
                      </a:r>
                      <a:r>
                        <a:rPr lang="en-US" sz="1600" baseline="0" dirty="0">
                          <a:latin typeface="Franklin Gothic Book" panose="020B0503020102020204" pitchFamily="34" charset="0"/>
                        </a:rPr>
                        <a:t> Fund Health Benefits Program</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baseline="0" dirty="0">
                          <a:latin typeface="Franklin Gothic Book" panose="020B0503020102020204" pitchFamily="34" charset="0"/>
                        </a:rPr>
                        <a:t>Peace Corps coverage</a:t>
                      </a: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endParaRPr lang="en-US" sz="800" baseline="0" dirty="0">
                        <a:latin typeface="Franklin Gothic Book" panose="020B0503020102020204" pitchFamily="34" charset="0"/>
                      </a:endParaRP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r>
                        <a:rPr lang="en-US" sz="1600" b="1" baseline="0" dirty="0">
                          <a:latin typeface="Franklin Gothic Book" panose="020B0503020102020204" pitchFamily="34" charset="0"/>
                        </a:rPr>
                        <a:t>Certain Other Coverage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717136"/>
                  </a:ext>
                </a:extLst>
              </a:tr>
            </a:tbl>
          </a:graphicData>
        </a:graphic>
      </p:graphicFrame>
      <p:sp>
        <p:nvSpPr>
          <p:cNvPr id="11" name="TextBox 10">
            <a:extLst>
              <a:ext uri="{FF2B5EF4-FFF2-40B4-BE49-F238E27FC236}">
                <a16:creationId xmlns:a16="http://schemas.microsoft.com/office/drawing/2014/main" id="{F7AF7AA2-5647-468E-8FEE-78BBDC0F8EF1}"/>
              </a:ext>
            </a:extLst>
          </p:cNvPr>
          <p:cNvSpPr txBox="1"/>
          <p:nvPr/>
        </p:nvSpPr>
        <p:spPr>
          <a:xfrm>
            <a:off x="5855855" y="6225309"/>
            <a:ext cx="2817090" cy="261610"/>
          </a:xfrm>
          <a:prstGeom prst="rect">
            <a:avLst/>
          </a:prstGeom>
          <a:noFill/>
        </p:spPr>
        <p:txBody>
          <a:bodyPr wrap="square" rtlCol="0">
            <a:spAutoFit/>
          </a:bodyPr>
          <a:lstStyle/>
          <a:p>
            <a:pPr algn="r"/>
            <a:r>
              <a:rPr lang="en-US" sz="1100" dirty="0">
                <a:latin typeface="Franklin Gothic Book" panose="020B0503020102020204" pitchFamily="34" charset="0"/>
              </a:rPr>
              <a:t>Pub 1040, Tab H-5   </a:t>
            </a:r>
          </a:p>
        </p:txBody>
      </p:sp>
    </p:spTree>
    <p:extLst>
      <p:ext uri="{BB962C8B-B14F-4D97-AF65-F5344CB8AC3E}">
        <p14:creationId xmlns:p14="http://schemas.microsoft.com/office/powerpoint/2010/main" val="198362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C12C05-07A8-4003-AE5A-9C632BA423DB}"/>
              </a:ext>
            </a:extLst>
          </p:cNvPr>
          <p:cNvPicPr>
            <a:picLocks noChangeAspect="1"/>
          </p:cNvPicPr>
          <p:nvPr/>
        </p:nvPicPr>
        <p:blipFill>
          <a:blip r:embed="rId2"/>
          <a:stretch>
            <a:fillRect/>
          </a:stretch>
        </p:blipFill>
        <p:spPr>
          <a:xfrm>
            <a:off x="281318" y="874111"/>
            <a:ext cx="4290682" cy="1042596"/>
          </a:xfrm>
          <a:prstGeom prst="rect">
            <a:avLst/>
          </a:prstGeom>
          <a:ln>
            <a:solidFill>
              <a:schemeClr val="bg1">
                <a:lumMod val="65000"/>
              </a:schemeClr>
            </a:solidFill>
          </a:ln>
        </p:spPr>
      </p:pic>
      <p:sp>
        <p:nvSpPr>
          <p:cNvPr id="2" name="Title 1">
            <a:extLst>
              <a:ext uri="{FF2B5EF4-FFF2-40B4-BE49-F238E27FC236}">
                <a16:creationId xmlns:a16="http://schemas.microsoft.com/office/drawing/2014/main" id="{CF4BDA64-2960-432C-93B3-C700C6BC7359}"/>
              </a:ext>
            </a:extLst>
          </p:cNvPr>
          <p:cNvSpPr>
            <a:spLocks noGrp="1"/>
          </p:cNvSpPr>
          <p:nvPr>
            <p:ph type="title"/>
          </p:nvPr>
        </p:nvSpPr>
        <p:spPr>
          <a:xfrm>
            <a:off x="81506" y="48018"/>
            <a:ext cx="8229600" cy="516966"/>
          </a:xfrm>
        </p:spPr>
        <p:txBody>
          <a:bodyPr/>
          <a:lstStyle/>
          <a:p>
            <a:r>
              <a:rPr lang="en-US" dirty="0"/>
              <a:t>Months Insured are Reported </a:t>
            </a:r>
            <a:r>
              <a:rPr lang="en-US"/>
              <a:t>in TaxSlayer </a:t>
            </a:r>
            <a:endParaRPr lang="en-US" dirty="0"/>
          </a:p>
        </p:txBody>
      </p:sp>
      <p:sp>
        <p:nvSpPr>
          <p:cNvPr id="4" name="Slide Number Placeholder 3">
            <a:extLst>
              <a:ext uri="{FF2B5EF4-FFF2-40B4-BE49-F238E27FC236}">
                <a16:creationId xmlns:a16="http://schemas.microsoft.com/office/drawing/2014/main" id="{E06BC9C0-A098-415E-BD42-3245BD7E6F93}"/>
              </a:ext>
            </a:extLst>
          </p:cNvPr>
          <p:cNvSpPr>
            <a:spLocks noGrp="1"/>
          </p:cNvSpPr>
          <p:nvPr>
            <p:ph type="sldNum" sz="quarter" idx="12"/>
          </p:nvPr>
        </p:nvSpPr>
        <p:spPr/>
        <p:txBody>
          <a:bodyPr/>
          <a:lstStyle/>
          <a:p>
            <a:pPr algn="r"/>
            <a:fld id="{7FFE15FC-A8B6-4718-BABB-4F5309630F6C}" type="slidenum">
              <a:rPr lang="en-US" smtClean="0"/>
              <a:pPr algn="r"/>
              <a:t>9</a:t>
            </a:fld>
            <a:endParaRPr lang="en-US" dirty="0"/>
          </a:p>
        </p:txBody>
      </p:sp>
      <p:pic>
        <p:nvPicPr>
          <p:cNvPr id="6" name="Picture 5">
            <a:extLst>
              <a:ext uri="{FF2B5EF4-FFF2-40B4-BE49-F238E27FC236}">
                <a16:creationId xmlns:a16="http://schemas.microsoft.com/office/drawing/2014/main" id="{E8788799-014A-4F2F-86C0-35A3D5C33573}"/>
              </a:ext>
            </a:extLst>
          </p:cNvPr>
          <p:cNvPicPr/>
          <p:nvPr/>
        </p:nvPicPr>
        <p:blipFill rotWithShape="1">
          <a:blip r:embed="rId3"/>
          <a:srcRect r="29289" b="19603"/>
          <a:stretch/>
        </p:blipFill>
        <p:spPr>
          <a:xfrm>
            <a:off x="2922263" y="1518431"/>
            <a:ext cx="5904202" cy="2978497"/>
          </a:xfrm>
          <a:prstGeom prst="rect">
            <a:avLst/>
          </a:prstGeom>
          <a:ln>
            <a:solidFill>
              <a:schemeClr val="bg1">
                <a:lumMod val="65000"/>
              </a:schemeClr>
            </a:solidFill>
          </a:ln>
        </p:spPr>
      </p:pic>
      <p:sp>
        <p:nvSpPr>
          <p:cNvPr id="9" name="AutoShape 6" descr="data:image/png;base64,iVBORw0KGgoAAAANSUhEUgAABAAAAAFQCAIAAACuyZuEAAAAAXNSR0IArs4c6QAAAARnQU1BAACxjwv8YQUAAAAJcEhZcwAADsMAAA7DAcdvqGQAALJ7SURBVHhe7N0FfNRmGwDwc6+7e0tb2lJa3N3dZfhg6HB3d91gbDCGMxjuTlsK1N3d7a53veu55Evu0lKghfKt27d9ff6732hyuVySy5s8z5v3TYgIghAAAAAAAAAAzQMJ/xcAAAAAAADQDEACAAAAAAAAQDMCCQAAAAAAAADNCCQAAAAAAAAANCOQAAAAAAAAANCMQAIAAAAAAABAMwIJAAAAAAAAAM0IJAAAAAAAAAA0I5AAAAAAAAAA0IxAAgAAAAAAAEAzAgkAAAAAAAAAzQgkAAAAAAAAADQjkAAAAAAAAADQjEACAAAAAAAAQDMCCQAAAAAAAADNCCQAAAAAAAAANCOQAAAAAAAAANCMQAIAAAAAAABAMwIJAAAAAAAAAM0IJAAAAAAAAAA0I5AAAAAAAAAA0IxAAgAAAAAAAEAzAgkAAAAAAAAAzQgkAAAAAAAAADQjkAAAAAAAAADQjEACAAAAAAAAQDMCCQAAAAAAAADNCCQAAAAAAAAANCOQAAAAAAAAANCMQAIAAAAAAABAMwIJAAAAAAAAAM0IEUEQ/M8m8OHMiEQi/lc9Pvrez07711AL4oNe5ohU6J9kA/dunf30KLo3mlbdFf0frOXfRCPPSXiXlFeuRleWYdqqTTt7Y1ZTriuCaOpuRxLp45l/YTPX8/Z/vbPWTtrUc2iIdvIGJ/3s99b15xf3Q+hE76cjEklfXI4v/oiYD7+6jsatZ90l+mT6uvP++O2GP/i5TwEAAAD/Sk2ZAMh5KcEh6VUa7G8iiero2crXzZpa3zUGRFoa9iq8UKr7aqKeqX2HDn761L/33CrLPjR35sUU7E+G3/gLh+c4MrXjm5SEmxkaGlelxLaImZNfu1bOjP/Liy5Kwf3DW/feihGrCQQbv63b1/b3NG+SFVXJhOXF+WlpWXkFuXwJOncCmWnu6uXl4eJga2FMJ+v2GXVlanBQshB7m0RybdPLz6Zu+oGI86OeRxcrNNj+ZuHZqZOnqVpY8DY8oUKo1O2CFIsWfdu5syj17IGIUpwcFZZeIsJyG/Tb2RYdOwVYcKiKqvy34YlcUZ05tHdn4cvzAURZnRQZnlGKz4HCQecQaM6mIHJeXGhUtkCqLTENMnJv272FQVZUeHJxlUr3ZbWIBIaeiZmJiY2tlYWxAbW+b8epxGmREcklVfgyMM0DOwfa6lG1730IUZdlxkcm50uxrYl+BcOjXceW1nrvZ40gcjGvMDszI7e4uLCgSoFORze0cfZwc/FwtTdmMz6NkdVyYVlBblpaWnpekUShQcNopr65nZO7m6uDvZU5g4xPhuaR/Oyot4klko/Xk0ChMszMzcytra0tTNm0BjJ1RF2cER2ZjP7QBCrLwL9tRztjWp1lQfipr4OSK7GMn0RwbtPX34ZZ866mKjf+XUJ+tRKh6lu0a9vaQp+Gv4OouMlBr9OqtZ+ienbo6W3B0L0DAAAA/Hs1ZQJQGXt6zncXcnQDRLLPwMnbl0yy4XwaZKgr3h2bsux2hS7CIBAdvAftP7zESe8vCo3VooLkTK4U+5NIt3DztmZrA4i/JQEoi72+dMUPaSIseggcMnfXshFGNaHF/5W/JgGQC3KvnvvtcVBkWrH4g/2UxrB1cvXrM3zeqO4WTDR+lMT+tnDWT9na96jj955f0tXifVRJUBc92zV60wulNvhtM+/QkW/8FLkvFq0+Ep+H/jBaxoG7T2zp7cDCB+sQF8dsXbfxRUo1/v22nQ8dWdPFhinKfrpw1bHEgmrdaIJxmz0/bellX88+VF0YuWXd5ldpYnwOdl0OH1nT2Zqprozbu2DHzeyKzycAXtO3n5jkfHXLplMhGXJ83AeIDH1Xd7cu/YaOGdjRjFl/cKyRFP26ftOZN1n4HKgGozcfXtHLsc5WwqlllZcPrTl+J12BL67Z9N17v+vmWJtcVKQ9v3D2VlB0RpFAXvc3YeqZeLbrMXHquO5upvgojEZYGPv7uRtBkTGpxRJ8HI5q5erWofeI2WN6mLK1C4IoUm/vnH8kuAqvGvgAkUSydHT1aNNl4tihrW308bF1qKVlF/YsO/GoCA3WySyjCSu2fdfPu06+rcl9tmvW+mcC7UDH7w/vG+9H164Uoqx68fP2HVcihUoC2cx9+ZaNI/1t8PWVF93ZMnfrC+1+QnfdePbIUMd6dhIAAADg3+Uvq45G1KnJaellNWFTXQruu0eva6L/v55Gkf3ip5Vrdmhfx8JKZfh48A+nEb64sPfnP0JSiz6M/lEKWWFa4sNTh7ddCMGurvx5lbGP3mXL64vEy7OiM7Pr240/UhnzOKzeOSClmdGZuTXR/18AkQkz4qMu/HjowI3wal0N/xcpq+49CqtQ4EN1yQU5CQlZNdH/xySZ9w6uPXL1VWLhh9E/SiriRb+4vXXt/pe57wN9uSDv7I/Hz91/80n0j1KWZCbfOf/zmQeRYuXnkyAMotGUZKcHXb+wavvPMRX1/OqKsuToqBKsqh5LBkTJ0XFC/CqGDsnE0ddJDx8oSMtAw30dlVSYkFUu1Q6qeWVZeaUq7cUilKq6ID655ojh5u9pCtX/AAAA/h/8ZQkAenrPSXuXWKCrdq1LXBD26E1NvenfAVHJq/kCIfbii+R/W+IB/hREEHf5t4spUgUWGpIZbAfXFkNG9Rw9olN7Z0MmDdtvNbLqhHtn3mWWfzl4/DJVxLMXeZ9G6Yg0KTIkr96K94+hc3hZIPl4DohGkhgZWvDFOVDohsbGZmamn76MWHXbsaDbgqpnaIS/a2psZIC/rZAInv948k5K1SfrUD/Z60fvckWfrnBp0rOk7PoLiZoff+bAqedFIixcJ5JZ+oaOHdoOG9JtYGcHU0Mm1n5KoxQWhO//9W6Jbjsg6tRXVx8FZ0m1BwEqg23u5TNwUNeh/QNb2uvRydiPqBJX3L59P6Lw0yUh0jn6pqa6jWBiaqzPpmPTo4WZH/vgx6tvBLpIvxYiz45+FFt7NQVRpaQmZ3A/mC3dxMXJEb8AJ8tIF9SkBzJhaU4FD08HNFWpOYXVKnw+soqsND7+t5tvC8sm7dgCAAAA/K/8hQkAgcAPDonIxxqF1KESp4SGJcnqq3usC1Hxy3LTkmLDI8KiElOLKqqUNXVyOhpJRX5uVi76yisQSFVKKT8/Mz4y4m1YVHR2MVehyzo06EwKsnOyCnna9j8YeUVhTnZuLlck/6hSGVHKeEWZsVHvwiLCk7LyhbJPmiGj81NUlxdlJUS/exf+NjopOa+Up41Ov5ZGXJGHLTn6KqiQq9RCbmFqQiQ6z9jE1LIq6YcrqqWWCcoK0hMjwsLfRsTGZeSXiutUNSNqBbcUn2FBSbm8dsHV0opi3fjsAnRR1QiiUfLL8vEpi7nVosrctNiIiLCknOI6q6uRVJXl5aTFRYVFxsXnFJeL668N1kgFpelJUWHh76KTMyqE9S32n6ESxL96kYXPk9N19rqfT/24acWG1au2Hz598vvRvnraQE7M470OSxXj7fD/FEXm63cpZR/9noryiOBXefjAl8gy0GX5ZA5lEa9D8vGBz3DtuufXcw/vXvv0deSbNh/0G7FosfzgT/d1796+ePHEuuld7HVRLaLJv/s0WtutvRGQ3Kev4rRt2+uQlYQ/eVuKD3xII01+fu9marV2Ban2/v23HPvl90N7NqzbvHX/6Ss/LO/lqusngAjC7rxOK0OLoLIy8ublp2XaAwCZaT160YYrxw9t3bBl46Y9Px7dNauXq67Tgiwz8lZouvzjmgJG9znr79y+qt0IV29fOLptQQ87XcMfBMl98Sib90FSpRGlv7wfK8aHMNK8pOD4PF3HDx0yy9rWwVrX6kkmyiyqxNMUQXFmRfn7j2YmZxbptguiKMtIy1Zr15ik18rdlg19gAEAAPxfIG/evBn/80+Tlsbcuxeva2KrIymvNAvo3tr6fatZJT/rwvnbiUV1a+aIhubufft3MMIb5Kq5mW+u/PTTL7/fu//o+ZPnQa9C3oaEhOVWEe2dHQzoeKNlUfK1tVt/u/886NnzMB5J9PbK2XPXHz98+upF0JuQ0LDsapqrqyNLU3XrzOHj5x+8Ta4Q4w0WFAUp8a+DotVWnj7WxPAHdxK42FgimaapeHfhwu37j148fxkaHPI2OLnY1NnD3rDmij+C8HMjTh7/6fzVe/cfP3/68nVQ8Nvg4DdRyeV27q7GHN2i10NcmvL4aTgPzXeIZGuPNr07ejKJsqhrO7b/8vAZuvCv8xTV8Rd/uXLz4dMnL0KCQt6FvE6QGNl72BnX9keVCfJv/fLTT+dv3H347PGLkFfBb4JD3ryNTGLZuNqa6KERlKq68NyJw79eefj0eXBMvsjLz88YaxaPhkTZlw8cO3Xj0dPnQVFliL+fB4couHdmz9Fzj9CvDgqJjIx4ef3Gg0dPg+NzRa3aBaKf0iiqYh9dOnby/PV7zx49efE8CP2ut8EROSZOrtZGrPc3bZHzYp+c3n7097v3nzx+HvIq5N2biJjUrMIygQSLlfQte/Ts4mrG/lOxkpIXc+9mcK62WpbiOHH+NwHmdO0bBBKFaUiuCg2PqxRrCBoNx9atextXUdLjO5F87fvkln1GdnDg1ImZEVH266uvcnShoE2b/gP8LNWCnIfPwsqq3ieiGkRJ1LPtEODOrG3trpHnPP3xxyelHzQ30bfvP6CLgz5Vwc9++Cy8XFhnDhol2dChg79r3TlkP/nxxNMP52DggM7BXo+KSMtCH4Sk8rVhqKnLkN7trTn1dxBBlNVxr15F51disbSeRY+eXd10m5dEYRvZejiowx5HlGu/A6HZDugdoP9JvxtEKYp58Sq2gF83HVeI1e26djLXtb/Xqk67vfeXd9p+srXY/r37BDoaakRF1y5cj87F6sMpFm6zF3/X38eqZkVJdENrhjwnLDJXiqBbEjF09GnnbV3++pdDt3J1G8h10Lerp3Q31nX4JRJpHFNXW3Xck+gSLIdWlRMs+vdoZUDVcNNCHoTlybEFoLp27NHd05qM7XZE9De3cXDmpbyKy8ca5JBoiH+3Pq6mtb14laVvL+65lvZBf2q1rEhj3rOzr5H2ehEKjd6FeUlhMbkydCHJVNc2XXztDEmIJjX0xp2g95d5VFUKpy7dfC1YaBYaef/Gy2Q+tueYek8aP6DONwIAAAD/Yn/pFQA0ei268yJWVHtWRjS8/KSUYu3NIuuFaMqTH63fsv/Ug/CE1Lz8Yi6XV1VeXJyeEn/j18ML916obYytllXmZhdkYa+0338890dwckZeeQVXyKvg5aSn3jl96ODtOIlKxSsrzc0pLhO+X4LK4qLs7CKeCI0B3lOWxN24GZqUUVhaUcXj8QvzcuOe316z7XSasGaC8ujjuzb//jgiKaOguLyqkicsKy7NTEt99eDy5mPn0yvr67TYEEQjrizRLnlBVsrLk7/ceZOcnV/C5/GEpcXFKQlvTmzccTetCp9YUXb3pw2Hrr2ITs3J005TUVaRm5UZHvJ8y95jrzJ4aGiCqBVlpcW6GRaUcGVq/NoGopbzCouzsfH5+eV87RUANb+8SDdlSnJc0OuErAJuBU9QUV4pR2ekEUZc275s35WgqIzMnGJ0U1SUlmenp0cF39mzc19kge72Tui2EEbePLz60N2ohIy84koe+gMVFSZGxyXm85qiIr4GhWlkWBMNq7JehaXoap4xRKKhY8C0GdMXLpi2YOHUoV29WZSm2I3VyryU8CJ+nR2jOuflg7RPm643SK3ITY4oqvpwDg+/Zg7/DSLDyMqspk8sIpU01Hz/U4LyzLicOoVRVZUU/DTng5JRC5FUFaeX4z+xpYNDS0ezunfxJBKpds6upgbY34hSyS+qkMm4WbFJNU39TLr06Wj6wYUMkp5d2zEjArt08kFfHazIsi9duCDR2EbGeBN+DbrT17TSwcjLwp9FCXRr4tJuxggn7ViCMCzkTU5NUUIXkkSxcbQ11M5DJZMX5JfL1WhqL87PShfWXWl5fmxaGZpPqaWV2ZkSXd7ItrOxNWZA9A8AAOD/w1+VAFBZuro+pOTV3egyvBcdopGnxMSj8T/6N4lEpdXUzNVSCLIunj4blVmFRqtEEoljaGRhbmzEwW5solLIC5+d23TsTqmszokfgyjlCgKNZWJqbGrE0lVmqhWyV5fOx3FVHANDUzMjg/fVdkSOkbGZmRGH8WEdKYLGDhRDYyMzU0OOrqJZo5Ik3b0QlIFGPIii7MWv+2/GS1XoVCS6iaWlna2VuRF2u0ONRpX5/N5Pd6M/acDQOGiQrtKwDQ3MzIwNtauJjlJIcy/dCK7Evlia/eTIj7fy0WmwgMnE3M7W2tpcn0oiorF8derbE+cfFn/UwqrREHQWdTekWpL58NiWH6OEMqwDJIWtZ2ZuamrIwtppI+qi5Njz119WStEYTVOWFnTkWjRX19CETNEzNES3px6D1IS3k8KQDby7dbbEK/3Vb4+vXbD5x5fRacUVlWK5imnm1n/4xKmTp06b9M3Qjj7sT3akr0KjU7TVzISSgqKYLKztCgbRVKS8vKO77w6Fym7wGg8GnYPupvZFeQVxWTUhNTqH5Od3MrQ14F+aA0Eu4ZWXlpSW1H2VllVUayvDP0ej4OUk5ZfjQ1QLc1YDN8msRaJSaGSs7l4p4sfGJmlb9GPkFQl3nlZq410Si0H5sLULIuFzRSJdLkMxM7b5uGcCkWTtP/jAz6f/uPLLH1eOr57R3UDNS6nNfYztW1p/ckWIYdN73s5DB46ir31rprnrf/5HRGRVRfl5FboBCpmtx8J3DvQtUV7cgzihdgck+7ftNGz4IH/dpTtVzoPncVW1m5BINjS31tfTfhBr8leM7uwaUV56con2F6MZGuluEKaJjkoWKNHDUUkKT9e2jeTqaGfGru+uqQAAAMC/0F+VALh37+ZqjM0cESQ+ep2hC9qV1UURkTEC7d8Wnm29HT68ZyKizAq59CisQhc+OXQYvGbL5iMHt+1eP7NbSxNdZJ/17NLj2MKPmueT7fxmLF61b9/2AzuXjetQc/dJXlJkvnrw1EUH9q2b28tQN45A0Bu+ZN3hg2tGtnNEw2h8HLoVyKweY2fs2LP14P5Na6Z2sapZruS3UQIFQV4e9eAlHnlYtRu+6/CB0ycPHtk8taOtLiCQvnn5Lut9BfXXce86ZO3WTQf3b92+aqKPNR67Vce+LUDDFknRm4cxujpUsl3g0h27fzl5+MT+pRMC8dXJf/0qvLBus+evQaLYt2w7ecb0BfO+nTqqF7v83Y/n3lZogx09Z/8Zy1cfPrhr/9YFo9qaaftqysOfv3ibW6VWVIe9epFXggV2RCrTt8+oDejC79uyftHoFpZ/rs3Pxyim/hMXjPIz0m5jRK1KfPLHikVLF6zYuG3/j5fuhxYI6q+p/npkt4CWvlbahecXvQ1PrJJhOZVGVvr6UQRPif1t4tGypxenboX3h8jugT5+uv6hlYWh4UlCbU9zjawk5GFkpUo7hxY+vTzZDc+BQMgJP7R5zYLvl3zwWr7jYULJx6mlrDovMyU5OR59xUe9vvXr8Z3Hbmbhex+nbdcAk/qbEb2nb+/YxcecipYotTQmJjZXd/0KkWdFhIYLsPZIFEPbXh3saHWvqyBohiJW6HqeEMlMtgFVu1vURaHrW9k6Ozq6Ojo4W5nok9TS6trKdwMLYyYePaslVZVcbsWHr0q+8JMbKCl5xZkJSQnoaiYmRr5+fOng/mMv4vHOPIauHV3Ma9J6tSTxTUS2CFsLor51h9ae5s7d+/fAb0Wa8exGtHZ31SLqmTs6GxtjBxNEWVRWyJcoRQXR8bpeHmat5i4a5qQt+8Lot6k8Ga8kp1CibaBF0XN1dORgmwwAAAD4f/DxWbypGFh5+3pi92JHNEj6y6AyMVYLx88Kik7UBbTMTgM7mdI+POfLit4+e8fT1Wjrt5g5d0aftr6url4B3UZ/981AB23rAoWsKvptfM3Dl3QoHUbPnDykq6+np7d/j+GD/Y3w8coynsjQytnD3dPJvObmfwSGpaO7h5ubhcEHjyuiuvb45pvR7XxaerZo1WXAsJZ4R0GCsqJCotSQVCp5TS9iOYNpYGxmbGLp5t9zRN+ANgEe6KudLVMb5v0XbMdMn9G7rb+nh3ebLkM6++BRi0pWIZLIsdCmpmGyBqGxDc1NTcxs3NuPGNylY9sW2Ff7WWlUX6ohbgDb2G7m90vmzZw8bcrEMYPaV6VGJlVoYx2yYe/h4yb17uDh6tqyTd+p43pYUrCtoeFmRKaXKaVlaakZ2pb+BD1jx6lTJnZv08qzhU+PAaOGBjjVeaJTPdSi3CdXfj7y48G6rx9OXYjO19XdfoJh2WPKskUT2xqyavZSlSQ/NenZ3TsnDu1btGTrpTeZH18N+q/QTTwGd7YgYV+iiIuITKlENzoiLkl5mMzFKsdJrAB/Pzv8wlD9GKYtBncx185BHhuGzkGBzqG6KOlBMhe7eENmtwnws/3sHLB9rbgiL6+s7is3t0KouzllXYKCP346unrt9lVrt6/ZtP/gb3dDM/ArbI49x03t6vzF5+kRacYdu/uYaB+nxU9KDEsrQ/M+tbjiXWi6BGtET7R1d/VzNCIT6/4qiFqt1PWGJRCJFDrti8/9VaukNR1v0A3EJOtyW4087/mR7xYsm/vha866s+nax7jVoUq4d2XDhm3oaq5et2vr/rO3gtIFuvnpt5gwbbAtfrWPoBSXh8ZnirTfZWJn7+NiQaEa+3fsaKldQKQy7em79Nr9hKZn4mWnr43kkeLS0rIqQWFCVJ52G1u0bteuVdsWutsEVSXFZZWXF5bLtNufqKdvY2dOq+3aAQAAAPzL/VUJAEIzbe3ZQtuKG+GVxqcVVWnU4vTQl1naBhEkl+49WpqTNB+c8pVVmYnJeJdKmn/n1vYGeI0pkWLt5mNjxcb+VqNxUo7wg/bCRH19fRoeDBA5+sba6TAajbZCuxGIDD02A699JzP0OHhrHKzhEYKuiqFTCxf8CyqDLswYM2n9D+eex/NajFl7YP/hI4eOHtw028fos8Fvg+h6HKbuNyCSqRw9ds3vgWAtamimHl4GujFI0ZsNM8bN3nLwblAc0mrmrt0HDx86emT/xhFeNfnOV6LRjGysjGm6ely1LD+TJ9eFa2SiIC/60b1rt25dvXX7elBicc39l2SpuSUCYUVpCX7NgWPv52Klr/uNSGQqm1HvQ5/fQ+Rl764+uHTpft3X+cvPU0sbvHMl3dBu0KyNp/YtGtPOgEbDG+qgc5JVVxWkvDu2av7B+/G6bORP0KiITK+u3dy1Fd6K7JjghBKNRpmblFjKw7qqUw2NW/q5U4ifWTl0Dizvrt3dtBtTkR0VnFCK6OZQifVZoRqZtvR1++wc0J+fRKFSaR+rXeU6NCphZWVpaUVJaUUZt0qibQpPJJKcug7fuGiEk17NrtswNUIxbdGlt6020lUUBYUnVyk01eW50QUl2C5AZbr4BpjXdzmn5mdCy4SKWDvUAOzztZOgaSpe1hF5VWlOXn5u7gevnAKu9rrLB+QiYXkZF13N0rLKSpE2SEdzDzPPeRtXjvY1q43GhaUZ6bnF2FVBItXewcfBCF10oplne3cH7SJoVBmvQrm1DwSgcpzdjCnaLvbysvKi4rzE6Azt0YTq4+1sYWjj6GSp/Z0UMXGpWdkVEm3mr2+g72xlDPE/AACA/xufDUr+BLGC6NnOz8YEu0xfzS2LiEuvKgy/90zX1pbRYUAvVz1EpW1fUUsjKi2u6Uxra2OrXyeSoTCMDVi6+7poJNJqWd17+32iCU7TH83C0HPUnNEtrfSwGF+jEldVPLpwZtWCeYP7T9149GJkermGqGsB3tSoJm3HzhvsaY7VrCMauUQc/fDullWrRg4dNW/LkScRmRI1sZ4AsXHqfkyjkldWStW6X0PBf3n96q49J7bvxl57T78ur70nulimkoskNe0pKNb2X9koGkFTMo1ao677wpK0z/yYBBKV7RgwbOXhGzd/27Nqer8ugZ6OFvhjY1VKxeNfjgWlcf+7/he1FCoSy6HH8K7ay0SI8Mn9V5k8XnRUAk97scrUuoW/k7H6s9285dgceg6rmcPjey8zedzIyCQ+lisRzW08/R2MVB/coeYT9m02HD1y9fLPH7zO7xoVYPdJ3Eli63FMjPWNDVk1eS/B1CVw1aIZPo1rhaVUqtR6boNHe2tTZSQ96GlYgSgvOSqvGIt2GSzjdoFeVLXqw04dRBqanuiKJIIopQr8akDDKDSOgX7N4kgEYt1eRMQSbFMTfXT5TYxZtM9eRiAzWcbYZBxGTR8PkqHd7BXLvunoRK79IKLMiQnNKsYWlUgh0ThIcnRE6JuwmPRKIsdQOxFSXhyTmF+JLy+R4dCihTFVuyaCkuiIl0Fx2vjf0L1dSxsKje3i4GSg3aqFYS/e5hRqf3aigYGNpRE8AgAAAMD/j78sAZDLDZ1a9fQwwWpFFaK3b4Mf3rn2Rtu8n2zjP7STGw1RK2siSxyJTKmJSynoGbrOoqFj65x9EfWXah+bGsW23dQtm5dOH9Lall63hpX/6ualLZt2Xw/LafytV74K07broq1rF33T29uibh9SVVLQ473btx25HSZsxCNUGwHbpF9cA6UK6wVdi0jRtg1qNDLNzL9Pt0GDetV9DR3QwcGEg0/xnkZanhkbEx4dHRYdHZVRikbiJAvn1iO/Xblv7/Y9W1eMaOuo6+Qprix5G5YoqeeZDR95f8nok4VG0IAYoZl1GNTbRvvbVkffu/nkeVhivrb5FdG9W297PYJC/pk8BZ2DEqGbdRjYU9eJozr67o0nz8OTscd/EYlEj649bfUIctlnMx2mvqWVva2Nwwcva2u9mgtT7xnZj5m7aMeOjTs2LRnkp6vGJwjK8mNTChSfVKLXS6FSqRCKXacRna21w9zky/eePgsJ0fXV12/RI9DZSKX4sGkZkcjQN2AytQuDqIQirkz54QQEhJ8X/tPBnRs3o689Z2+HiUhGdnY1+2xFXmaFdu5Eqk3nmbu2b9y1Y+OuDd/2dvxMBknzHTxx27YNu7atnTuilZ72BjwaYdm7mKSqOh2jEVleWFCkrq8BopS/u3py+bLV3y9dvXTt/qBEvm57i7kV4TGZUrzdIEnPpkWAse57RW8eBUWLsK1m4ObmYcEhkqi2rk7G2qtugqzoiNRy7JuIJD1nH5OaFkcAAADA/4G/KgFAkVnWnXu0oGAZAFIW9fLk9TTtDTVIXp3a+Fqxsc4BH8acJIaxaU08UFkuqPuMLZVCIJTq2nqQmHQ26+sizyZAJNEcfLtOX7Lpl0s/n9izZNbwViZ4WwsNryj5p2vPi/50S5SGGNr5jpi++NCp0+d/2LhsWk8vU7xFvJRf+ujczbdFtR0c/wQSlcPSPZgVDYVsxy5YfPDAlsMfv7ZvGdvemMHh1DzUQS3gftJx83OIeo79Z8xdsXTJyjqvZQumtnM0+uQyhros/s7GTTtXrkVfOy68zqi5tSmRwjJ28e00blRXK21PToJKVlZeLleRqKzaDuUqqbT2uW9aGrWkqvYZv3QOm1b7jIX3iCQTjx5tPLTzVAvu/Hoppljb+Jto36uzL4uEqL/YmoxIMm3RI8C9Zg6nL8eVaOdAcujZqSU6hw/uufRnMPWcWvi19g9o067r0IEBxnrYz6YUld9/HlpYXdNlpBGoJq26dLPX/qlKvXXm5ltdHTm1w8BuVmyiBl3cD9eYbWimr6+7wqApKSstF37YCRtRV2TEPrn39MGjpw+evErM42vopu6eNvi7iqIXERnavYXMtnRv1SoAXf7Wft72Rp85/pDN7d390SkD2mN39THgYF+tlsfdvf8sg6ebAlWdEfQy/ktFQCmKSYivEOPNC8kGdoG++N4i5ku1uxbZ3dHOkkUjEMmmNg7GhtilEbVKKZVguQGRRHTydmN/sWsFAAAA8O/xmRPwn0ak2rbpPcgKC+oRpVys7YhHZFl28PM0qO++jVQjNy9dBEYgcCNDkspqu/pqeIWZZeUi7E8i2cjYis34G5vjqkQx1w8sW/X94pWLNx29XEGxCOw6ZM6qA3cv7Jvpr4uFEUlCYhrWc7RpqUvCL61fs3jxiu/XbDvwpoLsHtB9/Jx1v109tXOCg27zKXnJCblVJBKNQ9ZF74hCKVfU9EfWoCEMmmTpBj6LRGXa2htQddmXVEbg2AW07dypYxfdq0Nga2tDfTefwEAPC7q+qYkFHjxJUmMLah6AgCAaBXb70M8ikulMFvsjLKbucbAfIuvrs1QisUAgFAj40fFp5dgdSGsRqQyq9j6WGKw6W0M1tHI2w0cg8bFJ/DqpiVpSHBNTgOab2ADZ2N5c1zLkYzR9l8A2/roIVy6Waq+sEPV6Dmxt19hnP2FzCPDTtRSRS/A56Pcc4G/71zw9ikRzb9u9k7WJ9qfXFAQ9ux+Z/+VrIbWIzJYd+7hoF1cjk0i117DIFu36+NvVVy1PpBvZtrWzomu/rDI98WVUlrTOl2kUkrTEBK42FCfS6SZOtgwK27VTd2/8ZqHq5CvnXucJ6u4iCJpVNeqSBZFjHzhphANDmyaqq9PPXXtZqm1PhajKIh8+zNXtGiSavpGhibFRnZehPkuX6yEFsfExBTUPH6SaufnW9OnRYRh6eLhqG1QRWaYO/ubGdaN9EonlaW/+pVsrAQAAAP8mukjyr0IxajlwmFvN03RRRDNnjwBP27q34HyPadupVysD3TsVYadO/RaWllteXpQe9/LcuTvZ2lo/ClOvZYfWhrowpJGIJLKuyS9Gmp+dmV+YX8LHn+/zZSQKWVb05nXC65CEZ3efnn38Lp8rUiqUUjXJwKBmzcjED1osNQ0ijSxMfJOIfu+rZyFXrz1JKuDKlGqZQsPQM6wJ0SjoSpCoDDO2ni7S4RflvQ6LLigrL85JevTg0TtuzdO7Po/MdGvtbc/W3qZGwb3/+/lf7oVkFBTzK8tzksOun9y1bNmmbaduZ3KlFKZlixZuum7LAl7ShT/uxmXkl5bkRgY9fBiV82k/zv8WieMS2NsBv21OydNrB05eCo5Nyi8t45bmp8a/uX3ndSlfG/eR6ZaWlnQq2ditg789Pn3x47Nn/ngYl5aWnZudkRJ9/eKZM28rdY2XjFr6t3c1qm/nwzphe/sH2prUaXLDsBw9uLPZJ21wGkKi0H1aB9gYfziHQV1MGzMHfklC1NvQd6/ffPx6E5PFayisp5t5TZ7S3laXTiPlf5y9GlXzzI3GMHEO8HI3rLPj0v2GDPQxrT/WJdFNOvUPdNLTdR3m/nHu1A9XHkenpGdlZaYnhd8/d+LCw0RdVTzH3LGznwO6UGyngSMHOekKiYyfeHTP4Vsv3qZlZeXkZKC/y9M7TyML6uZ1DSPrtxo8bYQrnnmWP/397OscOYKIct9cCcKf1cfx6rf7xI/nf6vzOnNs/9x2+rqu6fz0eyGx1fh2pJi7+7nUyXLoBgbOjha6DhUkpqlPS9O6F4mIZgFedjUPWgMAAAD+LzR52PohIrtFtyEBZvgQgUxz8W3jbNpAV0UizbnbhO6++E3uEx9d3bp+89IVG9dsOnw3vFh3/d40sH//QMevuxqP1V3a1LRbET04vnfF6h2XXqcpG9l1lMTw6Nynk4V2Q6l5z8/+sHLFmoWLVy5evffXUL52CoJtu/aeJvVVm/4pJEOPHmMCdEGPKvnJ7+vXrF/0/cpFyzbuuZKou9xAdmrdztWYRNfz9rJkafsIqPhFf5w8snLl+uVrdxw8+6JMqL13ypeRTFv0njbMS3dvR3FO7IWjB9as2bhkxfpVG/YcvvymQCB8d/fei9QyAoUT0KGLrRkW1Glk4tA/zm5ct2n5ys1bDl6ILXz/vOU/j2bsO3neKC/d7VuRyuBrZ7dt2o6u19JVm9ZsPnj5VVq1NnRkG5t3aOvNphIZpn4DhnY00aYAcknFjVPH16/fumrNltXrd/1wMaRCrN0Oeub9h/RuYVwnIa2LSDZzaelpZVpbN2zi37O/l/kHVcWfRySbu/h4WuLPrECZtO7V3+v9DD+nLOW3o0e2bN27+ePXnqOPUxp85AGRZtth9KSueJGRpAf/fDtc2LigGsXQt2nv46ZXu+daeA7r0qL2nqsfI1JtAobPn9BKd4lDUZh09acjG9ZvXb1uy5oNu/f9+igLv+s/p+f4Gf422hY7VKMuo6cHuGmTekRdFBt8ZO++NWu3rFy7dfX6nTuP346uxJfV0Mnm84/ZJZv4jZrW2wbflIJXF89nlHOTg14l4WvLaNOnq5+9lbl5nZeFrW/nfh3x9EuV+OBxbAVeHNi2fq3xhwVjjAysnC1qEiEy26mlW91b/uv7tbLR9v8HAAAA/m/8xQkAGslZtenSHs8AqHS6f9tWBh8+QrQuplnLiVNHu5hjcZxGrSovyEtNy84r1QV72NPF1iyc4FT39kCNQrTy6hJggQ9Ul5dkZeZXiCSfv/lMHUS6fZ8ly8bhFzLE/KzU5KiY+IT0IoG2jRLZ1mf66F6W+M08mxKZ4zZm2YrBztoBtaQoKz0mJjY2KbtEd8d0uvnI8SPbWjEIZKZ3l+5++tqQS/vE1sy0jPScEpG2BXMjoRF058kLlg6tabQtFeVlZSclZ+YUC7RtQ6it+w4a1MqaREJXt+v0vi66xzqpZZLi/NzUjLxSfpPckb8OIs08cPKqpaMcdbeqQRB+WWlmemZyWm5BiaD2UkOnyfO7e5iTiVjngLYDJo1t66i7OKSUSkoKinNy8vOKuBJdB20y1bfv6IndfJj19ADAMYzse7S3YuI14Ow2HVvbcL4u8mOYOPRsb1HzmGlO244B1rpbFn2ZurqqurJS9MlLWFXTfbVeRJZdn0ljW+KV44rMu+eiCrSN5RqBSGX7tfHU18cX19G/NR64N4BEN2k7fsnqCZ74pRaVrKyoKCe3MK+Yr32EBIreafaKeQNbsmsaaBk5tf1+/mh3POlCxFX8/LyCnJzCvCJedc1NwPQ9O6+cP8qxwcxDi0ixDhzWvZ32aSAEAjcv/s7jp89elSh1lfpmbp19nWifXFekmLfs3dlY97eaG/MwqlD3lUSmlatbTaU+kWTg7Gehj68TupYmjh4tax5bhvL18WjEvVUBAACAfxPy5s2b8T//NDkvLTQsT81msdksG78u/VrZorEWkcigqqpSEkuIbJaZbftvJvYxZ2BneqW4PCYiWqDGJraya9G9ewCWGBDJxjbubd3YwjyuhEggkUhUGoXBZBuZmrXuM3zL8jkBNvjVA0V5wsvIUgr6XRyOR+f+HZ30deGDjJsaGpGv0S6DW/vend1M0VCExLGxZEuzs8vkaMxDozBZ+p7tu3Z05aS8fVMgx6Y0sGs5qIefLrPQKISJke9KJHR0vLlti5490QUj69m1CmhpyC0vU6ABB5lEo1FpDKaegZG9m+fCpcv6+Vo1dA98KS8nLDJNQUWXk+3gGdg10I1BUhUnBscUE9D5cziW3Yf0cdD248TuHJ8cllqsZLFZhqaWXXr1sNWnk/UdAtq0FHOLRXI1Gt5Q0O+l09n6Bua2jqPmLvi2rx8L+2IizdA+0IdZklQsJiEkMplGo7H1DGzdnRxYNISGrYips3ev9r4GFHlazLvsShI6xtjcvnufLubM2vCUSKIZebbp7kwTlHHFCDofCgWdD5OjZ2pmEThy2rpZg621zT+IFLaLj78Hh5tWJCGii0TFfiATWwd/d2MEIdGZLI65bdcuHRxN/vRtE4lkc+dW7X3NqksFSjK6WgQKtkhUOoNhaGRs7uw/e+2Wb/t4sWsCegrT2K9jGzcDcUG5jExBp0d3HjTlpHMMDM0sHAbPXrhycn/zmihTKSoOj06RqKnoprB09+vRxkuPRiKQqAZMSURcAUJl6Dn5ThzVz8WUhV0UUQpSwqJzZST0p+GYO/Xs2c6WQ1EKi8Oi0qQa7Rw8/Hu08eTUzCE8rhCbg7Pf5FF9ndDtUGcO2I9u4dy7ZzsbDoUgr4wPiytREtHZouMbelm07NS/lUlubHS2QMFAP25m26VLB2y2ujVBd2lDK40wLqOciE5Mo5EoFh6t3a0+vkqmEqPpY06VEp2DnqV9jy7t7QyZaMlgsqm8mPRSFZGlb9FvyNCOntYULIxWlqdFxOTLsF+TY9yqe3c/W/yhHEQKx7l1Vx8rZQVPqCGSKWQi9vgCOkPf0NDK1WvastXfD26NbckaRCLZyNa7bzcvExKvpAqhUYkkCrp/Yj+ivgFarM29+47atuzbQAcDbcqgFuTHhaVVUujoiuu3aN+lvZtF7Y1uyVQOWyXMyCojMllsOlklLM6XqShUBrrWzu27j+/V2vDTOyaRmAYcUXx4EYJtSaYEMera3ht7yAeJqazKjk4XYttTj+M/YHQvLyyN1CHTWaqisORKMjpnDsd52OShLU0auGoEAAAA/DsRP7oVz5+hllbkFVXqqivZBjY2Zhzd3bqV0qqikjK5GqFxzOwsjXUBm0YhLi0u0j3Tl8EytLS0oNepKlXLq4rzcwrLqxRqDZluYGVrZ2tpSq89RWP1pWV5aFyIfppI0jO3t66pwFNLKvKK8WXgmNpbG+H9LxG1vKIwK6uoAo3gaWxDOyc3a0Myt6CAr73ZEIVhZGdjjjelRqcsLhDIsBZCdKaRlZV5zYIhCjG/tDA3v7wKe4/CNDKztLO1NdLdG7EBSim/sKhUgX6ASGQaWFmbG1KImurS3GLtmpNJDHM7B31dlTOiqapA5411XyVR6JbWdno1X6xRVFeU5OUVVkjR+ZAobGNzOxs7c31tZFkHmlPlZuWWVYnVBDLLyNLF3kpTza0UYxXg6MLaWpnSiOrK0gKeWPvVNJa1jS3eSbIujVLEKy0ozKuoVmJ1vnomdnaOVsacj2tXEbWwLCc9r1gsV1MYBnZOLmY0eRlXINcgRArT0spKv6YavAlo5ILyovziEkE1ti5YnwcrO1trSw5+X/qPKUTlefkF5XyRCl0YMkXfxNrOzs6E/UHTdrVcVFZaKtL++lS2mZ2FEd4XWVldWlRSpdRQGHrWlhZMXVMQjYxbVMTTPn4O3fzWttZsKkktF5aWllXr5oDu2OafzkHf2sqCqX2+GFY2iosqtVcuSBSOta0VOgeCSlJaUlL1wVPt6kHXt7Q3Y/HLi3jap91im9fSSr9OFTX6Y4gFxSXcam2jNqKekYWFiS6erkOj4JUV86qxOZCpbCtLS/zJdxolv7y4XCQjkmnmltYGupZkiEbMLSoVSNAlI6H5haWdKeejhAKRiyqKSkt4FZXYRGS6ibmVjbWt4WfulYNohJVFxcVFFVUyDbaT0I3NbNDFMNGrrXpHITJBWTG3Slt+SfqmNpaGH+zkCgm/tFRbChCCBkGIGHQ0kWloYW1ioNvSH1MJC/NL0CKBolLZFra2bO16K0Vl+WUC7fUDspGFvTleCHU04gr8OhOJzLa0s9H7ukaHAAAAwD9dUyYAAAAAAAAAgH+4eivNAAAAAAAAAP+fIAEAAAAAAACgGYEEAAAAAAAAgGYEEgAAAAAAAACaEUgAAAAAAAAAaEYgAQAAAAAAAKAZgQQAAAAAAACAZgQSAAAAAAAAAJoRSAAAAAAAAABoRiABAAAAAAAAoBmBBAAAAAAAAIBmBBIAAAAAAAAAmhFIAAAAAAAAAGhGIAEAAAAAAACgGYEEAAAAAAAAgGYEEgAAAAAAAACaEUgAAAAAAAAAaEYgAQAAAAAAAKAZgQQAAAAAAACAZgQSAAAAAAAAAJoRSAAAAAAAAABoRiABAAAAAAAAoBmBBAAAAAAAAIBmBBIAAAAAAAAAmhFIAAAAAAAAAGhGIAEAAAAAAACgGYEEAAAAAAAAgGYEEgAAAAAAAACaEUgAAAAAAAAAaEYgAQAAAAAAAKAZgQQAAAAAAACAZgQSAAAAAAAAAJoRSAAAAAAAAABoRiABAAAAAAAAoBmBBAAAAAAAAIBmBBIAAAAAAAAAmhFIAAAAAAAAAGhGIAEAAAAAAACgGYEEAAAAAAAAgGYEEgAAAAAAAACaEUgAAAAAAAAAaEYgAQAAAAAAAKAZgQQAAAAAAACAZgQSAAAAAAAAAJoRSAAAAAAAAABoRiABAAAAAAAAoBmBBAAAAAAAAIBm5F+fAEhzX+zftOHymyIVPgIRFkX/smnBxPHjvl22KakSH/vVBBE7p38zZd7yN7kSfMz/L3Fxws4lY8eOPZai1uCjmoKsMu/wKnS2h+MVNT8OAF+UfHncuHFrjl4pE+Mj/mv8tyenTJq4cssDPj7ivyQpTzl1YNfliGIEwcc0BFFJ3946sevsS55CjY8Cn4VoRK/O7jp5L0Ks+OLBJ/3EhPFjl+2NK6zGRwAAAPhvNWkCgB7Li5Nv/Lht2tihffv2GzRs8urDVyNyK+RNGVV+RBb34ObLsPCgB88qFNiwsrrkytE9f4TnI1Qmg0wmfOmEXUspFZbk5+fzasJ9RCniC/iCKoW60bNomEZWVZAefnrb92OHDOo773L5F+OIv5i6uiI/v6BCINatnEatqq7i8/lipfbd/5pazC0oKCjniXSzRTRqMTbbauXXr65ayi8sKCgu4Snr3XkQtag87+21I/Onjuzft2/fwSPnrPnhVVKhVDu1oqrk8Pfo2C3vquW6yVFquejsanTk2mAuFleK058tmDocHZ783f6s6o+/oyD4yCj0vb59F13L0Y4ovDBzEvpFA6atCs0UfLQ2/JywZZOxpRg59pd83aj4X7Wf/ti4X+LRjDXs5IphA/AxmH6DZ67a9TgyS1R/AJR+fOhgdKrBS3/OF7xfHS11+pOTk0f0Q5dr4bq7tTEuuienBv+xbdnUoQP79h04dMrCndfepKK/be1iI2o5Nyfm6pE1U0aiU/QdOHLKygOX4vP4Co1uEnX2q7PTsW1Ta+C471aefxLNFSs+WndZedr2uWhhH3s64X20jsirru5f2K/vwN3BVfgoApJ2cX7fvpN+fpEqx2chfLV//uD+fecfei3TjailkvL5lcJqKb44f4JGIcZmJZL9qSMQoilKff386cuLV0OrvlRy5eLSkPt3X169Hlr60Y8FcMrqisKC/OISoa5WQMN798fVl7fvvi6q/nhH+IRKgh5OhNXKP79nAABAs9eUCYCs4M2+LRt/fpRi6ttj7JjRAzo6FLw6u37Jusshef9FCNg4DN9Bk6ZMmTp6dB8zGjYsKQ8Lj600Dxy79cDxg9vXeBlrp/oyTUHM3TUzZ848FaZp6uhcXZV399TuxYs3Ps4mBvQZMraPJ5tAxN/7H+GFHJk1c+7R31+LmrRqvjL0+KyZc/acflz5JzMJAqEq6uKCud8u3/hrQT1RAVKVG3588+otvzyUWbYZNmrcyH6BlOwH+zdvvBKaIceTDy3t1LUQbCz2f3xQq5KbnJTB/SBARHivbz4Rat/Fx2g/hA6qirPeJufJ69btIkhh4rOsMvUHk2NfgRjaew8aPm7cmPevYb4W+PsEhGPbdoR25NjBXRmFoQc3bz5yP0FZ376nnTMiTwp9lllV9200q4yKSaysRndY7Ot0I9UKwcsLe9bvPRXFN+8yYOTIgV0txZGnti7bcepeSbV2uTXKnPDbG9dtPvUwy7x131FjRvZtbZb//OzmDTtfJJWq8Nlo19ag5RDdkg/r7ahMO39o+94Lr6pkH1Rsc3PeJudIEYT/6FqIsGbhiDS6na2tHlEZHZ+Jb1ikPDo0G0G4iZnFCl0SIeMm54lVasTJ35OhneSfi0iy9uo1Zda0+VO6GhC/UHLpbKsB38yZNm9aZys6Pgp8qODFkYVzZ67ccJenHSQZt586b9qcqf1s9f7pOwIAAPw/acoEIOPlr2HZinYjZyxdOHf6jBmzFyxfNaEtRZb34va1v+6aLcuh/biJE3u3sqZoB5XFBcUagoOXp60xi0qjful8/dfTSCLu/n7pYQyjzYzNW9YumDNz+lA/9v98qf7VNIq0iLdR2Vyi/6SNKxfOmjlt5uxFq1dPc5AV3r7/hiv5mmSTQkGE3ITUNEndRCjzxZ3U+jMYMqk6JCxJJHv/LoLwYp6/q7etiplrqzGTp02b8f41vk1tAkDQd+4+STty+uz5C7+baE8tDT7/KEVW/7ITiUQSoezu84SaSnqMpKogJSXrowUVJd09dy9S6TZ07brl82fPnDl73qrNqwdaI4kv779NwZrJKcTFj65ey6rQH7hsy+rvv5s5Y+Z336/ZMr+7uiTx+ouo6rrxvVnbcbol/3busnXLOxiLYh+8jK2U4u9iVHEvH3JZeiYUiiThekwxPpZApNvY2RpwCPywmBLdGG5iSB665JrMlByhAltkFbc0S4JmJA5+Ho3N0f+H2KbOA0ZPHOBj8cXjCZHC8Ok6bOKgQGMqGR8FPotI1mszaOKwjl4sKnRIAwCAv09THnNFlaUagpGTm6OpPoNMJtPYRj69ere1t2XRZFUiOYEXtGLEiPmbj7y8d27ZzPHDRoxavPtCJrduyINIi+NPbJg/ZuTwoWOn7Dv/mietfRPRCLJuHF4/ZeywoSPHfL/1t4QS/IMZfywZPWLEcqyZb8Glb6fO2PUAjS8iz28aN3Lo95cib/2wfvTQofOuZGunRWdT/Nu3w4dNXvM8vaJOpS/v7uox3++4iAUwL/cPHz/19JvaWEZTlRt6cOn04cOGfTNv44vUspoqUmyJhJnPdy2bNmrE0FGTlx1/li55/957iqry4KgwPr378mVDPWxMGBRSQ7X/Skn2kTlDh26+nBf/dO+Kb0YMHTFpyfYnmTK5sOzqkVWTRg0fMW7qgSuv+TVNKLRLUPD0xKapE0YOHTV+/vqfokre1yA/3z9s6PQtbxIT7h/6Ht0UI6cuPBWUh7Xw56VuXT5r5g+RCEEecevoN6MW3S3Qtp3CIMKiuMMrpo4YPnL83A0PU6trv0khLLv788bJo4cPGz5y9rofw/MFHzeMEuYf2jB3xpE3GkSZ+OLXGaPn38iujYoRcUXKybUzRqKz/W7dncTammICoqyOuHVy/tTRw4YNmzBr+bXX2Vj8qRDdOb566q77Ermam/980fhZ56NLPrjmj6jFYpFCTbBt2c7ehEOlkKl0jrXXwK4drQwqecWqr7mo4diznYMsLD5V8L6xkDLy2f1KGtPZ2UkfH4Oj0mjeLX1kkW/CKt5flUCKQp+lIB4tXFks7RWoOtCgHS0FdZHqljYSGX+bznZy97ez1kNEeSVC/M2PGJuY2lpbiV8+jni/8QiCnPCUYnZAG3cy+f0ulfDiepnEuO+Qnq2cLFh0KpXGMrFvM7S/KyKrSM8tlqsI0vK4mGQBuVWviZ1cTfUY6MZj6Jm69BzX2RopTM6skNfuDOgK1Cw/jWlmFxDgZ4FIyoqr6uRX0qg3ryvt2vQd2cFcoyh9E5VWU6aIZhaWbA6LUBafLcCGuYmRaPzPNjOlpmdlSbEEoLK8SCQWEfT9XCzrLw+IRl4Qcn7x9HHDRoxZtPdyLr92myMaZdnzn9dOHTdi6NBRU5dsepTErd3tEY0s/cVZ7eFlzLID17IEDWRUBELBk/1Dh844E5rw9uL2meNHjhw3be2Z4Cq5Ij/8/urvJg0fNnTK9/teZ1dq8yGkMObGvKFDhx4MUqM7Ijd509KZQ4cufZqRc2b7otEjhg2fsPBsUJaurZqymvvLGnTS7e+EMoJK+OD4xrFDh554V/LizOYpo9HD2jc7z4TylNWpT39Zgq3aqAXbz6RWiHULmf9s/5RxQ6fvfCHSDqIe7UFntfppbiWCqBIf/Th56NBDL3Oib+6bg6776EmrDz0uUcrzwq6vmztp2LDhM5fvDcuubKB1DFrUcq/tXzIBXYZR41cdvlEgrD3+IdUF8Wf3LByDzmL0xKUHb2RW1R5i0CNM/h8/rJyo/dT8rSfjS94fkdE3uYkPdqycMXLo8DHTvj/xJEWJHxQEz7d+M2zizEsvo24fXTlu+LAR42f+9ChRoiRo5KLr++d8/1OkWE4oL7g4a+jyhxnlSlXcDnQt1/9WUqXd9xBEXBj587YF40cNHTFm4rLdl1MrGpXSI2ppbsiZ1TMmoEfOsbOWnw7Kxn4snIaf++7wqlkjsYWZtuf80woxdpSQ8/IOLEXPD5tfV9UcNLJ+nzh82MxNx3P42Bi1VPDs4t5Zk0YOGzbiu/U/xxWJdLOsiLv1/TR0F7geEfLb3Ikjvr+YoNIgiJT36sLB2ZNGDh02fMr8jfdiSuo2X0S3/8XtC0ajJ4tvVv76NObs/u+HDt0VIdEVN0RTlXfvyNpv0CP16IkrD9zMrfr4+AoAAE2uKRMAW8+OHHLp07tP3sRllFdJ0XiYaNpp08nTP+1e38qaTkBUcqkkJ/L5T9ffqDhW9hb6OUHnlu/6LZGrq8RUcqMvLvlu5eN0kaW9k6Mp5e2VXdtO3CoRY6dgcUnCno0bf3maRrdwdrEzK4v+Y9msRdcSsZOYBp2rVCrHupnSTJxcnK0M0OnZpjaubu4OFsYtXW0YRHnew4e5uh4C6S8f5ksN7W2dzQzrrDnFyM7NwcYEi+D0rdxdXcw4eDCnqCy++NvvWSoDR1sLacG7vbtPx5ZrOwmoJEm39k1btDesmGLr4GxJL763f8mmn5/wP24jTaiqSM/JFBr6medc2DptxKD+Q0Z8t+m3d9n8DxpSaCEIopBJpbFXVu+6WqA0sbHgCFND9i1av+vQhkfJEjM7O0NNxaPzx6+GpGrbimtE+e+2LV2+/3Y81cTO1dakKvnuhtkzLrzJ07UkVyuk0vKog9t238kiWtnYUoXZV7cvPhrGRygMG3snZws2+tOzjSxc3BwM6bURWPjRzYcy5Ua25uzq7LCT29aGFmBhsUZefv3AshMPM/Vtnd1cHJTZz9Yv2nQ1kav7DI5Mt7R1dLbkEAlElr6Zs5ujEb22BjTq6IY98dX66BpJ8iJ/2bzsaZa2FlkjDvlt87bTj2VsWzc3VwNVwa/b1//4MkdFJBta2LlYG5JIRArNwMHV2ZT9YWxNplpZ2xowyLm3T956l1rKF6NnXzKdM27N2bOnl7cxYn2plraOTLJHv0BNQmxkiUj3y2kEMY9CBGx9B78WzrprSrU0JIqxo7MdM+P286yaMFkW/+BOOdu8lY/rJ/H/V9AgGm2wQiE3UGssZ+q3drLQI8XefZFfE6pIEl48l9j4dfE2Jr2vl85PipQSzOy87czqVKcSHfqvPnJwz4QuXgwSoTo9LldD9GvVUp9Gxd9Hv5jpvOLso4cnF7sZMvFRH0IIiAILZ9Akpva71MWPb4SrDPw82/Yc3JmjUeeHhZfWxNtMK3tHPUMSkpFdgJZuSWpMKpHK6dSnnzklPjQJ3dQqXilXUq1hdQy0b+DXygt/fPj6G4KBtbUJLfv5r4sPPqzE4kBEVhJ24Lt5+++ksyyd3N1siHnhP27b8DiRi20/jSrl2fntRy4m82m29raKjAd7T7+RNxA9arASUnr7yLaTr8v0LKzZGn7U5W2Ldh05cvz3apqZvY2RIOXpkR8vZnGxxEOjUaFFU6rry46oFXJ0KOP05nXvSol2thY0YdqVE/ufJZVrSx6ixA5IeBdglQIbeHpw+bnwShNra30F99Ufu9eu2HzoWoTGwNrOjJ0bcmn1vjtl2m5SiAo7AMjQLK0GtoxSuUrbxkutwgaCf1x78FE+y9LGiCCMfrB/8eo9h369J6SZOdoa85Ke7jh0Javq074HGlHO8+3fLjwbWmpo7YSWrJznv2zc/VM6D/u1xEVx+7Zt/j2y2trVzcXGsDD49NwZm5/lY0c5WVHI7nlzzzzNN7ZzcXc0F0bf3LRu65ssgfbwo0h++svyjT+E5ZNtXZzMyRX3Di6bc+BhOVYw0PWQSiqLrp08/DBVZu3oYIiU3zi893xUIUIkG1s5Opiz0UyYih6t3e0NGFQimupha4n+Tuh/mvLEx2tWb7sVL7ZwdHey5GS/Prd44Y63JV/oHqCRC57+snnxriuZGiMHVwdjec7VHfOX/RQkwM4tqor4m5sWbwrKV9s6uTiY0CKvHlqy/WwCV0HX07eztVfLQh+H6m4Wocp4E4RuFTsbT1N9CkFWcfvw0oNXwgkGdi7OttKM+2vW7HmZg2W0iFqF7QJZF3ftu8HTMJhkdB14t45v2n/1LcHI0d3ViSJI+mHtyuOhJdpdgqDgxp5ctvDc20I9c3s7E+mbs9t/f5qK7STYvqkRZb3avGjJD88yWeb26CrnvTq5ZOGmsKI6uRYAAPwFmjIBsO4yY9rA1rLEW7s2bNi6Y8+hExeCEorqVMNgKCYukxas3bN37+7t60d0cFcn3Dx4OxU9WWrKYo+fuJlPMBo+d9OePfv27No6tZtVcvCzd9lctUad+PL3t6kS/9GLtu7eu3fPzhUT2jMJeQ/OPeC+P1eiLPqt3bhuUhv0L++Bc3bu2b+0l7NjQKCLsYGm4tXrVBGBIE148VpAYrp7BVgYvI9+CASDzvN3Lp3W3xT9M2DS3u0bh/pif6JILKP+U5bt2I1+59YJ3V2Rorev0yXo+vCz3/x68001xXv6mm3ouuzatmqgiybl7ZPYXL7uiF9Lxi8SyAiisBt3CmwHT505sr1tSeTl/XuPxZXWxJAfobiMXLIeXcvd2xZ3tzMhKeOyq9utRpdg7+71iwZZKypCYjKxE4ei+uWdmxEF1T7DF2/btWfvnl2bloy21VTcv34ti1dzskSMOoyft20X+tEds/r5sqnV755HSw0cZy5at26MJ5FA9eo2bvPuZV3MazeF9cC5G3ft2bN7x9qRXiyJsDwjvQD9adTZj6694Tp3H79p5759+/aumDOhkxctPirngxVgW0yYs2r9OF8ikeIcOGT9rhU9bGpb9Fr1+Xb9rt3oUqwf7WMgl/KSE7Ox360i/O7LXJt2Q1Zt2YvOd92CCfZ6FY9+eVxIZnYdNX/j1E4MKsnQMnDZ9rUDPEzeh50YqmuHvhOGtzMSJ57ctmrz9l37jxy/EZxa3cAW/Tyn1gNdWVm3n6doW9eockODYkRSY/9hzgaKj+dHJNu4t3K1N81/8Ee8ridwRfiFJ6XG5q7uNgyS+oN9EVWa/OaXHw689yC53u4liFIUH3I/raia6dXW06Ch5IXl262dtR4z4+EN/K5UJUE3Xws9A3ytyFIioXanq67mo78FU59Oqzsjkr51C68Wjpb6ZBJBUFlGIHDMTLEgrLHUaPJ77WlsBd3R09u0Jl8Up1+/m8IwNvLxdjdt2X+gAyG/ICajoKaHNMuytQOHQlIlpeZpqnPeJEnJrDZ9u/iaWdKjYjLQ8KmopEwkp7UNbPFRllXL0DFw7oqte/bs3b5mgZ+Dnjj8RQRWtmQpz58lSIiOPWfs2LN3/749myb4y3h5byLjq5UEpaws+OHDUpXLqO/X7tSW2endbT/brkRp2Xbyhu3opLtXTu5qwCSXR4V7frNpN1aetoz25whSUlLKtPFuPZDWI1ftwCbdsWSwq6qyIjWnqKG7HegFTNyCLdCujZPbE5Xy4irC0Hkb9u7Zu2vDknauxuKYx8HFn1YI1I/hPUK3wJtn9GLSyMKcNL/xq3ajh4ftG4e3sZGmhr7Oxw5QH5Dk/37ibHgVofOEZTvRo9WeHYtG+XJjXj2NLVJpCCVJz6Nz5H5jl+xGS+He7d+N7hvoqoqLKVAR5CkPb7zhKm06fbN97/79+3evmzHA1ZRcUMJFPyUVZN+98biY7j9rzRbsALhlSW9Hdsnr84/ia267RmL69J68ATt07l4yo58pseTB22w00ewxac3SkZ5MKsHIov+6/Ys62hnV3VERtSwh+m253LjXt+v27NuPHvOGtzQnCMLuPEvX1RI1AOFmotPEy+x7L9u8c+/evTs2zeloTM4MuRKZV00QxP984EwO02HCQvS4ug9d1qmDWktjrh+8Gqeg6bf1bWHMJsc/02YAioKQ0Aoyk9WitR+HrM5+fOC3V1zfvlM27kBnuWv5rGHmoohfLoULa0uxhN3j21XrN26Y3cNFXRr+KrLUucekDejG2rdv+Td9zOil944/1DaBq3r328/38tSuncatR3+7vbs3LpvrZYbvK4hM8OD6rehSeeC4FdjutHvHitG+4orEFy+itXVfAADwV2nKBIDCthowazV6VuvthmTHhD69fenw1uVzt/1RVKf6hm5g4mJrwaBT2aZOXTr6GrE1pUHhpWi0lBaeyq1m6HXq2tGZRacwDWwDu7Y1FGcl5grRcCEzIVqq5z2oXytLNpXKMPTvP2npoqVTB7kz6gmoPkAx9erlY0BAxInvUqWy/NAwLoXJ8PD1ZDZuvSkMtrOTgyGLRtc3cXF3YRNk2YVcAqIoSE0rqZBQ2g0Z4GPFoNH0rf36dHKWl3PzS3VtBt6TVpSgIRmz/fRdK6ePHj5y+uL5g604wsLEsLi8+k9penYtPSzYNBrH0i3AzYBCIhr6d3Q1RUewrX38zAmEcoFIrdYoJaKszEQ5yW/I+PZWegwKQ9+t05hBrYiVBfkF5VX4uUXfpm0rTzM99KNG7i6mDBpBmVLw2fsh2rb2d9Zj0tlmLQI9qIhcKeBiV+WJ+oZGBE1hYkx4Wq4KoXh0GrZ01bpVo3zqplCfZRMQ4KrPorFN3Vp70IhKtbBE257DuO3KQz9uXzTWxZRGJJL0jc31WQRCpbAxvUUo+ra9Jy47dmTXmI42pUlhzx/eOXN489q9pzJ5X33rFUMzZ2cXq+LHQQlSDUFe8SY8Ryo3GzDYn6RC45yPUYztO3pY0cVRd8Mq0MHct0/SpSrLNr1tGAoE+XjyquLMoGeP3osrrpsLl737ad40zPRZ8/ZfeFmlHzB3dn8rakMJAIHuENjXjS2riAxPw26tk/78ej7N0Ne3JQOR1HQAbjwqHW+hLou6cnyBdjG09ofx6nRnyL26WDd6xpzVh67lqmxGjhvoZojndby4Z8FlCkO9ABd7DoFm27uvt6IsLyatpoc0kePmbU6mECsTUkryM9PFYlLrTt7WZg5GJuLX0dkyWWl5kZTg3a4l+pPXz8DS2tXGjE6nmlg4mJmhO2BmYQm6nnTPIfP2H/5h2+zexgwKGmU6uNihcbxEJtNoCMrq9PRUEc2v09BAFwMmlWVs17aVS932UZ+ydvWwN2LTGBzvli2ZDDqN4eLf2pnDpDENHD3dTAlKIbe63o7ZKNuALn6mHAaVZebv70FARBVcvvLjHBBn6u7rYMSiMg3cO7d1JBIsbB19nGzRVdMzsTW3MCQQirm8xv6Ehq5ovsWmMjhObfxdKRSWvoGfpzubiR6grJycLNGUlMv7OGyU5seFFQjINLeuPVsbMalUlknLHt3tVPzYjFKVGqFy9JgEVUZocGRuKUI16jJq1uq162b3diITqHoGdCKRIMgIi8uuUCJMjwHfrlu3fEigA5pTVZfEJOeIbNr36uVlic5S37Z1z0A2ohLnp+XhaTOd5eLtY42uNZ1l7eRpyiJIsgq/uJZEMqPDiEWHf9g3p4czg4SeUIwdTegk9IAr0jbZaQiiKc9PLqpS+fUc0dbBkEahmbj2nLls8fwZ410MSfykkLBylbmNX7tWziwqmaZv2alzB0sTQuGD1zkasr2vn7WBnirreRqPoM5Pec2TM5lt/L3QtKQw5GaqjG0U2L6NnRGdQuW4eLayNmfx3sTmvd/ALXsN7OTr5eVswWbYdF13+IfN3/a3MUB3S4qJmTGTTiBwBdo7jhWFp1QSyFSfLr2dzTjo4djCycvaSDcHgkzES8vJlJMCBg/1N2XT6Ryz1n26OqglRYVZoi9c9gAAgD+lKRMA9ABOYxm4t+u/bN+l61dPzR/ZloMIc9+c3vPTU90NSDDE2jbwJD1DDpVGQrhiGUFdVSFUKTWi8rvzhg4coDVz83U+QV1YylVrePxyFYGjp0fDK4JJBk5d+/bt3tVf/4tBKJHdoVcXBhHhZkTmxUa/E0mYnHb+7g1WtNYDnxTrh4n+qVKrCRq1sEooUxGUQbuH4Qs78PuzGQRNNa+q+uOwUYMFhq0DAswNmWQymaHv1au3KUGhEBRxG6iwrl00EoWCbSwilYL/SNoF0DYHQGdQXlmuJNg42DNqWo2QOC7OpohAzBOhkaxuDAqfG/6Hsp6gto7a34ZIQueKhrRq7MvIVgOmT2nL5Eb9tG7B0CFD5278JbZMQmO+bzn0RTVTameLzVcbCVOZTKLs+bmdsyYOHzZ8+JTFOxPwHqONQaQw9S3c/aevOXb10pkNU3ubMWTpwTdOXA+u+rqbzpZVE4wD3Zw5yuCbweWikpz4wkLEeWBHp3oa9KBLzasmtO7cisMkZt57UirJffGyUKnRa9fB/4P69hpOXcYd/+369as1r0U90HQOfw+dm0omEYvF1UJuaZmE6bBo5dK+XqYNlUapUilW6HUdGECSVaeFxYiq4+7er2Dpm7dwdfgwvtX+gugG/jhoRfca3Y6D7gnob1BVypWgETNKrZTLJKhqbmlRURFXUveCnVouRZdQLKosL+NJib2mr53c04Ou+z6NIPxlqkSp1mvlxRLz+XwBxbO9o0b4LjZdhLdgIdq4eNNJFGlZcmJKjkSqbNOmJQUNPe1N6JJ3UVnispICgqurJ7tm7/1EndXSdoHWljx08elsFqM68/fdy8diPVKGj9x0VzcRSiPk8lQEc3MTBgWfLamhNlU1ahtPYVOi30OgUmo2KBG7RIJvtPq8b69FJFHQL1ejG7SBid+vC4WKHrGwdlTv9wT0D+yeS/jQl7xv7UWhoHsdiUis7VmCLb72h9YN1qqqLJcpFHJx4tbJg3RHq/FzDmcSCHmlFejBybrl4L6dXQk5j3cvmDFk+IT1Pz3IFWsYTGzeLoPmTQiwVVfE7l0ydeiwkfN2XE6vVNOo6FGJoKgo5moIRQ/2jBqiOwIOXnWtWK3USEpqrz9ihx98YdG1xX5A1cepyaeIJDqdJkx7sX/Ft6NHDB0+fNK+F3n13wi4LgSR8iurCQRjI07N5qHYBvbq37ubkymrPD9VhRDYTHt9vG0gUd/InMnmEORZpQICydyjl5MBosp7G1eSm5Ygksv0unZ3Qaes5hVUqRFRyS8bpuvWcOSstZE51QRlXun7ShR0b8H/IlJZVDnvzon108YNQ3fLbzefzaudrFpQqFSiB39HG7OaxUM/gP+rlInEQgVB9W7z2MHa7xkwaMaxPAThC4Uy+WcvewAAwJ/TUMjx9WTFbx89ehIazZOo0bMp08hh2Jz1+xf1MyAjJYmPMyvqqcFRKpRoiEmgoucJhEBEXwQax7lz3z46ffv2Q4+GnTzMySQmnYGeP3QRCw4922lPeF9G9e4+0olSVhJz+16oWKqwGzjE6U/fbg79ZvS7KfYB+LKiS9uv/4ABvX3sTT5q0sAwtzAiEMorq2vOy0Q9fe1tTxp9yq8XicSg0gkEuVzxPujQCKqEBAqJQm7Ub9r4ryeSqJ0nbjy4a9W0MUN6d2/LKAvZuXj5/odZn6uTa4zK2KPrFv4eIfLqPHb2ooWzJg62McTf+TyNQpr09uHDh+FFMg0aztKMbbtOWnHi4Co/Y2X8s4gsNJ0kEikUNNASi+t0AcXSGXSJP942aGjK8G7nbW5AT3pw+01cfGEptceEbvV2TEVDK5lCzfHs2t+OLSp/GfLkXWR5JdljfG/P+tNQGp2ub6ivb1Tz+jDYtWz/3clzFy6cOfxdR2uVkJeclY/fwLQ+arVGpdYYtB7ax0KVmRkW8+jZu2q5qfcwL6uPAlwTSycSoaKyuOp9xo2qzn5z++bdiAysV6K5izeHoM7NK5FhXcIZbb9Zcurq1UvnD/S2wid+z3HcEWwJf1w6wIuKqPMSYiprtqe8MOlFdqlCQ8i4sW3CuLGoKYt+yiUQeG9fvSmpaYLi6NNVjyytTnj7tqAaad3NV49AYLn72FLp/FevX5YUqq1behg3bl+tQ5755NS8xTueV3D6jvxm/sJFC4b74e+gOyqNgR0n0M3Y+J27GSARyeihkky1aNOz5mClPVr1b+2AZqRUfetZa3bv3TR/wvAB3do6l7+9sGLWkl/flaE7B5HlMHHrz0d3rJowclDv9j6kjFubV6+7GVWA7kXoMQH95QycA3r1wY/X2ln2DfSxafSFwXogaln47R/X77lQxPIcNGHmgu+/6+9p+tlLODgynY5+L1pG8GFUzQmCwdRDj9YajaL2TaVCqlYpCAQmFTtYG7br58tENIURr17GFEtl5gN7+mKjtTkLkc7ybNMNX8G+ffujqzig4/u2jXXIi9/u27D6QTrJv+eE775fOG14JxM2/haBztQnkdGjh1R7/6uPEdGtiZ6lbNr01n0Pvim7B3rp0b+2dAAAwFdoukMMiRf88+GDx85F51XWHGkppuZo+E5Co5faqmc07sXrGBF5cX65WIIQvRzNCRQbR3sanUqmsXtPWrhU5/tF3347e0JnFyrZwM7NisDPyizHAxB1bvCOrZv2HL5W3JgWHxT7AaPaa7j5IVFZEsRzQA80RPpzSDRLK0s9FgEhuYyajy/sksWLZ00b39PP7qM2x2wzVwsDQlZoWKFuCyDClLgiApXCMTX6E71GCXSGsYW1KaEiKiyrZhPIM2Nj5GQzI2sjvS9Ue2o14qyKy3t2ZP+P5/PI7iOnz1u6bMWCbwZasytCbrz+sBfwVxPE3g/KVXt0GDjr2wmDevbq0sbXqHGJGaKShD8+f/DggRux2lvMaJEMrCyYaDwvkSAaCpVmZILG8GkhEbpbjWNUVclpaIhqZWZB+bjZuYF7x54uBoqMh+evveTbdBrqY/K53JJmN3RkW5Ww9I/fbxbwGL0mdDdp/Kasg0hh0Jl0up597zmzWnMEwXeeJNXcDaZBDJchw1rxMiJOXwsWyY26DW1XW+FZw7zzwECqJO95eJa8tuJUww85c+THny/H5lZqiASWc+dWtqTSt7cfpr3fevUj0xjoEnIsO0+e0t2CkBP98m1yMXanK0SZkRBXXCai+I1ev3Z9zWvt9KFt9RVZ159n4PE33bGNP11cyYtKTVN5t/HVXnUz9fBFy3ney7vpIv1WLawbmay+p6h89zqpUqbyGjhnxsRRfXv17Olng7+FLq+ho40xgZuRU15TdSoR8T9Th//PpC4pr7n9lkxc81jCP8PYxpFDZ5LIpIDBc/Cj1eJFs2fNWjDQn04hxd7ev//0c7Vzt0lzFi1bvmr2IA8Wsfj1vQiRvOTJhV8OHj6Sw2k/edaCpctXLpvdV78yOywxV65CGHZudlSCSs978vzv8XkunTNp4oyR/Tzr70XeOGq5NDnmNV/hNnLBvOljh/Xu0cXLnF3nslkDSCRDa0dTCiExJUOF73yC0OPb1+88EJolsHL3YZIQriC5DL/mqikrKhQKpARnHycONmzQql9XY0JB1IPniYXyFgN66Dr/sxz93dDjKN2r0/D5i2vWcNr0774f74UmFJ/gRt+PLCa36jt6zqzxA3r06ujrWnMjCQKBY+LMoaIZfGrS+5v2amoSdCbb1NjMEF1qryE1v87SpYumT54wrKdpw9fHAADgz2u6BIDmNXikC6Ey9cSxMw/issVCUXnGm0M/PRAo1IaGnlbaW+yghFlJj0IjRXJNZXbErUfBAiWz14CO6HFYz7Njd2s9uSDlwqnLmZUyRCaJf/bTshW7X2fxEBLZtXVXc3XBpRMXEorlcn7u1QuX34S+SVOZGjQuiDZo08+frparVJSAnh3N6l9lEoVCohIIBQX5ovprauog23u1tLMw1uTeOHD0RqlIqawuCz+7dvGmH6Lz8ZvJ1DKy8PDwsFfl3Nhz/FlBJT/x7i+/RFQwOSZ+rVz+TFUZmW3Qyre1EbHk2qEfwwpESn7+tf0HH5UTXdxbOtkYfvGMyWKx0JCYzy8V8EVffNSxEVXy8sGNX/94VSJUEYlklVgslxIIJsbas+cHWCwmgagWCkv4PKGivpui1sWkszUEZU52VgGvWibMC7p/K6MMfwvFYDLQKFyhKK4oF2jvP/MemcFp6RNgTK18uH/d6efJXL5YXJp+78e9QcUEtq+HO51OYrBbePoYU6VhJzacfp6CTlCS8uLo5sPxVbTAXm1t2J88oYlq0bNPS4QgLSsTuAe0rmeCDxANOw7swlBWcitlph37+WB3naqXUqEQi8Ri4fuXRFLPjsUwbzugT0tZUcipBxl1OwnUh2TRsb+3pqq4UqK27tPVo54G9JYdJnS2U6bePLzh9KOcUjG3OOXmgfUnIwUG9o4B3s50IoFh5NSjZxe96uwLG5cfexBVgW29nJc3fn1bjKbK+Ew+QjH2mziuAyLMufU8SiRVIwpJeloyT07uNmhs1+5da17devXsgeakJQ8exeG3kaR7tfbWqFQyudzX34uF1agSiGbu7a1omqoqKdvOy8bgqy8AkEgMbeuZ/MjIMpGsLCP46Onn+FvoEYjh4B3ooM55sP2XJ/lcUUnS05M3U7+4H/5zmFk5ormrmPsiJLJYKCyLu7DjSiz+1p9BsW011MtEoyi9depEZEG1RiHJirq1YeXGm9FF6LYhScqf3z5z/I/4aiVCIamFFQq1mkAyNmLQmKTCmJdPn54/e71USiBS6cryPBF64GHTSSSinqmfj5+JOP7y+iMPC/hKubAk+NSOFSvWP0pr4Ea2dVBodLRoK5UF5WUy7ApwHeh4KgU9pue8Cc+WyCTZIXf/iC/7fLNFLZKlbUt7Wxb36alTL7Ik8urMB+dOPApNSS1gcPRpHv2n+jEqs2OvPgrhS9WiwuirV28VVrN6ju9nqdv9GG59+1pXCcp4laI23TuZ4FccDLuN7c2R8+9fOfcqoUiu0nBTg/ZvWrb+dHS9aTqTwUYIktTkzGKhRMxNe/gwqLi2CRDFtmdfByIiD39wLjipSCQsDr9+LDgLf5Oqbxrg4cFGiq7u2P0sq1Itl5XEXV25ZPn5BzE1TTkBAOAv0XQJAIHcYsyWuUNasnlhJ1bPHTFq5OQFW17lSsxsfUfOmWxbUy9EIUujrh6aMHzA+LlbY/l012GLZ3XEWn4Qmc6zNi3p6WJaGvH7/PFD+w0ZvubES8TKxc6YTSKSnFoPGty/Fb3o2crpQ4aMn3Mhkmvi1Ou7GT0a+UQtMtMnoJ0Bgcjp368Tu/7KXZKZTQtXV0Ny+oXZ30w/E1b7HID6Ua3aLJ830svBuDD41NRRgwaNmrrjTo6xta2F4cf3oCRxLMaNHt7a2ajo2cGZ48YtO/FSzrTpNHllB4fG5S4NITLaDR4zuJOvHj9006xRg8Z9e+Zdualz4KgJI6yZX94oHP9eHUyZWS8uzv5mxYPiBjoj1NDrPH9Bf0d++LlZowf27T9o2U+PNWZtli7o/WkCwPbr3sWUUxhxd8G05bfzvlB7Se8wYqK3jSz53vKpI4eNW3g5rJjMQLdJQZm2qyCrRbvuVsbS0qQNcxZdii/7IDIm0dsMmDhhYCcrOu/WwWUTxw0fPmXhL6+KOM7t5o7vbcKmEoj0gP7jxvdvY8kW3Ny3eOLY4VMX73tdirh2HjSjf6BePR1tiSZtB3TmkIksh24BLl/u3UDz7t7Pgkyg+A3s4sJoIGomELKDr8z5ZvjwUe9fU3Y8wzrwfoRE8+k1yteMmH399P3cT27h8iG6gY9vazTBo7cb39euvrLLMPaY/N2c1vb0rPvH0G+fOH3JL8ElbCv3EVMX+dlghZBIZnYdOW1C3wAzhuDx0bWTxg4fPnXuocvxRHOXYfPHtjP+5KIChmTRa8YwD0bJyzu3U7liYWFCbJpGr2vfALQw1SKZWTs4WFuQxK+ev8W7oet7BVijsyO7tPMx1sb/6NdbtOliQSASKNYWtgbsrz76UCy6DG3nbm9cGXFyyqhhM5cfi1YZ6hMJvKpqhUpNonE69h/T2oHFff7DrImjv13/S4mKgi4Z/tl/PJZX97F+DgxV6am108aMm7ntQQnny52cGoFk3H/p2kn+jtLc4A2zRvYfPHzB1otcuq2rJbrHE9z6zBrgb5x7Z8voQf36Dp5wNKTQ0K7LvOkd6UTD3nNm9XCzrYw6N3V4X7TgLz6XYebfa3gnbyaFQNWzHDNpWgdXE37o8VnjBg0ZM33f/UyGmZOj1UcPz6iHvW83V3NjYcnzZVNWPsiq+zwWNLdnB3Yd7GqsiTyxdPjQkYuP3JNpezjIy0s/Hw2zbL0mjuzvbiZ9uH/+8MEjF/zwTK5n03nC974WJALZbMDq7QNcGPHX9o8bNmDUzA2hxdRWIxbO7mRas2eQnLsNsSUjCM2/V1uTmv2FyApcsPm7zvqS1COrZgwZ2H/y0v3JlXRvX9t6bzOs13HkUHcLQfi5eeOHjZq66nmGgERDjwz55ZVogSbZD16xpLsThRe3d8m0UWPnHH5ajKU5OmRO70lThrX1ZEriD8wbP2Dw0OnrL5bSTG3tbaEFEADgL0Vs4kvkKmlxekJMRq6gWkmi0oys3P1a+VjpaY9k3OeLJu8tce+waGJ/cWl+pVRjZOvVPtDLCD2f1FCLeQkxYemFAqWaZGjv1raVj5lezZFSLkiJiUrJL5NrKIa2nm39vUy0V0h5SQ+fxguMLAO69XBnEAiS3Hc3Q7Ns/Xt1amFZ03mWoFFV3dg573RuwP59c71NGrhGrVGWpEW9jc+RkVgtO/b2NeG/vBtaTuW079bXwYhKQDRlmREh4Zls3779ffC+XEphfkx4XE6FUEViWNl7+rf2Mmqg7lhSlhYWk1TKk5HYxq6t2gU41twDog61kh/+8EE20a1f39amdHSbKArCnodm841b9e/riXUbUMkLg/4IKrX2G9nZi6lraaQQZsdFxeaWSdVkAzOngPYBVjUpUXbopbfl1l17trc1YKCjhDlhzyMz1WSvviP9dadoXua74KgcOckkoH8vB6QiNPh5cZVTnwkdzLVX3Ctirj9NRpxbdQrwtkJjELVclBz7LjWHq9QQ2Ma2rQID7E1Y9UZWVbkRr8IzJUSj1n16udCq3wU9yKt06Dm+o5W2spcbd/tJktzWvX37QHv0d1WKyyND3+RyxWSWla+/Oy8jOq9M4t5jTKA19svKSuNfhCRXaTgtu/doafFJroeohAWpYQkZPKFETaTqG1u2bBXoYM56f9JEpOVZidHxOXypkkhjWdh6tKrzAykrc56/juCJDLqM7GeP7RGanNA/3vFNu3bpbGNAI2gU2XFvI5MLDVoP6ueJJqjChLsvEsRKp7Z9OzhjVf7VxbGPX+a79+juba2PfqMwN+x5RKaK5NVvlHbzlsdeepb8acliWLcf3MOeGx0UmlbGsO/Uv5MjvnMrRBFvgjOKBHpefQb5m79fBQwv8venaXTDDp27OZsy0bXOS3z7Ll7cekgvN210+NH+j0EQGS87MiaxsLwaodD1TB1atvZ1/GjXxDZOUkx8dqVUqcGmsfZq4eVobYh18CQg/LyE12EJQv3WI/vXtOhA1EVJr4PjCilOnQe4i188jpHYBozs7E6rW4ePSNJCX8fmV9CdOg/q4KANXctDrjzNp9p079vBRg9fAHVR5O9B6Rwbj27tWmv3zU+Ux116lmTs4N25jR/WjkJRHf4mCN04Xr0m+GvrbMUlCa/fJHGVJGPrFm0CzJLvvigychvQtbUheiRB1JW5CRFx6TwpYuLg085B/eR1EsekVY/eLT4q9lWZoffCcu3b9O/kpr3JbFXOnReRco1Z18HdLbRLWhL74EWSwrt7T18bPVFJSvCLGKFTp4kdHInS8hfBb0p4jM4j+ztoZ6oujrzyMs3Sq2NnXyeKWhITdDOt3Lbb6E62VHV6ZGhMRolJ4JDeHtpiJ8l5dOutxta9c/tAfawASKLfvUrJ53v0GK/b5wnSsqi34ekl1WSOiat/OzNucHAKvf2gLs4G9PKPjj+ywhd3Q/kMg849+2NP9dCo8xOCQxKLnTuN6OBYz6UhjUqYGROVlF0qVRFZ5vYBrf1tTfCqArmgMCYmNq9EqCZRDC3dAgJ9LDg1x2Q5PyE8LKWIr1QTOeY2/oFt7evsSFJeQWJ8bE4Z+kGmmYNngF8LI+wHlWW/uv+uguzTsbePDVZLIK3MC3n5uoLpO2xASw521FAJsqKDIzPERIt2fTo6GghDLj8vtPQa2tlXj05GjzVFKZHhKflSNdXK3d9Xv+xZZB7L2Llrj3YGVO67y0+y9G16du5g9enFX0RVVZAQHp3JFauo+hYt/ANa2r6/OierKooJj8yrECNUpp2HX4CnI34I1dKoKsPvPcxieQ7t5octQw1ErShMi4lLzRHKNHSOqXdAOzdrAzRrkpSmvHobzZe49p/UzqRmWmllQdi7iGKBjK5vH+Brk5kQVy6Qt+w9FktC0K9QVKWEv0kqqNTQzBxcTZ8dXxVc2f/g2UU+LG1BUVRnJ0ckZJRWKwgMMxtfv0A3iwZvkAUAAE2iqROAz9AlAB5dtqxd4aU7x/4N1EqZTJD99My2Uy+thi3fNKWnwVfcvQYAAAD4c2S5V/eeVPecObytM1XNC7ty5NAfEcYDVh2Y013vo05jAADwd/k/P/pUpz9ZNn/uipMvqo08BnTx14PoHwAAwN9ImvnmWVzChd2Lx44aNmLs9J3XItWW7acM9GdD9A8A+N8hb968Gf/zr6aqys6q1Hdu0aZVS0Pm33R/A0TGzysWsCzdRk7+rpevhbaFAwAAAPA3oZr7DOjf2ZSm0lCYRiZW3l0GLJw309+2vtsJAQDA3+VvbAIEAAAAAAAA+F+DS5AAAAAAAAA0I5AAAAAAAAAA0IxAAgAAAAAAAEAzAgkAAAAAAAAAzQgkAAAAAAAAADQjkAAAAAAAAADQjEACAAAAAAAAQDMCCQAAAAAAAADNCCQAAAAAAAAANCOQAAAAAAAAANCMQAIAAAAAAABAMwIJAAAAAAAAAM0IJAAAAAAAAAA0I5AAAAAAAAAA0IxAAgAAAAAAAEAzAgkAAAAAAAAAzQgkAAAAAAAAADQjkAAAAAAAAADQjEACAAAAAAAAQDMCCQAAAAAAAADNCCQAAAAAAAAANCNEBEHwP/+cbGHeq6J3UpUUH24YjUxrZ+Hva+KJDwMA/iUyq3JfFb+Tq2T4cMPQYt7BsnVL4xb4MADgXyKjKieo6J1cLceHG0Yj0ztbBXoaueHDAIB/jyZLAHZH/5hUma5BNPhww4hEohnT5FCnTfgwAOBfYlvkkXRBlqYRBw20mJszTQ5CMQfg32ZT+IEsYV5jYgO0mNuwLfd0WIsPAwD+PZqsCRBXWtmY6B+FHlbKJdzPHlo0UkEFT6zEhwAA/wwVUl5jon8UWszLJFx8oC5FdVldFTypop7jBqKUVQrEqiaqngAANF65lNfImkHsbC7l4QN1ocW8nFstU+GDOhoZv7yiSiRrVKDwKY1CwK2oVuBDAIA/6e/rA6BHZTMpDHzgC6qC9363+lYWPgQA+JfQo3IY5M8W89RrM2evOHHu99+vaF83H2ZU1NNuUJwdvP7AjQK5Gh8GAPx9vhD969PQYk7HB+qdOOXy5Gnf/foksW6wX516ZfE3sw6fDxfjI76SKP7wgjnXU//L9AEA8JG/KQEwoOlPaTF6svtIFoWJjwIA/H8xohtM9xw7wW3o51N9pr7r6G/n42ZM9LFm428AAP7xjBmGMz3Hj3EdXCcHqAdJrYhPSagU114EEEbceKU0McGHAAD/a39HAoAeJsa4Dmxr3opMJEkb0X3wAxpR1NmtU8aPnvDtuptJVQiBIM0PW7/oyJO4+zu+Gzdm0sLfQnPUCEFUEL1l+7HkSm1VIjdpy/JfwkTYFyl4aee3L5owatTUJdsjcgTox2WC1NMHtp4/uHrK2FXXg6/sPnqjQoyORsqTn67Zc6ZE9OVuTwCAT7EpzAluwwLNfYlEkkz1uXJEJJDIFHLNi0QkouOkKbcPzpo0fuLsjXfSausHlUVBP373zfgJ87Y9y8DKvqwoZsu+nx5d2zVj9rynsXEnln/3c4Tu6oEo+MDcnU9LsT+FWb/vWThu1Ohpyw5EFGGfUvCyDxz+4c6VPTNmTDt29tKSfZcqJFjzQnH606Xz970WQFNDABpLj8qe4jHK38wH/Vuu/lxzHEPD9gainBQeVgYxxTHXkyw6d7TWDaHy311aMnXcqAnTtv0er71QUPVq96wt5+/vXTT3zOtsJULID/t92SztBOeixDX1/pLiuP3Lpo8aP3XL1eQv33IEANCwvyQBIKL/1aCTaQMcerQ19w8uDvs5+RLypWuLH0DE735edzjRds3R0xvHWF/fvCuoUoOoVRJx+IUrZQPWH90wwfPZ8cvR1SpspFSq1jVbRNQSiUyFfpOMd/23c1kO4w+fPjOvu/6ZS/fKqpUIoi5LTUhktl2ydnp7J28JL6OoqhodWZyVzDF34dBp2i8GAHxB3WLOojCGOvVtZer9ovDNmZTfP1/M1arqguwMnbwCvkojy/hj584nqmnbD28abXlz/fYXZdqgvOD51Uz3lft+mN+Nfnrr0YgqNaJRSXLDbqbYz1682N+aJhOLsXKOQVRSsVSBILKii/uPvzUYdeTXn2cGqg4fu1OhUBMQjbQg+l6K5cylq4Z38tDPSXldKiMgytz0NImzRys2WTsHAEA96hZzDpU12mWQl5H7s4KQ82nXP1/MaXp6vjakiJhSJRq7I6rUsDfVrXr5G+A1gPK087tOxQ9d88PxbVMJDzcef1mkQcukVJwQFOQw7Nv+3pbKtIt7T0X3//7wyb3zzROOHLmRqNB+29tHzzp8t33fvC75F9ffSvmwjwEA4Gs0fQLgbezRx64LmYidVg1oehPchve37/4o/9WF9BuN7CX8nkZt6Dtq1fKpnuYGnu3au9IysvN1RxzXb5aMb21r4du5kxuzukRQ/2w1RLp3z7HzRgZaGOq38GnLFpdwFVhgwXQKmDpioH+rFtbmNj5s6btUnkopz8wq9vJxZtHeH+wAAA3xM/Hqa9eVTMQOIIY0/UnuI7pat7ub++xi+s0vJvlKOTc5MjIyHHslJpcpeQm/3qvoPm9+ZydLjz6Txntm3X1diE1n2m3e9N7Olqadh43taZD2MkaEjTRoM2/RyPZe7qb1Be6IhuHRf8rKaZ0tDYz9W/noFZbmqrUHB32/WXNHdmzpaefk3t1T/PhFhkohTk4Xt23nx6D8Tc0gAfjX8Tdt2du2M0lXzOn6k91HBZr73cx+dCnjlm6Cz1Ah4hYtPXJCgrNlKk118asoRd/+rfW01/tQMorzpIWLOrcws3Dt0ac1sSy7SHc1wXnwgnG9WlsZad5evsHpM6uHj5WpXZuZS5d1tKbokv12kxZ0crNx7jp4oL26qKxK+yEAwH+jiU9+dDKtvUXrMa6DR7sMRI8X33iM6m7T4U1p1IO8F5+/XFg/sn4Lb9vsGzsWzps9e9mR2EqssY4Wi0XXHkcoNJb22FQvMp1lbyi7d2j9d3NmL9v6Q1o5Pp5GIVPI2KeIdANfH7PImCSxKD6/kOnhYAWVgQB8EYNM72gViBbzYU79jOmG0z3HdrRs86ro3ZOCIKXmyy1q6Gz7PqPGjRuPvQb08SALeGVy3rMDS2aj5qy4kCTkZedjTYiYTDpJW8wZRk7mpMQcbVbAoOMj60NimbhbS+8fXjt/9uzFu88X8GpaItHpNLL2Y2S9tp1aVb0Ijqvk56jJbZxNKA3ODIBmjUlholn9WLchA+x7mDCMZnlNaGvh96Qg+Fnha5WmMVXvJBPvwLbymNuRfH5pTi7HrrNjbfxPMHBqrV90Z8PCuWih/zFEWVsKOUxdv4KKvBSViZkxRTtAsfLr3rEFS3uq59B1E9BYbCi6APwpTZwAoFH+jeyHucLCvvbd1gUsDDDziSiPu5B2XfalR4ogimpeuUitC/ARhVCI0CkkgiL3t8373jAHrNn7ww/HNw41NWioxBNRtVcq0Zlo56MQFJ05f5vWbca+Q8cObVvu56ivfbsusounFys+7mnwq3LzjrYmEP8D8GVocb6aeTe/unigQ8+1AQt8Tb3elkZdy7rXyCSfSCCRyDUvEpHGYJJJraZt2bln5x70dfTkpWPftcdO8rV3IkSUYjFibfpx90EsmKiZQjetuiz+8LE7SIepe4/+cHzrAifLT4s8ge0d2IkS8uhZGI3uYGnEwccCAD4kVUkvpt8sFpcPdeqLFvOWxh4hxeF3c582JsnH0R179DSMeBqamJJk4+ptyn5/46CCO2sPBFNnbNh77NgPG8d++lRQtqE5UaGquQmYWilX4K39AABNpYkTABRfLjiW8Gu6INucafay6O3JpPPqRrT8kee9XL9oy9WEomqJuCj+dWi5UWcfB0IVL0VIs3O30CPIS9PSsuUNZhF0JoejFmcU8KVycV5OZpVIgo5UyCor5XQHMwMKIivMzeAJ6+l/THHwG+SUc/63KIfOrfWbfmMA8P+JJ+MfjjuVJcw3Y5o+Kwg5lXL5qxv41TJ36mab/yY4U05nMunqirTYAqm2KJalhicVCCWy0sS3z8uMOnqaaaeuwTCwN6QXpKaiZb4yPy2xRIbGB2Ihj0+gO1uZEdSSnOysakl9Rwy619ARDqF/3GG5tjSAe5IB0DCurBIt5oXVJaYM40d5r35LvfaVxZzo3GusT+b1cy9zXDyc6Lr6fIw4J6mQYuVoyiQIyzNj0svw0e+ZB/bzKAx9llspkUm4CbcOHzwbKoR7AgPQpP6SmFeoqD6X+sdvqVevZ91XaRpVahmOXWZ/45l05fCObTv2nYv2nLJ4oAedYOz+zfAW6RcPbN9z6E5UHolIKKkU4h/4EM3Yrl8Hi+Azh3fsOnArNEOmwdaLaeTY3YNx8/TBHXsPPo4rUwnElUr8GsN7RONOfTzJ7ICuvqb4GABAIwgVIrSY/5py5Ub2w/8++kfR7YbOn9Gi/OHhPbt27j1+I64MIWqLqR5TknTv2L7du8+EeY35trfzhxfoyKbdxg/Viz25c8eeX2+HiwjYcYZj03KQD+32iX279h0NSa5ACNzy+joI2fcc6sM2aOHtDF3+Afg8vlxwPu36qeQrN3Mefd09PHQMfUb31SeQ3bydTesUYI7/hBke+dd37tr9862IajJDzhPIP5y3fZ8lwx2LTh/YtX33sZu55gMGBerDFXoAmhSxkQ/8+6LlodtKJDWt7LGr/FirnM+EBRf6HPuoPQ+ikouqq+VKDZFC19PTo2sb5yIqqbBKrECIDDaTKJWqmYb6VFWVUM401MOaAiNKEV9CMdBnkolqhVQkEis1BDqDoVYiLEMOnURQySRCsUSNkBhMllqhZOhz6ES1WCxjsDkUvCWxOuni8l2iyWe/C4DDCwCftyhkI0/GxwcaUcwv9jmG/1VLKeYJ1frG+tQPyj+ilIiEErmGQKaz9fSYVLToCsRqFk1dLZYjJBpHX49BISFqRZVYyeawqLrCq1GKhUKJEqHQGTSNXMUwNGCQVDKxUCxFizyLyVDIlXR9AyZJLaqWMTls/FPoIsSeXHCGteXQN5Zw0Q+AT8wNWiNUVOMDaDFHERos5jQy9UzPg/hALbSYizQGRnroaVwtQ8/YVAMDrA2/UiKQaph66HmYoBZXCSQKDYXBYZHlEiXdwICuqOIr6Ib6DPxUrJKLhSKJmkCmMTn6bBpRg74vpOibsqnomxqZoFLJNEbjAN3EAICv9VclAF/0aQLw91MrxBlvbv18IaHPxm0D7LGDCgDgMz5KAL6ongTgfwpRiLNSgm/8fIk0Zv/y7hb4WABAHR8lAJ9XfwIAAPjHa7LsmUr+igCaSvqw+u9/RCkVZJVqBny/uJ8dRP8AfBlacvG/GgGNDPC//jHUEm5aBtdh9PoFXSH6B6B+X1fMv2ZiAMA/R5MlAN2t27OoLHzgs+hkWl+7LvjA/xTDwGbQ+G/6+FjWNA0AAHxOL9uOTAoDH/gsOpne164bPvCPQTF0GDT6m3E9PBjQcACABvSx68JoXDFnUOh97LriAwCAf5UmawKkRtRyte5RfV+ABts0EpVCen9HAADAv4IKUSugmAPwf02lUSs0UMwB+D/XZAkAAAAAAAAA4J8PLoQDAAAAAADQjEACAAAAAAAAQDMCCQAAAAAAAADNCCQAAAAAAAAANCOQAAAAAAAAANCMQAIAAAAAAABAMwIJAAAAAAAAAM0IJAAAAAAAAAA0I032ILBUfua9vOcSpRQfbhidTOth27GteSt8GADwL5FcmX4//4VUKcOHG0an0HvZdAw098OHAQD/EkmVaffzXshUcny4YQwKva9dl1amLfFhAMC/R5MlANsij6TxsxDCl+dGJBAN6fo/dN2ODwMA/iU2hh/IrsprbDFnGPzQZRs+DAD4l1j7bk++qKiRxdycZXqw00Z8GADw79FkTYCq5MLGHC9Q6GR8eVVDk6qkVXnZBVVKDT7cGIhCWMlXqNFZSkszMislanw8AKBJCbCS2+hiLhPgA3VJKlLTM8qqZB/MRS3KT0vPL66CogvA/xxfLvias3l9xbwORWV+XqFAhQ8BAP4p/r4+AEZ0Aw6VjQ80SFMU82jbilVnoyvxEY2gVhXe+PmX5FIZgZDz++oNLzLF+BsAgL+XMd2QTWXhA/XKvLfo+xW/3I4Q1wn2q+Ivrfl+6Q9nw6rxEQCAfy5jhiGb8tliXkfpqx8OnHwtwocAAP8Uf1MCgEb/s7wmzPQc/4XgQCXLTC4xcyK9ehLR+OMFiWI7ZPpUdzM6PgwA+F8wYRjN8Z40zWMMi8LER9WHhCDp2fHlVQp8mFAVeS+cbG6ODwEA/sHMGMbzWk6Z5DGCSWHgowAA/0J/RwLAobInug/3MnIXyIVipQQfWx+FVJBUwRsydLBx3KsoHt4KSBH58+wFhw/uWj5p3JgpSw5FFlRj1ybjf5085cCBPYvHH3wikcSf2XQwpbw2ngAA/N0MafpTPUa7G7nw5VUS1eduBqCn19mBXJZYwtNdA9AUxt7OtOne2Uo7hA4rMoLPLpsxadykKat+DuLLlan3Dk3eflOEtfEj8N7+MuGb/XEfNiACAPw9TBiGM7zGuxo48mVVUtWXbwZQV8q5aVO2PcOr9uJPz1pwtYJQ/Pv8mSsuvLy0+/sJE8bP2nmrRIad9xGVIOnWoTlTJ02asexcaIH8a1oEAwAa6S9JAEjE97PVo7JHuwz0NnK/m/v0XPof+NgGVOc+50vt7Fr1HumW8+RJplI3FlHxRKXegxf/fHz/KOfSG+fvlko0BERTJc408R23dXxbGpmgVqk1TdSbGQDQGHWLORr9j3Ub4mLgeDv78eWM2/jYBpAZpJbORjFR2XIVQkCUKRGR6tbdWunhtxypTjx/6Er+iHXHTuxdbBez/8C9PHtfX7Pk0FfFKoJGFB+Zrt+5izeDqJsYAPCXqlvM0eh/ottwe4719ayH17Lu4WMbDdGoVCoNfp5GB9CTNprvq1Q5b16bD1p1ZOdCt7xzh5+XEDSSxD+O7X9Nm7r16N5F3ZJ+OXwzAxoQAdD0mj4BaGPeapTzQAqRjP5tzDCc4TmuvWXA7ZwnaALwpTsOiWMfvyC7tzbTM+06IKAg5G4B3pifZGHVNrClLdvEoe/EKfry9LJKrH7R0KRt374d3K0NiUSIBgD4W3WwDBjtPJCsLeYmDKOZXuNbmXj9kXX/Xt6zL3Yf1BAkTi28K2MiU8RKjYT3Jl7WrUdLPTJeiknmHectm9vexdjYpnVnH3JlfinBJnCAT/mD5+mqqpLwXMMBvTwpukkBAH+lLlZtRzj1J2tzAFOG8UzPCe6GLpcz7jzIe66boEnYdJvU28fa3KlD/9bM4nI+QZB76zW/wzeTOjqY2Pj1HuInePg2H58UANB0mjgBoJPprUy9Bzr0mOQ+wphuOKPFuABz3+Cid8+LQpWaL90GQBj3MlLaws+LQSRw2vVxFyTGZ+NdgYkEsi7Ip9DN9fVkMiV2bYBIpJOx8AMA8LdiUhitzXwGOPYc5zrElGE022uij0mLp4WvQ0rCVJrG3MiHyHFp2Z6Uevstt5pfmM8waWtrUJvEs8wdNMkXl06bNH78+G2PtE2JyAade7blPwuKyssrtbTvaPm5DgYAgCbBojADzf0GOfYa5tTPjGkyt+U3LYxcH+S9eFsapUaaslEOg07V/kui0rB/lBIRX158f9sc9AgwfsL0Qy+LBBl5cGcPAJpcEycAcrX898zbcbyUrjbtN7ZZjB4vXhS+uZRxS/XF6J+gznl6M0qO3D0wbxpqztFUjSIzMUOCH2fwOkWVkltZRaNRoAYQgP8ZqUp2Ie16Ii+tp20ntJi7GDg+LQi5mf2wcdE/hkix7tLXJvHZq9j4cFM7b1P92jY9mpzra3aF6H9/8NSlS5ePzfTVjWW16tGJ8uz+w0R3Fy89hi5cAAD8hSQq6a8pv6fys/o79NgY+L2jnu2j/FcP81+qkS8Vc1V1QXomT6I7a2vEAi6JSUFDDRKJTKjJHDQNHyuoDCaD4jNt9w+nfz59+udfz527dnFtny/eQBAA8LWavgmQUFH9c9LFyPJ4Q7r+3dxn59Ou4298niT70YtCr/FbTvz088/a157lg8ozYiuwW4VoKiuT07J5MmFFzNNbUqqjmSFUAQLwv1SlEP2UeD6Wm6xH1buZ/eiL7f4/Zdt5ZNfK+7/eT3b29mC9z+gVFYU8IluPqpYUpr6++64AH0337j/IITo+38Xdlg7pPwB/iyqF8ETiuZTKDA6VfTXr/rXMxrX7VxXf37/y0NWwcr6gKPHZjXdi9w4t9QgEa+eWmqKY1AK+oCT54YsEfOJPGdp2c696eeNljlRDUAuTQx6ElcAdPgBoek2fAKAkKunVzLvH4s88akxtgRY38fU7oefovm4sBo2mfZm5tDeT5CWUCzQEIhUhvLv1w+rV686EqvuMH2HFgaY/APyPiVWS3zPvHIk//bQgWPNfNAlgu48cZKlSt/BxM61zGGL4TFzQSfJk+6aNPz3KM7c1VpaUS7U1idad+gba2DhZ150YAPDXEimrr2TeORR36nnh60Y+HYzAcB6/fJFlzvUt61ZvOfqA2nf5hA7WaLHVD5gwqVXV6W1rNx1/qDAwxSf+FMWo29TZw80yf96xdvWmQ09L6DbGcNEPgKZH/FLH3MZaHrqtRFKOD2gR0Zk3fLy40OdY3a67iFohUxDoTNr7szuCKBQKIpWGRJ1cct1i45YBemoNkUSh02kk9JNqpVRJYDCo2pmgH1aSaQwySaOQyol0BhWbAgDQxBaFbOTJ+PiA1ueL+cU+x/C/ammUUrmGzqCjZRRRyWUqkq4Ua5RyJUKm0SjoaKVcplQjJDKNSlIp1WS0QKMjuS8PHUvwW7awlz4UbgD+SnOD1ggV7x/Kh5Zx9P8NFXMamXqm50F8oBaiUSoUSrWGQCRRaXQq3sUfUWvHomWbTiEqVEQGg6KSyTToWR1rIqQ9NqBRAFX7t0ohV6oQhEim0mg1nwcANKG/sDatsbUFWkQyjVk3+kcRiTQ6vSaUJ1HpDBaLxWRoo38UmcrEo39sgMZAo3/0DxI6F4j+AfjbfFUxx5CoTCYW/aOIFHptKUZLOB2L/rHRVDoTLewMOoVMZaDpASIqfvv8wg+38lr3DoToH4C/GVrGv7qYo3G/9pSNnrPrRO9oNI+XbTKFpi37RCqDqYv+UdixQRv9Y3+jE2CTMmuzBwBA02qyBIBG1nbgbxw6md74Ik1x7DphpB/0AQLgf47+lcUc/+vPweoFEYs+c9YO9DTARwEA/jJfVXKbqpgDAP5mTZYA9LXrwqE2KkpnUOiDHHviA41AMvPq3NYRjjEA/M/1t+/OorLwgc9iUBhDHHvjA38Oxdile+++nbwsai/5AQD+OoMcejIpjbrTBpPCGOzQCx8AAPyrNFkfAISAaND/GjEzItaikESCp3cB8G+DHi40hMYWcxIBLeVQzAH4l4FiDkBz0GQJAAAAAAAAAOCfr8maAAEAAAAAAAD++SABAAAAAAAAoBmBBAAAAAAAAIBmBBIAAAAAAAAAmhFIAAAAAAAAAGhGIAEAAAAAAACgGYEEAAAAAAAAgGYEEgAAAAAAAACakSZ7EFhQYt7BG28E1TJ8uGEsBm1Wv9ajOnniwwCAf4mX8TkHb74ViuX4cMPYTNrs/gHDO7TAhwEA/xLPY7MP3Xonkny5mHOYtHmD2wxq444PAwD+PZosARi+7UpcdqmxHgsfbliVRMamU2N/nAtPDwfg36X/hgtphTxjPSY+3DCBWIYGB3E/fIcPAwD+JXquOZtbJjDifLmY86ul5gbsd4dm4cMAgH+PJksAuq/6rUoijzk2Bx9u2LSDt17E5eSdXdJwAiAvjAzJNQzs7GqIj/iALC8iusTYu72LAT4CAPC3aL/0FJlECt0/Ax9u2JidV8PSivLPLsGHPyLjRUYmkJ07+lvT8DEAgH8G/4UnTfWZT3dMwYcbNnDTxcziyvRfFuLDdcj5hXEJqZViNZVl7NHK19aAjr/xd1CVJYXnsnzaOenhIwAAn/hn9gGQJN04cTasFB/6WHXsjYtXw8vxIQDAv40wJ/zsyYO7L0V9uZHBf0+aePOH02/gQAHA364q6qd9h4PTeBSahptw78RP5zO4CvytRil5tH1rcAE+8PXkmc8uXY2qwIcAAPWBTsAAgL+ZIisp3drJVxV8P16Ej/oLqPnZiamlEnwIAPB3yXp0MlbqP+GbkT179B05Y0kHZnZQbLb8K1obiAuio4qr8QEAwF/hn50AVKccmDP5xzBdx+Kq51snbX70/rJAWeK1jTt/KxKqCQSkJP7esm2nioV/ZX0iAKApaCSihEyxx6hho6wTgyLKNdqRWVdXrtr9pEr7d0Xc74d/uF+pJBCUwtCLO2ZPn/7tst3nLx7YtuVCqZyQdHr81B0vdLGBJvrknKXXeeghQMYPubR94bczZ307Z8PJp4V8/u1TB38MKUi5vHHtjgslX743AQCgyajlMg2VQiaSiCQylWnQdcy3/fysKWhcX5bw666V3876dtb8DfcS+EqEwH25d/jCw6ePb507Y+rEBTufpQmr88N3rtnzUCz9Y8fiC09S5Wgmnx50cPVc9ENz15+OqZAgBPGbY4sWnrh1bteyWTO+mbvtQmxG4oUDq76dMWXKor1vi9AJMIry+N92LJk1c8qC7ReTKrBDAKKoTnv604rZM2fMnLfzYkiFVIMu0LGNe4+f3bf4u9nHgwq1nwOgufinXwH4qItC3SEDa3+2rCiDW6XRqIvTU6zcWuqz/s5WhgCA/0Y1Ly1HTvey8uk3yjf92eMKvGnAB2Vd92dpyKEL4czvNh84uHacpbBUqB2pffP9pLq/yl8dOBrE+nbH4YNb5rlUPn+Yoho8bdG3HW3dx2zYsmK8JRwYAPgbufRe4M8M/emH09cevkmvqNa3crIz0ycr8u//eLTKY8yew/s3TnF+/eORZG27IKSy0rb7rD0Hdi7qrL508HihXsDKLd/3YjGGLd83oZcHqeD10T1XzAYtOXRgxwyP3CMHbpbKsUigIres1eQNB3atCRQ92LHnrs2QpQcO7Jhok3zidLCudqAovaDl+LX7d2/qxwzZeeSFAFFkPD2765Fq9Ko9B7fPM0u+dOBZHjYdwi2Qt5i9evOEQHPt5wBoLv7FTYDo+ha+ZqroRK5KJc/IK/LycmJR8LcAAP9YZbHPVIbuZoZ0k44DrYvD04saaqVTlfAyhtmur5+DsZ6JU4debeu9J4AOW89YIyzMyK2gmvmMn798pK8hmUKhkYlkCpVKoxDhjmMA/I3I1m2/Xbi0nycn9dn5PWtXHvjtFR8N9fPe3M006dI9wJhjYN92jK9VXk4x1gSQYh3Q1sta38im/chhXrLEjFIZhcagEYlUOpVMJhaG30ww6Dago7uevkWbYX2d8oLyKtEPIZate/raGRpYeLb3ZmuMvFq5W+gb2bX2tVXmlusSAJt2/QJdzAzNXPoP68lIi8irrAwPS3PtPaKti6mhlVe/9uYpoYnaS45Wnft09HS0NmLDDQlA8/IPTQAQAuGLp2wihe3pYxuflCCqiijIM3S2MYcODQD80yH8yLfJFq6uLKJKSfP3ceKnpOc20HRPJuAjtjaWZN0QiYz/UR9Oh4X7Z3sG/7R28uTZ22+mUelQGQDA/wyCICwTx/b9x63ZdfjI2gmCt5cfRGRVVZZXVCZsmzV6JGrUlCuJanFVlRqdmlRz6qZZ2pprJLK63YUV3IpqSdrF2WOwD42cdiAOkVcIpOgbZLLuU2iSjw3oAgYiiUxQ45cSaVT8IEA1NDXSJJcVSyuk4rATC0ZhMxr9/aloZVqutpswhYp/GoDm5Z8SM6sF+ZHv0qrU2pKrFpVxNQZsBnrKpxGJarW2kTCiUaqwf+sg2Xv62GXEXrn+mOva084YyjAA/3TytHsP4kmpz09vWL1mzep1wWX0tJQ0kURDodIQgkZ36kbUSm2ZZ5qak4uLyrEQAaVW6Q4AFAoNUWl053i1Sqn9V1VZkIP4fHPk9KVfD841D9u37vc03afw6QAAfx9B4v0/nqXw0TM4lUbnOHYY2NG2uFxANbSwMOq8+eT5i+cvoq/fTx8f29ERy+rVNcVUlp9dSGYz8RZ72qMBzdRcj9nm25/OYh+5eP7yuZ9P9Pf48gMKUHKF7uBAkPNKeeQWZtYsc6ZFv8WHdd9+6cLl389/56qbAoBm6Z+SACDi7N9/OPDTvZhSbkXEvRsvhG4DAm0JDFM3O0b888e5lcLMt0+fZYs+OpuTzFsOCeA/fpDZslsAG+J/AP7pRBG3X5DaTd6ya/du7WvL6rmMosQUrsjQ1UNWFJeRX8nLj31057X20ry+/+Ce4tfX3qSV8QriH1x/xdfOws6jtTIvND67oiL73cXbUdpxSNnr09sPXUwoFRFINBadSCGiwQOFRieVpGfxZDJdHQIA4G/BYMqTLv50MighT1RdWZAQ/CKBb21uRHXq3M8x9fGTCKESkfJSH13/PYuP5emqwqDgqLxKXu6zM1fTjdt627KwKn0mITMrV6xQWrcf7JH74PbrVDmiqEwPunzxBRerCfjy+b7w5e/PE4oqiuKvXX5GbtPXzdi4XRvTuDuXg7OrFCph3LNL58OL8MoFAJqlf0oCQLHqsGTpYOXrH5cvWnLsqWDEqmWdbSgEklGPqTNa8m+s+37JmTC+vRn140JPZPl38CEbdO3gycbHAAD+sYqjr8ZIuw3taUKnUGjYy8Dc0c2gKjSRz3Id3N9b+OO6RUsPPESc3PS1kxv6TZ/ag/rbtmVL995VOLkbaUeyAiZNbyP/ZcPSVSdeW3jqqvCo7sMXTXEtOrp20aJ1P2S4zlo+zI1CoLfs2cco7ucde66UftUtyAEAfwrDecjStWNcnvyybf7chet/vG/YacKgQAcq3Xro9yss8u+tWvTdkq2XKm3a2BhhrXSI5o78sF9XLl53OtF81srpDhx0nF3PSQGp53dcfZWOWHVdtm5y9avji+Yt2nA5xrJta1Oq9ku+xD7Qv+Dm7mVr9rzlDFo3qw2HSHXu++2qocZPDq9E53QjS6+bDzQbBs3aP+lJwAiiQf9DF4dIJJFINe8iGg02koj140P/IaNvoKMQdBoiQa2UhJ9Zc5o159Rkb3xyAMBf5k8/CRhRqzUkErlur9ya4kzEizoBLf7owQD9PxFRSapEaiabQUSUxQ8P/pjus2bpMGPK+4MCdjTQTonNRzsW/eP98UM3iogeNeBED0BjNcmTgN8XSG1BRQu4dmxN4a0pptyXe+c88vxl1yADXYmuPfUjGjVadrFhdESdD2nnhA7rDhrYhNoBLDLAP4V1D9BNgA5+NNfapaodiQ6if9a8DUAz8k86L2Ilkoz5oDTiI9HCiv6he0NbcomK6vLnl0/czPP4rp+HdkoAwD8cES3LNZEATlecdX9gRR0t5dpR6Bh1RcS5kz9fvXbj6vmTZ8IJfYd00dYYvj8o1D21o39rP17n+KEbBdE/AH+/2gKpLaj4yDrFvN7TfN3psBH4B+t8SDtCW+7xabHveV/k0emw8q6b4NO51i5V7cj3RxAAmpkmuwIwaNOltEJuB09bfLhhCbnlCpU66af5f7LUqeSi7PQskpmLi4VencMLAOCv0nvtufyKqnYeNvhww2Kzy9QaTfJP8/Hh/5KaX5yTX1qlJJANLZycrA3gdh0A/NW6rDjDFYoD3azx4YZFZZYwaJToo1++8t8QZWVOEpfj7W7WuHY9AIAm02QJwM03KVsuBVWKsPtzfR6HQVswtO28QW3wYQDAv8S118lbLwVVib/8ZF09Jm3RsPZzBgTgwwCAf4krwYnbLwcLJV9+sr4ei758ZMfpfVrhwwCAf48mSwAAAAAAAAAA/3zQOhYAAAAAAIBmBBIAAAAAAAAAmhFIAAAAAAAAAGhGIAEAAAAAAACgGYEEAAAAAAAAgGYEEgAAAAAAAACaEUgAAAAAAAAAaEYgAQDgP+3dB1gUd/4/8J3tlV1YelMWqaKioojGEjUaoyZ6JqZ4SSwxMVFPE9Ns0dylx5hLTDT2xBhrsIuKCFhQEQsICBZ6Z4EtwPad+e8uY5K7399L7lzvB795v559fOYzOzvLA35nP+8pOwAAAAAMggAAAAAAAMAgbrsTcFpu6Ye7zrS0Gun63qQi/twJA58b0YuuAaCLSL1a4hjm2nYTXd+bTCSY/0Ti00N70jUAdBHHLt/5aPdZveEPDHOxYNHkpMmDY+gaALoOtwWAiSt3FFaqI4OUdH1vlWodQRAF614j6BkA0DU8svTHsnpNj0Avur638gYtl8N2DHO6BoAuYvjbW2tb2sIDPOn63krrNR5iweWvXqZrAOg63BYARrzzvc5gvrbmFbq+t+mrD6TnlVX88Pr/DACkpa3g/KkrJY0kzyOi//CkWH/ef5wSarN3XRBMmBIvpWsAuF+D3tjEYbOzVs2k63t76qM92TdrKn94na5/UZezJa1s0NgnYn0FrtpSci6z3ntgUpSC/QB3CWiv7D5qf+jZgUE46RHgd/Sdv97bQ3Tywxfo+t4eW/HTndqWWxvn0/UvarM3HMlzTXGkwZHDhgwKlvNc5QNkrMpJvi6Y9FhvKXYuAvwBnenjkNSkfrn4h7Tbyu6qIEHjnq8+Pnyx0kY/9z+1HFuzMrvi3mccqa8fO1lkoAsA6BzUBbt37jyUmtNq76htVdeyrpbp3bMf4p5abxw7kt9I0hUAPFDq66mnS4J7JyX1DidvH/j0i7XFjWb6qQfGXFdwOPOmgfWAtyUA/1d0ogCgufD9tutez76+cMLIkWOeevWdmb2y09Mb9K4IQJFWi9lkNJrMFrtjdJM2k6ldXVPRrDdanbXjebuZft726yENirJZf/OqDhTpXJPJtaSrtlvMZqtzQasN/QHAA0fYbRfOpxfV6H4ZlHdRpM1ico5Y52B0DWzn6HRNOQvHRsDeMdsx3h3LOUaxtSNGUDbn+HUs7Jxpcbz212H+m6F/d6ZjAXqWc1tiNTmZO97Q8Y5mi9Xm/DHo9wKA/wBP6BXZq1evxOHPzPnreGVFSla+wTVYHYP37oe59ZcRRto7Pqp/OzYpu9UxDB3oMezYOjietjvHJj2wHa9ybS7uDl6njm3IP418R//Q8Y4d7YGjMbC6PvONjld2LALAQJyVK1fSk/fn+7Rcx4fxnMcS6PreDlwoLmvQvj456R8P0+mzNm+6Gf/S7CGBHMKBLRB55p7O9IjtGyIX1Oaf2LL5p2Npp9LTL2oFASp2yepvfrxcVFFyp1GoiglTWC8f3rF1Z3JGekbGxRvCwMggpZjdcHXHqdL2pmsnDh46kHLeJO8eHuzJZVlKzyVv2PzTycz0lMxbkh7RIQrr2VXzvzhXfyv9UDUvJDLUm4ujhwD3sOnEVTZBzBrTl67vbe/ZwprmVscwp+tfNOQeyGEP7cPNKSH79A6XcG3ll7IavfoN6OFhVN859MPGXUfSTqdnXKtoDwrrriCKv377UyLu4RA519pes+nzz8whCaFy2/VjP363bd+pzJNpV5uDIqN8pXU/zZ6f3Mguzti7P/ngqWIj316Ssmfv4aP7952qCe3by1/Sfv3AyTssovDU3gMHj54paguKjvQRcSzNN1K+X7/10KmMtMwivWdUZABVdXHZqq2lxRf3p55X9Bj4XzhvAaCzWX/siljAe2FUH7q+t58y81tajfMfT6TrXzRcTc42jRw3xItPsLk8sdh2OPN2QkKcjEveytq//ofd6RmZmefyxKGxQZ4iylBzfMemn/YfT89Iy76hD4oIV4q55obc3RvW7z6WcSo1o5wMjQ5XGq9se+nTUxZ93qHkg3sPnVVzxc05R3b/vP9A8pFCa0h8tB9Zm3skp4atvXYo+fC+Y1lqTkiUSsmjTNU5R9at33Y84/SpS7f5/j3CZNY9a746dCnr1MGD+dy4wSo5/TMDMEznOQKgrS23BQb4ceiSxeUJpSRHa7HZrOXHdqSGPTp7+cqVi2aOKTv7cxHR850lfxkV4fOnV14bHanUX9+967TuiTmLV76/fMZo7xM791a0OI82khxbnzHTl7y34s1pqst7d5Y0W8y3U9Ztvdz/z2+uWL7ktYH67d8danAdltRYFY+9tHDiQBUfZwgDPGBsvmT4+PGK4pS1p8roWc6dcuacE/tKJAnz3nlvxdIFMbYbW45etfBiB/SW3y6ptrJY5qqsenukKkDRdGHjxhTdpHmLVyx96wnFxc3bs9tcu/qsvOCpjplLpnnn7tp23jr5lXdWLHtzOPvYnvSyjsME7Wz/qXPfXbFkXi9N8ob9hSZrY/qW9anUkAXvLl+6YKLt+IY9uVrncq1Wce9JixbM6xModL0OAO4HIZF5i6xanc1uaLx8MK148NPzV7y/fNpwRWZKeovRXpr6VWaz6pW331u59M1Rsuv7Uq62GcoPfbn6pv/Et5cuf/fV4fU7vki/0+5cU3u7MuGpt5Yue3207OB339aEjH9j6YqlM/oU7tyc1+J6K63Os79zgXef7nF2/Rfna1n6OxlrtlyNfPovjs3Ki31Mm9eeqHYeGjDalAmzFi1/aXCA62UATNQFGl6y9totU2ifmBCRQOQTOei1+XN7Bki5PC6XzeJwuRw2cedCGiduWM9gBV8oU8U/EsCrqmxuJVksiSQ2OtxXKJGHxj+u8m1s1BgqLh2uCRqWFO0nFHtFPTKiW/2lRr3zLUJ6D47t5icV8bH3H+DBI8QB8c9PCM3duvl8x8e261Sc0ur6vgnxAXKh0MN/4ABVQ/HNBhurW+8YbWm5wcK6k53Gi+7vI9Lnp2dbBjwSH6wQywKSRieR5fmuvM8Kj+/nJxPLAqN7hxDswNgQL7FYERbTjWhTayyut4hNGBSkkHr49Zg0JqEpp1jfXJFazHto/JAQhVgRkjC0j/F8Ya1zOWV4Uv8Ify+FEEcDAdyhYyA5PpQNt6+qpdG9e/gL+OLuPZMsltpWQ01uRkm3gUODFSKRzD9p2tuvTOorrsvfV6QYNiZBKRV7R4wYHNOUX9rkXIV3dN8IP4nYIyq6B8euVMV2l4qlARE9fMna1lbXe/j3HhgTKJPIug0cNUpZV1iqri68UaNKfKxnkFTsETewv7w+77Yz5it7943rFuAtF+MQHzBX5wkAbA6PsNp+veiXoiiSoDgEQTU3adgCHse5DSEItsxDIXD0/r/SNFRbeUrPjuadzRHIZDK760Q/gnC82jmTYEskhFHbpmlqMWnyf3zt+T87zfmuRCZuNzh7Bw4He/4B/osIbvDo6bOjSndsPqFznYZL2ps0Bp5ULHANRUIiU3AIjp3F8grurW0v1+hvXb1giusXzSeMzWp77ZFPXnQN4unvp1glOpPruwDY9LcIERyOc/B3TLMdq7t7VRDHWTgQYrnCaq5qamk32Wp+XjbbtaaZ32TbJc1q55rYd9cEAO5gs9ntLI6AIAw6dVHWnoWznJ/Bc9765E61zWhvaqqlBAI6bXOEMoVMZGnTmqjqja+/4Bqbs7cVy3h6rdXx9N2x6RrY7LujnGA7+wXXtOOznF6RyFPOKmtobGs12y798PJ056qef2uzllvX4tzp4FiRazEABus8g8C3z9CAsvNn61078xzamm428sTdPCSc4O7+Nk27yXkYn7SZiwuu1uvphVxD3lMVozTV1LS7LuaxmpvrG1tFPOfWhCTbra5AQVprm1ol3h7K4BBvRfy01es3b97kfKz5cEViSMd3EQLAfxfHZ/yCBX7VyWn5zjN82FwffwWrSdfuunTP3lhba+FyxQQh8fILM+gupB85JxyTqHKMVnlId4Fq3BvfbXSN4o3rP136VoSiY42/o83Usd0gaytK+V7hvn4KJS9syntfd2wNNq9bt2reUJFrCQBwG9JWeeOyICjKW8SX+nWLH/TkZ99uco64DZs2fvhqjG+PbtFsTYu+4zw9U33xtRvVhJe/D6Ga9cl6emx++/VfJvf6Q/vqDQZzRxIwNN5uIKJCQr28pYrE575c53rHTRvWrdswKbwjIgAwXecJAPzox2c8ZDi6fsu+osqqkqvH163d49drRDeliKtM7B/UmJJ+qVnXcufcjp8OXmhz7goQsilTVVV1m8ke9sgz4rzkk5dKWluqz+7arJXHhwd4OIZ4S9OF1Mw8TWP52V0bysi4boHSwCFTIsoPHcgsNFjaai7v+27jMfW9v2cUAB4s30FPPzFEU1/jaMw5PEFcrOp08r7cSq22quDoyZv9hvbz4rEJgSI+ip1+8Ezo2LH+zhZA1Hv8o9Zz21Nza8xGbVHalo0/57TTu/h/x6Xdmy+U1lVeO75u/63eY5M8PXuMH2g5tm5Ldm2boank8MbV+wtd5xkDwH2jSIux3ahtKD2X/M0PmbWjH06UCziS8MFKbdaR7Jtmq70q/+TOI2c0RmnipEdqT+6+XNLUUn9tx7drLlWbiICEZwY3H9iyp1Rjaq27vmftqrMVd3cN/msNadv2ZtfU16Tv2nmWeOjhnrLQvv29y1LXHbiqMZqqrhxe9W1K3a9fDwTAaJ3oMBjXM27Wir9Ftp5b8fpf3lmVzE+c8eIT/SRcguDKR06bzrr8/SszZv31YN3oJ59TeQlYLFnCw4lp33y2r7Ce7zfi5ZdHX9iy7MVZC5MbIqbPnOQncl5LLJfEGgt2vPbqwnWXFFPnPR8sZnN9hrz+3qyWk1++NP2Vpfsq+04Y6YszAAH+1xCqfuP7xfk7J9m8uIenTo5p/3bxrFmLvrDGT3x2SKSj/2cRvKiekSx7v5FJyo4dd+KoZ95bOOrCpsXTZ8xdf0kwYtwAyR/bjMUP7Xly1aIFH+zmjFsyf6Q/hy0dMH3JoodsW5e+MvvNv98MeOTRONw2EMA9Wmqzlr383PS5S7ZdJZ+c++7wKKVjNAu9Iqa9OLkx5asZL077YPv1Hn37ykVsr/gXpg0Tbl42Z9aCdY0xf356hIrP9Ry+8PMpASUfLJj56tJtLXFTEsP+2BX53UbGs04uXrBw7SXxvPfnREpZfP9By5bN8MxfP3fGzI/23hk8eUQAru0BcOlcdwIGgM7MDXcCBoDOzQ13AgaATg8XwgAAAAAAMIjbjgBMXLmjsFLdI9CLru+tWq0n2ETButdwBACga3lk6Y+l9ZrwAE+6vrfKRh2Xw3YMc7oGgC5i+Ntba1taw/x/f5iXN2g9xILLX71M1wDQdbgtABy/cueDXWc0ra4v5PuXJEL+3IkDXhwVT9cA0EUczbn14a6zunYTXd+bVCSY//jAPz/cm64BoIs4lH3z491n9a7vyP7XZGLBG5OTpg7tSdcA0HW4LQAAAAAAAEDnh2sAAAAAAAAYBAEAAAAAAIBBEAAAAAAAABgEAQAAAAAAgEEQAAAAAAAAGAQBAAAAAACAQRAAAAAAAAAYBAEAAAAAAIBBEAAAAAAAABgEAQAAAAAAgEEQAAAAAAAAGAQBAAAAAACAQRAAAAAAAAAYBAEAAAAAAIBBEAAAAAAAABgEAQAAAAAAgEEQAAAAAAAAGAQBAAAAAACAQRAAAAAAAAAYBAEAAAAAAIBBEAAAAAAAABgEAQAAAAAAgEEIiqLoyftjMBhIkqQLAAAAAABwH74LXdwftwUAx3rctSoAAAAAAPgtwoUu7o/bAgAAAAAAAHR+uAYAAAAAAIBBEAAAAAAAABgEAQAAAAAAgEEQAAAAAAAAGAQBAAAAAACAQRAAAAAAAAAYBAEAAAAAAIBBEAAAAAAAABgEAQAAAAAAgEEQAAAAAAAAGAQBAAAAAACAQRAAAAAAAAAYBAEAAAAAAIBBEAAAAAAAABgEAQAAAAAAgEEQAAAAAAAAGAQBAAAAAACAQQiKouhJNzGZzJu2bDuVcdpittCzGEAsET87dcrjEx/jcjn0LAAAAADmaTNa5q9LOXej0k66uclkGhGft+CJxJlj+nI5bt5l7/4A8N2GLR4eHpMnTRAJhfQsBtDp9Tt27h2UOKBvfG96FgAAAADzvPjFgXM3Kqw2kq7hPvgqJF/PGTc4JoSu3cT9pwDdvlM6auQwRnX/DnIPj3BVmEajpWsAAAAARrpWUofu313U2vaWViNduI/7AwBJklwOly6YhM1mu/1wCgAAAEDXQqIdcp8H9KvERcAAAAAAAAyCAAAAAAAAwCAIAAAAAAAADIIAAAAAAADAIAgAAAAAAAAMggAAAAAAAMAgCAAAAAAAAAyCAAAAAAAAwCAIAAAAAAAADIIAAAAAAADAIATl7ts1v/7mkmWL31Qqvej6PmmL923fl683Oad5HjE9ByQlDghRil3PsVg23bVjP6XcMCRMnP5IrPcvacaovp2VevhShY7n2T1p1GODI/zYVl32sZ9P3VT3mTBnfKyCZVFfPbL9+M3WgN6jnxydKBNw6Ffeh7RTmQRBjBo5nK4BAAAAmCfu1bV6g5ku3IDw9vV/YeKAMWFyLkE11dZuO3bxRJnB7mhgZV6TRvR9JiHQm0cYdc0ZWbnrz9VYvQPmPjVkXLCo6vaND3++WtpGeUX3+XRqXLBNn9/CiwuV8unV3kVabpVrFAFKfkvFml3FIRNGPB8pqCy4vnxPYb2dE5vQb9m4SC/CkJ5bpYru0UNGZZxM//xMIxUY/t60AYkyMuNiUXtg+ESVB0GvzoHS1ZWv2n7posbsliZ77dzxEwZG0oWbdPYjAFZL/eUjmUdTLpw5V3Dx9NlvPnr/lUUfnC/VkK7fqKGhIHnbyYMHj+88mq21uGZRZFNx+op57yz9Li3zQkHqvt2Lpr+0YkeO3mK4cyknZX96odpktehyDqxd+NWRjOvqoPBIsTu6fwAAAABwO5ln8KKZ4+YOVUX4K4J9PRMH9FmzYNK7A72kMsXsqaM/ntQrKdQz1EfeMzpi4YzHv54SFSwWhPh7RQR5D03o9USsr4jDEsuk4UG+PYM8A708VN7yEB+5KtArMkjZw18R4ih9PUJ9vOJUfnGhnnI5P8DfMybYb+ywfvMf8hawWTKJJDxYGRHsHeIpCwtURoT6hHoIHb0+XyQKC/KLDlKGKmX+/j7OtQUoQh1rcz2CvWRSIfGbSNDpdI1TgGT+qteWLF/96bI547trbxdm5pVZHQmAtFTkXsnTtpIkWZ93tqSxzZEA7KaW1H07s+q5w56f99nnf/v4raf7Ksm0rWvS7zifdaCsxhun9nyx5aLRK/r5BW8Oj/RG+w8AAADQKQlHjB30eKTc0lz3/c+Zy346m17eSsj9nhnXf0pCzDN9/SUsc8757KXbs/YWNFvYgiHDEkZHyLmO1xEsoVQ+ZWTcAB++oxF39uKUvfTKhXe/T3t/f16hxkpRVG3Jrc+3py3emnGwqmMv8m+IlZPGDRrXTfIHGmVXn09RDZUVX+7KWPx92uLvT/11f15+i/Wf19mZdI0AwBNKQ1XR0TG9VKFSiuLy2M6/rN2sv3ilsKXNc8ggv5aGyrybdVaSZWmtKigsIyIHzXhyZHx0bP9hYyeOG5DQ29uk0zkPFbFsdcXHNm85UGYPmLFg0dQB3RzZDgAAAAA6I4VvUrSPjG27VVi8IbMwOasoOa+mWmewC2QJvUICpRxDQ9mGQ1f3nsndcPp2hYEUSjziQxTijp27BDs4ImLOiDAvel88pakuP3C+6Gh+TYPrBCJtszo1p2jfhdsFOptrgX8g9es+bWRUkPgP7sen2jQtaVeK950vcjyOXq+pN7saz86qa/S/zSW5C56dPHTkpDfWFcoieyTFh/I4hLGl9MatUtaA0S/8eUK0WX2toNBgsdsNTVqN3TvQ11Pgin/CgEdfXrr600+nJARxXenv/M59F6vtQ59+4YXB3YXY+Q8AAADQaUnFPh48lt2q1rS12ynKaj5xKHXMW5uTVpy4YRcLCZZeq6vR25xngGvaqs0km81RSkV8R3tLsWxGo40tGjwkfqKPsyf8d5BtrVaK4Mb1iuwTIvtDvTLB7tGn39FVr97cOK947ezPxoa6DkN0Xl0jAHAEwuCwsKgoVaif2Namq1PrSZKsKTxTWMbqGxusUETERpPXLl7Ob2inWARJsTgcAUE39wSHy3PgcOgAR5F2Nsecl3Mxr761MyczAAAAAKaj2DzK2cLZ7+5Pt9vtJovNZLU75lIs0m5zpAPnfJK020nnBJtNdJzxo25oyK1pp2SBTw0NkP57DS9ZdfNmRp1JLPd8ONxPereH/Jcoi8XSojc06Q1qvUFv6vhZOq+uEQA8AlSvLXlv9ecf/m3BY57q28fPXW831GennWm0k7fT9rz/0YasKsJSnptyuYIUesjlrMYGtc7k+s2b1Wd/XPv+B58dyWvs+J8TNfbZ6RP6UsVpn/59zy2d3TkLAAAAADohs0ljtLLYXG+FREAQBJeXOGTAJ7Mf/XJ6Qje2xUqxPZWKbp6O5QhPuTRASJAkqWlzpAPnS41azZFLpTVGu2eAn88/f/XP7zE3fXe44EY7O9RPIuH9w+W8PK7rTHTC9S+LIm0ki6Icj7qykve3pMz55sir61K3XFW3d+4es2sEADaHL5EqPDykfKvJaiGtFKutIiPjYqvI1ys0wPGEMDjYX84znE7LamQHh3T3NV7POnG91sai2mrz9hw6fiz1opZ0BkLHX63n0Meefu6ZIcGeDdnJa/Zfav3/nPQFAAAAAJ1AS3Nupd7G5kbFhI3tLhCK5OMe6vnkQzHjY2RV5XUtZkoUEPrssMhgL8WjA1RhYo7Naihp0JtczTdlt1y4Uri3WEtSxL/f71LluZd3Xq5vu7sn32gxtdsc6+WGdfMN8hDFdvdXSQnSZmvSmx0RwMFqMt6pVueXNRZUqGtbLR3fV9lpdY0A0HTn2twnJwwaMu6p5UfU0pBhsf415zIKKOnYqQtXf7Hm76u//vLjpSN7+dtzT2VWckaNHBkhV29/d9afZr783MLV2Q1Wr8GThkd6d6Q3DpcrC+k786Xh3hL79eS1p4saOvU1GgAAAACMReoOny3IabRKA1QfvTPj8ifPzohRENb2ixeLD2YVnSvTmQnRwxPHnf7s+cVDAoUse1nxzfSSll/uQWDV1u06kX+hxfYf9HqkxZx6Ou+a2uxq7ym1uuVMib7dRoXHJx3+ZPqu52L8uaympqbzFXrnEgQ7Ir5/6t/nlW1d4HjkfjBhbJCoMzfZnJUrV9KTbnIi9dSwoYPFYhFd3ydbe7PaJA0NUam6qcK6R8bEPfrU1EkJnrcLG4QhUaPHjlL5iNkEweWLZKSVFAuk/lEPD02MCZZyBGK+3e7pFzFo3JNvzHg8TEbpNVpK6t174OAoX4lnUI8oSauR8BJIlJHdA/iuC4TvU2lZOUEQjh+SrgEAAACYZ+3RHHPHWTjuYGpRF6lNfAGfy+URlLWysnrvyUtrM8oqWg1F1VoNiyviEJTdVt/QmHE+9+uU/Lw2blSIUkZZSsur04sa6uo1FVZBNzlb29x8PresQGvnCMXRIUqh3VxSWplR3NRuZ8n9Avv48nTqxszcOq6vjw/HUlZSceJmS0tbu5YtChCxNVpdVk7BgWt1jWZCLOQIuOxWvf7GzZINhy+nV5hCQrx9OVa16wKAjkdtvTojr7rG4J5fwviBkZFBSrpwk05/J2DKZjZZ7PQPSbA5fIGAS5BWk9lKstgCgYDjOrPHgbSaTVY7vYDzMvH2tnYDwZNIpWKucxnHiswWO8nlC/lcZySjbCaThaTYXKGA54gQHSu5H7gTMAAAAIC77wTsbAA9ZBIfD5GIQ7W1ttVoTc77QbmwBcJAT4kHn202Guo0BoONYnG43nKJjE+YTaZGnckxg80XBihEPMqq0bbrrBTB4SkVYhmPMBuNjXqzYwG+RBok5xM2S2OLkSeVyAVsq9FQ22pxtJ98kchXJuCySI2uTWcmWRx+gLdUKeSSNqtG11rXZmMRHE+FRPEPd5Wl7FZro9ZgctNJJg/iTsCdPgB0HQgAAAAAAO4PAMz2IAJA17gGAAAAAAAA3AIBAAAAAACAQRAAAAAAAAAYBAEAAAAAAIBBEAAAAAAAABgEAQAAAAAAgEEQAAAAAAAAGAQBAAAAAACAQRAAAAAAAAAYBAEAAAAAAIBBEAAAAAAAABjE/QHA01NRVlFpt9vpmhmsVqtGqxUKBXQNAAAAwEjeHmI2QdAF3B8hnyvgcejCfQiKouhJN7l9p+TgoRQWQTDqb0+SpCP5/GnSRMe/9CwAAAAA5jlfVPXXHaeLqprc3mQyDZ/L+dOQmLemDPGRi+lZbuL+AODQ3Nyi1ekokkF/dTaH7a1UenjI6BoAAACAqaqb9G0mCwv9//1hswkfucRTKqRr93kgAQAAAAAAADonXAQMAAAAAMAgCAAAAAAAAAyCAAAAAAAAwCAIAAAAAAAADIIAAAAAAADAIAgAAAAAAAAMggAAAAAAAMAgCAAAAAAAAAyCAAAAAAAAwCAIAAAAAAAADIIAAAAAAADAIAgAAAAAAAAMggAAAAAAAMAgCAAAAAAAAAyCAAAAAAAAwCAIAAAAAAAADIIAAAAAAADAIAgAAAAAAACMwWL9P05WKkWhd0U/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p:nvPr/>
        </p:nvPicPr>
        <p:blipFill rotWithShape="1">
          <a:blip r:embed="rId4"/>
          <a:srcRect r="17922" b="22616"/>
          <a:stretch/>
        </p:blipFill>
        <p:spPr>
          <a:xfrm>
            <a:off x="152400" y="3925539"/>
            <a:ext cx="5367760" cy="1794270"/>
          </a:xfrm>
          <a:prstGeom prst="rect">
            <a:avLst/>
          </a:prstGeom>
          <a:ln>
            <a:solidFill>
              <a:schemeClr val="bg1">
                <a:lumMod val="50000"/>
              </a:schemeClr>
            </a:solidFill>
          </a:ln>
        </p:spPr>
      </p:pic>
      <p:pic>
        <p:nvPicPr>
          <p:cNvPr id="13" name="Picture 12">
            <a:extLst>
              <a:ext uri="{FF2B5EF4-FFF2-40B4-BE49-F238E27FC236}">
                <a16:creationId xmlns:a16="http://schemas.microsoft.com/office/drawing/2014/main" id="{5BBDA5F2-A053-46AC-87B3-D157F4A3C3D3}"/>
              </a:ext>
            </a:extLst>
          </p:cNvPr>
          <p:cNvPicPr>
            <a:picLocks noChangeAspect="1"/>
          </p:cNvPicPr>
          <p:nvPr/>
        </p:nvPicPr>
        <p:blipFill>
          <a:blip r:embed="rId5"/>
          <a:stretch>
            <a:fillRect/>
          </a:stretch>
        </p:blipFill>
        <p:spPr>
          <a:xfrm>
            <a:off x="2836280" y="5068318"/>
            <a:ext cx="6302285" cy="1512065"/>
          </a:xfrm>
          <a:prstGeom prst="rect">
            <a:avLst/>
          </a:prstGeom>
          <a:ln>
            <a:solidFill>
              <a:schemeClr val="bg1">
                <a:lumMod val="65000"/>
              </a:schemeClr>
            </a:solidFill>
          </a:ln>
        </p:spPr>
      </p:pic>
    </p:spTree>
    <p:extLst>
      <p:ext uri="{BB962C8B-B14F-4D97-AF65-F5344CB8AC3E}">
        <p14:creationId xmlns:p14="http://schemas.microsoft.com/office/powerpoint/2010/main" val="2546361535"/>
      </p:ext>
    </p:extLst>
  </p:cSld>
  <p:clrMapOvr>
    <a:masterClrMapping/>
  </p:clrMapOvr>
</p:sld>
</file>

<file path=ppt/theme/theme1.xml><?xml version="1.0" encoding="utf-8"?>
<a:theme xmlns:a="http://schemas.openxmlformats.org/drawingml/2006/main" name="12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1F276B-2C44-4248-AF59-18B8EE3D3283}" vid="{501C10AB-E023-4E09-BD83-F6A2FDD548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Tax%20Webinar%20Template</Template>
  <TotalTime>0</TotalTime>
  <Words>3776</Words>
  <Application>Microsoft Office PowerPoint</Application>
  <PresentationFormat>On-screen Show (4:3)</PresentationFormat>
  <Paragraphs>525</Paragraphs>
  <Slides>44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Courier New</vt:lpstr>
      <vt:lpstr>Franklin Gothic Book</vt:lpstr>
      <vt:lpstr>Franklin Gothic Medium</vt:lpstr>
      <vt:lpstr>Myriad Pro Semibold</vt:lpstr>
      <vt:lpstr>Wingdings</vt:lpstr>
      <vt:lpstr>12_Office Theme</vt:lpstr>
      <vt:lpstr>PowerPoint Presentation</vt:lpstr>
      <vt:lpstr>Agenda</vt:lpstr>
      <vt:lpstr>Shared Responsibility Payment (SRP)</vt:lpstr>
      <vt:lpstr>ACA: Where are we now?</vt:lpstr>
      <vt:lpstr>Most people will check a box on Form 1040, page 1</vt:lpstr>
      <vt:lpstr>New General Hardship Exemptions* (Code G) </vt:lpstr>
      <vt:lpstr>Coverage &amp; Exemptions</vt:lpstr>
      <vt:lpstr>What is “Health Care Coverage”?</vt:lpstr>
      <vt:lpstr>Months Insured are Reported in TaxSlayer </vt:lpstr>
      <vt:lpstr>Income Below Filing Threshold</vt:lpstr>
      <vt:lpstr>TaxSlayer Calculates the Filing Threshold Exemption</vt:lpstr>
      <vt:lpstr>Entering All Other Exemptions in TaxSlayer</vt:lpstr>
      <vt:lpstr>Full Exemption List</vt:lpstr>
      <vt:lpstr>New General Hardship Exemptions* (Code G) </vt:lpstr>
      <vt:lpstr>New General Hardship Exemptions* (Code G) </vt:lpstr>
      <vt:lpstr>IRS Exemptions: Short Coverage Gap</vt:lpstr>
      <vt:lpstr>IRS Exemptions: Certain Noncitizens</vt:lpstr>
      <vt:lpstr>IRS Exemptions: Medicaid Coverage Gap</vt:lpstr>
      <vt:lpstr>CBPP Tax Exemption Tool</vt:lpstr>
      <vt:lpstr>Example: Medicaid Coverage Gap Exemption</vt:lpstr>
      <vt:lpstr>Example: Medicaid Coverage Gap Exemption </vt:lpstr>
      <vt:lpstr>Deep Dive: Affordability Exemption</vt:lpstr>
      <vt:lpstr>IRS Exemptions: Affordability Exemption</vt:lpstr>
      <vt:lpstr>Example 1: Affordability of ESI</vt:lpstr>
      <vt:lpstr>Example 1: Affordability of ESI</vt:lpstr>
      <vt:lpstr>Example 1: Affordability of ESI</vt:lpstr>
      <vt:lpstr>Gregory &amp; Alice</vt:lpstr>
      <vt:lpstr>Gregory &amp; Alice</vt:lpstr>
      <vt:lpstr>“Annualized Contribution”</vt:lpstr>
      <vt:lpstr>Example 1: Affordability of ESI</vt:lpstr>
      <vt:lpstr>Marketplace Affordability Exemption</vt:lpstr>
      <vt:lpstr>Affordability: Marketplace Coverage</vt:lpstr>
      <vt:lpstr>Example 2: Marketplace Affordability</vt:lpstr>
      <vt:lpstr>Example 2: Marketplace Affordability</vt:lpstr>
      <vt:lpstr>Example 2: Marketplace Affordability</vt:lpstr>
      <vt:lpstr>Example 2: Marketplace Affordability</vt:lpstr>
      <vt:lpstr>Example 2: Marketplace Affordability</vt:lpstr>
      <vt:lpstr>Example 2: Marketplace Affordability</vt:lpstr>
      <vt:lpstr>Example 2: Marketplace Affordability</vt:lpstr>
      <vt:lpstr>Example 2: Marketplace Affordability</vt:lpstr>
      <vt:lpstr>Example 3: Marketplace Affordability </vt:lpstr>
      <vt:lpstr>Example 3: Marketplace Affordability in TaxSlayer </vt:lpstr>
      <vt:lpstr>How to Integrate TaxSlayer, HealthCare.gov &amp; CBPP Tool</vt:lpstr>
      <vt:lpstr>Always Preview the Return!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2016-12-01T21:19:34Z</dcterms:created>
  <dcterms:modified xsi:type="dcterms:W3CDTF">2018-11-20T21:10:27Z</dcterms:modified>
</cp:coreProperties>
</file>