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Lst>
  <p:notesMasterIdLst>
    <p:notesMasterId r:id="rId46"/>
  </p:notesMasterIdLst>
  <p:sldIdLst>
    <p:sldId id="264" r:id="rId5"/>
    <p:sldId id="471" r:id="rId6"/>
    <p:sldId id="438" r:id="rId7"/>
    <p:sldId id="363" r:id="rId8"/>
    <p:sldId id="472" r:id="rId9"/>
    <p:sldId id="366" r:id="rId10"/>
    <p:sldId id="384" r:id="rId11"/>
    <p:sldId id="474" r:id="rId12"/>
    <p:sldId id="457" r:id="rId13"/>
    <p:sldId id="464" r:id="rId14"/>
    <p:sldId id="458" r:id="rId15"/>
    <p:sldId id="481" r:id="rId16"/>
    <p:sldId id="388" r:id="rId17"/>
    <p:sldId id="389" r:id="rId18"/>
    <p:sldId id="407" r:id="rId19"/>
    <p:sldId id="409" r:id="rId20"/>
    <p:sldId id="415" r:id="rId21"/>
    <p:sldId id="410" r:id="rId22"/>
    <p:sldId id="416" r:id="rId23"/>
    <p:sldId id="411" r:id="rId24"/>
    <p:sldId id="417" r:id="rId25"/>
    <p:sldId id="412" r:id="rId26"/>
    <p:sldId id="418" r:id="rId27"/>
    <p:sldId id="459" r:id="rId28"/>
    <p:sldId id="460" r:id="rId29"/>
    <p:sldId id="461" r:id="rId30"/>
    <p:sldId id="462" r:id="rId31"/>
    <p:sldId id="483" r:id="rId32"/>
    <p:sldId id="408" r:id="rId33"/>
    <p:sldId id="390" r:id="rId34"/>
    <p:sldId id="414" r:id="rId35"/>
    <p:sldId id="473" r:id="rId36"/>
    <p:sldId id="392" r:id="rId37"/>
    <p:sldId id="393" r:id="rId38"/>
    <p:sldId id="475" r:id="rId39"/>
    <p:sldId id="394" r:id="rId40"/>
    <p:sldId id="341" r:id="rId41"/>
    <p:sldId id="484" r:id="rId42"/>
    <p:sldId id="427" r:id="rId43"/>
    <p:sldId id="456" r:id="rId44"/>
    <p:sldId id="44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0"/>
    <a:srgbClr val="FFCC99"/>
    <a:srgbClr val="BC351E"/>
    <a:srgbClr val="521C7E"/>
    <a:srgbClr val="45A64F"/>
    <a:srgbClr val="00B050"/>
    <a:srgbClr val="00A249"/>
    <a:srgbClr val="70AD47"/>
    <a:srgbClr val="71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06" d="100"/>
          <a:sy n="106" d="100"/>
        </p:scale>
        <p:origin x="99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12/23/2019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7860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4</a:t>
            </a:fld>
            <a:endParaRPr lang="en-US"/>
          </a:p>
        </p:txBody>
      </p:sp>
    </p:spTree>
    <p:extLst>
      <p:ext uri="{BB962C8B-B14F-4D97-AF65-F5344CB8AC3E}">
        <p14:creationId xmlns:p14="http://schemas.microsoft.com/office/powerpoint/2010/main" val="36410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5</a:t>
            </a:fld>
            <a:endParaRPr lang="en-US"/>
          </a:p>
        </p:txBody>
      </p:sp>
    </p:spTree>
    <p:extLst>
      <p:ext uri="{BB962C8B-B14F-4D97-AF65-F5344CB8AC3E}">
        <p14:creationId xmlns:p14="http://schemas.microsoft.com/office/powerpoint/2010/main" val="3610285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chemeClr val="accent4"/>
            </a:gs>
            <a:gs pos="71000">
              <a:srgbClr val="FFFFFF"/>
            </a:gs>
          </a:gsLst>
          <a:lin ang="16200000" scaled="0"/>
          <a:tileRect/>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endParaRPr lang="en-US" dirty="0"/>
          </a:p>
        </p:txBody>
      </p:sp>
      <p:sp>
        <p:nvSpPr>
          <p:cNvPr id="20" name="Text Placeholder 17"/>
          <p:cNvSpPr>
            <a:spLocks noGrp="1"/>
          </p:cNvSpPr>
          <p:nvPr>
            <p:ph type="body" sz="quarter" idx="1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endParaRPr lang="en-US" dirty="0"/>
          </a:p>
        </p:txBody>
      </p:sp>
      <p:sp>
        <p:nvSpPr>
          <p:cNvPr id="22" name="Text Placeholder 17"/>
          <p:cNvSpPr>
            <a:spLocks noGrp="1"/>
          </p:cNvSpPr>
          <p:nvPr>
            <p:ph type="body" sz="quarter" idx="12"/>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endParaRPr lang="en-US" dirty="0"/>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a:t>Month XX, 20XX</a:t>
            </a:r>
          </a:p>
        </p:txBody>
      </p:sp>
    </p:spTree>
    <p:extLst>
      <p:ext uri="{BB962C8B-B14F-4D97-AF65-F5344CB8AC3E}">
        <p14:creationId xmlns:p14="http://schemas.microsoft.com/office/powerpoint/2010/main" val="3563452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a:ln>
            <a:noFill/>
          </a:ln>
        </p:spPr>
        <p:txBody>
          <a:bodyPr/>
          <a:lstStyle>
            <a:lvl1pPr>
              <a:defRPr sz="2200" b="1">
                <a:solidFill>
                  <a:schemeClr val="accent4">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64734" y="955964"/>
            <a:ext cx="8229600" cy="4865716"/>
          </a:xfrm>
        </p:spPr>
        <p:txBody>
          <a:bodyPr/>
          <a:lstStyle>
            <a:lvl1pPr>
              <a:buClr>
                <a:schemeClr val="bg1">
                  <a:lumMod val="50000"/>
                </a:schemeClr>
              </a:buClr>
              <a:defRPr>
                <a:solidFill>
                  <a:schemeClr val="tx1"/>
                </a:solidFill>
              </a:defRPr>
            </a:lvl1pPr>
            <a:lvl2pPr>
              <a:buClr>
                <a:schemeClr val="bg1">
                  <a:lumMod val="50000"/>
                </a:schemeClr>
              </a:buClr>
              <a:defRPr>
                <a:solidFill>
                  <a:schemeClr val="tx1"/>
                </a:solidFill>
              </a:defRPr>
            </a:lvl2pPr>
            <a:lvl3pPr>
              <a:buClr>
                <a:schemeClr val="bg1">
                  <a:lumMod val="50000"/>
                </a:schemeClr>
              </a:buClr>
              <a:defRPr>
                <a:solidFill>
                  <a:schemeClr val="tx1"/>
                </a:solidFill>
              </a:defRPr>
            </a:lvl3pPr>
            <a:lvl4pPr>
              <a:buClr>
                <a:schemeClr val="bg1">
                  <a:lumMod val="50000"/>
                </a:schemeClr>
              </a:buClr>
              <a:defRPr>
                <a:solidFill>
                  <a:schemeClr val="tx1"/>
                </a:solidFill>
              </a:defRPr>
            </a:lvl4pPr>
            <a:lvl5pPr>
              <a:buClr>
                <a:schemeClr val="bg1">
                  <a:lumMod val="50000"/>
                </a:schemeClr>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575409" y="6183607"/>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chemeClr val="accent4">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chemeClr val="accent4">
                    <a:lumMod val="75000"/>
                  </a:schemeClr>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4" name="Straight Connector 3"/>
          <p:cNvCxnSpPr/>
          <p:nvPr userDrawn="1"/>
        </p:nvCxnSpPr>
        <p:spPr>
          <a:xfrm>
            <a:off x="383264" y="3934792"/>
            <a:ext cx="8421843" cy="33781"/>
          </a:xfrm>
          <a:prstGeom prst="line">
            <a:avLst/>
          </a:prstGeom>
          <a:ln w="60325" cmpd="tri">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6" name="TextBox 5"/>
          <p:cNvSpPr txBox="1"/>
          <p:nvPr userDrawn="1"/>
        </p:nvSpPr>
        <p:spPr>
          <a:xfrm>
            <a:off x="5462185" y="6632730"/>
            <a:ext cx="3665913" cy="246221"/>
          </a:xfrm>
          <a:prstGeom prst="rect">
            <a:avLst/>
          </a:prstGeom>
          <a:noFill/>
        </p:spPr>
        <p:txBody>
          <a:bodyPr wrap="square" rtlCol="0">
            <a:spAutoFit/>
          </a:bodyPr>
          <a:lstStyle/>
          <a:p>
            <a:pPr algn="r"/>
            <a:r>
              <a:rPr lang="en-US" sz="1000" b="0" i="1" dirty="0">
                <a:solidFill>
                  <a:schemeClr val="bg1">
                    <a:lumMod val="50000"/>
                  </a:schemeClr>
                </a:solidFill>
                <a:latin typeface="Calibri" panose="020F0502020204030204" pitchFamily="34" charset="0"/>
              </a:rPr>
              <a:t>Current as of 12-11-2019</a:t>
            </a: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irs.gov/pub/irs-utl/Best%20Practices%201095%20Conflicts%2001192018.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irs.gov/pub/irs-utl/Best%20Practices%201095%20Conflicts%2001192018.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irs.gov/pub/irs-utl/Best%20Practices%201095%20Conflicts%2001192018.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www.healthcare.gov/tax-too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gs>
            <a:gs pos="62000">
              <a:srgbClr val="FFFFFF"/>
            </a:gs>
          </a:gsLst>
          <a:lin ang="16200000" scaled="0"/>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accent4">
                    <a:lumMod val="75000"/>
                  </a:schemeClr>
                </a:solidFill>
              </a:rPr>
              <a:t>VITA/TCE Advanced Topic:</a:t>
            </a:r>
          </a:p>
          <a:p>
            <a:r>
              <a:rPr lang="en-US" dirty="0">
                <a:solidFill>
                  <a:schemeClr val="accent4">
                    <a:lumMod val="75000"/>
                  </a:schemeClr>
                </a:solidFill>
              </a:rPr>
              <a:t>Reconciling the Premium Tax Credit</a:t>
            </a:r>
          </a:p>
        </p:txBody>
      </p:sp>
      <p:sp>
        <p:nvSpPr>
          <p:cNvPr id="5" name="Text Placeholder 4"/>
          <p:cNvSpPr>
            <a:spLocks noGrp="1"/>
          </p:cNvSpPr>
          <p:nvPr>
            <p:ph type="body" sz="quarter" idx="13"/>
          </p:nvPr>
        </p:nvSpPr>
        <p:spPr>
          <a:xfrm>
            <a:off x="793120" y="5410530"/>
            <a:ext cx="7701598" cy="469900"/>
          </a:xfrm>
        </p:spPr>
        <p:txBody>
          <a:bodyPr/>
          <a:lstStyle/>
          <a:p>
            <a:r>
              <a:rPr lang="en-US" dirty="0">
                <a:solidFill>
                  <a:schemeClr val="bg1"/>
                </a:solidFill>
              </a:rPr>
              <a:t>Current as of December 11, 2019</a:t>
            </a:r>
          </a:p>
        </p:txBody>
      </p:sp>
    </p:spTree>
    <p:extLst>
      <p:ext uri="{BB962C8B-B14F-4D97-AF65-F5344CB8AC3E}">
        <p14:creationId xmlns:p14="http://schemas.microsoft.com/office/powerpoint/2010/main" val="344983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12496-1C81-4737-9CA4-7B64246A1F9D}"/>
              </a:ext>
            </a:extLst>
          </p:cNvPr>
          <p:cNvSpPr>
            <a:spLocks noGrp="1"/>
          </p:cNvSpPr>
          <p:nvPr>
            <p:ph type="title"/>
          </p:nvPr>
        </p:nvSpPr>
        <p:spPr/>
        <p:txBody>
          <a:bodyPr/>
          <a:lstStyle/>
          <a:p>
            <a:r>
              <a:rPr lang="en-US" dirty="0"/>
              <a:t>Requirement to Repay </a:t>
            </a:r>
            <a:r>
              <a:rPr lang="en-US" i="1" dirty="0"/>
              <a:t>All</a:t>
            </a:r>
            <a:r>
              <a:rPr lang="en-US" dirty="0"/>
              <a:t> APTC</a:t>
            </a:r>
          </a:p>
        </p:txBody>
      </p:sp>
      <p:sp>
        <p:nvSpPr>
          <p:cNvPr id="4" name="Slide Number Placeholder 3">
            <a:extLst>
              <a:ext uri="{FF2B5EF4-FFF2-40B4-BE49-F238E27FC236}">
                <a16:creationId xmlns:a16="http://schemas.microsoft.com/office/drawing/2014/main" id="{7E933203-AB9F-449F-B75A-0EFA3415CD00}"/>
              </a:ext>
            </a:extLst>
          </p:cNvPr>
          <p:cNvSpPr>
            <a:spLocks noGrp="1"/>
          </p:cNvSpPr>
          <p:nvPr>
            <p:ph type="sldNum" sz="quarter" idx="12"/>
          </p:nvPr>
        </p:nvSpPr>
        <p:spPr/>
        <p:txBody>
          <a:bodyPr/>
          <a:lstStyle/>
          <a:p>
            <a:pPr algn="r"/>
            <a:fld id="{7FFE15FC-A8B6-4718-BABB-4F5309630F6C}" type="slidenum">
              <a:rPr lang="en-US" smtClean="0"/>
              <a:pPr algn="r"/>
              <a:t>10</a:t>
            </a:fld>
            <a:endParaRPr lang="en-US" dirty="0"/>
          </a:p>
        </p:txBody>
      </p:sp>
      <p:sp>
        <p:nvSpPr>
          <p:cNvPr id="8" name="Content Placeholder 2"/>
          <p:cNvSpPr txBox="1">
            <a:spLocks/>
          </p:cNvSpPr>
          <p:nvPr/>
        </p:nvSpPr>
        <p:spPr>
          <a:xfrm>
            <a:off x="592565" y="4992892"/>
            <a:ext cx="8010248" cy="1124192"/>
          </a:xfrm>
          <a:prstGeom prst="rect">
            <a:avLst/>
          </a:prstGeom>
          <a:solidFill>
            <a:schemeClr val="accent3">
              <a:lumMod val="20000"/>
              <a:lumOff val="80000"/>
            </a:schemeClr>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Franklin Gothic Medium" panose="020B0603020102020204" pitchFamily="34" charset="0"/>
              </a:rPr>
              <a:t>Tip!</a:t>
            </a:r>
          </a:p>
          <a:p>
            <a:r>
              <a:rPr lang="en-US" sz="1800" dirty="0"/>
              <a:t>Line 28 should show a repayment cap when income is 400% FPL or below. </a:t>
            </a:r>
          </a:p>
          <a:p>
            <a:r>
              <a:rPr lang="en-US" sz="1800" dirty="0"/>
              <a:t>If it doesn’t show a repayment cap, check your answer to this question.  </a:t>
            </a:r>
          </a:p>
          <a:p>
            <a:endParaRPr lang="en-US" sz="2200" dirty="0"/>
          </a:p>
        </p:txBody>
      </p:sp>
      <p:sp>
        <p:nvSpPr>
          <p:cNvPr id="9" name="TextBox 8"/>
          <p:cNvSpPr txBox="1"/>
          <p:nvPr/>
        </p:nvSpPr>
        <p:spPr>
          <a:xfrm>
            <a:off x="929730" y="2801873"/>
            <a:ext cx="1008957" cy="287763"/>
          </a:xfrm>
          <a:prstGeom prst="rect">
            <a:avLst/>
          </a:prstGeom>
          <a:solidFill>
            <a:schemeClr val="accent4">
              <a:lumMod val="50000"/>
            </a:schemeClr>
          </a:solidFill>
        </p:spPr>
        <p:txBody>
          <a:bodyPr wrap="square" rtlCol="0">
            <a:spAutoFit/>
          </a:bodyPr>
          <a:lstStyle/>
          <a:p>
            <a:r>
              <a:rPr lang="en-US" sz="1200" b="1" dirty="0">
                <a:solidFill>
                  <a:schemeClr val="bg1"/>
                </a:solidFill>
                <a:latin typeface="Franklin Gothic Medium"/>
                <a:cs typeface="Franklin Gothic Medium"/>
              </a:rPr>
              <a:t>Form 8962</a:t>
            </a:r>
          </a:p>
        </p:txBody>
      </p:sp>
      <p:pic>
        <p:nvPicPr>
          <p:cNvPr id="5" name="Picture 4">
            <a:extLst>
              <a:ext uri="{FF2B5EF4-FFF2-40B4-BE49-F238E27FC236}">
                <a16:creationId xmlns:a16="http://schemas.microsoft.com/office/drawing/2014/main" id="{EF7949B9-AC65-4AA1-874C-BFA203665436}"/>
              </a:ext>
            </a:extLst>
          </p:cNvPr>
          <p:cNvPicPr>
            <a:picLocks noChangeAspect="1"/>
          </p:cNvPicPr>
          <p:nvPr/>
        </p:nvPicPr>
        <p:blipFill>
          <a:blip r:embed="rId2"/>
          <a:stretch>
            <a:fillRect/>
          </a:stretch>
        </p:blipFill>
        <p:spPr>
          <a:xfrm>
            <a:off x="929730" y="3089637"/>
            <a:ext cx="7315200" cy="1635760"/>
          </a:xfrm>
          <a:prstGeom prst="rect">
            <a:avLst/>
          </a:prstGeom>
        </p:spPr>
      </p:pic>
      <p:sp>
        <p:nvSpPr>
          <p:cNvPr id="10" name="Rectangle 9">
            <a:extLst>
              <a:ext uri="{FF2B5EF4-FFF2-40B4-BE49-F238E27FC236}">
                <a16:creationId xmlns:a16="http://schemas.microsoft.com/office/drawing/2014/main" id="{4F069BE4-139F-4DCD-929D-0CF5EE25B293}"/>
              </a:ext>
            </a:extLst>
          </p:cNvPr>
          <p:cNvSpPr/>
          <p:nvPr/>
        </p:nvSpPr>
        <p:spPr>
          <a:xfrm>
            <a:off x="7228405" y="4227284"/>
            <a:ext cx="1026884" cy="19103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A99A2A-3059-422B-B381-939905AE9D65}"/>
              </a:ext>
            </a:extLst>
          </p:cNvPr>
          <p:cNvSpPr/>
          <p:nvPr/>
        </p:nvSpPr>
        <p:spPr>
          <a:xfrm>
            <a:off x="929730" y="3089636"/>
            <a:ext cx="7335918" cy="1635761"/>
          </a:xfrm>
          <a:prstGeom prst="rect">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2E60287-11B5-453F-89DB-BC917904C3B8}"/>
              </a:ext>
            </a:extLst>
          </p:cNvPr>
          <p:cNvPicPr>
            <a:picLocks noChangeAspect="1"/>
          </p:cNvPicPr>
          <p:nvPr/>
        </p:nvPicPr>
        <p:blipFill>
          <a:blip r:embed="rId3"/>
          <a:stretch>
            <a:fillRect/>
          </a:stretch>
        </p:blipFill>
        <p:spPr>
          <a:xfrm>
            <a:off x="2432631" y="767252"/>
            <a:ext cx="4278738" cy="2184072"/>
          </a:xfrm>
          <a:prstGeom prst="rect">
            <a:avLst/>
          </a:prstGeom>
        </p:spPr>
      </p:pic>
    </p:spTree>
    <p:extLst>
      <p:ext uri="{BB962C8B-B14F-4D97-AF65-F5344CB8AC3E}">
        <p14:creationId xmlns:p14="http://schemas.microsoft.com/office/powerpoint/2010/main" val="214084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Below 100% FPL</a:t>
            </a:r>
          </a:p>
        </p:txBody>
      </p:sp>
      <p:sp>
        <p:nvSpPr>
          <p:cNvPr id="3" name="Content Placeholder 2"/>
          <p:cNvSpPr>
            <a:spLocks noGrp="1"/>
          </p:cNvSpPr>
          <p:nvPr>
            <p:ph idx="1"/>
          </p:nvPr>
        </p:nvSpPr>
        <p:spPr>
          <a:xfrm>
            <a:off x="506026" y="3424000"/>
            <a:ext cx="8229600" cy="294606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Franklin Gothic Medium" charset="0"/>
                <a:ea typeface="Franklin Gothic Medium" charset="0"/>
                <a:cs typeface="Franklin Gothic Medium" charset="0"/>
              </a:rPr>
              <a:t>NO triggers repayment for people with income below 100% FPL</a:t>
            </a:r>
            <a:endParaRPr lang="en-US" sz="1800" dirty="0"/>
          </a:p>
          <a:p>
            <a:pPr defTabSz="914400">
              <a:spcBef>
                <a:spcPts val="1200"/>
              </a:spcBef>
              <a:buClr>
                <a:schemeClr val="bg1">
                  <a:lumMod val="50000"/>
                </a:schemeClr>
              </a:buClr>
              <a:defRPr/>
            </a:pPr>
            <a:r>
              <a:rPr lang="en-US" sz="1600" dirty="0">
                <a:solidFill>
                  <a:srgbClr val="FF0000"/>
                </a:solidFill>
                <a:latin typeface="Franklin Gothic Medium" panose="020B0603020102020204" pitchFamily="34" charset="0"/>
              </a:rPr>
              <a:t>TaxSlayer defaults to NO</a:t>
            </a:r>
            <a:r>
              <a:rPr lang="en-US" sz="1600" dirty="0"/>
              <a:t>. This is the </a:t>
            </a:r>
            <a:r>
              <a:rPr lang="en-US" sz="1600" dirty="0">
                <a:latin typeface="Franklin Gothic Medium" panose="020B0603020102020204" pitchFamily="34" charset="0"/>
              </a:rPr>
              <a:t>wrong answer</a:t>
            </a:r>
            <a:r>
              <a:rPr lang="en-US" sz="1600" dirty="0"/>
              <a:t> for most clients! </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p>
          <a:p>
            <a:pPr marL="0" indent="0" defTabSz="914400">
              <a:spcBef>
                <a:spcPts val="0"/>
              </a:spcBef>
              <a:buClrTx/>
              <a:buNone/>
            </a:pPr>
            <a:r>
              <a:rPr lang="en-US" sz="1800" dirty="0">
                <a:latin typeface="Franklin Gothic Medium" charset="0"/>
                <a:ea typeface="Franklin Gothic Medium" charset="0"/>
                <a:cs typeface="Franklin Gothic Medium" charset="0"/>
              </a:rPr>
              <a:t>YES applies to most people</a:t>
            </a:r>
          </a:p>
          <a:p>
            <a:pPr defTabSz="914400">
              <a:spcBef>
                <a:spcPts val="1200"/>
              </a:spcBef>
              <a:buClr>
                <a:schemeClr val="bg1">
                  <a:lumMod val="50000"/>
                </a:schemeClr>
              </a:buClr>
            </a:pPr>
            <a:r>
              <a:rPr lang="en-US" sz="1600" dirty="0"/>
              <a:t>Taxpayers fall into the noted exceptions if:</a:t>
            </a:r>
          </a:p>
          <a:p>
            <a:pPr lvl="1" defTabSz="914400">
              <a:spcBef>
                <a:spcPts val="1200"/>
              </a:spcBef>
            </a:pPr>
            <a:r>
              <a:rPr lang="en-US" sz="1600" dirty="0"/>
              <a:t>At application, the taxpayer projected having income above 100% FPL and received APTC on that basis, </a:t>
            </a:r>
            <a:r>
              <a:rPr lang="en-US" sz="1600" u="sng" dirty="0"/>
              <a:t>or</a:t>
            </a:r>
            <a:r>
              <a:rPr lang="en-US" sz="1600" dirty="0"/>
              <a:t> </a:t>
            </a:r>
          </a:p>
          <a:p>
            <a:pPr lvl="1" defTabSz="914400">
              <a:spcBef>
                <a:spcPts val="600"/>
              </a:spcBef>
            </a:pPr>
            <a:r>
              <a:rPr lang="en-US" sz="1600" dirty="0"/>
              <a:t>The person is a lawfully present immigrant who is ineligible for Medicaid due to immigration status. </a:t>
            </a:r>
          </a:p>
          <a:p>
            <a:pPr lvl="1" defTabSz="914400">
              <a:spcBef>
                <a:spcPts val="0"/>
              </a:spcBef>
              <a:buClrTx/>
            </a:pPr>
            <a:endParaRPr lang="en-US" sz="16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11</a:t>
            </a:fld>
            <a:endParaRPr lang="en-US" dirty="0"/>
          </a:p>
        </p:txBody>
      </p:sp>
      <p:sp>
        <p:nvSpPr>
          <p:cNvPr id="7" name="Content Placeholder 2"/>
          <p:cNvSpPr txBox="1">
            <a:spLocks/>
          </p:cNvSpPr>
          <p:nvPr/>
        </p:nvSpPr>
        <p:spPr>
          <a:xfrm>
            <a:off x="506026" y="2533465"/>
            <a:ext cx="8229600" cy="745371"/>
          </a:xfrm>
          <a:prstGeom prst="rect">
            <a:avLst/>
          </a:prstGeom>
          <a:solidFill>
            <a:schemeClr val="accent3">
              <a:lumMod val="20000"/>
              <a:lumOff val="80000"/>
            </a:schemeClr>
          </a:solidFill>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dirty="0">
                <a:latin typeface="Franklin Gothic Medium" panose="020B0603020102020204" pitchFamily="34" charset="0"/>
              </a:rPr>
              <a:t>Rule: </a:t>
            </a:r>
            <a:r>
              <a:rPr lang="en-US" sz="1800" dirty="0"/>
              <a:t> A person with income under 100% FPL can claim the PTC if they were enrolled in marketplace coverage and received APTC.</a:t>
            </a:r>
          </a:p>
        </p:txBody>
      </p:sp>
      <p:cxnSp>
        <p:nvCxnSpPr>
          <p:cNvPr id="8" name="Straight Connector 7">
            <a:extLst>
              <a:ext uri="{FF2B5EF4-FFF2-40B4-BE49-F238E27FC236}">
                <a16:creationId xmlns:a16="http://schemas.microsoft.com/office/drawing/2014/main" id="{E86B005D-C25D-414D-9973-1B47262EB478}"/>
              </a:ext>
            </a:extLst>
          </p:cNvPr>
          <p:cNvCxnSpPr/>
          <p:nvPr/>
        </p:nvCxnSpPr>
        <p:spPr>
          <a:xfrm>
            <a:off x="547614" y="3798342"/>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86B005D-C25D-414D-9973-1B47262EB478}"/>
              </a:ext>
            </a:extLst>
          </p:cNvPr>
          <p:cNvCxnSpPr/>
          <p:nvPr/>
        </p:nvCxnSpPr>
        <p:spPr>
          <a:xfrm>
            <a:off x="548640" y="4734960"/>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BF470AC1-8ED9-4059-97E4-6DE9576F4F81}"/>
              </a:ext>
            </a:extLst>
          </p:cNvPr>
          <p:cNvPicPr>
            <a:picLocks noChangeAspect="1"/>
          </p:cNvPicPr>
          <p:nvPr/>
        </p:nvPicPr>
        <p:blipFill>
          <a:blip r:embed="rId2"/>
          <a:stretch>
            <a:fillRect/>
          </a:stretch>
        </p:blipFill>
        <p:spPr>
          <a:xfrm>
            <a:off x="2147788" y="907645"/>
            <a:ext cx="4848424" cy="1480656"/>
          </a:xfrm>
          <a:prstGeom prst="rect">
            <a:avLst/>
          </a:prstGeom>
        </p:spPr>
      </p:pic>
    </p:spTree>
    <p:extLst>
      <p:ext uri="{BB962C8B-B14F-4D97-AF65-F5344CB8AC3E}">
        <p14:creationId xmlns:p14="http://schemas.microsoft.com/office/powerpoint/2010/main" val="64680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63A3-FB15-451E-84DA-748942D05E11}"/>
              </a:ext>
            </a:extLst>
          </p:cNvPr>
          <p:cNvSpPr>
            <a:spLocks noGrp="1"/>
          </p:cNvSpPr>
          <p:nvPr>
            <p:ph type="title"/>
          </p:nvPr>
        </p:nvSpPr>
        <p:spPr/>
        <p:txBody>
          <a:bodyPr/>
          <a:lstStyle/>
          <a:p>
            <a:r>
              <a:rPr lang="en-US" dirty="0"/>
              <a:t>Income Below 100% FPL</a:t>
            </a:r>
          </a:p>
        </p:txBody>
      </p:sp>
      <p:sp>
        <p:nvSpPr>
          <p:cNvPr id="3" name="Content Placeholder 2">
            <a:extLst>
              <a:ext uri="{FF2B5EF4-FFF2-40B4-BE49-F238E27FC236}">
                <a16:creationId xmlns:a16="http://schemas.microsoft.com/office/drawing/2014/main" id="{B4794F65-3ACE-4134-BCC0-18FE7C633AE6}"/>
              </a:ext>
            </a:extLst>
          </p:cNvPr>
          <p:cNvSpPr>
            <a:spLocks noGrp="1"/>
          </p:cNvSpPr>
          <p:nvPr>
            <p:ph idx="1"/>
          </p:nvPr>
        </p:nvSpPr>
        <p:spPr>
          <a:xfrm>
            <a:off x="5301984" y="955964"/>
            <a:ext cx="3292350" cy="4865716"/>
          </a:xfrm>
        </p:spPr>
        <p:txBody>
          <a:bodyPr/>
          <a:lstStyle/>
          <a:p>
            <a:r>
              <a:rPr lang="en-US" dirty="0"/>
              <a:t>Double-check this question if a person with income below 100% FPL has </a:t>
            </a:r>
            <a:r>
              <a:rPr lang="en-US" i="1" dirty="0"/>
              <a:t>any</a:t>
            </a:r>
            <a:r>
              <a:rPr lang="en-US" dirty="0"/>
              <a:t> repayment.</a:t>
            </a:r>
          </a:p>
        </p:txBody>
      </p:sp>
      <p:sp>
        <p:nvSpPr>
          <p:cNvPr id="4" name="Slide Number Placeholder 3">
            <a:extLst>
              <a:ext uri="{FF2B5EF4-FFF2-40B4-BE49-F238E27FC236}">
                <a16:creationId xmlns:a16="http://schemas.microsoft.com/office/drawing/2014/main" id="{04343726-5458-4CDF-91EA-210280721D61}"/>
              </a:ext>
            </a:extLst>
          </p:cNvPr>
          <p:cNvSpPr>
            <a:spLocks noGrp="1"/>
          </p:cNvSpPr>
          <p:nvPr>
            <p:ph type="sldNum" sz="quarter" idx="12"/>
          </p:nvPr>
        </p:nvSpPr>
        <p:spPr/>
        <p:txBody>
          <a:bodyPr/>
          <a:lstStyle/>
          <a:p>
            <a:pPr algn="r"/>
            <a:fld id="{7FFE15FC-A8B6-4718-BABB-4F5309630F6C}" type="slidenum">
              <a:rPr lang="en-US" smtClean="0"/>
              <a:pPr algn="r"/>
              <a:t>12</a:t>
            </a:fld>
            <a:endParaRPr lang="en-US" dirty="0"/>
          </a:p>
        </p:txBody>
      </p:sp>
      <p:pic>
        <p:nvPicPr>
          <p:cNvPr id="5" name="Picture 4">
            <a:extLst>
              <a:ext uri="{FF2B5EF4-FFF2-40B4-BE49-F238E27FC236}">
                <a16:creationId xmlns:a16="http://schemas.microsoft.com/office/drawing/2014/main" id="{27848B16-1287-4E68-BBC6-7066B9D444A9}"/>
              </a:ext>
            </a:extLst>
          </p:cNvPr>
          <p:cNvPicPr>
            <a:picLocks noChangeAspect="1"/>
          </p:cNvPicPr>
          <p:nvPr/>
        </p:nvPicPr>
        <p:blipFill>
          <a:blip r:embed="rId2"/>
          <a:stretch>
            <a:fillRect/>
          </a:stretch>
        </p:blipFill>
        <p:spPr>
          <a:xfrm>
            <a:off x="396587" y="782014"/>
            <a:ext cx="4504720" cy="5442054"/>
          </a:xfrm>
          <a:prstGeom prst="rect">
            <a:avLst/>
          </a:prstGeom>
          <a:ln>
            <a:solidFill>
              <a:schemeClr val="bg1">
                <a:lumMod val="85000"/>
              </a:schemeClr>
            </a:solidFill>
          </a:ln>
        </p:spPr>
      </p:pic>
      <p:sp>
        <p:nvSpPr>
          <p:cNvPr id="6" name="Rectangle 5">
            <a:extLst>
              <a:ext uri="{FF2B5EF4-FFF2-40B4-BE49-F238E27FC236}">
                <a16:creationId xmlns:a16="http://schemas.microsoft.com/office/drawing/2014/main" id="{0399044B-E845-4833-9214-D0B4245D203A}"/>
              </a:ext>
            </a:extLst>
          </p:cNvPr>
          <p:cNvSpPr/>
          <p:nvPr/>
        </p:nvSpPr>
        <p:spPr>
          <a:xfrm>
            <a:off x="696976" y="2205318"/>
            <a:ext cx="3944179" cy="43799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C9D4F2E-6E94-4C16-8A25-08BC2F95A959}"/>
              </a:ext>
            </a:extLst>
          </p:cNvPr>
          <p:cNvSpPr/>
          <p:nvPr/>
        </p:nvSpPr>
        <p:spPr>
          <a:xfrm>
            <a:off x="1175658" y="3703704"/>
            <a:ext cx="3465497" cy="9989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124A68-05C7-4FC4-B8A3-A6CDA223FD88}"/>
              </a:ext>
            </a:extLst>
          </p:cNvPr>
          <p:cNvSpPr/>
          <p:nvPr/>
        </p:nvSpPr>
        <p:spPr>
          <a:xfrm>
            <a:off x="4095590" y="5728191"/>
            <a:ext cx="568617" cy="363163"/>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54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Form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pic>
        <p:nvPicPr>
          <p:cNvPr id="6" name="Picture 5">
            <a:extLst>
              <a:ext uri="{FF2B5EF4-FFF2-40B4-BE49-F238E27FC236}">
                <a16:creationId xmlns:a16="http://schemas.microsoft.com/office/drawing/2014/main" id="{F7E87DE1-DA42-4E6E-9CBA-C29B82A54D9D}"/>
              </a:ext>
            </a:extLst>
          </p:cNvPr>
          <p:cNvPicPr>
            <a:picLocks noChangeAspect="1"/>
          </p:cNvPicPr>
          <p:nvPr/>
        </p:nvPicPr>
        <p:blipFill>
          <a:blip r:embed="rId2"/>
          <a:stretch>
            <a:fillRect/>
          </a:stretch>
        </p:blipFill>
        <p:spPr>
          <a:xfrm>
            <a:off x="223430" y="769771"/>
            <a:ext cx="4986346" cy="3637255"/>
          </a:xfrm>
          <a:prstGeom prst="rect">
            <a:avLst/>
          </a:prstGeom>
        </p:spPr>
      </p:pic>
      <p:pic>
        <p:nvPicPr>
          <p:cNvPr id="7" name="Picture 6">
            <a:extLst>
              <a:ext uri="{FF2B5EF4-FFF2-40B4-BE49-F238E27FC236}">
                <a16:creationId xmlns:a16="http://schemas.microsoft.com/office/drawing/2014/main" id="{F17FFC67-F657-4DD8-8E9D-614A10D1ED05}"/>
              </a:ext>
            </a:extLst>
          </p:cNvPr>
          <p:cNvPicPr>
            <a:picLocks noChangeAspect="1"/>
          </p:cNvPicPr>
          <p:nvPr/>
        </p:nvPicPr>
        <p:blipFill>
          <a:blip r:embed="rId3"/>
          <a:stretch>
            <a:fillRect/>
          </a:stretch>
        </p:blipFill>
        <p:spPr>
          <a:xfrm>
            <a:off x="3593667" y="3329107"/>
            <a:ext cx="5464929" cy="3064569"/>
          </a:xfrm>
          <a:prstGeom prst="rect">
            <a:avLst/>
          </a:prstGeom>
        </p:spPr>
      </p:pic>
    </p:spTree>
    <p:extLst>
      <p:ext uri="{BB962C8B-B14F-4D97-AF65-F5344CB8AC3E}">
        <p14:creationId xmlns:p14="http://schemas.microsoft.com/office/powerpoint/2010/main" val="20382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Dependent MAGI</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14</a:t>
            </a:fld>
            <a:endParaRPr lang="en-US" dirty="0"/>
          </a:p>
        </p:txBody>
      </p:sp>
      <p:sp>
        <p:nvSpPr>
          <p:cNvPr id="7" name="TextBox 6"/>
          <p:cNvSpPr txBox="1"/>
          <p:nvPr/>
        </p:nvSpPr>
        <p:spPr>
          <a:xfrm>
            <a:off x="5893000" y="1314032"/>
            <a:ext cx="2843561" cy="1754326"/>
          </a:xfrm>
          <a:prstGeom prst="rect">
            <a:avLst/>
          </a:prstGeom>
          <a:solidFill>
            <a:schemeClr val="accent3">
              <a:lumMod val="20000"/>
              <a:lumOff val="80000"/>
            </a:schemeClr>
          </a:solidFill>
          <a:ln w="28575">
            <a:solidFill>
              <a:schemeClr val="accent4"/>
            </a:solidFill>
          </a:ln>
        </p:spPr>
        <p:txBody>
          <a:bodyPr wrap="square" rtlCol="0">
            <a:spAutoFit/>
          </a:bodyPr>
          <a:lstStyle/>
          <a:p>
            <a:r>
              <a:rPr lang="en-US" b="1" dirty="0">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The higher dependent filing threshold means very few dependents have a tax filing requirement so this screen should almost always be blank. </a:t>
            </a:r>
          </a:p>
        </p:txBody>
      </p:sp>
      <p:graphicFrame>
        <p:nvGraphicFramePr>
          <p:cNvPr id="3" name="Table 2">
            <a:extLst>
              <a:ext uri="{FF2B5EF4-FFF2-40B4-BE49-F238E27FC236}">
                <a16:creationId xmlns:a16="http://schemas.microsoft.com/office/drawing/2014/main" id="{DC827920-285A-4CC5-8382-5F5A93CC0F95}"/>
              </a:ext>
            </a:extLst>
          </p:cNvPr>
          <p:cNvGraphicFramePr>
            <a:graphicFrameLocks noGrp="1"/>
          </p:cNvGraphicFramePr>
          <p:nvPr>
            <p:extLst>
              <p:ext uri="{D42A27DB-BD31-4B8C-83A1-F6EECF244321}">
                <p14:modId xmlns:p14="http://schemas.microsoft.com/office/powerpoint/2010/main" val="326895703"/>
              </p:ext>
            </p:extLst>
          </p:nvPr>
        </p:nvGraphicFramePr>
        <p:xfrm>
          <a:off x="959223" y="4655871"/>
          <a:ext cx="7225554" cy="1615440"/>
        </p:xfrm>
        <a:graphic>
          <a:graphicData uri="http://schemas.openxmlformats.org/drawingml/2006/table">
            <a:tbl>
              <a:tblPr firstRow="1" bandRow="1">
                <a:tableStyleId>{616DA210-FB5B-4158-B5E0-FEB733F419BA}</a:tableStyleId>
              </a:tblPr>
              <a:tblGrid>
                <a:gridCol w="2408518">
                  <a:extLst>
                    <a:ext uri="{9D8B030D-6E8A-4147-A177-3AD203B41FA5}">
                      <a16:colId xmlns:a16="http://schemas.microsoft.com/office/drawing/2014/main" val="4262459920"/>
                    </a:ext>
                  </a:extLst>
                </a:gridCol>
                <a:gridCol w="2154518">
                  <a:extLst>
                    <a:ext uri="{9D8B030D-6E8A-4147-A177-3AD203B41FA5}">
                      <a16:colId xmlns:a16="http://schemas.microsoft.com/office/drawing/2014/main" val="1601181653"/>
                    </a:ext>
                  </a:extLst>
                </a:gridCol>
                <a:gridCol w="941294">
                  <a:extLst>
                    <a:ext uri="{9D8B030D-6E8A-4147-A177-3AD203B41FA5}">
                      <a16:colId xmlns:a16="http://schemas.microsoft.com/office/drawing/2014/main" val="2861311011"/>
                    </a:ext>
                  </a:extLst>
                </a:gridCol>
                <a:gridCol w="1721224">
                  <a:extLst>
                    <a:ext uri="{9D8B030D-6E8A-4147-A177-3AD203B41FA5}">
                      <a16:colId xmlns:a16="http://schemas.microsoft.com/office/drawing/2014/main" val="4189008572"/>
                    </a:ext>
                  </a:extLst>
                </a:gridCol>
              </a:tblGrid>
              <a:tr h="134189">
                <a:tc gridSpan="4">
                  <a:txBody>
                    <a:bodyPr/>
                    <a:lstStyle/>
                    <a:p>
                      <a:pPr algn="ctr"/>
                      <a:r>
                        <a:rPr lang="en-US" sz="1200" dirty="0">
                          <a:solidFill>
                            <a:schemeClr val="bg1"/>
                          </a:solidFill>
                        </a:rPr>
                        <a:t>Tax Dependent Filing Requirement (2019)</a:t>
                      </a:r>
                      <a:endParaRPr lang="en-US" sz="1200" b="1" dirty="0">
                        <a:solidFill>
                          <a:schemeClr val="bg1"/>
                        </a:solidFill>
                        <a:latin typeface="Calibri" panose="020F0502020204030204" pitchFamily="34" charset="0"/>
                        <a:cs typeface="Calibri" panose="020F0502020204030204" pitchFamily="34" charset="0"/>
                      </a:endParaRPr>
                    </a:p>
                  </a:txBody>
                  <a:tcPr anchor="ctr">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072685"/>
                  </a:ext>
                </a:extLst>
              </a:tr>
              <a:tr h="0">
                <a:tc gridSpan="4">
                  <a:txBody>
                    <a:bodyPr/>
                    <a:lstStyle/>
                    <a:p>
                      <a:pPr algn="ctr"/>
                      <a:r>
                        <a:rPr lang="en-US" sz="1400" dirty="0"/>
                        <a:t>A single dependent under age 65 has a tax filing requirement if any of the following are true:</a:t>
                      </a:r>
                      <a:endParaRPr lang="en-US" sz="1400" b="0" dirty="0">
                        <a:solidFill>
                          <a:schemeClr val="tx1"/>
                        </a:solidFill>
                        <a:latin typeface="Calibri" panose="020F0502020204030204" pitchFamily="34" charset="0"/>
                        <a:cs typeface="Calibri" panose="020F0502020204030204" pitchFamily="34" charset="0"/>
                      </a:endParaRPr>
                    </a:p>
                  </a:txBody>
                  <a:tcPr anchor="ctr">
                    <a:lnB w="6350"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247896594"/>
                  </a:ext>
                </a:extLst>
              </a:tr>
              <a:tr h="178490">
                <a:tc>
                  <a:txBody>
                    <a:bodyPr/>
                    <a:lstStyle/>
                    <a:p>
                      <a:r>
                        <a:rPr lang="en-US" sz="1400" dirty="0"/>
                        <a:t>Unearned income is more than: </a:t>
                      </a:r>
                      <a:endParaRPr lang="en-US" sz="1400" dirty="0">
                        <a:solidFill>
                          <a:schemeClr val="tx1"/>
                        </a:solidFill>
                        <a:latin typeface="Calibri Light" panose="020F0302020204030204" pitchFamily="34" charset="0"/>
                        <a:cs typeface="Calibri Light" panose="020F0302020204030204" pitchFamily="34" charset="0"/>
                      </a:endParaRPr>
                    </a:p>
                  </a:txBody>
                  <a:tcP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sz="1400" dirty="0"/>
                        <a:t>Earned income is more </a:t>
                      </a:r>
                    </a:p>
                    <a:p>
                      <a:r>
                        <a:rPr lang="en-US" sz="1400" dirty="0"/>
                        <a:t>than:</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gridSpan="2">
                  <a:txBody>
                    <a:bodyPr/>
                    <a:lstStyle/>
                    <a:p>
                      <a:r>
                        <a:rPr lang="en-US" sz="1400"/>
                        <a:t>Taxable gross income is more than the larger of: </a:t>
                      </a:r>
                      <a:endParaRPr lang="en-US" sz="1400" b="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90414812"/>
                  </a:ext>
                </a:extLst>
              </a:tr>
              <a:tr h="416740">
                <a:tc>
                  <a:txBody>
                    <a:bodyPr/>
                    <a:lstStyle/>
                    <a:p>
                      <a:r>
                        <a:rPr lang="en-US" sz="1400" dirty="0"/>
                        <a:t>$1,100</a:t>
                      </a:r>
                      <a:endParaRPr lang="en-US" sz="1400" dirty="0">
                        <a:solidFill>
                          <a:schemeClr val="tx1"/>
                        </a:solidFill>
                        <a:latin typeface="Calibri Light" panose="020F0302020204030204" pitchFamily="34" charset="0"/>
                        <a:cs typeface="Calibri Light" panose="020F0302020204030204" pitchFamily="34" charset="0"/>
                      </a:endParaRPr>
                    </a:p>
                  </a:txBody>
                  <a:tcP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$12,200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$1,100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Earned income (up to $11,850) + $350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solidFill>
                      <a:schemeClr val="bg1">
                        <a:lumMod val="75000"/>
                        <a:alpha val="20000"/>
                      </a:schemeClr>
                    </a:solidFill>
                  </a:tcPr>
                </a:tc>
                <a:extLst>
                  <a:ext uri="{0D108BD9-81ED-4DB2-BD59-A6C34878D82A}">
                    <a16:rowId xmlns:a16="http://schemas.microsoft.com/office/drawing/2014/main" val="4279832065"/>
                  </a:ext>
                </a:extLst>
              </a:tr>
            </a:tbl>
          </a:graphicData>
        </a:graphic>
      </p:graphicFrame>
      <p:pic>
        <p:nvPicPr>
          <p:cNvPr id="5" name="Picture 4">
            <a:extLst>
              <a:ext uri="{FF2B5EF4-FFF2-40B4-BE49-F238E27FC236}">
                <a16:creationId xmlns:a16="http://schemas.microsoft.com/office/drawing/2014/main" id="{67416515-34A4-4487-9D06-B173E069BC6F}"/>
              </a:ext>
            </a:extLst>
          </p:cNvPr>
          <p:cNvPicPr>
            <a:picLocks noChangeAspect="1"/>
          </p:cNvPicPr>
          <p:nvPr/>
        </p:nvPicPr>
        <p:blipFill>
          <a:blip r:embed="rId2"/>
          <a:stretch>
            <a:fillRect/>
          </a:stretch>
        </p:blipFill>
        <p:spPr>
          <a:xfrm>
            <a:off x="484270" y="803880"/>
            <a:ext cx="5009814" cy="3684347"/>
          </a:xfrm>
          <a:prstGeom prst="rect">
            <a:avLst/>
          </a:prstGeom>
        </p:spPr>
      </p:pic>
    </p:spTree>
    <p:extLst>
      <p:ext uri="{BB962C8B-B14F-4D97-AF65-F5344CB8AC3E}">
        <p14:creationId xmlns:p14="http://schemas.microsoft.com/office/powerpoint/2010/main" val="731501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Form 1095-A Issues</a:t>
            </a:r>
          </a:p>
        </p:txBody>
      </p:sp>
    </p:spTree>
    <p:extLst>
      <p:ext uri="{BB962C8B-B14F-4D97-AF65-F5344CB8AC3E}">
        <p14:creationId xmlns:p14="http://schemas.microsoft.com/office/powerpoint/2010/main" val="125335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Franklin Gothic Medium"/>
                <a:cs typeface="Franklin Gothic Medium"/>
              </a:rPr>
              <a:t>Issue: I thought I would file jointly but I’m MFS</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16</a:t>
            </a:fld>
            <a:endParaRPr lang="en-US" dirty="0"/>
          </a:p>
        </p:txBody>
      </p:sp>
      <p:sp>
        <p:nvSpPr>
          <p:cNvPr id="15" name="TextBox 14"/>
          <p:cNvSpPr txBox="1"/>
          <p:nvPr/>
        </p:nvSpPr>
        <p:spPr>
          <a:xfrm>
            <a:off x="335450" y="822648"/>
            <a:ext cx="8488935" cy="5186035"/>
          </a:xfrm>
          <a:prstGeom prst="rect">
            <a:avLst/>
          </a:prstGeom>
          <a:noFill/>
        </p:spPr>
        <p:txBody>
          <a:bodyPr wrap="square" rtlCol="0">
            <a:spAutoFit/>
          </a:bodyPr>
          <a:lstStyle/>
          <a:p>
            <a:pPr>
              <a:spcBef>
                <a:spcPts val="1800"/>
              </a:spcBef>
              <a:buClr>
                <a:schemeClr val="bg1">
                  <a:lumMod val="50000"/>
                </a:schemeClr>
              </a:buClr>
            </a:pPr>
            <a:r>
              <a:rPr lang="en-US" dirty="0">
                <a:latin typeface="Franklin Gothic Medium" charset="0"/>
              </a:rPr>
              <a:t>Rule</a:t>
            </a:r>
            <a:r>
              <a:rPr lang="en-US" dirty="0">
                <a:latin typeface="Franklin Gothic Book" panose="020B0503020102020204" pitchFamily="34" charset="0"/>
              </a:rPr>
              <a:t>: In general, a taxpayer cannot claim PTC if Married Filing Separately.</a:t>
            </a:r>
          </a:p>
          <a:p>
            <a:pPr>
              <a:spcBef>
                <a:spcPts val="1800"/>
              </a:spcBef>
              <a:buClr>
                <a:schemeClr val="bg1">
                  <a:lumMod val="50000"/>
                </a:schemeClr>
              </a:buClr>
            </a:pPr>
            <a:r>
              <a:rPr lang="en-US" dirty="0">
                <a:latin typeface="Franklin Gothic Medium" panose="020B0603020102020204" pitchFamily="34" charset="0"/>
              </a:rPr>
              <a:t>Two exceptions</a:t>
            </a:r>
            <a:r>
              <a:rPr lang="en-US" dirty="0">
                <a:latin typeface="Franklin Gothic Book" panose="020B0503020102020204" pitchFamily="34" charset="0"/>
              </a:rPr>
              <a:t> </a:t>
            </a:r>
          </a:p>
          <a:p>
            <a:pPr>
              <a:buClr>
                <a:schemeClr val="bg1">
                  <a:lumMod val="50000"/>
                </a:schemeClr>
              </a:buClr>
            </a:pPr>
            <a:r>
              <a:rPr lang="en-US" sz="1400" i="1" dirty="0">
                <a:latin typeface="Franklin Gothic Book" panose="020B0503020102020204" pitchFamily="34" charset="0"/>
              </a:rPr>
              <a:t>*Each exception can be used for a maximum of 3 years</a:t>
            </a:r>
            <a:r>
              <a:rPr lang="en-US" dirty="0">
                <a:latin typeface="Franklin Gothic Book" panose="020B0503020102020204" pitchFamily="34" charset="0"/>
              </a:rPr>
              <a:t>                                            </a:t>
            </a:r>
          </a:p>
          <a:p>
            <a:pPr marL="285750" indent="-285750">
              <a:spcBef>
                <a:spcPts val="1800"/>
              </a:spcBef>
              <a:buClr>
                <a:schemeClr val="bg1">
                  <a:lumMod val="50000"/>
                </a:schemeClr>
              </a:buClr>
              <a:buFont typeface="Arial" charset="0"/>
              <a:buChar char="•"/>
            </a:pPr>
            <a:r>
              <a:rPr lang="en-US" sz="1600" b="1" i="1" dirty="0">
                <a:solidFill>
                  <a:prstClr val="black"/>
                </a:solidFill>
                <a:latin typeface="Franklin Gothic Book" panose="020B0503020102020204" pitchFamily="34" charset="0"/>
              </a:rPr>
              <a:t>Domestic abuse</a:t>
            </a:r>
            <a:r>
              <a:rPr lang="en-US" sz="1600" dirty="0">
                <a:solidFill>
                  <a:prstClr val="black"/>
                </a:solidFill>
                <a:latin typeface="Franklin Gothic Book" panose="020B0503020102020204" pitchFamily="34" charset="0"/>
              </a:rPr>
              <a:t>:  The taxpayer lives apart from the spouse and is unable to file a joint return because of domestic abuse</a:t>
            </a:r>
          </a:p>
          <a:p>
            <a:pPr marL="285750" indent="-285750">
              <a:spcBef>
                <a:spcPts val="1800"/>
              </a:spcBef>
              <a:buClr>
                <a:schemeClr val="bg1">
                  <a:lumMod val="50000"/>
                </a:schemeClr>
              </a:buClr>
              <a:buFont typeface="Arial" panose="020B0604020202020204" pitchFamily="34" charset="0"/>
              <a:buChar char="•"/>
            </a:pPr>
            <a:r>
              <a:rPr lang="en-US" sz="1600" b="1" i="1" dirty="0">
                <a:solidFill>
                  <a:prstClr val="black"/>
                </a:solidFill>
                <a:latin typeface="Franklin Gothic Book" panose="020B0503020102020204" pitchFamily="34" charset="0"/>
              </a:rPr>
              <a:t>Abandoned spouse</a:t>
            </a:r>
            <a:r>
              <a:rPr lang="en-US" sz="1600" dirty="0">
                <a:solidFill>
                  <a:prstClr val="black"/>
                </a:solidFill>
                <a:latin typeface="Franklin Gothic Book" panose="020B0503020102020204" pitchFamily="34" charset="0"/>
              </a:rPr>
              <a:t>:  The taxpayer lives apart from the spouse and</a:t>
            </a:r>
            <a:r>
              <a:rPr lang="en-US" sz="1600" i="1" dirty="0">
                <a:solidFill>
                  <a:prstClr val="black"/>
                </a:solidFill>
                <a:latin typeface="Franklin Gothic Book" panose="020B0503020102020204" pitchFamily="34" charset="0"/>
              </a:rPr>
              <a:t> </a:t>
            </a:r>
            <a:r>
              <a:rPr lang="en-US" sz="1600" dirty="0">
                <a:solidFill>
                  <a:prstClr val="black"/>
                </a:solidFill>
                <a:latin typeface="Franklin Gothic Book" panose="020B0503020102020204" pitchFamily="34" charset="0"/>
              </a:rPr>
              <a:t>is unable to locate spouse with reasonable diligence </a:t>
            </a:r>
            <a:endParaRPr lang="en-US" sz="1600" dirty="0">
              <a:latin typeface="Franklin Gothic Book" panose="020B0503020102020204" pitchFamily="34" charset="0"/>
            </a:endParaRPr>
          </a:p>
          <a:p>
            <a:pPr marL="18288">
              <a:spcBef>
                <a:spcPts val="1800"/>
              </a:spcBef>
              <a:buClr>
                <a:schemeClr val="bg1">
                  <a:lumMod val="50000"/>
                </a:schemeClr>
              </a:buClr>
            </a:pPr>
            <a:r>
              <a:rPr lang="en-US" dirty="0">
                <a:latin typeface="Franklin Gothic Book" panose="020B0503020102020204" pitchFamily="34" charset="0"/>
              </a:rPr>
              <a:t> </a:t>
            </a:r>
          </a:p>
          <a:p>
            <a:pPr marL="18288">
              <a:spcBef>
                <a:spcPts val="1800"/>
              </a:spcBef>
              <a:buClr>
                <a:schemeClr val="bg1">
                  <a:lumMod val="50000"/>
                </a:schemeClr>
              </a:buClr>
            </a:pPr>
            <a:endParaRPr lang="en-US" dirty="0">
              <a:latin typeface="Franklin Gothic Medium" panose="020B0603020102020204" pitchFamily="34" charset="0"/>
            </a:endParaRPr>
          </a:p>
          <a:p>
            <a:pPr marL="18288">
              <a:spcBef>
                <a:spcPts val="1800"/>
              </a:spcBef>
              <a:buClr>
                <a:schemeClr val="bg1">
                  <a:lumMod val="50000"/>
                </a:schemeClr>
              </a:buClr>
            </a:pPr>
            <a:endParaRPr lang="en-US" dirty="0">
              <a:latin typeface="Franklin Gothic Medium" panose="020B0603020102020204" pitchFamily="34" charset="0"/>
            </a:endParaRPr>
          </a:p>
          <a:p>
            <a:pPr marL="18288">
              <a:spcBef>
                <a:spcPts val="600"/>
              </a:spcBef>
              <a:buClr>
                <a:schemeClr val="bg1">
                  <a:lumMod val="50000"/>
                </a:schemeClr>
              </a:buClr>
            </a:pPr>
            <a:r>
              <a:rPr lang="en-US" dirty="0">
                <a:latin typeface="Franklin Gothic Medium" panose="020B0603020102020204" pitchFamily="34" charset="0"/>
              </a:rPr>
              <a:t>Safety valve</a:t>
            </a:r>
          </a:p>
          <a:p>
            <a:pPr marL="18288">
              <a:spcBef>
                <a:spcPts val="1200"/>
              </a:spcBef>
              <a:buClr>
                <a:schemeClr val="bg1">
                  <a:lumMod val="50000"/>
                </a:schemeClr>
              </a:buClr>
            </a:pPr>
            <a:r>
              <a:rPr lang="en-US" dirty="0">
                <a:latin typeface="Franklin Gothic Book" panose="020B0503020102020204" pitchFamily="34" charset="0"/>
              </a:rPr>
              <a:t>If the taxpayer is MFS and no exception applies, the taxpayer is still protected by the repayment cap (if income is below 401% FPL.) </a:t>
            </a:r>
          </a:p>
        </p:txBody>
      </p:sp>
      <p:cxnSp>
        <p:nvCxnSpPr>
          <p:cNvPr id="6" name="Straight Connector 5">
            <a:extLst>
              <a:ext uri="{FF2B5EF4-FFF2-40B4-BE49-F238E27FC236}">
                <a16:creationId xmlns:a16="http://schemas.microsoft.com/office/drawing/2014/main" id="{E86B005D-C25D-414D-9973-1B47262EB478}"/>
              </a:ext>
            </a:extLst>
          </p:cNvPr>
          <p:cNvCxnSpPr/>
          <p:nvPr/>
        </p:nvCxnSpPr>
        <p:spPr>
          <a:xfrm>
            <a:off x="424733" y="1986690"/>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86B005D-C25D-414D-9973-1B47262EB478}"/>
              </a:ext>
            </a:extLst>
          </p:cNvPr>
          <p:cNvCxnSpPr/>
          <p:nvPr/>
        </p:nvCxnSpPr>
        <p:spPr>
          <a:xfrm>
            <a:off x="424733" y="5290939"/>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009988C7-0C27-43B6-A141-3A87BA34EE4D}"/>
              </a:ext>
            </a:extLst>
          </p:cNvPr>
          <p:cNvPicPr>
            <a:picLocks noChangeAspect="1"/>
          </p:cNvPicPr>
          <p:nvPr/>
        </p:nvPicPr>
        <p:blipFill>
          <a:blip r:embed="rId2"/>
          <a:stretch>
            <a:fillRect/>
          </a:stretch>
        </p:blipFill>
        <p:spPr>
          <a:xfrm>
            <a:off x="1578366" y="3489551"/>
            <a:ext cx="5494084" cy="1281953"/>
          </a:xfrm>
          <a:prstGeom prst="rect">
            <a:avLst/>
          </a:prstGeom>
          <a:ln>
            <a:solidFill>
              <a:schemeClr val="bg1">
                <a:lumMod val="85000"/>
              </a:schemeClr>
            </a:solidFill>
          </a:ln>
        </p:spPr>
      </p:pic>
    </p:spTree>
    <p:extLst>
      <p:ext uri="{BB962C8B-B14F-4D97-AF65-F5344CB8AC3E}">
        <p14:creationId xmlns:p14="http://schemas.microsoft.com/office/powerpoint/2010/main" val="4089219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MFS with APTC</a:t>
            </a:r>
          </a:p>
        </p:txBody>
      </p:sp>
      <p:sp>
        <p:nvSpPr>
          <p:cNvPr id="3" name="Content Placeholder 2"/>
          <p:cNvSpPr>
            <a:spLocks noGrp="1"/>
          </p:cNvSpPr>
          <p:nvPr>
            <p:ph idx="1"/>
          </p:nvPr>
        </p:nvSpPr>
        <p:spPr>
          <a:xfrm>
            <a:off x="364733" y="872090"/>
            <a:ext cx="8297059" cy="1009027"/>
          </a:xfrm>
          <a:ln>
            <a:noFill/>
          </a:ln>
        </p:spPr>
        <p:style>
          <a:lnRef idx="2">
            <a:schemeClr val="accent4"/>
          </a:lnRef>
          <a:fillRef idx="1">
            <a:schemeClr val="lt1"/>
          </a:fillRef>
          <a:effectRef idx="0">
            <a:schemeClr val="accent4"/>
          </a:effectRef>
          <a:fontRef idx="minor">
            <a:schemeClr val="dk1"/>
          </a:fontRef>
        </p:style>
        <p:txBody>
          <a:bodyPr/>
          <a:lstStyle/>
          <a:p>
            <a:r>
              <a:rPr lang="en-US" sz="1800" dirty="0">
                <a:latin typeface="Franklin Gothic Book"/>
                <a:cs typeface="Franklin Gothic Book"/>
              </a:rPr>
              <a:t>Alma hasn’t seen her husband in over a year. When she applied for health coverage, she said she was single. She was awarded APTC.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17</a:t>
            </a:fld>
            <a:endParaRPr lang="en-US" dirty="0"/>
          </a:p>
        </p:txBody>
      </p:sp>
      <p:sp>
        <p:nvSpPr>
          <p:cNvPr id="6" name="TextBox 5"/>
          <p:cNvSpPr txBox="1"/>
          <p:nvPr/>
        </p:nvSpPr>
        <p:spPr>
          <a:xfrm>
            <a:off x="347432" y="1798661"/>
            <a:ext cx="8314360" cy="2216492"/>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233363" indent="-233363" defTabSz="457200">
              <a:spcBef>
                <a:spcPct val="20000"/>
              </a:spcBef>
              <a:buClr>
                <a:schemeClr val="tx2">
                  <a:lumMod val="60000"/>
                  <a:lumOff val="40000"/>
                </a:schemeClr>
              </a:buClr>
              <a:buFont typeface="Arial"/>
              <a:buChar char="•"/>
              <a:defRPr>
                <a:latin typeface="Franklin Gothic Book"/>
                <a:cs typeface="Franklin Gothic Book"/>
              </a:defRPr>
            </a:lvl1pPr>
            <a:lvl2pPr marL="690563" indent="-233363" defTabSz="457200">
              <a:spcBef>
                <a:spcPct val="20000"/>
              </a:spcBef>
              <a:buClr>
                <a:schemeClr val="tx2">
                  <a:lumMod val="60000"/>
                  <a:lumOff val="40000"/>
                </a:schemeClr>
              </a:buClr>
              <a:buFont typeface="Arial"/>
              <a:buChar char="–"/>
              <a:defRPr sz="2200"/>
            </a:lvl2pPr>
            <a:lvl3pPr marL="1087438" indent="-237744" defTabSz="457200">
              <a:spcBef>
                <a:spcPct val="20000"/>
              </a:spcBef>
              <a:buClr>
                <a:schemeClr val="tx2">
                  <a:lumMod val="60000"/>
                  <a:lumOff val="40000"/>
                </a:schemeClr>
              </a:buClr>
              <a:buFont typeface="Courier New" panose="02070309020205020404" pitchFamily="49" charset="0"/>
              <a:buChar char="o"/>
              <a:defRPr sz="2000"/>
            </a:lvl3pPr>
            <a:lvl4pPr marL="1544638" indent="-173038" defTabSz="457200">
              <a:spcBef>
                <a:spcPct val="20000"/>
              </a:spcBef>
              <a:buClr>
                <a:schemeClr val="tx2">
                  <a:lumMod val="60000"/>
                  <a:lumOff val="40000"/>
                </a:schemeClr>
              </a:buClr>
              <a:buFont typeface="Arial"/>
              <a:buChar char="–"/>
            </a:lvl4pPr>
            <a:lvl5pPr marL="2001838" indent="-173038" defTabSz="457200">
              <a:spcBef>
                <a:spcPct val="20000"/>
              </a:spcBef>
              <a:buClr>
                <a:schemeClr val="tx2">
                  <a:lumMod val="60000"/>
                  <a:lumOff val="40000"/>
                </a:schemeClr>
              </a:buClr>
              <a:buFont typeface="Arial" panose="020B0604020202020204" pitchFamily="34" charset="0"/>
              <a:buChar char="•"/>
              <a:defRPr sz="1600"/>
            </a:lvl5pPr>
            <a:lvl6pPr marL="2514600" indent="-228600" defTabSz="457200">
              <a:spcBef>
                <a:spcPct val="20000"/>
              </a:spcBef>
              <a:buFont typeface="Arial"/>
              <a:buChar char="•"/>
              <a:defRPr sz="2000">
                <a:solidFill>
                  <a:schemeClr val="dk1"/>
                </a:solidFill>
              </a:defRPr>
            </a:lvl6pPr>
            <a:lvl7pPr marL="2971800" indent="-228600" defTabSz="457200">
              <a:spcBef>
                <a:spcPct val="20000"/>
              </a:spcBef>
              <a:buFont typeface="Arial"/>
              <a:buChar char="•"/>
              <a:defRPr sz="2000">
                <a:solidFill>
                  <a:schemeClr val="dk1"/>
                </a:solidFill>
              </a:defRPr>
            </a:lvl7pPr>
            <a:lvl8pPr marL="3429000" indent="-228600" defTabSz="457200">
              <a:spcBef>
                <a:spcPct val="20000"/>
              </a:spcBef>
              <a:buFont typeface="Arial"/>
              <a:buChar char="•"/>
              <a:defRPr sz="2000">
                <a:solidFill>
                  <a:schemeClr val="dk1"/>
                </a:solidFill>
              </a:defRPr>
            </a:lvl8pPr>
            <a:lvl9pPr marL="3886200" indent="-228600" defTabSz="457200">
              <a:spcBef>
                <a:spcPct val="20000"/>
              </a:spcBef>
              <a:buFont typeface="Arial"/>
              <a:buChar char="•"/>
              <a:defRPr sz="2000">
                <a:solidFill>
                  <a:schemeClr val="dk1"/>
                </a:solidFill>
              </a:defRPr>
            </a:lvl9pPr>
          </a:lstStyle>
          <a:p>
            <a:pPr>
              <a:spcBef>
                <a:spcPts val="600"/>
              </a:spcBef>
            </a:pPr>
            <a:r>
              <a:rPr lang="en-US" dirty="0"/>
              <a:t>At tax filing, you inform Alma that her filing status is married filing separately.</a:t>
            </a:r>
          </a:p>
          <a:p>
            <a:pPr>
              <a:spcBef>
                <a:spcPts val="600"/>
              </a:spcBef>
            </a:pPr>
            <a:r>
              <a:rPr lang="en-US" dirty="0"/>
              <a:t>Explain that a person cannot claim PTC if MFS. To avoid repayment, ask if the domestic violence or abandonment exceptions apply.</a:t>
            </a:r>
          </a:p>
          <a:p>
            <a:pPr lvl="1">
              <a:spcBef>
                <a:spcPts val="600"/>
              </a:spcBef>
            </a:pPr>
            <a:r>
              <a:rPr lang="en-US" sz="1600" dirty="0">
                <a:latin typeface="Franklin Gothic Book"/>
                <a:cs typeface="Franklin Gothic Book"/>
              </a:rPr>
              <a:t>Here, abandonment might apply. Has she used due diligence to locate him?</a:t>
            </a:r>
          </a:p>
          <a:p>
            <a:pPr lvl="1">
              <a:spcBef>
                <a:spcPts val="600"/>
              </a:spcBef>
            </a:pPr>
            <a:r>
              <a:rPr lang="en-US" sz="1600" dirty="0">
                <a:latin typeface="Franklin Gothic Book"/>
                <a:cs typeface="Franklin Gothic Book"/>
              </a:rPr>
              <a:t>Alma:  He lives with his new girlfriend in Arlington. I could call him on his cell phone. But I don’t have any interest in filing taxes with him.</a:t>
            </a:r>
          </a:p>
          <a:p>
            <a:pPr>
              <a:spcBef>
                <a:spcPts val="600"/>
              </a:spcBef>
            </a:pPr>
            <a:r>
              <a:rPr lang="en-US" b="1" dirty="0"/>
              <a:t>Exception does not apply.  </a:t>
            </a:r>
            <a:r>
              <a:rPr lang="en-US" dirty="0"/>
              <a:t>Enter 1095-A as it appears. </a:t>
            </a:r>
            <a:r>
              <a:rPr lang="en-US" dirty="0" err="1"/>
              <a:t>TaxSlayer</a:t>
            </a:r>
            <a:r>
              <a:rPr lang="en-US" dirty="0"/>
              <a:t> will trigger payback of the APTC received (up to the repayment cap).</a:t>
            </a:r>
          </a:p>
          <a:p>
            <a:endParaRPr lang="en-US" dirty="0"/>
          </a:p>
        </p:txBody>
      </p:sp>
      <p:grpSp>
        <p:nvGrpSpPr>
          <p:cNvPr id="13" name="Group 12"/>
          <p:cNvGrpSpPr/>
          <p:nvPr/>
        </p:nvGrpSpPr>
        <p:grpSpPr>
          <a:xfrm>
            <a:off x="718943" y="4639063"/>
            <a:ext cx="7571579" cy="1326938"/>
            <a:chOff x="778722" y="4927487"/>
            <a:chExt cx="7571579" cy="1326938"/>
          </a:xfrm>
        </p:grpSpPr>
        <p:pic>
          <p:nvPicPr>
            <p:cNvPr id="10" name="Picture 9"/>
            <p:cNvPicPr>
              <a:picLocks noChangeAspect="1"/>
            </p:cNvPicPr>
            <p:nvPr/>
          </p:nvPicPr>
          <p:blipFill rotWithShape="1">
            <a:blip r:embed="rId2"/>
            <a:srcRect t="2194" b="20741"/>
            <a:stretch/>
          </p:blipFill>
          <p:spPr>
            <a:xfrm>
              <a:off x="778722" y="5194961"/>
              <a:ext cx="7571579" cy="1059464"/>
            </a:xfrm>
            <a:prstGeom prst="rect">
              <a:avLst/>
            </a:prstGeom>
            <a:ln>
              <a:solidFill>
                <a:schemeClr val="bg1">
                  <a:lumMod val="50000"/>
                </a:schemeClr>
              </a:solidFill>
            </a:ln>
          </p:spPr>
        </p:pic>
        <p:sp>
          <p:nvSpPr>
            <p:cNvPr id="12" name="TextBox 11"/>
            <p:cNvSpPr txBox="1"/>
            <p:nvPr/>
          </p:nvSpPr>
          <p:spPr>
            <a:xfrm>
              <a:off x="778722" y="4927487"/>
              <a:ext cx="970644"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grpSp>
      <p:cxnSp>
        <p:nvCxnSpPr>
          <p:cNvPr id="11" name="Straight Connector 10">
            <a:extLst>
              <a:ext uri="{FF2B5EF4-FFF2-40B4-BE49-F238E27FC236}">
                <a16:creationId xmlns:a16="http://schemas.microsoft.com/office/drawing/2014/main" id="{32ECCE26-CD10-4A9D-BEF0-9987B77A8B62}"/>
              </a:ext>
            </a:extLst>
          </p:cNvPr>
          <p:cNvCxnSpPr/>
          <p:nvPr/>
        </p:nvCxnSpPr>
        <p:spPr>
          <a:xfrm>
            <a:off x="364733" y="1629827"/>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2E5F9BE0-D2A5-4717-89AC-69364DB93116}"/>
              </a:ext>
            </a:extLst>
          </p:cNvPr>
          <p:cNvSpPr/>
          <p:nvPr/>
        </p:nvSpPr>
        <p:spPr>
          <a:xfrm>
            <a:off x="7192255" y="5541259"/>
            <a:ext cx="1098267" cy="16797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2105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7C15D25-55B7-4BCD-9E1F-196437A0FF11}"/>
              </a:ext>
            </a:extLst>
          </p:cNvPr>
          <p:cNvGrpSpPr/>
          <p:nvPr/>
        </p:nvGrpSpPr>
        <p:grpSpPr>
          <a:xfrm>
            <a:off x="673381" y="2231038"/>
            <a:ext cx="7797238" cy="3988139"/>
            <a:chOff x="663856" y="2368245"/>
            <a:chExt cx="7797238" cy="3988139"/>
          </a:xfrm>
        </p:grpSpPr>
        <p:sp>
          <p:nvSpPr>
            <p:cNvPr id="11" name="TextBox 10"/>
            <p:cNvSpPr txBox="1"/>
            <p:nvPr/>
          </p:nvSpPr>
          <p:spPr>
            <a:xfrm>
              <a:off x="663856" y="2368245"/>
              <a:ext cx="1086603"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a:t>
              </a:r>
            </a:p>
          </p:txBody>
        </p:sp>
        <p:pic>
          <p:nvPicPr>
            <p:cNvPr id="14" name="Picture 13">
              <a:extLst>
                <a:ext uri="{FF2B5EF4-FFF2-40B4-BE49-F238E27FC236}">
                  <a16:creationId xmlns:a16="http://schemas.microsoft.com/office/drawing/2014/main" id="{9406B35E-93A1-4CCC-9D86-E87451FD1C7B}"/>
                </a:ext>
              </a:extLst>
            </p:cNvPr>
            <p:cNvPicPr>
              <a:picLocks noChangeAspect="1"/>
            </p:cNvPicPr>
            <p:nvPr/>
          </p:nvPicPr>
          <p:blipFill rotWithShape="1">
            <a:blip r:embed="rId2">
              <a:extLst>
                <a:ext uri="{28A0092B-C50C-407E-A947-70E740481C1C}">
                  <a14:useLocalDpi xmlns:a14="http://schemas.microsoft.com/office/drawing/2010/main" val="0"/>
                </a:ext>
              </a:extLst>
            </a:blip>
            <a:srcRect t="49845" b="14063"/>
            <a:stretch/>
          </p:blipFill>
          <p:spPr>
            <a:xfrm>
              <a:off x="682906" y="2614466"/>
              <a:ext cx="7778188" cy="3741918"/>
            </a:xfrm>
            <a:prstGeom prst="rect">
              <a:avLst/>
            </a:prstGeom>
            <a:ln w="19050">
              <a:solidFill>
                <a:schemeClr val="bg1">
                  <a:lumMod val="75000"/>
                </a:schemeClr>
              </a:solidFill>
            </a:ln>
          </p:spPr>
        </p:pic>
      </p:grpSp>
      <p:sp>
        <p:nvSpPr>
          <p:cNvPr id="2" name="Title 1"/>
          <p:cNvSpPr>
            <a:spLocks noGrp="1"/>
          </p:cNvSpPr>
          <p:nvPr>
            <p:ph type="title"/>
          </p:nvPr>
        </p:nvSpPr>
        <p:spPr/>
        <p:txBody>
          <a:bodyPr/>
          <a:lstStyle/>
          <a:p>
            <a:pPr marL="0" indent="0"/>
            <a:r>
              <a:rPr lang="en-US" dirty="0"/>
              <a:t>Issue: Multiple Forms 1095-A</a:t>
            </a:r>
          </a:p>
        </p:txBody>
      </p:sp>
      <p:sp>
        <p:nvSpPr>
          <p:cNvPr id="3" name="Content Placeholder 2"/>
          <p:cNvSpPr>
            <a:spLocks noGrp="1"/>
          </p:cNvSpPr>
          <p:nvPr>
            <p:ph idx="1"/>
          </p:nvPr>
        </p:nvSpPr>
        <p:spPr>
          <a:xfrm>
            <a:off x="424636" y="885603"/>
            <a:ext cx="8229600" cy="1345435"/>
          </a:xfrm>
        </p:spPr>
        <p:txBody>
          <a:bodyPr/>
          <a:lstStyle/>
          <a:p>
            <a:r>
              <a:rPr lang="en-US" sz="1800" dirty="0"/>
              <a:t>Many people have multiple 1095-As. </a:t>
            </a:r>
          </a:p>
          <a:p>
            <a:r>
              <a:rPr lang="en-US" sz="1800" dirty="0"/>
              <a:t>Sometimes it’s because of an actual change in plan selection. Other changes, like a change in income, can also trigger a new form.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18</a:t>
            </a:fld>
            <a:endParaRPr lang="en-US" dirty="0"/>
          </a:p>
        </p:txBody>
      </p:sp>
      <p:sp>
        <p:nvSpPr>
          <p:cNvPr id="12" name="TextBox 11"/>
          <p:cNvSpPr txBox="1"/>
          <p:nvPr/>
        </p:nvSpPr>
        <p:spPr>
          <a:xfrm>
            <a:off x="6289682" y="6470095"/>
            <a:ext cx="2607530" cy="276999"/>
          </a:xfrm>
          <a:prstGeom prst="rect">
            <a:avLst/>
          </a:prstGeom>
          <a:noFill/>
        </p:spPr>
        <p:txBody>
          <a:bodyPr wrap="none" rtlCol="0">
            <a:spAutoFit/>
          </a:bodyPr>
          <a:lstStyle/>
          <a:p>
            <a:r>
              <a:rPr lang="en-US" sz="1200" i="1" dirty="0"/>
              <a:t>See Form 8962 Instructions for details.</a:t>
            </a:r>
          </a:p>
        </p:txBody>
      </p:sp>
      <p:grpSp>
        <p:nvGrpSpPr>
          <p:cNvPr id="19" name="Group 18">
            <a:extLst>
              <a:ext uri="{FF2B5EF4-FFF2-40B4-BE49-F238E27FC236}">
                <a16:creationId xmlns:a16="http://schemas.microsoft.com/office/drawing/2014/main" id="{446A3608-F361-4BFE-904C-E6A6739A3EE7}"/>
              </a:ext>
            </a:extLst>
          </p:cNvPr>
          <p:cNvGrpSpPr/>
          <p:nvPr/>
        </p:nvGrpSpPr>
        <p:grpSpPr>
          <a:xfrm>
            <a:off x="2535733" y="3157191"/>
            <a:ext cx="1608945" cy="1016635"/>
            <a:chOff x="2562628" y="3184086"/>
            <a:chExt cx="1608945" cy="1016635"/>
          </a:xfrm>
        </p:grpSpPr>
        <p:cxnSp>
          <p:nvCxnSpPr>
            <p:cNvPr id="16" name="Straight Arrow Connector 15">
              <a:extLst>
                <a:ext uri="{FF2B5EF4-FFF2-40B4-BE49-F238E27FC236}">
                  <a16:creationId xmlns:a16="http://schemas.microsoft.com/office/drawing/2014/main" id="{C2BDBD2A-3A83-4CBC-BBD8-F5F234475DE8}"/>
                </a:ext>
              </a:extLst>
            </p:cNvPr>
            <p:cNvCxnSpPr>
              <a:cxnSpLocks/>
            </p:cNvCxnSpPr>
            <p:nvPr/>
          </p:nvCxnSpPr>
          <p:spPr>
            <a:xfrm flipV="1">
              <a:off x="3393266" y="3184086"/>
              <a:ext cx="0" cy="271809"/>
            </a:xfrm>
            <a:prstGeom prst="straightConnector1">
              <a:avLst/>
            </a:prstGeom>
            <a:ln w="38100">
              <a:solidFill>
                <a:srgbClr val="000090"/>
              </a:solidFill>
              <a:tailEnd type="triangle"/>
            </a:ln>
          </p:spPr>
          <p:style>
            <a:lnRef idx="2">
              <a:schemeClr val="accent5"/>
            </a:lnRef>
            <a:fillRef idx="0">
              <a:schemeClr val="accent5"/>
            </a:fillRef>
            <a:effectRef idx="1">
              <a:schemeClr val="accent5"/>
            </a:effectRef>
            <a:fontRef idx="minor">
              <a:schemeClr val="tx1"/>
            </a:fontRef>
          </p:style>
        </p:cxnSp>
        <p:sp>
          <p:nvSpPr>
            <p:cNvPr id="7" name="TextBox 6"/>
            <p:cNvSpPr txBox="1"/>
            <p:nvPr/>
          </p:nvSpPr>
          <p:spPr>
            <a:xfrm>
              <a:off x="2562628" y="3462057"/>
              <a:ext cx="1608945" cy="738664"/>
            </a:xfrm>
            <a:prstGeom prst="rect">
              <a:avLst/>
            </a:prstGeom>
            <a:solidFill>
              <a:schemeClr val="bg1">
                <a:lumMod val="85000"/>
              </a:schemeClr>
            </a:solidFill>
            <a:ln w="57150" cmpd="sng">
              <a:solidFill>
                <a:srgbClr val="000090"/>
              </a:solidFill>
            </a:ln>
            <a:effectLst>
              <a:outerShdw blurRad="50800" dist="38100" dir="5400000" algn="t" rotWithShape="0">
                <a:prstClr val="black">
                  <a:alpha val="40000"/>
                </a:prstClr>
              </a:outerShdw>
            </a:effectLst>
          </p:spPr>
          <p:txBody>
            <a:bodyPr wrap="square" rtlCol="0">
              <a:spAutoFit/>
            </a:bodyPr>
            <a:lstStyle/>
            <a:p>
              <a:pPr algn="ctr"/>
              <a:r>
                <a:rPr lang="en-US" sz="1400" b="1" dirty="0">
                  <a:solidFill>
                    <a:srgbClr val="000090"/>
                  </a:solidFill>
                  <a:latin typeface="Arial"/>
                  <a:cs typeface="Arial"/>
                </a:rPr>
                <a:t>Add the premiums together</a:t>
              </a:r>
            </a:p>
          </p:txBody>
        </p:sp>
      </p:grpSp>
      <p:grpSp>
        <p:nvGrpSpPr>
          <p:cNvPr id="20" name="Group 19">
            <a:extLst>
              <a:ext uri="{FF2B5EF4-FFF2-40B4-BE49-F238E27FC236}">
                <a16:creationId xmlns:a16="http://schemas.microsoft.com/office/drawing/2014/main" id="{CED69FC8-D3A6-4DBA-BEF5-019C609EA70E}"/>
              </a:ext>
            </a:extLst>
          </p:cNvPr>
          <p:cNvGrpSpPr/>
          <p:nvPr/>
        </p:nvGrpSpPr>
        <p:grpSpPr>
          <a:xfrm>
            <a:off x="4256955" y="3185617"/>
            <a:ext cx="1907000" cy="1688360"/>
            <a:chOff x="4353428" y="3212512"/>
            <a:chExt cx="1815250" cy="1688360"/>
          </a:xfrm>
        </p:grpSpPr>
        <p:cxnSp>
          <p:nvCxnSpPr>
            <p:cNvPr id="17" name="Straight Arrow Connector 16">
              <a:extLst>
                <a:ext uri="{FF2B5EF4-FFF2-40B4-BE49-F238E27FC236}">
                  <a16:creationId xmlns:a16="http://schemas.microsoft.com/office/drawing/2014/main" id="{243FF876-698B-4522-9009-3EFECE22AFFE}"/>
                </a:ext>
              </a:extLst>
            </p:cNvPr>
            <p:cNvCxnSpPr/>
            <p:nvPr/>
          </p:nvCxnSpPr>
          <p:spPr>
            <a:xfrm flipV="1">
              <a:off x="5261053" y="3212512"/>
              <a:ext cx="0" cy="271809"/>
            </a:xfrm>
            <a:prstGeom prst="straightConnector1">
              <a:avLst/>
            </a:prstGeom>
            <a:ln w="38100">
              <a:solidFill>
                <a:srgbClr val="BC351E"/>
              </a:solidFill>
              <a:tailEnd type="triangle"/>
            </a:ln>
          </p:spPr>
          <p:style>
            <a:lnRef idx="2">
              <a:schemeClr val="accent5"/>
            </a:lnRef>
            <a:fillRef idx="0">
              <a:schemeClr val="accent5"/>
            </a:fillRef>
            <a:effectRef idx="1">
              <a:schemeClr val="accent5"/>
            </a:effectRef>
            <a:fontRef idx="minor">
              <a:schemeClr val="tx1"/>
            </a:fontRef>
          </p:style>
        </p:cxnSp>
        <p:sp>
          <p:nvSpPr>
            <p:cNvPr id="9" name="TextBox 8"/>
            <p:cNvSpPr txBox="1"/>
            <p:nvPr/>
          </p:nvSpPr>
          <p:spPr>
            <a:xfrm>
              <a:off x="4353428" y="3462057"/>
              <a:ext cx="1815250" cy="1438815"/>
            </a:xfrm>
            <a:prstGeom prst="rect">
              <a:avLst/>
            </a:prstGeom>
            <a:solidFill>
              <a:srgbClr val="D9D9D9"/>
            </a:solidFill>
            <a:ln w="57150" cmpd="sng">
              <a:solidFill>
                <a:srgbClr val="BC351E"/>
              </a:solidFill>
            </a:ln>
            <a:effectLst>
              <a:outerShdw blurRad="50800" dist="38100" dir="5400000" algn="t" rotWithShape="0">
                <a:prstClr val="black">
                  <a:alpha val="40000"/>
                </a:prstClr>
              </a:outerShdw>
            </a:effectLst>
          </p:spPr>
          <p:txBody>
            <a:bodyPr wrap="square" rtlCol="0">
              <a:spAutoFit/>
            </a:bodyPr>
            <a:lstStyle/>
            <a:p>
              <a:pPr marL="111125" indent="-111125">
                <a:buFont typeface="Wingdings" charset="2"/>
                <a:buChar char="§"/>
              </a:pPr>
              <a:r>
                <a:rPr lang="en-US" sz="1400" b="1" dirty="0">
                  <a:solidFill>
                    <a:srgbClr val="BC351E"/>
                  </a:solidFill>
                  <a:latin typeface="Arial"/>
                  <a:cs typeface="Arial"/>
                </a:rPr>
                <a:t>If </a:t>
              </a:r>
              <a:r>
                <a:rPr lang="en-US" sz="1400" b="1" u="sng" dirty="0">
                  <a:solidFill>
                    <a:srgbClr val="BC351E"/>
                  </a:solidFill>
                  <a:latin typeface="Arial"/>
                  <a:cs typeface="Arial"/>
                </a:rPr>
                <a:t>same state</a:t>
              </a:r>
              <a:r>
                <a:rPr lang="en-US" sz="1400" b="1" dirty="0">
                  <a:solidFill>
                    <a:srgbClr val="BC351E"/>
                  </a:solidFill>
                  <a:latin typeface="Arial"/>
                  <a:cs typeface="Arial"/>
                </a:rPr>
                <a:t>, SLCSP should be the same. </a:t>
              </a:r>
            </a:p>
            <a:p>
              <a:pPr marL="111125" indent="-111125">
                <a:buFont typeface="Wingdings" charset="2"/>
                <a:buChar char="§"/>
              </a:pPr>
              <a:r>
                <a:rPr lang="en-US" sz="1400" b="1" dirty="0">
                  <a:solidFill>
                    <a:srgbClr val="BC351E"/>
                  </a:solidFill>
                  <a:latin typeface="Arial"/>
                  <a:cs typeface="Arial"/>
                </a:rPr>
                <a:t>If </a:t>
              </a:r>
              <a:r>
                <a:rPr lang="en-US" sz="1400" b="1" u="sng" dirty="0">
                  <a:solidFill>
                    <a:srgbClr val="BC351E"/>
                  </a:solidFill>
                  <a:latin typeface="Arial"/>
                  <a:cs typeface="Arial"/>
                </a:rPr>
                <a:t>different states</a:t>
              </a:r>
              <a:r>
                <a:rPr lang="en-US" sz="1400" b="1" dirty="0">
                  <a:solidFill>
                    <a:srgbClr val="BC351E"/>
                  </a:solidFill>
                  <a:latin typeface="Arial"/>
                  <a:cs typeface="Arial"/>
                </a:rPr>
                <a:t>, add them.</a:t>
              </a:r>
            </a:p>
            <a:p>
              <a:pPr marL="111125" indent="-111125">
                <a:buFont typeface="Wingdings" charset="2"/>
                <a:buChar char="§"/>
              </a:pPr>
              <a:r>
                <a:rPr lang="en-US" sz="1400" b="1" dirty="0">
                  <a:solidFill>
                    <a:srgbClr val="BC351E"/>
                  </a:solidFill>
                  <a:latin typeface="Arial"/>
                  <a:cs typeface="Arial"/>
                </a:rPr>
                <a:t>Or use tool.</a:t>
              </a:r>
            </a:p>
          </p:txBody>
        </p:sp>
      </p:grpSp>
      <p:grpSp>
        <p:nvGrpSpPr>
          <p:cNvPr id="21" name="Group 20">
            <a:extLst>
              <a:ext uri="{FF2B5EF4-FFF2-40B4-BE49-F238E27FC236}">
                <a16:creationId xmlns:a16="http://schemas.microsoft.com/office/drawing/2014/main" id="{05816896-4275-4D9E-871B-0F122F730784}"/>
              </a:ext>
            </a:extLst>
          </p:cNvPr>
          <p:cNvGrpSpPr/>
          <p:nvPr/>
        </p:nvGrpSpPr>
        <p:grpSpPr>
          <a:xfrm>
            <a:off x="6280483" y="3172318"/>
            <a:ext cx="2098605" cy="785572"/>
            <a:chOff x="6259845" y="3199705"/>
            <a:chExt cx="2098605" cy="785572"/>
          </a:xfrm>
        </p:grpSpPr>
        <p:cxnSp>
          <p:nvCxnSpPr>
            <p:cNvPr id="18" name="Straight Arrow Connector 17">
              <a:extLst>
                <a:ext uri="{FF2B5EF4-FFF2-40B4-BE49-F238E27FC236}">
                  <a16:creationId xmlns:a16="http://schemas.microsoft.com/office/drawing/2014/main" id="{4EA72340-6424-4231-AD05-048FA46D5FCF}"/>
                </a:ext>
              </a:extLst>
            </p:cNvPr>
            <p:cNvCxnSpPr/>
            <p:nvPr/>
          </p:nvCxnSpPr>
          <p:spPr>
            <a:xfrm flipV="1">
              <a:off x="7309147" y="3199705"/>
              <a:ext cx="0" cy="271809"/>
            </a:xfrm>
            <a:prstGeom prst="straightConnector1">
              <a:avLst/>
            </a:prstGeom>
            <a:ln w="38100">
              <a:solidFill>
                <a:srgbClr val="521C7E"/>
              </a:solidFill>
              <a:tailEnd type="triangle"/>
            </a:ln>
          </p:spPr>
          <p:style>
            <a:lnRef idx="2">
              <a:schemeClr val="accent5"/>
            </a:lnRef>
            <a:fillRef idx="0">
              <a:schemeClr val="accent5"/>
            </a:fillRef>
            <a:effectRef idx="1">
              <a:schemeClr val="accent5"/>
            </a:effectRef>
            <a:fontRef idx="minor">
              <a:schemeClr val="tx1"/>
            </a:fontRef>
          </p:style>
        </p:cxnSp>
        <p:sp>
          <p:nvSpPr>
            <p:cNvPr id="10" name="TextBox 9"/>
            <p:cNvSpPr txBox="1"/>
            <p:nvPr/>
          </p:nvSpPr>
          <p:spPr>
            <a:xfrm>
              <a:off x="6259845" y="3462057"/>
              <a:ext cx="2098605" cy="523220"/>
            </a:xfrm>
            <a:prstGeom prst="rect">
              <a:avLst/>
            </a:prstGeom>
            <a:solidFill>
              <a:schemeClr val="bg1">
                <a:lumMod val="85000"/>
              </a:schemeClr>
            </a:solidFill>
            <a:ln w="57150" cmpd="sng">
              <a:solidFill>
                <a:srgbClr val="521C7E"/>
              </a:solidFill>
            </a:ln>
            <a:effectLst>
              <a:outerShdw blurRad="50800" dist="38100" dir="5400000" algn="t" rotWithShape="0">
                <a:prstClr val="black">
                  <a:alpha val="40000"/>
                </a:prstClr>
              </a:outerShdw>
            </a:effectLst>
          </p:spPr>
          <p:txBody>
            <a:bodyPr wrap="square" rtlCol="0">
              <a:spAutoFit/>
            </a:bodyPr>
            <a:lstStyle/>
            <a:p>
              <a:pPr algn="ctr"/>
              <a:r>
                <a:rPr lang="en-US" sz="1400" b="1" dirty="0">
                  <a:solidFill>
                    <a:srgbClr val="521C7E"/>
                  </a:solidFill>
                  <a:latin typeface="Arial"/>
                  <a:cs typeface="Arial"/>
                </a:rPr>
                <a:t>Add the APTC together</a:t>
              </a:r>
            </a:p>
          </p:txBody>
        </p:sp>
      </p:grpSp>
    </p:spTree>
    <p:extLst>
      <p:ext uri="{BB962C8B-B14F-4D97-AF65-F5344CB8AC3E}">
        <p14:creationId xmlns:p14="http://schemas.microsoft.com/office/powerpoint/2010/main" val="1784388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Multiple Forms 1095-A</a:t>
            </a:r>
          </a:p>
        </p:txBody>
      </p:sp>
      <p:sp>
        <p:nvSpPr>
          <p:cNvPr id="3" name="Content Placeholder 2"/>
          <p:cNvSpPr>
            <a:spLocks noGrp="1"/>
          </p:cNvSpPr>
          <p:nvPr>
            <p:ph idx="1"/>
          </p:nvPr>
        </p:nvSpPr>
        <p:spPr>
          <a:xfrm>
            <a:off x="340774" y="826734"/>
            <a:ext cx="8229600" cy="1162221"/>
          </a:xfrm>
        </p:spPr>
        <p:txBody>
          <a:bodyPr/>
          <a:lstStyle/>
          <a:p>
            <a:r>
              <a:rPr lang="en-US" sz="1800" dirty="0"/>
              <a:t>Felicia and Murphy properly claim their 27-year-old daughter, Gwen, as a dependent. They enroll together as a household in the same plan but cannot be on the same policy. They get separate Form 1095-As.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pic>
        <p:nvPicPr>
          <p:cNvPr id="6" name="Picture 5"/>
          <p:cNvPicPr>
            <a:picLocks noChangeAspect="1"/>
          </p:cNvPicPr>
          <p:nvPr/>
        </p:nvPicPr>
        <p:blipFill rotWithShape="1">
          <a:blip r:embed="rId2"/>
          <a:srcRect t="1" b="33303"/>
          <a:stretch/>
        </p:blipFill>
        <p:spPr>
          <a:xfrm>
            <a:off x="427706" y="3196447"/>
            <a:ext cx="5762790" cy="762666"/>
          </a:xfrm>
          <a:prstGeom prst="rect">
            <a:avLst/>
          </a:prstGeom>
          <a:ln>
            <a:solidFill>
              <a:srgbClr val="7F7F7F"/>
            </a:solidFill>
          </a:ln>
        </p:spPr>
      </p:pic>
      <p:sp>
        <p:nvSpPr>
          <p:cNvPr id="8" name="TextBox 7"/>
          <p:cNvSpPr txBox="1"/>
          <p:nvPr/>
        </p:nvSpPr>
        <p:spPr>
          <a:xfrm>
            <a:off x="423290" y="2970217"/>
            <a:ext cx="1519810"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 for Gwen</a:t>
            </a:r>
          </a:p>
        </p:txBody>
      </p:sp>
      <p:pic>
        <p:nvPicPr>
          <p:cNvPr id="16" name="Picture 15"/>
          <p:cNvPicPr>
            <a:picLocks noChangeAspect="1"/>
          </p:cNvPicPr>
          <p:nvPr/>
        </p:nvPicPr>
        <p:blipFill>
          <a:blip r:embed="rId3"/>
          <a:stretch>
            <a:fillRect/>
          </a:stretch>
        </p:blipFill>
        <p:spPr>
          <a:xfrm>
            <a:off x="337999" y="4200737"/>
            <a:ext cx="6790308" cy="1861378"/>
          </a:xfrm>
          <a:prstGeom prst="rect">
            <a:avLst/>
          </a:prstGeom>
          <a:ln>
            <a:solidFill>
              <a:srgbClr val="7F7F7F"/>
            </a:solidFill>
          </a:ln>
        </p:spPr>
      </p:pic>
      <p:sp>
        <p:nvSpPr>
          <p:cNvPr id="18" name="TextBox 17"/>
          <p:cNvSpPr txBox="1"/>
          <p:nvPr/>
        </p:nvSpPr>
        <p:spPr>
          <a:xfrm>
            <a:off x="5615685" y="5035097"/>
            <a:ext cx="1006349" cy="307777"/>
          </a:xfrm>
          <a:prstGeom prst="rect">
            <a:avLst/>
          </a:prstGeom>
          <a:noFill/>
        </p:spPr>
        <p:txBody>
          <a:bodyPr wrap="square" rtlCol="0">
            <a:spAutoFit/>
          </a:bodyPr>
          <a:lstStyle/>
          <a:p>
            <a:r>
              <a:rPr lang="en-US" sz="1400" dirty="0">
                <a:latin typeface="Arial" charset="0"/>
                <a:ea typeface="Arial" charset="0"/>
                <a:cs typeface="Arial" charset="0"/>
              </a:rPr>
              <a:t>15,600</a:t>
            </a:r>
          </a:p>
        </p:txBody>
      </p:sp>
      <p:sp>
        <p:nvSpPr>
          <p:cNvPr id="19" name="TextBox 18"/>
          <p:cNvSpPr txBox="1"/>
          <p:nvPr/>
        </p:nvSpPr>
        <p:spPr>
          <a:xfrm>
            <a:off x="5624321" y="5379203"/>
            <a:ext cx="1006349" cy="307777"/>
          </a:xfrm>
          <a:prstGeom prst="rect">
            <a:avLst/>
          </a:prstGeom>
          <a:noFill/>
        </p:spPr>
        <p:txBody>
          <a:bodyPr wrap="square" rtlCol="0">
            <a:spAutoFit/>
          </a:bodyPr>
          <a:lstStyle/>
          <a:p>
            <a:r>
              <a:rPr lang="en-US" sz="1400" dirty="0">
                <a:latin typeface="Arial" charset="0"/>
                <a:ea typeface="Arial" charset="0"/>
                <a:cs typeface="Arial" charset="0"/>
              </a:rPr>
              <a:t>10,800</a:t>
            </a:r>
          </a:p>
        </p:txBody>
      </p:sp>
      <p:sp>
        <p:nvSpPr>
          <p:cNvPr id="20" name="TextBox 19"/>
          <p:cNvSpPr txBox="1"/>
          <p:nvPr/>
        </p:nvSpPr>
        <p:spPr>
          <a:xfrm>
            <a:off x="5608996" y="5723310"/>
            <a:ext cx="1006349" cy="307777"/>
          </a:xfrm>
          <a:prstGeom prst="rect">
            <a:avLst/>
          </a:prstGeom>
          <a:noFill/>
        </p:spPr>
        <p:txBody>
          <a:bodyPr wrap="square" rtlCol="0">
            <a:spAutoFit/>
          </a:bodyPr>
          <a:lstStyle/>
          <a:p>
            <a:r>
              <a:rPr lang="en-US" sz="1400" dirty="0">
                <a:latin typeface="Arial" charset="0"/>
                <a:ea typeface="Arial" charset="0"/>
                <a:cs typeface="Arial" charset="0"/>
              </a:rPr>
              <a:t>  6,000</a:t>
            </a:r>
          </a:p>
        </p:txBody>
      </p:sp>
      <p:sp>
        <p:nvSpPr>
          <p:cNvPr id="21" name="TextBox 20"/>
          <p:cNvSpPr txBox="1"/>
          <p:nvPr/>
        </p:nvSpPr>
        <p:spPr>
          <a:xfrm>
            <a:off x="6965026" y="5059211"/>
            <a:ext cx="1317838" cy="261610"/>
          </a:xfrm>
          <a:prstGeom prst="rect">
            <a:avLst/>
          </a:prstGeom>
          <a:solidFill>
            <a:schemeClr val="accent4">
              <a:lumMod val="60000"/>
              <a:lumOff val="40000"/>
            </a:schemeClr>
          </a:solidFill>
        </p:spPr>
        <p:txBody>
          <a:bodyPr wrap="square" rtlCol="0">
            <a:spAutoFit/>
          </a:bodyPr>
          <a:lstStyle/>
          <a:p>
            <a:r>
              <a:rPr lang="en-US" sz="1100" dirty="0">
                <a:latin typeface="Arial" panose="020B0604020202020204" pitchFamily="34" charset="0"/>
                <a:cs typeface="Arial" panose="020B0604020202020204" pitchFamily="34" charset="0"/>
              </a:rPr>
              <a:t>$12,000 + $3,600</a:t>
            </a:r>
          </a:p>
        </p:txBody>
      </p:sp>
      <p:sp>
        <p:nvSpPr>
          <p:cNvPr id="23" name="TextBox 22"/>
          <p:cNvSpPr txBox="1"/>
          <p:nvPr/>
        </p:nvSpPr>
        <p:spPr>
          <a:xfrm>
            <a:off x="6965026" y="5731918"/>
            <a:ext cx="1317838" cy="261610"/>
          </a:xfrm>
          <a:prstGeom prst="rect">
            <a:avLst/>
          </a:prstGeom>
          <a:solidFill>
            <a:schemeClr val="accent4">
              <a:lumMod val="60000"/>
              <a:lumOff val="40000"/>
            </a:schemeClr>
          </a:solidFill>
        </p:spPr>
        <p:txBody>
          <a:bodyPr wrap="square" rtlCol="0">
            <a:spAutoFit/>
          </a:bodyPr>
          <a:lstStyle/>
          <a:p>
            <a:r>
              <a:rPr lang="en-US" sz="1100" dirty="0">
                <a:latin typeface="Arial" panose="020B0604020202020204" pitchFamily="34" charset="0"/>
                <a:cs typeface="Arial" panose="020B0604020202020204" pitchFamily="34" charset="0"/>
              </a:rPr>
              <a:t>$4,800 + $1,200</a:t>
            </a:r>
          </a:p>
        </p:txBody>
      </p:sp>
      <p:grpSp>
        <p:nvGrpSpPr>
          <p:cNvPr id="27" name="Group 26"/>
          <p:cNvGrpSpPr/>
          <p:nvPr/>
        </p:nvGrpSpPr>
        <p:grpSpPr>
          <a:xfrm>
            <a:off x="432254" y="1821929"/>
            <a:ext cx="5750558" cy="1030448"/>
            <a:chOff x="421104" y="1871661"/>
            <a:chExt cx="5750558" cy="1030448"/>
          </a:xfrm>
        </p:grpSpPr>
        <p:pic>
          <p:nvPicPr>
            <p:cNvPr id="5" name="Picture 4"/>
            <p:cNvPicPr>
              <a:picLocks noChangeAspect="1"/>
            </p:cNvPicPr>
            <p:nvPr/>
          </p:nvPicPr>
          <p:blipFill rotWithShape="1">
            <a:blip r:embed="rId2"/>
            <a:srcRect r="1240" b="31153"/>
            <a:stretch/>
          </p:blipFill>
          <p:spPr>
            <a:xfrm>
              <a:off x="427706" y="2098908"/>
              <a:ext cx="5738181" cy="777362"/>
            </a:xfrm>
            <a:prstGeom prst="rect">
              <a:avLst/>
            </a:prstGeom>
            <a:ln>
              <a:solidFill>
                <a:srgbClr val="7F7F7F"/>
              </a:solidFill>
            </a:ln>
          </p:spPr>
        </p:pic>
        <p:sp>
          <p:nvSpPr>
            <p:cNvPr id="7" name="TextBox 6"/>
            <p:cNvSpPr txBox="1"/>
            <p:nvPr/>
          </p:nvSpPr>
          <p:spPr>
            <a:xfrm>
              <a:off x="421104" y="1871661"/>
              <a:ext cx="2177036"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 for Felicia and Murphy </a:t>
              </a:r>
            </a:p>
          </p:txBody>
        </p:sp>
        <p:pic>
          <p:nvPicPr>
            <p:cNvPr id="25" name="Picture 24"/>
            <p:cNvPicPr>
              <a:picLocks noChangeAspect="1"/>
            </p:cNvPicPr>
            <p:nvPr/>
          </p:nvPicPr>
          <p:blipFill rotWithShape="1">
            <a:blip r:embed="rId4"/>
            <a:srcRect b="17746"/>
            <a:stretch/>
          </p:blipFill>
          <p:spPr>
            <a:xfrm>
              <a:off x="440887" y="2590294"/>
              <a:ext cx="5730775" cy="281318"/>
            </a:xfrm>
            <a:prstGeom prst="rect">
              <a:avLst/>
            </a:prstGeom>
            <a:ln>
              <a:solidFill>
                <a:srgbClr val="7F7F7F"/>
              </a:solidFill>
            </a:ln>
          </p:spPr>
        </p:pic>
        <p:sp>
          <p:nvSpPr>
            <p:cNvPr id="9" name="TextBox 8"/>
            <p:cNvSpPr txBox="1"/>
            <p:nvPr/>
          </p:nvSpPr>
          <p:spPr>
            <a:xfrm>
              <a:off x="2050755" y="2590293"/>
              <a:ext cx="1114173" cy="307777"/>
            </a:xfrm>
            <a:prstGeom prst="rect">
              <a:avLst/>
            </a:prstGeom>
            <a:noFill/>
          </p:spPr>
          <p:txBody>
            <a:bodyPr wrap="square" rtlCol="0">
              <a:spAutoFit/>
            </a:bodyPr>
            <a:lstStyle/>
            <a:p>
              <a:r>
                <a:rPr lang="en-US" sz="1400" dirty="0">
                  <a:latin typeface="Arial" charset="0"/>
                  <a:ea typeface="Arial" charset="0"/>
                  <a:cs typeface="Arial" charset="0"/>
                </a:rPr>
                <a:t>$12,000</a:t>
              </a:r>
            </a:p>
          </p:txBody>
        </p:sp>
        <p:sp>
          <p:nvSpPr>
            <p:cNvPr id="26" name="TextBox 25"/>
            <p:cNvSpPr txBox="1"/>
            <p:nvPr/>
          </p:nvSpPr>
          <p:spPr>
            <a:xfrm>
              <a:off x="3353269" y="2586931"/>
              <a:ext cx="1114173" cy="307777"/>
            </a:xfrm>
            <a:prstGeom prst="rect">
              <a:avLst/>
            </a:prstGeom>
            <a:noFill/>
          </p:spPr>
          <p:txBody>
            <a:bodyPr wrap="square" rtlCol="0">
              <a:spAutoFit/>
            </a:bodyPr>
            <a:lstStyle/>
            <a:p>
              <a:r>
                <a:rPr lang="en-US" sz="1400" dirty="0">
                  <a:latin typeface="Arial" charset="0"/>
                  <a:ea typeface="Arial" charset="0"/>
                  <a:cs typeface="Arial" charset="0"/>
                </a:rPr>
                <a:t>$10,800</a:t>
              </a:r>
            </a:p>
          </p:txBody>
        </p:sp>
        <p:sp>
          <p:nvSpPr>
            <p:cNvPr id="12" name="TextBox 11"/>
            <p:cNvSpPr txBox="1"/>
            <p:nvPr/>
          </p:nvSpPr>
          <p:spPr>
            <a:xfrm>
              <a:off x="4967273" y="2594332"/>
              <a:ext cx="1006349" cy="307777"/>
            </a:xfrm>
            <a:prstGeom prst="rect">
              <a:avLst/>
            </a:prstGeom>
            <a:noFill/>
          </p:spPr>
          <p:txBody>
            <a:bodyPr wrap="square" rtlCol="0">
              <a:spAutoFit/>
            </a:bodyPr>
            <a:lstStyle/>
            <a:p>
              <a:r>
                <a:rPr lang="en-US" sz="1400" dirty="0">
                  <a:latin typeface="Arial" charset="0"/>
                  <a:ea typeface="Arial" charset="0"/>
                  <a:cs typeface="Arial" charset="0"/>
                </a:rPr>
                <a:t>$4,800</a:t>
              </a:r>
            </a:p>
          </p:txBody>
        </p:sp>
      </p:grpSp>
      <p:pic>
        <p:nvPicPr>
          <p:cNvPr id="28" name="Picture 27"/>
          <p:cNvPicPr>
            <a:picLocks noChangeAspect="1"/>
          </p:cNvPicPr>
          <p:nvPr/>
        </p:nvPicPr>
        <p:blipFill rotWithShape="1">
          <a:blip r:embed="rId4"/>
          <a:srcRect t="1" b="16029"/>
          <a:stretch/>
        </p:blipFill>
        <p:spPr>
          <a:xfrm>
            <a:off x="444353" y="3710938"/>
            <a:ext cx="5682191" cy="241195"/>
          </a:xfrm>
          <a:prstGeom prst="rect">
            <a:avLst/>
          </a:prstGeom>
          <a:ln>
            <a:solidFill>
              <a:schemeClr val="bg1"/>
            </a:solidFill>
          </a:ln>
        </p:spPr>
      </p:pic>
      <p:sp>
        <p:nvSpPr>
          <p:cNvPr id="13" name="TextBox 12"/>
          <p:cNvSpPr txBox="1"/>
          <p:nvPr/>
        </p:nvSpPr>
        <p:spPr>
          <a:xfrm>
            <a:off x="2036659" y="3715742"/>
            <a:ext cx="1006349" cy="307777"/>
          </a:xfrm>
          <a:prstGeom prst="rect">
            <a:avLst/>
          </a:prstGeom>
          <a:noFill/>
        </p:spPr>
        <p:txBody>
          <a:bodyPr wrap="square" rtlCol="0">
            <a:spAutoFit/>
          </a:bodyPr>
          <a:lstStyle/>
          <a:p>
            <a:r>
              <a:rPr lang="en-US" sz="1400" dirty="0">
                <a:latin typeface="Arial" charset="0"/>
                <a:ea typeface="Arial" charset="0"/>
                <a:cs typeface="Arial" charset="0"/>
              </a:rPr>
              <a:t>$3,600</a:t>
            </a:r>
          </a:p>
        </p:txBody>
      </p:sp>
      <p:sp>
        <p:nvSpPr>
          <p:cNvPr id="14" name="TextBox 13"/>
          <p:cNvSpPr txBox="1"/>
          <p:nvPr/>
        </p:nvSpPr>
        <p:spPr>
          <a:xfrm>
            <a:off x="3363135" y="3713486"/>
            <a:ext cx="1139531" cy="307777"/>
          </a:xfrm>
          <a:prstGeom prst="rect">
            <a:avLst/>
          </a:prstGeom>
          <a:noFill/>
        </p:spPr>
        <p:txBody>
          <a:bodyPr wrap="square" rtlCol="0">
            <a:spAutoFit/>
          </a:bodyPr>
          <a:lstStyle/>
          <a:p>
            <a:r>
              <a:rPr lang="en-US" sz="1400" dirty="0">
                <a:latin typeface="Arial" charset="0"/>
                <a:ea typeface="Arial" charset="0"/>
                <a:cs typeface="Arial" charset="0"/>
              </a:rPr>
              <a:t>$10,800</a:t>
            </a:r>
          </a:p>
        </p:txBody>
      </p:sp>
      <p:sp>
        <p:nvSpPr>
          <p:cNvPr id="15" name="TextBox 14"/>
          <p:cNvSpPr txBox="1"/>
          <p:nvPr/>
        </p:nvSpPr>
        <p:spPr>
          <a:xfrm>
            <a:off x="4941195" y="3710126"/>
            <a:ext cx="1006349" cy="307777"/>
          </a:xfrm>
          <a:prstGeom prst="rect">
            <a:avLst/>
          </a:prstGeom>
          <a:noFill/>
        </p:spPr>
        <p:txBody>
          <a:bodyPr wrap="square" rtlCol="0">
            <a:spAutoFit/>
          </a:bodyPr>
          <a:lstStyle/>
          <a:p>
            <a:r>
              <a:rPr lang="en-US" sz="1400" dirty="0">
                <a:latin typeface="Arial" charset="0"/>
                <a:ea typeface="Arial" charset="0"/>
                <a:cs typeface="Arial" charset="0"/>
              </a:rPr>
              <a:t>$1,200</a:t>
            </a:r>
          </a:p>
        </p:txBody>
      </p:sp>
    </p:spTree>
    <p:extLst>
      <p:ext uri="{BB962C8B-B14F-4D97-AF65-F5344CB8AC3E}">
        <p14:creationId xmlns:p14="http://schemas.microsoft.com/office/powerpoint/2010/main" val="2574159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Criteria for the Premium Tax Credit (PTC)</a:t>
            </a:r>
          </a:p>
        </p:txBody>
      </p:sp>
      <p:sp>
        <p:nvSpPr>
          <p:cNvPr id="3" name="Content Placeholder 2"/>
          <p:cNvSpPr>
            <a:spLocks noGrp="1"/>
          </p:cNvSpPr>
          <p:nvPr>
            <p:ph idx="1"/>
          </p:nvPr>
        </p:nvSpPr>
        <p:spPr>
          <a:xfrm>
            <a:off x="263569" y="955963"/>
            <a:ext cx="8470104" cy="5679968"/>
          </a:xfrm>
        </p:spPr>
        <p:txBody>
          <a:bodyPr/>
          <a:lstStyle/>
          <a:p>
            <a:pPr marL="0" indent="0">
              <a:buNone/>
            </a:pPr>
            <a:r>
              <a:rPr lang="en-US" sz="1800" i="1" dirty="0"/>
              <a:t>To receive a premium tax credit, a person must:</a:t>
            </a:r>
          </a:p>
          <a:p>
            <a:pPr marL="0" lvl="1" indent="-274320">
              <a:spcBef>
                <a:spcPts val="1800"/>
              </a:spcBef>
              <a:buClr>
                <a:schemeClr val="bg1">
                  <a:lumMod val="50000"/>
                </a:schemeClr>
              </a:buClr>
              <a:buFont typeface="+mj-lt"/>
              <a:buAutoNum type="arabicPeriod"/>
            </a:pPr>
            <a:r>
              <a:rPr lang="en-US" sz="1800" dirty="0">
                <a:latin typeface="Franklin Gothic Medium" panose="020B0603020102020204" pitchFamily="34" charset="0"/>
              </a:rPr>
              <a:t>Enroll in a Marketplace plan</a:t>
            </a:r>
          </a:p>
          <a:p>
            <a:pPr marL="0" lvl="1" indent="-274320">
              <a:spcBef>
                <a:spcPts val="1200"/>
              </a:spcBef>
              <a:buClr>
                <a:schemeClr val="bg1">
                  <a:lumMod val="50000"/>
                </a:schemeClr>
              </a:buClr>
              <a:buFont typeface="+mj-lt"/>
              <a:buAutoNum type="arabicPeriod"/>
            </a:pPr>
            <a:r>
              <a:rPr lang="en-US" sz="1800" dirty="0">
                <a:latin typeface="Franklin Gothic Medium" panose="020B0603020102020204" pitchFamily="34" charset="0"/>
              </a:rPr>
              <a:t>Have income between 100 and 400 percent of the federal poverty line (FPL)</a:t>
            </a:r>
          </a:p>
          <a:p>
            <a:pPr marL="365760" lvl="2" indent="0">
              <a:spcBef>
                <a:spcPts val="1032"/>
              </a:spcBef>
              <a:buNone/>
            </a:pPr>
            <a:r>
              <a:rPr lang="en-US" sz="1600" dirty="0"/>
              <a:t>Individual: $12,140 - $48,560          Family of four: $25,100 - $100,400</a:t>
            </a:r>
          </a:p>
          <a:p>
            <a:pPr marL="640080" lvl="2" indent="-182880">
              <a:spcBef>
                <a:spcPts val="400"/>
              </a:spcBef>
              <a:buClr>
                <a:srgbClr val="FF0000"/>
              </a:buClr>
              <a:buFont typeface="Franklin Gothic Book" panose="020B0503020102020204" pitchFamily="34" charset="0"/>
              <a:buChar char="*"/>
            </a:pPr>
            <a:r>
              <a:rPr lang="en-US" sz="1400" i="1" dirty="0">
                <a:latin typeface="Franklin Gothic Medium" panose="020B0603020102020204" pitchFamily="34" charset="0"/>
              </a:rPr>
              <a:t>Exception:</a:t>
            </a:r>
            <a:r>
              <a:rPr lang="en-US" sz="1400" i="1" dirty="0"/>
              <a:t> People with income below 100% FPL can claim PTC if: </a:t>
            </a:r>
          </a:p>
          <a:p>
            <a:pPr marL="640080" lvl="2" indent="-182880">
              <a:spcBef>
                <a:spcPts val="400"/>
              </a:spcBef>
              <a:buClr>
                <a:srgbClr val="FF0000"/>
              </a:buClr>
              <a:buFont typeface="Franklin Gothic Book" panose="020B0503020102020204" pitchFamily="34" charset="0"/>
              <a:buChar char="*"/>
            </a:pPr>
            <a:r>
              <a:rPr lang="en-US" sz="1400" i="1" dirty="0"/>
              <a:t>(1) They received APTC under the belief they would be income-eligible for the credit, </a:t>
            </a:r>
            <a:r>
              <a:rPr lang="en-US" sz="1400" dirty="0"/>
              <a:t>or</a:t>
            </a:r>
            <a:r>
              <a:rPr lang="en-US" sz="1400" i="1" dirty="0"/>
              <a:t> </a:t>
            </a:r>
          </a:p>
          <a:p>
            <a:pPr marL="640080" lvl="2" indent="-182880">
              <a:spcBef>
                <a:spcPts val="400"/>
              </a:spcBef>
              <a:buClr>
                <a:srgbClr val="FF0000"/>
              </a:buClr>
              <a:buFont typeface="Franklin Gothic Book" panose="020B0503020102020204" pitchFamily="34" charset="0"/>
              <a:buChar char="*"/>
            </a:pPr>
            <a:r>
              <a:rPr lang="en-US" sz="1400" i="1" dirty="0"/>
              <a:t>(2) If they are lawfully-present immigrants ineligible for Medicaid.   </a:t>
            </a:r>
          </a:p>
          <a:p>
            <a:pPr marL="0" lvl="1" indent="-274320">
              <a:spcBef>
                <a:spcPts val="1200"/>
              </a:spcBef>
              <a:buClr>
                <a:schemeClr val="bg1">
                  <a:lumMod val="50000"/>
                </a:schemeClr>
              </a:buClr>
              <a:buFont typeface="+mj-lt"/>
              <a:buAutoNum type="arabicPeriod"/>
            </a:pPr>
            <a:r>
              <a:rPr lang="en-US" sz="1800" dirty="0">
                <a:latin typeface="Franklin Gothic Medium" panose="020B0603020102020204" pitchFamily="34" charset="0"/>
              </a:rPr>
              <a:t>Have an eligible filing status</a:t>
            </a:r>
          </a:p>
          <a:p>
            <a:pPr marL="365760" lvl="2" indent="0">
              <a:spcBef>
                <a:spcPts val="1032"/>
              </a:spcBef>
              <a:buNone/>
            </a:pPr>
            <a:r>
              <a:rPr lang="en-US" sz="1600" dirty="0"/>
              <a:t>PTC cannot be claimed by a person who is Married Filing Separately</a:t>
            </a:r>
          </a:p>
          <a:p>
            <a:pPr marL="640080" lvl="2" indent="-182880">
              <a:spcBef>
                <a:spcPts val="400"/>
              </a:spcBef>
              <a:buClr>
                <a:srgbClr val="FF0000"/>
              </a:buClr>
              <a:buFont typeface="Franklin Gothic Book" panose="020B0503020102020204" pitchFamily="34" charset="0"/>
              <a:buChar char="*"/>
            </a:pPr>
            <a:r>
              <a:rPr lang="en-US" sz="1400" i="1" dirty="0">
                <a:latin typeface="Franklin Gothic Medium" panose="020B0603020102020204" pitchFamily="34" charset="0"/>
              </a:rPr>
              <a:t>Exception: </a:t>
            </a:r>
            <a:r>
              <a:rPr lang="en-US" sz="1400" i="1" dirty="0"/>
              <a:t>Abused or abandoned spouses</a:t>
            </a:r>
          </a:p>
          <a:p>
            <a:pPr marL="365760" lvl="2" indent="0">
              <a:spcBef>
                <a:spcPts val="1032"/>
              </a:spcBef>
              <a:buNone/>
            </a:pPr>
            <a:r>
              <a:rPr lang="en-US" sz="1600" dirty="0"/>
              <a:t>PTC cannot be claimed on a dependent return (whoever claims an individual as a dependent can claim their PTC)</a:t>
            </a:r>
          </a:p>
          <a:p>
            <a:pPr marL="0" lvl="1" indent="-274320">
              <a:spcBef>
                <a:spcPts val="1200"/>
              </a:spcBef>
              <a:buClr>
                <a:schemeClr val="bg1">
                  <a:lumMod val="50000"/>
                </a:schemeClr>
              </a:buClr>
              <a:buFont typeface="+mj-lt"/>
              <a:buAutoNum type="arabicPeriod"/>
            </a:pPr>
            <a:r>
              <a:rPr lang="en-US" sz="1800" dirty="0">
                <a:latin typeface="Franklin Gothic Medium" panose="020B0603020102020204" pitchFamily="34" charset="0"/>
              </a:rPr>
              <a:t>Not eligible for (or enrolled in) other minimum essential coverage (MEC)</a:t>
            </a:r>
          </a:p>
          <a:p>
            <a:pPr marL="365760" lvl="2" indent="0">
              <a:spcBef>
                <a:spcPts val="1032"/>
              </a:spcBef>
              <a:buNone/>
            </a:pPr>
            <a:r>
              <a:rPr lang="en-US" sz="1600" dirty="0"/>
              <a:t>Cannot be eligible for Medicare or most Medicaid/CHIP or affordable employer-sponsored coverage (regardless of whether the person is actually enrolled)</a:t>
            </a:r>
          </a:p>
          <a:p>
            <a:pPr marL="640080" lvl="2" indent="-182880">
              <a:spcBef>
                <a:spcPts val="400"/>
              </a:spcBef>
              <a:buClr>
                <a:srgbClr val="FF0000"/>
              </a:buClr>
              <a:buFont typeface="Franklin Gothic Book" panose="020B0503020102020204" pitchFamily="34" charset="0"/>
              <a:buChar char="*"/>
            </a:pPr>
            <a:r>
              <a:rPr lang="en-US" sz="1400" i="1" dirty="0">
                <a:latin typeface="Franklin Gothic Medium" panose="020B0603020102020204" pitchFamily="34" charset="0"/>
              </a:rPr>
              <a:t>Exception: </a:t>
            </a:r>
            <a:r>
              <a:rPr lang="en-US" sz="1400" i="1" dirty="0"/>
              <a:t>Some people may temporarily receive PTC despite eligibility for other coverage </a:t>
            </a:r>
            <a:endParaRPr lang="en-US" sz="1600" dirty="0"/>
          </a:p>
          <a:p>
            <a:pPr lvl="1"/>
            <a:endParaRPr lang="en-US" sz="2400" dirty="0"/>
          </a:p>
          <a:p>
            <a:pPr marL="0" indent="0">
              <a:buNone/>
            </a:pPr>
            <a:endParaRPr lang="en-US" dirty="0"/>
          </a:p>
          <a:p>
            <a:pPr marL="0" indent="0">
              <a:buNone/>
            </a:pPr>
            <a:endParaRPr lang="en-US" dirty="0"/>
          </a:p>
        </p:txBody>
      </p:sp>
      <p:sp>
        <p:nvSpPr>
          <p:cNvPr id="9" name="Slide Number Placeholder 8"/>
          <p:cNvSpPr>
            <a:spLocks noGrp="1"/>
          </p:cNvSpPr>
          <p:nvPr>
            <p:ph type="sldNum" sz="quarter" idx="12"/>
          </p:nvPr>
        </p:nvSpPr>
        <p:spPr/>
        <p:txBody>
          <a:bodyPr/>
          <a:lstStyle/>
          <a:p>
            <a:pPr algn="r"/>
            <a:fld id="{7FFE15FC-A8B6-4718-BABB-4F5309630F6C}" type="slidenum">
              <a:rPr lang="en-US" smtClean="0"/>
              <a:pPr algn="r"/>
              <a:t>2</a:t>
            </a:fld>
            <a:endParaRPr lang="en-US"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cxnSp>
        <p:nvCxnSpPr>
          <p:cNvPr id="6" name="Straight Connector 5">
            <a:extLst>
              <a:ext uri="{FF2B5EF4-FFF2-40B4-BE49-F238E27FC236}">
                <a16:creationId xmlns:a16="http://schemas.microsoft.com/office/drawing/2014/main" id="{32ECCE26-CD10-4A9D-BEF0-9987B77A8B62}"/>
              </a:ext>
            </a:extLst>
          </p:cNvPr>
          <p:cNvCxnSpPr/>
          <p:nvPr/>
        </p:nvCxnSpPr>
        <p:spPr>
          <a:xfrm>
            <a:off x="366849" y="1362198"/>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8DAC875-9380-465C-A94E-B7376C151786}"/>
              </a:ext>
            </a:extLst>
          </p:cNvPr>
          <p:cNvCxnSpPr/>
          <p:nvPr/>
        </p:nvCxnSpPr>
        <p:spPr>
          <a:xfrm>
            <a:off x="366849" y="1841859"/>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86B005D-C25D-414D-9973-1B47262EB478}"/>
              </a:ext>
            </a:extLst>
          </p:cNvPr>
          <p:cNvCxnSpPr/>
          <p:nvPr/>
        </p:nvCxnSpPr>
        <p:spPr>
          <a:xfrm>
            <a:off x="366849" y="2245025"/>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08B4BA6-C080-421B-A93B-E6402D36CA16}"/>
              </a:ext>
            </a:extLst>
          </p:cNvPr>
          <p:cNvCxnSpPr/>
          <p:nvPr/>
        </p:nvCxnSpPr>
        <p:spPr>
          <a:xfrm>
            <a:off x="384267" y="3841568"/>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683A088-CA24-492E-A896-1BDDB73E0BC0}"/>
              </a:ext>
            </a:extLst>
          </p:cNvPr>
          <p:cNvCxnSpPr/>
          <p:nvPr/>
        </p:nvCxnSpPr>
        <p:spPr>
          <a:xfrm>
            <a:off x="384267" y="5516876"/>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3371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Failure to Pay Premiums</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sp>
        <p:nvSpPr>
          <p:cNvPr id="29" name="TextBox 28"/>
          <p:cNvSpPr txBox="1"/>
          <p:nvPr/>
        </p:nvSpPr>
        <p:spPr>
          <a:xfrm>
            <a:off x="457200" y="3171139"/>
            <a:ext cx="8229600" cy="3154710"/>
          </a:xfrm>
          <a:prstGeom prst="rect">
            <a:avLst/>
          </a:prstGeom>
          <a:noFill/>
        </p:spPr>
        <p:txBody>
          <a:bodyPr wrap="square" rtlCol="0">
            <a:spAutoFit/>
          </a:bodyPr>
          <a:lstStyle/>
          <a:p>
            <a:pPr marL="342900" indent="-342900">
              <a:spcBef>
                <a:spcPts val="1800"/>
              </a:spcBef>
              <a:buClr>
                <a:schemeClr val="bg1">
                  <a:lumMod val="50000"/>
                </a:schemeClr>
              </a:buClr>
              <a:buFont typeface="Arial"/>
              <a:buChar char="•"/>
            </a:pPr>
            <a:r>
              <a:rPr lang="en-US" dirty="0">
                <a:latin typeface="Franklin Gothic Book"/>
                <a:cs typeface="Franklin Gothic Book"/>
              </a:rPr>
              <a:t>If the taxpayer misses a premium, the monthly enrollment column will be blank.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If there are multiple months of APTC without a premium in column A, this is likely an error. Call the marketplace.</a:t>
            </a:r>
          </a:p>
          <a:p>
            <a:pPr marL="342900" indent="-342900">
              <a:spcBef>
                <a:spcPts val="1800"/>
              </a:spcBef>
              <a:buClr>
                <a:schemeClr val="bg1">
                  <a:lumMod val="50000"/>
                </a:schemeClr>
              </a:buClr>
              <a:buFont typeface="Arial"/>
              <a:buChar char="•"/>
            </a:pPr>
            <a:r>
              <a:rPr lang="en-US" dirty="0">
                <a:latin typeface="Franklin Gothic Book"/>
                <a:cs typeface="Franklin Gothic Book"/>
              </a:rPr>
              <a:t>Two options:</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Taxpayer must repay the APTC for that month of nonpayment, or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The taxpayer can pay the premium for the month </a:t>
            </a:r>
            <a:r>
              <a:rPr lang="en-US" sz="1600" u="sng" dirty="0">
                <a:solidFill>
                  <a:schemeClr val="dk1"/>
                </a:solidFill>
                <a:latin typeface="Franklin Gothic Book"/>
              </a:rPr>
              <a:t>prior to the tax deadline</a:t>
            </a:r>
            <a:r>
              <a:rPr lang="en-US" sz="1600" dirty="0">
                <a:solidFill>
                  <a:schemeClr val="dk1"/>
                </a:solidFill>
                <a:latin typeface="Franklin Gothic Book"/>
              </a:rPr>
              <a:t>.</a:t>
            </a:r>
          </a:p>
          <a:p>
            <a:pPr marL="342900" indent="-342900">
              <a:spcBef>
                <a:spcPts val="1800"/>
              </a:spcBef>
              <a:buClr>
                <a:schemeClr val="bg1">
                  <a:lumMod val="50000"/>
                </a:schemeClr>
              </a:buClr>
              <a:buFont typeface="Arial"/>
              <a:buChar char="•"/>
            </a:pPr>
            <a:r>
              <a:rPr lang="en-US" dirty="0">
                <a:latin typeface="Franklin Gothic Book"/>
                <a:cs typeface="Franklin Gothic Book"/>
              </a:rPr>
              <a:t>Here, the enrollee’s share of the premium is $95 ($545 - $450) so it will be less expensive to pay the insurer one month of premium than to repay one month of APTC ($450).</a:t>
            </a:r>
          </a:p>
        </p:txBody>
      </p:sp>
      <p:grpSp>
        <p:nvGrpSpPr>
          <p:cNvPr id="6" name="Group 5"/>
          <p:cNvGrpSpPr/>
          <p:nvPr/>
        </p:nvGrpSpPr>
        <p:grpSpPr>
          <a:xfrm>
            <a:off x="710099" y="792366"/>
            <a:ext cx="7315201" cy="2203200"/>
            <a:chOff x="694859" y="801263"/>
            <a:chExt cx="7703364" cy="2203200"/>
          </a:xfrm>
        </p:grpSpPr>
        <p:pic>
          <p:nvPicPr>
            <p:cNvPr id="3" name="Picture 2"/>
            <p:cNvPicPr>
              <a:picLocks noChangeAspect="1"/>
            </p:cNvPicPr>
            <p:nvPr/>
          </p:nvPicPr>
          <p:blipFill rotWithShape="1">
            <a:blip r:embed="rId2"/>
            <a:srcRect b="37599"/>
            <a:stretch/>
          </p:blipFill>
          <p:spPr>
            <a:xfrm>
              <a:off x="694860" y="1034189"/>
              <a:ext cx="7703363" cy="1969127"/>
            </a:xfrm>
            <a:prstGeom prst="rect">
              <a:avLst/>
            </a:prstGeom>
            <a:ln>
              <a:solidFill>
                <a:schemeClr val="bg1">
                  <a:lumMod val="50000"/>
                </a:schemeClr>
              </a:solidFill>
            </a:ln>
          </p:spPr>
        </p:pic>
        <p:sp>
          <p:nvSpPr>
            <p:cNvPr id="22" name="TextBox 21"/>
            <p:cNvSpPr txBox="1"/>
            <p:nvPr/>
          </p:nvSpPr>
          <p:spPr>
            <a:xfrm>
              <a:off x="6645158" y="1692626"/>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23" name="TextBox 22"/>
            <p:cNvSpPr txBox="1"/>
            <p:nvPr/>
          </p:nvSpPr>
          <p:spPr>
            <a:xfrm>
              <a:off x="6649603" y="2005303"/>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24" name="TextBox 23"/>
            <p:cNvSpPr txBox="1"/>
            <p:nvPr/>
          </p:nvSpPr>
          <p:spPr>
            <a:xfrm>
              <a:off x="6641715" y="2341597"/>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25" name="TextBox 24"/>
            <p:cNvSpPr txBox="1"/>
            <p:nvPr/>
          </p:nvSpPr>
          <p:spPr>
            <a:xfrm>
              <a:off x="6646160" y="2665909"/>
              <a:ext cx="998704" cy="338554"/>
            </a:xfrm>
            <a:prstGeom prst="rect">
              <a:avLst/>
            </a:prstGeom>
            <a:noFill/>
          </p:spPr>
          <p:txBody>
            <a:bodyPr wrap="square" rtlCol="0">
              <a:spAutoFit/>
            </a:bodyPr>
            <a:lstStyle/>
            <a:p>
              <a:r>
                <a:rPr lang="en-US" sz="1600" dirty="0">
                  <a:latin typeface="Arial" charset="0"/>
                  <a:ea typeface="Arial" charset="0"/>
                  <a:cs typeface="Arial" charset="0"/>
                </a:rPr>
                <a:t>$450</a:t>
              </a:r>
            </a:p>
          </p:txBody>
        </p:sp>
        <p:sp>
          <p:nvSpPr>
            <p:cNvPr id="30" name="TextBox 29"/>
            <p:cNvSpPr txBox="1"/>
            <p:nvPr/>
          </p:nvSpPr>
          <p:spPr>
            <a:xfrm>
              <a:off x="694859" y="801263"/>
              <a:ext cx="1007544"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a:t>
              </a:r>
            </a:p>
          </p:txBody>
        </p:sp>
      </p:grpSp>
      <p:sp>
        <p:nvSpPr>
          <p:cNvPr id="31" name="TextBox 30">
            <a:extLst>
              <a:ext uri="{FF2B5EF4-FFF2-40B4-BE49-F238E27FC236}">
                <a16:creationId xmlns:a16="http://schemas.microsoft.com/office/drawing/2014/main" id="{19F43728-6BA9-4746-A768-47C0A7FAACE0}"/>
              </a:ext>
            </a:extLst>
          </p:cNvPr>
          <p:cNvSpPr txBox="1"/>
          <p:nvPr/>
        </p:nvSpPr>
        <p:spPr>
          <a:xfrm>
            <a:off x="2852145" y="1687572"/>
            <a:ext cx="998704" cy="984885"/>
          </a:xfrm>
          <a:prstGeom prst="rect">
            <a:avLst/>
          </a:prstGeom>
          <a:noFill/>
        </p:spPr>
        <p:txBody>
          <a:bodyPr wrap="square" rtlCol="0">
            <a:spAutoFit/>
          </a:bodyPr>
          <a:lstStyle/>
          <a:p>
            <a:pPr>
              <a:spcBef>
                <a:spcPts val="600"/>
              </a:spcBef>
            </a:pPr>
            <a:r>
              <a:rPr lang="en-US" sz="1600" dirty="0">
                <a:latin typeface="Arial" charset="0"/>
                <a:ea typeface="Arial" charset="0"/>
                <a:cs typeface="Arial" charset="0"/>
              </a:rPr>
              <a:t>$545</a:t>
            </a:r>
          </a:p>
          <a:p>
            <a:pPr>
              <a:spcBef>
                <a:spcPts val="600"/>
              </a:spcBef>
            </a:pPr>
            <a:r>
              <a:rPr lang="en-US" sz="1600" dirty="0">
                <a:latin typeface="Arial" charset="0"/>
                <a:ea typeface="Arial" charset="0"/>
                <a:cs typeface="Arial" charset="0"/>
              </a:rPr>
              <a:t>$545</a:t>
            </a:r>
          </a:p>
          <a:p>
            <a:pPr>
              <a:spcBef>
                <a:spcPts val="600"/>
              </a:spcBef>
            </a:pPr>
            <a:r>
              <a:rPr lang="en-US" sz="1600" dirty="0">
                <a:latin typeface="Arial" charset="0"/>
                <a:ea typeface="Arial" charset="0"/>
                <a:cs typeface="Arial" charset="0"/>
              </a:rPr>
              <a:t>$545</a:t>
            </a:r>
          </a:p>
        </p:txBody>
      </p:sp>
      <p:sp>
        <p:nvSpPr>
          <p:cNvPr id="32" name="TextBox 31">
            <a:extLst>
              <a:ext uri="{FF2B5EF4-FFF2-40B4-BE49-F238E27FC236}">
                <a16:creationId xmlns:a16="http://schemas.microsoft.com/office/drawing/2014/main" id="{6CC795A0-08A5-4402-BA12-494103A1151A}"/>
              </a:ext>
            </a:extLst>
          </p:cNvPr>
          <p:cNvSpPr txBox="1"/>
          <p:nvPr/>
        </p:nvSpPr>
        <p:spPr>
          <a:xfrm>
            <a:off x="4597714" y="1686369"/>
            <a:ext cx="998704" cy="1308050"/>
          </a:xfrm>
          <a:prstGeom prst="rect">
            <a:avLst/>
          </a:prstGeom>
          <a:noFill/>
        </p:spPr>
        <p:txBody>
          <a:bodyPr wrap="square" rtlCol="0">
            <a:spAutoFit/>
          </a:bodyPr>
          <a:lstStyle/>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a:p>
            <a:pPr>
              <a:spcBef>
                <a:spcPts val="600"/>
              </a:spcBef>
            </a:pPr>
            <a:r>
              <a:rPr lang="en-US" sz="1600" dirty="0">
                <a:latin typeface="Arial" charset="0"/>
                <a:ea typeface="Arial" charset="0"/>
                <a:cs typeface="Arial" charset="0"/>
              </a:rPr>
              <a:t>$525</a:t>
            </a:r>
          </a:p>
        </p:txBody>
      </p:sp>
      <p:sp>
        <p:nvSpPr>
          <p:cNvPr id="7" name="Rectangle 6">
            <a:extLst>
              <a:ext uri="{FF2B5EF4-FFF2-40B4-BE49-F238E27FC236}">
                <a16:creationId xmlns:a16="http://schemas.microsoft.com/office/drawing/2014/main" id="{CDCAF60F-F95A-4297-9063-7047D9FEC0C2}"/>
              </a:ext>
            </a:extLst>
          </p:cNvPr>
          <p:cNvSpPr/>
          <p:nvPr/>
        </p:nvSpPr>
        <p:spPr>
          <a:xfrm>
            <a:off x="2514856" y="2677164"/>
            <a:ext cx="1440180" cy="31840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9990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Failure to Pay Premiums</a:t>
            </a:r>
          </a:p>
        </p:txBody>
      </p:sp>
      <p:sp>
        <p:nvSpPr>
          <p:cNvPr id="3" name="Content Placeholder 2"/>
          <p:cNvSpPr>
            <a:spLocks noGrp="1"/>
          </p:cNvSpPr>
          <p:nvPr>
            <p:ph idx="1"/>
          </p:nvPr>
        </p:nvSpPr>
        <p:spPr>
          <a:xfrm>
            <a:off x="364733" y="955964"/>
            <a:ext cx="8229600" cy="1021009"/>
          </a:xfrm>
        </p:spPr>
        <p:txBody>
          <a:bodyPr/>
          <a:lstStyle/>
          <a:p>
            <a:r>
              <a:rPr lang="en-US" sz="1800" dirty="0"/>
              <a:t>Greg had an unexpected car repair in March and could not afford to make his April insurance premium. He made no other payments and his coverage was canceled, retroactive to the end of April.</a:t>
            </a:r>
          </a:p>
          <a:p>
            <a:pPr marL="0" indent="0">
              <a:buNone/>
            </a:pPr>
            <a:endParaRPr lang="en-US" sz="1800" dirty="0"/>
          </a:p>
          <a:p>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sp>
        <p:nvSpPr>
          <p:cNvPr id="22" name="TextBox 21"/>
          <p:cNvSpPr txBox="1"/>
          <p:nvPr/>
        </p:nvSpPr>
        <p:spPr>
          <a:xfrm>
            <a:off x="372353" y="3963044"/>
            <a:ext cx="8229600" cy="2046714"/>
          </a:xfrm>
          <a:prstGeom prst="rect">
            <a:avLst/>
          </a:prstGeom>
          <a:noFill/>
        </p:spPr>
        <p:txBody>
          <a:bodyPr wrap="square" rtlCol="0">
            <a:spAutoFit/>
          </a:bodyPr>
          <a:lstStyle/>
          <a:p>
            <a:pPr marL="228600" indent="-228600">
              <a:spcBef>
                <a:spcPts val="1800"/>
              </a:spcBef>
              <a:buClr>
                <a:schemeClr val="bg1">
                  <a:lumMod val="50000"/>
                </a:schemeClr>
              </a:buClr>
              <a:buFont typeface="Arial"/>
              <a:buChar char="•"/>
            </a:pPr>
            <a:r>
              <a:rPr lang="en-US" dirty="0">
                <a:latin typeface="Franklin Gothic Book"/>
                <a:cs typeface="Franklin Gothic Book"/>
              </a:rPr>
              <a:t>TaxSlayer will trigger a repayment* of $980 in APTC received for April. </a:t>
            </a:r>
            <a:r>
              <a:rPr lang="en-US" sz="1400" dirty="0">
                <a:latin typeface="Franklin Gothic Book"/>
                <a:cs typeface="Franklin Gothic Book"/>
              </a:rPr>
              <a:t>(*up to repayment cap)</a:t>
            </a:r>
            <a:r>
              <a:rPr lang="en-US" dirty="0">
                <a:latin typeface="Franklin Gothic Book"/>
                <a:cs typeface="Franklin Gothic Book"/>
              </a:rPr>
              <a:t> </a:t>
            </a:r>
          </a:p>
          <a:p>
            <a:pPr marL="228600" indent="-228600">
              <a:spcBef>
                <a:spcPts val="1800"/>
              </a:spcBef>
              <a:buClr>
                <a:schemeClr val="bg1">
                  <a:lumMod val="50000"/>
                </a:schemeClr>
              </a:buClr>
              <a:buFont typeface="Arial"/>
              <a:buChar char="•"/>
            </a:pPr>
            <a:r>
              <a:rPr lang="en-US" dirty="0">
                <a:latin typeface="Franklin Gothic Medium" panose="020B0603020102020204" pitchFamily="34" charset="0"/>
                <a:cs typeface="Franklin Gothic Book"/>
              </a:rPr>
              <a:t>Alternative to repayment: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Greg can pay his portion of </a:t>
            </a:r>
            <a:r>
              <a:rPr lang="en-US" sz="1600">
                <a:solidFill>
                  <a:schemeClr val="dk1"/>
                </a:solidFill>
                <a:latin typeface="Franklin Gothic Book"/>
              </a:rPr>
              <a:t>the April </a:t>
            </a:r>
            <a:r>
              <a:rPr lang="en-US" sz="1600" dirty="0">
                <a:solidFill>
                  <a:schemeClr val="dk1"/>
                </a:solidFill>
                <a:latin typeface="Franklin Gothic Book"/>
              </a:rPr>
              <a:t>premium ($52, which is the monthly enrollment premium minus the monthly APTC) to claim APTC for April.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After he pays, he should request a new 1095-A from the marketplace. </a:t>
            </a:r>
          </a:p>
        </p:txBody>
      </p:sp>
      <p:cxnSp>
        <p:nvCxnSpPr>
          <p:cNvPr id="9" name="Straight Connector 8">
            <a:extLst>
              <a:ext uri="{FF2B5EF4-FFF2-40B4-BE49-F238E27FC236}">
                <a16:creationId xmlns:a16="http://schemas.microsoft.com/office/drawing/2014/main" id="{F27AEA88-9329-438B-8FB4-6240918DEBCB}"/>
              </a:ext>
            </a:extLst>
          </p:cNvPr>
          <p:cNvCxnSpPr/>
          <p:nvPr/>
        </p:nvCxnSpPr>
        <p:spPr>
          <a:xfrm>
            <a:off x="463793" y="1919387"/>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F23E972-3E87-4937-82DD-362775E59BB7}"/>
              </a:ext>
            </a:extLst>
          </p:cNvPr>
          <p:cNvSpPr txBox="1"/>
          <p:nvPr/>
        </p:nvSpPr>
        <p:spPr>
          <a:xfrm>
            <a:off x="821933" y="2094892"/>
            <a:ext cx="970644"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pic>
        <p:nvPicPr>
          <p:cNvPr id="5" name="Picture 4">
            <a:extLst>
              <a:ext uri="{FF2B5EF4-FFF2-40B4-BE49-F238E27FC236}">
                <a16:creationId xmlns:a16="http://schemas.microsoft.com/office/drawing/2014/main" id="{D7C6CCF9-534A-4A5A-9E54-5270035F2A3C}"/>
              </a:ext>
            </a:extLst>
          </p:cNvPr>
          <p:cNvPicPr>
            <a:picLocks noChangeAspect="1"/>
          </p:cNvPicPr>
          <p:nvPr/>
        </p:nvPicPr>
        <p:blipFill>
          <a:blip r:embed="rId2"/>
          <a:stretch>
            <a:fillRect/>
          </a:stretch>
        </p:blipFill>
        <p:spPr>
          <a:xfrm>
            <a:off x="821933" y="2336596"/>
            <a:ext cx="6943725" cy="1266825"/>
          </a:xfrm>
          <a:prstGeom prst="rect">
            <a:avLst/>
          </a:prstGeom>
          <a:ln>
            <a:solidFill>
              <a:schemeClr val="bg1">
                <a:lumMod val="85000"/>
              </a:schemeClr>
            </a:solidFill>
          </a:ln>
        </p:spPr>
      </p:pic>
      <p:sp>
        <p:nvSpPr>
          <p:cNvPr id="10" name="Rectangle 9">
            <a:extLst>
              <a:ext uri="{FF2B5EF4-FFF2-40B4-BE49-F238E27FC236}">
                <a16:creationId xmlns:a16="http://schemas.microsoft.com/office/drawing/2014/main" id="{DA8F0D13-ED1C-4C01-A1A6-1558CE6EFD0F}"/>
              </a:ext>
            </a:extLst>
          </p:cNvPr>
          <p:cNvSpPr/>
          <p:nvPr/>
        </p:nvSpPr>
        <p:spPr>
          <a:xfrm>
            <a:off x="1731105" y="3410509"/>
            <a:ext cx="942619" cy="173678"/>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B1B4E48-B815-45E3-9C1E-6C1F0BE7EB5E}"/>
              </a:ext>
            </a:extLst>
          </p:cNvPr>
          <p:cNvSpPr/>
          <p:nvPr/>
        </p:nvSpPr>
        <p:spPr>
          <a:xfrm>
            <a:off x="6698062" y="3414645"/>
            <a:ext cx="1067596" cy="16954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604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 Only Column A of Form 1095-A is Completed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22</a:t>
            </a:fld>
            <a:endParaRPr lang="en-US" dirty="0"/>
          </a:p>
        </p:txBody>
      </p:sp>
      <p:sp>
        <p:nvSpPr>
          <p:cNvPr id="29" name="TextBox 28"/>
          <p:cNvSpPr txBox="1"/>
          <p:nvPr/>
        </p:nvSpPr>
        <p:spPr>
          <a:xfrm>
            <a:off x="457200" y="3382351"/>
            <a:ext cx="8229600" cy="2277547"/>
          </a:xfrm>
          <a:prstGeom prst="rect">
            <a:avLst/>
          </a:prstGeom>
          <a:noFill/>
        </p:spPr>
        <p:txBody>
          <a:bodyPr wrap="square" rtlCol="0">
            <a:spAutoFit/>
          </a:bodyPr>
          <a:lstStyle/>
          <a:p>
            <a:pPr marL="228600" indent="-228600">
              <a:spcBef>
                <a:spcPts val="1800"/>
              </a:spcBef>
              <a:buClr>
                <a:schemeClr val="bg1">
                  <a:lumMod val="50000"/>
                </a:schemeClr>
              </a:buClr>
              <a:buFont typeface="Arial" panose="020B0604020202020204" pitchFamily="34" charset="0"/>
              <a:buChar char="•"/>
            </a:pPr>
            <a:r>
              <a:rPr lang="en-US" dirty="0">
                <a:latin typeface="Franklin Gothic Book"/>
                <a:cs typeface="Franklin Gothic Book"/>
              </a:rPr>
              <a:t>If the taxpayer didn’t receive APTC in a month, the SLCSP column may be blank. The software won’t calculate PTC for those months, even if the taxpayer is eligible. </a:t>
            </a:r>
          </a:p>
          <a:p>
            <a:pPr marL="228600" indent="-228600">
              <a:spcBef>
                <a:spcPts val="600"/>
              </a:spcBef>
              <a:buClr>
                <a:schemeClr val="bg1">
                  <a:lumMod val="50000"/>
                </a:schemeClr>
              </a:buClr>
              <a:buFont typeface="Arial"/>
              <a:buChar char="•"/>
            </a:pPr>
            <a:r>
              <a:rPr lang="en-US" dirty="0">
                <a:latin typeface="Franklin Gothic Book"/>
                <a:cs typeface="Franklin Gothic Book"/>
              </a:rPr>
              <a:t>Determine PTC eligibility for any months a premium was paid. </a:t>
            </a:r>
          </a:p>
          <a:p>
            <a:pPr marL="228600" indent="-228600">
              <a:spcBef>
                <a:spcPts val="600"/>
              </a:spcBef>
              <a:buClr>
                <a:schemeClr val="bg1">
                  <a:lumMod val="50000"/>
                </a:schemeClr>
              </a:buClr>
              <a:buFont typeface="Arial"/>
              <a:buChar char="•"/>
            </a:pPr>
            <a:r>
              <a:rPr lang="en-US" dirty="0">
                <a:latin typeface="Franklin Gothic Book"/>
                <a:cs typeface="Franklin Gothic Book"/>
              </a:rPr>
              <a:t>If she is eligible for the PTC, enter a SLCSP.</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Use the SLCSP for the other months if the household is the same, or </a:t>
            </a:r>
          </a:p>
          <a:p>
            <a:pPr marL="690563" lvl="1" indent="-233363" defTabSz="457200">
              <a:spcBef>
                <a:spcPts val="600"/>
              </a:spcBef>
              <a:buClr>
                <a:schemeClr val="tx2">
                  <a:lumMod val="60000"/>
                  <a:lumOff val="40000"/>
                </a:schemeClr>
              </a:buClr>
              <a:buFont typeface="Arial"/>
              <a:buChar char="–"/>
            </a:pPr>
            <a:r>
              <a:rPr lang="en-US" sz="1600" dirty="0">
                <a:solidFill>
                  <a:schemeClr val="dk1"/>
                </a:solidFill>
                <a:latin typeface="Franklin Gothic Book"/>
              </a:rPr>
              <a:t>Look up the correct SLCSP at healthcare.gov/Tax-Tool (or your state marketplace)</a:t>
            </a:r>
          </a:p>
        </p:txBody>
      </p:sp>
      <p:grpSp>
        <p:nvGrpSpPr>
          <p:cNvPr id="13" name="Group 12"/>
          <p:cNvGrpSpPr/>
          <p:nvPr/>
        </p:nvGrpSpPr>
        <p:grpSpPr>
          <a:xfrm>
            <a:off x="1221995" y="915702"/>
            <a:ext cx="6109978" cy="2163584"/>
            <a:chOff x="694860" y="734317"/>
            <a:chExt cx="7703363" cy="2740363"/>
          </a:xfrm>
        </p:grpSpPr>
        <p:pic>
          <p:nvPicPr>
            <p:cNvPr id="14" name="Picture 13"/>
            <p:cNvPicPr>
              <a:picLocks noChangeAspect="1"/>
            </p:cNvPicPr>
            <p:nvPr/>
          </p:nvPicPr>
          <p:blipFill rotWithShape="1">
            <a:blip r:embed="rId2"/>
            <a:srcRect b="22662"/>
            <a:stretch/>
          </p:blipFill>
          <p:spPr>
            <a:xfrm>
              <a:off x="694860" y="1034189"/>
              <a:ext cx="7703363" cy="2440491"/>
            </a:xfrm>
            <a:prstGeom prst="rect">
              <a:avLst/>
            </a:prstGeom>
            <a:ln>
              <a:solidFill>
                <a:schemeClr val="bg1">
                  <a:lumMod val="50000"/>
                </a:schemeClr>
              </a:solidFill>
            </a:ln>
          </p:spPr>
        </p:pic>
        <p:sp>
          <p:nvSpPr>
            <p:cNvPr id="15" name="TextBox 14"/>
            <p:cNvSpPr txBox="1"/>
            <p:nvPr/>
          </p:nvSpPr>
          <p:spPr>
            <a:xfrm>
              <a:off x="3053216" y="1688518"/>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16" name="TextBox 15"/>
            <p:cNvSpPr txBox="1"/>
            <p:nvPr/>
          </p:nvSpPr>
          <p:spPr>
            <a:xfrm>
              <a:off x="3057660" y="2001194"/>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17" name="TextBox 16"/>
            <p:cNvSpPr txBox="1"/>
            <p:nvPr/>
          </p:nvSpPr>
          <p:spPr>
            <a:xfrm>
              <a:off x="3062457" y="2646096"/>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18" name="TextBox 17"/>
            <p:cNvSpPr txBox="1"/>
            <p:nvPr/>
          </p:nvSpPr>
          <p:spPr>
            <a:xfrm>
              <a:off x="3066547" y="2305995"/>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19" name="TextBox 18"/>
            <p:cNvSpPr txBox="1"/>
            <p:nvPr/>
          </p:nvSpPr>
          <p:spPr>
            <a:xfrm>
              <a:off x="4711839" y="1672755"/>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0" name="TextBox 19"/>
            <p:cNvSpPr txBox="1"/>
            <p:nvPr/>
          </p:nvSpPr>
          <p:spPr>
            <a:xfrm>
              <a:off x="4719057" y="1977348"/>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1" name="TextBox 20"/>
            <p:cNvSpPr txBox="1"/>
            <p:nvPr/>
          </p:nvSpPr>
          <p:spPr>
            <a:xfrm>
              <a:off x="4719443" y="2312949"/>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3" name="TextBox 22"/>
            <p:cNvSpPr txBox="1"/>
            <p:nvPr/>
          </p:nvSpPr>
          <p:spPr>
            <a:xfrm>
              <a:off x="3061323" y="2949936"/>
              <a:ext cx="998704" cy="428807"/>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4" name="TextBox 23"/>
            <p:cNvSpPr txBox="1"/>
            <p:nvPr/>
          </p:nvSpPr>
          <p:spPr>
            <a:xfrm>
              <a:off x="6645158" y="1692625"/>
              <a:ext cx="998704" cy="428807"/>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25" name="TextBox 24"/>
            <p:cNvSpPr txBox="1"/>
            <p:nvPr/>
          </p:nvSpPr>
          <p:spPr>
            <a:xfrm>
              <a:off x="6649602" y="2005303"/>
              <a:ext cx="998704" cy="428807"/>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26" name="TextBox 25"/>
            <p:cNvSpPr txBox="1"/>
            <p:nvPr/>
          </p:nvSpPr>
          <p:spPr>
            <a:xfrm>
              <a:off x="6641715" y="2341597"/>
              <a:ext cx="998704" cy="428807"/>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30" name="TextBox 29"/>
            <p:cNvSpPr txBox="1"/>
            <p:nvPr/>
          </p:nvSpPr>
          <p:spPr>
            <a:xfrm>
              <a:off x="694861" y="734317"/>
              <a:ext cx="1269425" cy="311860"/>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a:t>
              </a:r>
            </a:p>
          </p:txBody>
        </p:sp>
      </p:grpSp>
      <p:sp>
        <p:nvSpPr>
          <p:cNvPr id="22" name="Rectangle 21">
            <a:extLst>
              <a:ext uri="{FF2B5EF4-FFF2-40B4-BE49-F238E27FC236}">
                <a16:creationId xmlns:a16="http://schemas.microsoft.com/office/drawing/2014/main" id="{3E300339-6078-4152-9958-8BF043C87B25}"/>
              </a:ext>
            </a:extLst>
          </p:cNvPr>
          <p:cNvSpPr/>
          <p:nvPr/>
        </p:nvSpPr>
        <p:spPr>
          <a:xfrm>
            <a:off x="4225208" y="2468499"/>
            <a:ext cx="1112520" cy="4955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575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a:srcRect b="22662"/>
          <a:stretch/>
        </p:blipFill>
        <p:spPr>
          <a:xfrm>
            <a:off x="1221995" y="2160636"/>
            <a:ext cx="6109978" cy="1926829"/>
          </a:xfrm>
          <a:prstGeom prst="rect">
            <a:avLst/>
          </a:prstGeom>
          <a:ln>
            <a:solidFill>
              <a:schemeClr val="bg1">
                <a:lumMod val="50000"/>
              </a:schemeClr>
            </a:solidFill>
          </a:ln>
        </p:spPr>
      </p:pic>
      <p:sp>
        <p:nvSpPr>
          <p:cNvPr id="2" name="Title 1"/>
          <p:cNvSpPr>
            <a:spLocks noGrp="1"/>
          </p:cNvSpPr>
          <p:nvPr>
            <p:ph type="title"/>
          </p:nvPr>
        </p:nvSpPr>
        <p:spPr/>
        <p:txBody>
          <a:bodyPr/>
          <a:lstStyle/>
          <a:p>
            <a:r>
              <a:rPr lang="en-US" dirty="0"/>
              <a:t>Example: Only Column A of Form 1095-A is Completed</a:t>
            </a:r>
          </a:p>
        </p:txBody>
      </p:sp>
      <p:sp>
        <p:nvSpPr>
          <p:cNvPr id="3" name="Content Placeholder 2"/>
          <p:cNvSpPr>
            <a:spLocks noGrp="1"/>
          </p:cNvSpPr>
          <p:nvPr>
            <p:ph idx="1"/>
          </p:nvPr>
        </p:nvSpPr>
        <p:spPr/>
        <p:txBody>
          <a:bodyPr/>
          <a:lstStyle/>
          <a:p>
            <a:r>
              <a:rPr lang="en-US" sz="1800" dirty="0"/>
              <a:t>Carolina failed to reconcile her APTC for 2017 and so wasn’t eligible for APTC in early 2019. She eventually filed her 2017 tax return and APTC was reinstated starting in March.  </a:t>
            </a:r>
          </a:p>
          <a:p>
            <a:endParaRPr lang="en-US" sz="20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sp>
        <p:nvSpPr>
          <p:cNvPr id="19" name="TextBox 18"/>
          <p:cNvSpPr txBox="1"/>
          <p:nvPr/>
        </p:nvSpPr>
        <p:spPr>
          <a:xfrm>
            <a:off x="390858" y="4219359"/>
            <a:ext cx="8229600" cy="2215991"/>
          </a:xfrm>
          <a:prstGeom prst="rect">
            <a:avLst/>
          </a:prstGeom>
          <a:noFill/>
        </p:spPr>
        <p:txBody>
          <a:bodyPr wrap="square" rtlCol="0">
            <a:spAutoFit/>
          </a:bodyPr>
          <a:lstStyle/>
          <a:p>
            <a:pPr marL="228600" indent="-228600">
              <a:spcBef>
                <a:spcPts val="1800"/>
              </a:spcBef>
              <a:buClr>
                <a:schemeClr val="bg1">
                  <a:lumMod val="50000"/>
                </a:schemeClr>
              </a:buClr>
              <a:buFont typeface="Arial" charset="0"/>
              <a:buChar char="•"/>
            </a:pPr>
            <a:r>
              <a:rPr lang="en-US" dirty="0">
                <a:latin typeface="Franklin Gothic Book"/>
                <a:cs typeface="Franklin Gothic Book"/>
              </a:rPr>
              <a:t>Even though she didn’t receive APTC in January and February, she meets all the eligibility criteria for PTC. </a:t>
            </a:r>
          </a:p>
          <a:p>
            <a:pPr marL="228600" indent="-228600">
              <a:spcBef>
                <a:spcPts val="1800"/>
              </a:spcBef>
              <a:buClr>
                <a:schemeClr val="bg1">
                  <a:lumMod val="50000"/>
                </a:schemeClr>
              </a:buClr>
              <a:buFont typeface="Arial" charset="0"/>
              <a:buChar char="•"/>
            </a:pPr>
            <a:r>
              <a:rPr lang="en-US" dirty="0">
                <a:latin typeface="Franklin Gothic Book"/>
                <a:cs typeface="Franklin Gothic Book"/>
              </a:rPr>
              <a:t>In TaxSlayer, enter the SLCSP for January and February. This is the only part of Form 1095-A you should change. </a:t>
            </a:r>
          </a:p>
          <a:p>
            <a:pPr marL="228600" indent="-228600">
              <a:spcBef>
                <a:spcPts val="1800"/>
              </a:spcBef>
              <a:buClr>
                <a:schemeClr val="bg1">
                  <a:lumMod val="50000"/>
                </a:schemeClr>
              </a:buClr>
              <a:buFont typeface="Arial"/>
              <a:buChar char="•"/>
            </a:pPr>
            <a:r>
              <a:rPr lang="en-US" dirty="0">
                <a:latin typeface="Franklin Gothic Book"/>
                <a:cs typeface="Franklin Gothic Book"/>
              </a:rPr>
              <a:t>Leave the APTC column BLANK for January and February since she didn’t receive the advance credit for those months.</a:t>
            </a:r>
          </a:p>
        </p:txBody>
      </p:sp>
      <p:sp>
        <p:nvSpPr>
          <p:cNvPr id="23" name="TextBox 22"/>
          <p:cNvSpPr txBox="1"/>
          <p:nvPr/>
        </p:nvSpPr>
        <p:spPr>
          <a:xfrm>
            <a:off x="2997714" y="2677189"/>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24" name="TextBox 23"/>
          <p:cNvSpPr txBox="1"/>
          <p:nvPr/>
        </p:nvSpPr>
        <p:spPr>
          <a:xfrm>
            <a:off x="3010358" y="2925180"/>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25" name="TextBox 24"/>
          <p:cNvSpPr txBox="1"/>
          <p:nvPr/>
        </p:nvSpPr>
        <p:spPr>
          <a:xfrm>
            <a:off x="3007209" y="3440664"/>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26" name="TextBox 25"/>
          <p:cNvSpPr txBox="1"/>
          <p:nvPr/>
        </p:nvSpPr>
        <p:spPr>
          <a:xfrm>
            <a:off x="3002908" y="3183777"/>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27" name="TextBox 26"/>
          <p:cNvSpPr txBox="1"/>
          <p:nvPr/>
        </p:nvSpPr>
        <p:spPr>
          <a:xfrm>
            <a:off x="4408090" y="3703027"/>
            <a:ext cx="792129" cy="338554"/>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8" name="TextBox 27"/>
          <p:cNvSpPr txBox="1"/>
          <p:nvPr/>
        </p:nvSpPr>
        <p:spPr>
          <a:xfrm>
            <a:off x="4408090" y="3447941"/>
            <a:ext cx="792129" cy="338554"/>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29" name="TextBox 28"/>
          <p:cNvSpPr txBox="1"/>
          <p:nvPr/>
        </p:nvSpPr>
        <p:spPr>
          <a:xfrm>
            <a:off x="4410836" y="3170249"/>
            <a:ext cx="792129" cy="338554"/>
          </a:xfrm>
          <a:prstGeom prst="rect">
            <a:avLst/>
          </a:prstGeom>
          <a:noFill/>
        </p:spPr>
        <p:txBody>
          <a:bodyPr wrap="square" rtlCol="0">
            <a:spAutoFit/>
          </a:bodyPr>
          <a:lstStyle/>
          <a:p>
            <a:r>
              <a:rPr lang="en-US" sz="1600" dirty="0">
                <a:latin typeface="Arial" charset="0"/>
                <a:ea typeface="Arial" charset="0"/>
                <a:cs typeface="Arial" charset="0"/>
              </a:rPr>
              <a:t>$300</a:t>
            </a:r>
          </a:p>
        </p:txBody>
      </p:sp>
      <p:sp>
        <p:nvSpPr>
          <p:cNvPr id="30" name="TextBox 29"/>
          <p:cNvSpPr txBox="1"/>
          <p:nvPr/>
        </p:nvSpPr>
        <p:spPr>
          <a:xfrm>
            <a:off x="3007465" y="3694804"/>
            <a:ext cx="79212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$300</a:t>
            </a:r>
          </a:p>
        </p:txBody>
      </p:sp>
      <p:sp>
        <p:nvSpPr>
          <p:cNvPr id="31" name="TextBox 30"/>
          <p:cNvSpPr txBox="1"/>
          <p:nvPr/>
        </p:nvSpPr>
        <p:spPr>
          <a:xfrm>
            <a:off x="5932530" y="3433276"/>
            <a:ext cx="792129" cy="338554"/>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32" name="TextBox 31"/>
          <p:cNvSpPr txBox="1"/>
          <p:nvPr/>
        </p:nvSpPr>
        <p:spPr>
          <a:xfrm>
            <a:off x="5932530" y="3703026"/>
            <a:ext cx="792129" cy="338554"/>
          </a:xfrm>
          <a:prstGeom prst="rect">
            <a:avLst/>
          </a:prstGeom>
          <a:noFill/>
        </p:spPr>
        <p:txBody>
          <a:bodyPr wrap="square" rtlCol="0">
            <a:spAutoFit/>
          </a:bodyPr>
          <a:lstStyle/>
          <a:p>
            <a:r>
              <a:rPr lang="en-US" sz="1600" dirty="0">
                <a:latin typeface="Arial" charset="0"/>
                <a:ea typeface="Arial" charset="0"/>
                <a:cs typeface="Arial" charset="0"/>
              </a:rPr>
              <a:t>$200</a:t>
            </a:r>
          </a:p>
        </p:txBody>
      </p:sp>
      <p:sp>
        <p:nvSpPr>
          <p:cNvPr id="33" name="TextBox 32"/>
          <p:cNvSpPr txBox="1"/>
          <p:nvPr/>
        </p:nvSpPr>
        <p:spPr>
          <a:xfrm>
            <a:off x="5940379" y="3154860"/>
            <a:ext cx="792129" cy="369332"/>
          </a:xfrm>
          <a:prstGeom prst="rect">
            <a:avLst/>
          </a:prstGeom>
          <a:noFill/>
        </p:spPr>
        <p:txBody>
          <a:bodyPr wrap="square" rtlCol="0">
            <a:spAutoFit/>
          </a:bodyPr>
          <a:lstStyle/>
          <a:p>
            <a:r>
              <a:rPr lang="en-US" dirty="0"/>
              <a:t>$</a:t>
            </a:r>
            <a:r>
              <a:rPr lang="en-US" sz="1600" dirty="0">
                <a:latin typeface="Arial" charset="0"/>
                <a:ea typeface="Arial" charset="0"/>
                <a:cs typeface="Arial" charset="0"/>
              </a:rPr>
              <a:t>200</a:t>
            </a:r>
          </a:p>
        </p:txBody>
      </p:sp>
      <p:sp>
        <p:nvSpPr>
          <p:cNvPr id="34" name="TextBox 33"/>
          <p:cNvSpPr txBox="1"/>
          <p:nvPr/>
        </p:nvSpPr>
        <p:spPr>
          <a:xfrm>
            <a:off x="1221141" y="1915527"/>
            <a:ext cx="969610" cy="246221"/>
          </a:xfrm>
          <a:prstGeom prst="rect">
            <a:avLst/>
          </a:prstGeom>
          <a:solidFill>
            <a:schemeClr val="accent4">
              <a:lumMod val="50000"/>
            </a:schemeClr>
          </a:solidFill>
        </p:spPr>
        <p:txBody>
          <a:bodyPr wrap="square" rtlCol="0">
            <a:spAutoFit/>
          </a:bodyPr>
          <a:lstStyle/>
          <a:p>
            <a:r>
              <a:rPr lang="en-US" sz="1000" dirty="0">
                <a:solidFill>
                  <a:schemeClr val="bg1"/>
                </a:solidFill>
                <a:latin typeface="Franklin Gothic Medium"/>
                <a:cs typeface="Franklin Gothic Medium"/>
              </a:rPr>
              <a:t>Form 1095-A</a:t>
            </a:r>
          </a:p>
        </p:txBody>
      </p:sp>
      <p:sp>
        <p:nvSpPr>
          <p:cNvPr id="43" name="TextBox 42"/>
          <p:cNvSpPr txBox="1"/>
          <p:nvPr/>
        </p:nvSpPr>
        <p:spPr>
          <a:xfrm>
            <a:off x="6005488" y="2490793"/>
            <a:ext cx="919683" cy="923330"/>
          </a:xfrm>
          <a:prstGeom prst="rect">
            <a:avLst/>
          </a:prstGeom>
          <a:noFill/>
        </p:spPr>
        <p:txBody>
          <a:bodyPr wrap="square" rtlCol="0">
            <a:spAutoFit/>
          </a:bodyPr>
          <a:lstStyle/>
          <a:p>
            <a:r>
              <a:rPr lang="en-US" sz="5400" b="1" dirty="0">
                <a:solidFill>
                  <a:srgbClr val="FF0000"/>
                </a:solidFill>
              </a:rPr>
              <a:t>X</a:t>
            </a:r>
          </a:p>
        </p:txBody>
      </p:sp>
      <p:sp>
        <p:nvSpPr>
          <p:cNvPr id="21" name="Rectangle 20">
            <a:extLst>
              <a:ext uri="{FF2B5EF4-FFF2-40B4-BE49-F238E27FC236}">
                <a16:creationId xmlns:a16="http://schemas.microsoft.com/office/drawing/2014/main" id="{07722A33-D486-4A62-86CA-E52F70A9B5DE}"/>
              </a:ext>
            </a:extLst>
          </p:cNvPr>
          <p:cNvSpPr/>
          <p:nvPr/>
        </p:nvSpPr>
        <p:spPr>
          <a:xfrm>
            <a:off x="4229101" y="2697341"/>
            <a:ext cx="1112520" cy="49551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CFD50F1-8743-4B89-861C-51DD0359C448}"/>
              </a:ext>
            </a:extLst>
          </p:cNvPr>
          <p:cNvCxnSpPr/>
          <p:nvPr/>
        </p:nvCxnSpPr>
        <p:spPr>
          <a:xfrm>
            <a:off x="430512" y="1860477"/>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153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Forms 1095-A, B, and 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24</a:t>
            </a:fld>
            <a:endParaRPr lang="en-US" dirty="0"/>
          </a:p>
        </p:txBody>
      </p:sp>
      <p:grpSp>
        <p:nvGrpSpPr>
          <p:cNvPr id="33" name="Group 2"/>
          <p:cNvGrpSpPr/>
          <p:nvPr/>
        </p:nvGrpSpPr>
        <p:grpSpPr>
          <a:xfrm>
            <a:off x="437051" y="2686029"/>
            <a:ext cx="1691900" cy="1323439"/>
            <a:chOff x="487582" y="4348713"/>
            <a:chExt cx="1667890" cy="1323439"/>
          </a:xfrm>
          <a:solidFill>
            <a:srgbClr val="4F81BD">
              <a:lumMod val="20000"/>
              <a:lumOff val="80000"/>
            </a:srgbClr>
          </a:solidFill>
        </p:grpSpPr>
        <p:sp>
          <p:nvSpPr>
            <p:cNvPr id="34" name="TextBox 5"/>
            <p:cNvSpPr txBox="1"/>
            <p:nvPr/>
          </p:nvSpPr>
          <p:spPr>
            <a:xfrm>
              <a:off x="487582" y="4348713"/>
              <a:ext cx="1667890" cy="1323439"/>
            </a:xfrm>
            <a:prstGeom prst="rect">
              <a:avLst/>
            </a:prstGeom>
            <a:grp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1095-B</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35" name="Straight Connector 8"/>
            <p:cNvCxnSpPr/>
            <p:nvPr/>
          </p:nvCxnSpPr>
          <p:spPr>
            <a:xfrm>
              <a:off x="567483" y="4706644"/>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36" name="Straight Connector 9"/>
            <p:cNvCxnSpPr/>
            <p:nvPr/>
          </p:nvCxnSpPr>
          <p:spPr>
            <a:xfrm>
              <a:off x="567483" y="4863946"/>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37" name="Straight Connector 10"/>
            <p:cNvCxnSpPr/>
            <p:nvPr/>
          </p:nvCxnSpPr>
          <p:spPr>
            <a:xfrm>
              <a:off x="567483" y="5027720"/>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8" name="Straight Connector 13"/>
            <p:cNvCxnSpPr/>
            <p:nvPr/>
          </p:nvCxnSpPr>
          <p:spPr>
            <a:xfrm>
              <a:off x="567483" y="5382827"/>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9" name="Straight Connector 15"/>
            <p:cNvCxnSpPr/>
            <p:nvPr/>
          </p:nvCxnSpPr>
          <p:spPr>
            <a:xfrm>
              <a:off x="567483"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0" name="Straight Connector 19"/>
            <p:cNvCxnSpPr/>
            <p:nvPr/>
          </p:nvCxnSpPr>
          <p:spPr>
            <a:xfrm>
              <a:off x="1466296"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1" name="Straight Connector 23"/>
            <p:cNvCxnSpPr/>
            <p:nvPr/>
          </p:nvCxnSpPr>
          <p:spPr>
            <a:xfrm>
              <a:off x="1760739"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2" name="Straight Connector 24"/>
            <p:cNvCxnSpPr/>
            <p:nvPr/>
          </p:nvCxnSpPr>
          <p:spPr>
            <a:xfrm>
              <a:off x="2050742"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3" name="Straight Connector 25"/>
            <p:cNvCxnSpPr/>
            <p:nvPr/>
          </p:nvCxnSpPr>
          <p:spPr>
            <a:xfrm>
              <a:off x="863405"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4" name="Straight Connector 26"/>
            <p:cNvCxnSpPr/>
            <p:nvPr/>
          </p:nvCxnSpPr>
          <p:spPr>
            <a:xfrm>
              <a:off x="1158537"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5" name="Straight Connector 27"/>
            <p:cNvCxnSpPr/>
            <p:nvPr/>
          </p:nvCxnSpPr>
          <p:spPr>
            <a:xfrm>
              <a:off x="550416" y="5522373"/>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grpSp>
      <p:grpSp>
        <p:nvGrpSpPr>
          <p:cNvPr id="46" name="Group 41"/>
          <p:cNvGrpSpPr/>
          <p:nvPr/>
        </p:nvGrpSpPr>
        <p:grpSpPr>
          <a:xfrm>
            <a:off x="444830" y="4367170"/>
            <a:ext cx="1691900" cy="1323439"/>
            <a:chOff x="487582" y="4348713"/>
            <a:chExt cx="1667890" cy="1323439"/>
          </a:xfrm>
          <a:solidFill>
            <a:srgbClr val="4F81BD">
              <a:lumMod val="40000"/>
              <a:lumOff val="60000"/>
            </a:srgbClr>
          </a:solidFill>
        </p:grpSpPr>
        <p:sp>
          <p:nvSpPr>
            <p:cNvPr id="47" name="TextBox 42"/>
            <p:cNvSpPr txBox="1"/>
            <p:nvPr/>
          </p:nvSpPr>
          <p:spPr>
            <a:xfrm>
              <a:off x="487582" y="4348713"/>
              <a:ext cx="1667890" cy="1323439"/>
            </a:xfrm>
            <a:prstGeom prst="rect">
              <a:avLst/>
            </a:prstGeom>
            <a:grp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1095-C</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48" name="Straight Connector 43"/>
            <p:cNvCxnSpPr/>
            <p:nvPr/>
          </p:nvCxnSpPr>
          <p:spPr>
            <a:xfrm>
              <a:off x="567483" y="4706644"/>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49" name="Straight Connector 44"/>
            <p:cNvCxnSpPr/>
            <p:nvPr/>
          </p:nvCxnSpPr>
          <p:spPr>
            <a:xfrm>
              <a:off x="567483" y="4863946"/>
              <a:ext cx="1500326" cy="0"/>
            </a:xfrm>
            <a:prstGeom prst="line">
              <a:avLst/>
            </a:prstGeom>
            <a:grp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50" name="Straight Connector 45"/>
            <p:cNvCxnSpPr/>
            <p:nvPr/>
          </p:nvCxnSpPr>
          <p:spPr>
            <a:xfrm>
              <a:off x="567483" y="5027720"/>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1" name="Straight Connector 46"/>
            <p:cNvCxnSpPr/>
            <p:nvPr/>
          </p:nvCxnSpPr>
          <p:spPr>
            <a:xfrm>
              <a:off x="567483" y="5382827"/>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2" name="Straight Connector 48"/>
            <p:cNvCxnSpPr/>
            <p:nvPr/>
          </p:nvCxnSpPr>
          <p:spPr>
            <a:xfrm>
              <a:off x="567483"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3" name="Straight Connector 51"/>
            <p:cNvCxnSpPr/>
            <p:nvPr/>
          </p:nvCxnSpPr>
          <p:spPr>
            <a:xfrm>
              <a:off x="1466296"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4" name="Straight Connector 52"/>
            <p:cNvCxnSpPr/>
            <p:nvPr/>
          </p:nvCxnSpPr>
          <p:spPr>
            <a:xfrm>
              <a:off x="1760739"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5" name="Straight Connector 53"/>
            <p:cNvCxnSpPr/>
            <p:nvPr/>
          </p:nvCxnSpPr>
          <p:spPr>
            <a:xfrm>
              <a:off x="2050742"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6" name="Straight Connector 54"/>
            <p:cNvCxnSpPr/>
            <p:nvPr/>
          </p:nvCxnSpPr>
          <p:spPr>
            <a:xfrm>
              <a:off x="863405"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7" name="Straight Connector 55"/>
            <p:cNvCxnSpPr/>
            <p:nvPr/>
          </p:nvCxnSpPr>
          <p:spPr>
            <a:xfrm>
              <a:off x="1158537" y="5027720"/>
              <a:ext cx="0" cy="353627"/>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8" name="Straight Connector 56"/>
            <p:cNvCxnSpPr/>
            <p:nvPr/>
          </p:nvCxnSpPr>
          <p:spPr>
            <a:xfrm>
              <a:off x="550416" y="5522373"/>
              <a:ext cx="1500326" cy="0"/>
            </a:xfrm>
            <a:prstGeom prst="line">
              <a:avLst/>
            </a:prstGeom>
            <a:grpFill/>
            <a:ln w="25400" cap="flat" cmpd="sng" algn="ctr">
              <a:solidFill>
                <a:srgbClr val="4F81BD"/>
              </a:solidFill>
              <a:prstDash val="solid"/>
            </a:ln>
            <a:effectLst>
              <a:outerShdw blurRad="40000" dist="20000" dir="5400000" rotWithShape="0">
                <a:srgbClr val="000000">
                  <a:alpha val="38000"/>
                </a:srgbClr>
              </a:outerShdw>
            </a:effectLst>
          </p:spPr>
        </p:cxnSp>
      </p:grpSp>
      <p:grpSp>
        <p:nvGrpSpPr>
          <p:cNvPr id="72" name="Group 71"/>
          <p:cNvGrpSpPr/>
          <p:nvPr/>
        </p:nvGrpSpPr>
        <p:grpSpPr>
          <a:xfrm>
            <a:off x="444830" y="968377"/>
            <a:ext cx="1683024" cy="1323439"/>
            <a:chOff x="444830" y="968377"/>
            <a:chExt cx="1683024" cy="1323439"/>
          </a:xfrm>
        </p:grpSpPr>
        <p:sp>
          <p:nvSpPr>
            <p:cNvPr id="73" name="TextBox 72"/>
            <p:cNvSpPr txBox="1"/>
            <p:nvPr/>
          </p:nvSpPr>
          <p:spPr>
            <a:xfrm>
              <a:off x="444830" y="968377"/>
              <a:ext cx="1683024" cy="1323439"/>
            </a:xfrm>
            <a:prstGeom prst="rect">
              <a:avLst/>
            </a:prstGeom>
            <a:no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rPr>
                <a:t>Form 1095-A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latin typeface="Arial Narrow" panose="020B0606020202030204" pitchFamily="34" charset="0"/>
              </a:endParaRPr>
            </a:p>
          </p:txBody>
        </p:sp>
        <p:cxnSp>
          <p:nvCxnSpPr>
            <p:cNvPr id="74" name="Straight Connector 73"/>
            <p:cNvCxnSpPr/>
            <p:nvPr/>
          </p:nvCxnSpPr>
          <p:spPr>
            <a:xfrm>
              <a:off x="524729" y="1370696"/>
              <a:ext cx="1500326" cy="0"/>
            </a:xfrm>
            <a:prstGeom prst="line">
              <a:avLst/>
            </a:prstGeom>
            <a:no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75" name="Straight Connector 74"/>
            <p:cNvCxnSpPr/>
            <p:nvPr/>
          </p:nvCxnSpPr>
          <p:spPr>
            <a:xfrm>
              <a:off x="524729" y="1527998"/>
              <a:ext cx="1500326" cy="0"/>
            </a:xfrm>
            <a:prstGeom prst="line">
              <a:avLst/>
            </a:prstGeom>
            <a:noFill/>
            <a:ln w="19050" cap="flat" cmpd="sng" algn="ctr">
              <a:solidFill>
                <a:srgbClr val="4F81BD"/>
              </a:solidFill>
              <a:prstDash val="solid"/>
            </a:ln>
            <a:effectLst>
              <a:outerShdw blurRad="40000" dist="20000" dir="5400000" rotWithShape="0">
                <a:srgbClr val="000000">
                  <a:alpha val="38000"/>
                </a:srgbClr>
              </a:outerShdw>
            </a:effectLst>
          </p:spPr>
        </p:cxnSp>
        <p:cxnSp>
          <p:nvCxnSpPr>
            <p:cNvPr id="76" name="Straight Connector 75"/>
            <p:cNvCxnSpPr/>
            <p:nvPr/>
          </p:nvCxnSpPr>
          <p:spPr>
            <a:xfrm>
              <a:off x="524729" y="1691772"/>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7" name="Straight Connector 76"/>
            <p:cNvCxnSpPr/>
            <p:nvPr/>
          </p:nvCxnSpPr>
          <p:spPr>
            <a:xfrm>
              <a:off x="524729" y="2046879"/>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8" name="Straight Connector 77"/>
            <p:cNvCxnSpPr/>
            <p:nvPr/>
          </p:nvCxnSpPr>
          <p:spPr>
            <a:xfrm>
              <a:off x="524729"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79" name="Straight Connector 78"/>
            <p:cNvCxnSpPr/>
            <p:nvPr/>
          </p:nvCxnSpPr>
          <p:spPr>
            <a:xfrm>
              <a:off x="1440609"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0" name="Straight Connector 79"/>
            <p:cNvCxnSpPr/>
            <p:nvPr/>
          </p:nvCxnSpPr>
          <p:spPr>
            <a:xfrm>
              <a:off x="1735052"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1" name="Straight Connector 80"/>
            <p:cNvCxnSpPr/>
            <p:nvPr/>
          </p:nvCxnSpPr>
          <p:spPr>
            <a:xfrm>
              <a:off x="2025055"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2" name="Straight Connector 81"/>
            <p:cNvCxnSpPr/>
            <p:nvPr/>
          </p:nvCxnSpPr>
          <p:spPr>
            <a:xfrm>
              <a:off x="820651"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3" name="Straight Connector 82"/>
            <p:cNvCxnSpPr/>
            <p:nvPr/>
          </p:nvCxnSpPr>
          <p:spPr>
            <a:xfrm>
              <a:off x="1132850" y="1691772"/>
              <a:ext cx="0" cy="35362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84" name="Straight Connector 83"/>
            <p:cNvCxnSpPr/>
            <p:nvPr/>
          </p:nvCxnSpPr>
          <p:spPr>
            <a:xfrm>
              <a:off x="524729" y="2186425"/>
              <a:ext cx="150032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sp>
        <p:nvSpPr>
          <p:cNvPr id="85" name="TextBox 84"/>
          <p:cNvSpPr txBox="1"/>
          <p:nvPr/>
        </p:nvSpPr>
        <p:spPr>
          <a:xfrm>
            <a:off x="2340744" y="919031"/>
            <a:ext cx="6501609" cy="1360372"/>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1095-A</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the Marketplace to people who enrolled in Marketplace coverage.</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Necessary to prepare Form 8962, which is required for people who received Advance Premium Tax Credits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Corrections? Call the Marketplace that issued the form </a:t>
            </a:r>
          </a:p>
        </p:txBody>
      </p:sp>
      <p:sp>
        <p:nvSpPr>
          <p:cNvPr id="86" name="TextBox 85"/>
          <p:cNvSpPr txBox="1"/>
          <p:nvPr/>
        </p:nvSpPr>
        <p:spPr>
          <a:xfrm>
            <a:off x="2340744" y="2664908"/>
            <a:ext cx="6501609" cy="886397"/>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1095-B</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by Medicaid, Medicare, insurers, and others who offer coverage. </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a:t>
            </a:r>
          </a:p>
        </p:txBody>
      </p:sp>
      <p:sp>
        <p:nvSpPr>
          <p:cNvPr id="87" name="TextBox 86"/>
          <p:cNvSpPr txBox="1"/>
          <p:nvPr/>
        </p:nvSpPr>
        <p:spPr>
          <a:xfrm>
            <a:off x="2341480" y="4311046"/>
            <a:ext cx="6500873" cy="1575816"/>
          </a:xfrm>
          <a:prstGeom prst="rect">
            <a:avLst/>
          </a:prstGeom>
          <a:noFill/>
        </p:spPr>
        <p:txBody>
          <a:bodyPr wrap="square" rtlCol="0">
            <a:spAutoFit/>
          </a:bodyPr>
          <a:lstStyle/>
          <a:p>
            <a:r>
              <a:rPr lang="en-US" b="1" dirty="0">
                <a:solidFill>
                  <a:srgbClr val="1F497D"/>
                </a:solidFill>
                <a:latin typeface="Franklin Gothic Book" panose="020B0503020102020204" pitchFamily="34" charset="0"/>
              </a:rPr>
              <a:t>Form 1095-C</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Issued only by large employers (employers with 50 or more full-time EEs)</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Useful in determining the months a person had coverage or an offer of coverage and the cost of the offer of individual coverage. </a:t>
            </a:r>
          </a:p>
          <a:p>
            <a:pPr marL="233363" indent="-233363" defTabSz="457200">
              <a:spcBef>
                <a:spcPct val="20000"/>
              </a:spcBef>
              <a:buClr>
                <a:schemeClr val="tx2">
                  <a:lumMod val="60000"/>
                  <a:lumOff val="40000"/>
                </a:schemeClr>
              </a:buClr>
              <a:buFont typeface="Arial"/>
              <a:buChar char="•"/>
            </a:pPr>
            <a:r>
              <a:rPr lang="en-US" sz="1400" dirty="0">
                <a:latin typeface="Arial" panose="020B0604020202020204" pitchFamily="34" charset="0"/>
                <a:cs typeface="Arial" panose="020B0604020202020204" pitchFamily="34" charset="0"/>
              </a:rPr>
              <a:t>Not foolproof! Eligibility for affordable employer-sponsored coverage doesn’t necessarily mean someone is ineligible for PTC. </a:t>
            </a:r>
          </a:p>
        </p:txBody>
      </p:sp>
    </p:spTree>
    <p:extLst>
      <p:ext uri="{BB962C8B-B14F-4D97-AF65-F5344CB8AC3E}">
        <p14:creationId xmlns:p14="http://schemas.microsoft.com/office/powerpoint/2010/main" val="207323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4339936"/>
          </a:xfrm>
        </p:spPr>
        <p:txBody>
          <a:bodyPr/>
          <a:lstStyle/>
          <a:p>
            <a:pPr marL="0" lvl="1" indent="0">
              <a:buNone/>
            </a:pPr>
            <a:r>
              <a:rPr lang="en-US" sz="1800" dirty="0">
                <a:latin typeface="Franklin Gothic Book"/>
                <a:cs typeface="Franklin Gothic Book"/>
              </a:rPr>
              <a:t>In general, to be eligible for PTC, the taxpayer must not be eligible for (or enrolled in) other minimum essential coverage (MEC). There are many exceptions. </a:t>
            </a:r>
          </a:p>
          <a:p>
            <a:pPr marL="0" lvl="1" indent="0">
              <a:buNone/>
            </a:pPr>
            <a:endParaRPr lang="en-US" sz="1800" dirty="0">
              <a:latin typeface="Franklin Gothic Book"/>
              <a:cs typeface="Franklin Gothic Book"/>
            </a:endParaRPr>
          </a:p>
          <a:p>
            <a:pPr marL="0" lvl="1" indent="0">
              <a:buNone/>
            </a:pPr>
            <a:r>
              <a:rPr lang="en-US" sz="1800" dirty="0">
                <a:latin typeface="Franklin Gothic Medium" panose="020B0603020102020204" pitchFamily="34" charset="0"/>
              </a:rPr>
              <a:t>General Exception</a:t>
            </a:r>
          </a:p>
          <a:p>
            <a:pPr marL="0" lvl="1" indent="0">
              <a:buNone/>
            </a:pPr>
            <a:endParaRPr lang="en-US" sz="1200" dirty="0">
              <a:latin typeface="Franklin Gothic Medium" panose="020B0603020102020204" pitchFamily="34" charset="0"/>
              <a:cs typeface="Franklin Gothic Book"/>
            </a:endParaRPr>
          </a:p>
          <a:p>
            <a:pPr marL="228600" lvl="2" indent="-228600">
              <a:buFont typeface="Arial" panose="020B0604020202020204" pitchFamily="34" charset="0"/>
              <a:buChar char="•"/>
            </a:pPr>
            <a:r>
              <a:rPr lang="en-US" sz="1800" dirty="0"/>
              <a:t>People who are eligible for PTC on the </a:t>
            </a:r>
            <a:r>
              <a:rPr lang="en-US" sz="1800" i="1" dirty="0"/>
              <a:t>first</a:t>
            </a:r>
            <a:r>
              <a:rPr lang="en-US" sz="1800" dirty="0"/>
              <a:t> day of the month are considered eligible for the full month (even if they become eligible for other coverage later that month.)</a:t>
            </a:r>
            <a:endParaRPr lang="en-US" sz="1800" dirty="0">
              <a:latin typeface="Franklin Gothic Medium" panose="020B0603020102020204" pitchFamily="34" charset="0"/>
            </a:endParaRPr>
          </a:p>
          <a:p>
            <a:pPr marL="0" lvl="2" indent="0">
              <a:spcBef>
                <a:spcPts val="1800"/>
              </a:spcBef>
              <a:buNone/>
            </a:pPr>
            <a:r>
              <a:rPr lang="en-US" sz="1800" dirty="0">
                <a:latin typeface="Franklin Gothic Medium" panose="020B0603020102020204" pitchFamily="34" charset="0"/>
              </a:rPr>
              <a:t>Medicaid Exception</a:t>
            </a:r>
          </a:p>
          <a:p>
            <a:pPr>
              <a:spcBef>
                <a:spcPts val="1800"/>
              </a:spcBef>
            </a:pPr>
            <a:r>
              <a:rPr lang="en-US" sz="1800" dirty="0">
                <a:cs typeface="+mn-cs"/>
              </a:rPr>
              <a:t>If a person is enrolled in APTC but later determined eligible for Medicaid:</a:t>
            </a:r>
          </a:p>
          <a:p>
            <a:pPr lvl="1">
              <a:spcBef>
                <a:spcPts val="600"/>
              </a:spcBef>
              <a:buClr>
                <a:schemeClr val="tx2">
                  <a:lumMod val="60000"/>
                  <a:lumOff val="40000"/>
                </a:schemeClr>
              </a:buClr>
            </a:pPr>
            <a:r>
              <a:rPr lang="en-US" sz="1600" dirty="0">
                <a:solidFill>
                  <a:schemeClr val="dk1"/>
                </a:solidFill>
                <a:latin typeface="Franklin Gothic Book"/>
                <a:cs typeface="+mn-cs"/>
              </a:rPr>
              <a:t>The taxpayer is generally eligible for PTC for the entire calendar year even if also enrolled in Medicaid for some of those months</a:t>
            </a:r>
            <a:endParaRPr lang="en-US" sz="1600" dirty="0"/>
          </a:p>
          <a:p>
            <a:pPr lvl="1">
              <a:spcBef>
                <a:spcPts val="600"/>
              </a:spcBef>
              <a:buClr>
                <a:schemeClr val="tx2">
                  <a:lumMod val="60000"/>
                  <a:lumOff val="40000"/>
                </a:schemeClr>
              </a:buClr>
            </a:pPr>
            <a:r>
              <a:rPr lang="en-US" sz="1600" dirty="0">
                <a:solidFill>
                  <a:schemeClr val="dk1"/>
                </a:solidFill>
                <a:latin typeface="Franklin Gothic Book"/>
                <a:cs typeface="+mn-cs"/>
              </a:rPr>
              <a:t>PTC is allowed for months of retroactive Medicaid coverage</a:t>
            </a:r>
          </a:p>
          <a:p>
            <a:pPr lvl="2"/>
            <a:endParaRPr lang="en-US" sz="1800"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25</a:t>
            </a:fld>
            <a:endParaRPr lang="en-US" dirty="0"/>
          </a:p>
        </p:txBody>
      </p:sp>
      <p:sp>
        <p:nvSpPr>
          <p:cNvPr id="6" name="TextBox 5">
            <a:extLst>
              <a:ext uri="{FF2B5EF4-FFF2-40B4-BE49-F238E27FC236}">
                <a16:creationId xmlns:a16="http://schemas.microsoft.com/office/drawing/2014/main" id="{F92D809D-AAB7-4C6B-9EC9-1C48A8159BC3}"/>
              </a:ext>
            </a:extLst>
          </p:cNvPr>
          <p:cNvSpPr txBox="1"/>
          <p:nvPr/>
        </p:nvSpPr>
        <p:spPr>
          <a:xfrm>
            <a:off x="3707115" y="6458112"/>
            <a:ext cx="5073697" cy="276999"/>
          </a:xfrm>
          <a:prstGeom prst="rect">
            <a:avLst/>
          </a:prstGeom>
          <a:noFill/>
        </p:spPr>
        <p:txBody>
          <a:bodyPr wrap="none" rtlCol="0">
            <a:spAutoFit/>
          </a:bodyPr>
          <a:lstStyle/>
          <a:p>
            <a:pPr algn="r"/>
            <a:r>
              <a:rPr lang="en-US" sz="1200" dirty="0">
                <a:solidFill>
                  <a:schemeClr val="accent4">
                    <a:lumMod val="75000"/>
                  </a:schemeClr>
                </a:solidFill>
                <a:hlinkClick r:id="rId2">
                  <a:extLst>
                    <a:ext uri="{A12FA001-AC4F-418D-AE19-62706E023703}">
                      <ahyp:hlinkClr xmlns:ahyp="http://schemas.microsoft.com/office/drawing/2018/hyperlinkcolor" val="tx"/>
                    </a:ext>
                  </a:extLst>
                </a:hlinkClick>
              </a:rPr>
              <a:t>IRS: Return Preparer Best Practices Resolving Information Form 1095 Conflicts </a:t>
            </a:r>
            <a:endParaRPr lang="en-US" sz="1200" dirty="0">
              <a:solidFill>
                <a:schemeClr val="accent4">
                  <a:lumMod val="75000"/>
                </a:schemeClr>
              </a:solidFill>
            </a:endParaRPr>
          </a:p>
        </p:txBody>
      </p:sp>
      <p:cxnSp>
        <p:nvCxnSpPr>
          <p:cNvPr id="7" name="Straight Connector 6">
            <a:extLst>
              <a:ext uri="{FF2B5EF4-FFF2-40B4-BE49-F238E27FC236}">
                <a16:creationId xmlns:a16="http://schemas.microsoft.com/office/drawing/2014/main" id="{424789AC-3AFA-4A6E-8194-47D73C03FA1A}"/>
              </a:ext>
            </a:extLst>
          </p:cNvPr>
          <p:cNvCxnSpPr/>
          <p:nvPr/>
        </p:nvCxnSpPr>
        <p:spPr>
          <a:xfrm>
            <a:off x="453308" y="2291490"/>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070BCF5-9FAA-4B01-BA0D-EA1703CA8454}"/>
              </a:ext>
            </a:extLst>
          </p:cNvPr>
          <p:cNvCxnSpPr/>
          <p:nvPr/>
        </p:nvCxnSpPr>
        <p:spPr>
          <a:xfrm>
            <a:off x="453308" y="3863115"/>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4824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955964"/>
            <a:ext cx="8229600" cy="5502148"/>
          </a:xfrm>
        </p:spPr>
        <p:txBody>
          <a:bodyPr/>
          <a:lstStyle/>
          <a:p>
            <a:pPr marL="0" lvl="2" indent="0">
              <a:spcBef>
                <a:spcPts val="1800"/>
              </a:spcBef>
              <a:buNone/>
            </a:pPr>
            <a:r>
              <a:rPr lang="en-US" sz="1800" dirty="0">
                <a:latin typeface="Franklin Gothic Medium" panose="020B0603020102020204" pitchFamily="34" charset="0"/>
              </a:rPr>
              <a:t>Medicare Exception</a:t>
            </a:r>
          </a:p>
          <a:p>
            <a:pPr marL="0" indent="0">
              <a:buNone/>
            </a:pPr>
            <a:endParaRPr lang="en-US" sz="1200" dirty="0">
              <a:latin typeface="Franklin Gothic Medium" panose="020B0603020102020204" pitchFamily="34" charset="0"/>
              <a:cs typeface="Franklin Gothic Book"/>
            </a:endParaRPr>
          </a:p>
          <a:p>
            <a:r>
              <a:rPr lang="en-US" sz="1800" dirty="0">
                <a:latin typeface="Franklin Gothic Book"/>
                <a:cs typeface="Franklin Gothic Book"/>
              </a:rPr>
              <a:t>A taxpayer who becomes eligible for Medicare loses PTC eligibility on the</a:t>
            </a:r>
            <a:r>
              <a:rPr lang="en-US" sz="1800" i="1" dirty="0">
                <a:latin typeface="Franklin Gothic Book"/>
                <a:cs typeface="Franklin Gothic Book"/>
              </a:rPr>
              <a:t> first day of the fourth full month </a:t>
            </a:r>
            <a:r>
              <a:rPr lang="en-US" sz="1800" dirty="0">
                <a:latin typeface="Franklin Gothic Book"/>
                <a:cs typeface="Franklin Gothic Book"/>
              </a:rPr>
              <a:t>after they became eligible for Medicare, whether or not they enrolled.</a:t>
            </a:r>
          </a:p>
          <a:p>
            <a:pPr marL="0" indent="0">
              <a:buNone/>
            </a:pPr>
            <a:endParaRPr lang="en-US" sz="1600" i="1" dirty="0">
              <a:solidFill>
                <a:schemeClr val="tx2">
                  <a:lumMod val="60000"/>
                  <a:lumOff val="40000"/>
                </a:schemeClr>
              </a:solidFill>
            </a:endParaRPr>
          </a:p>
          <a:p>
            <a:pPr marL="0" indent="0">
              <a:buNone/>
            </a:pPr>
            <a:r>
              <a:rPr lang="en-US" sz="1600" i="1" dirty="0"/>
              <a:t>Example</a:t>
            </a:r>
            <a:r>
              <a:rPr lang="en-US" sz="1600" dirty="0"/>
              <a:t>:</a:t>
            </a:r>
            <a:r>
              <a:rPr lang="en-US" sz="1600" dirty="0">
                <a:solidFill>
                  <a:schemeClr val="tx2">
                    <a:lumMod val="60000"/>
                    <a:lumOff val="40000"/>
                  </a:schemeClr>
                </a:solidFill>
              </a:rPr>
              <a:t>  </a:t>
            </a:r>
            <a:r>
              <a:rPr lang="en-US" sz="1600" dirty="0"/>
              <a:t>Freddie is enrolled in Marketplace coverage with APTC. His 65</a:t>
            </a:r>
            <a:r>
              <a:rPr lang="en-US" sz="1600" baseline="30000" dirty="0"/>
              <a:t>th</a:t>
            </a:r>
            <a:r>
              <a:rPr lang="en-US" sz="1600" dirty="0"/>
              <a:t> birthday is May 17, and he becomes eligible to enroll in Medicare.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600" dirty="0"/>
          </a:p>
          <a:p>
            <a:pPr marL="0" indent="0">
              <a:buNone/>
            </a:pPr>
            <a:endParaRPr lang="en-US" sz="1800" dirty="0"/>
          </a:p>
          <a:p>
            <a:pPr marL="0" indent="0">
              <a:spcBef>
                <a:spcPts val="1200"/>
              </a:spcBef>
              <a:buNone/>
            </a:pPr>
            <a:r>
              <a:rPr lang="en-US" sz="1600" dirty="0"/>
              <a:t>If he continues in the Marketplace with APTC all year: </a:t>
            </a:r>
          </a:p>
          <a:p>
            <a:pPr lvl="1">
              <a:spcBef>
                <a:spcPts val="600"/>
              </a:spcBef>
              <a:buClr>
                <a:schemeClr val="tx2">
                  <a:lumMod val="60000"/>
                  <a:lumOff val="40000"/>
                </a:schemeClr>
              </a:buClr>
            </a:pPr>
            <a:r>
              <a:rPr lang="en-US" sz="1600" dirty="0">
                <a:solidFill>
                  <a:schemeClr val="dk1"/>
                </a:solidFill>
                <a:latin typeface="Franklin Gothic Book"/>
                <a:cs typeface="+mn-cs"/>
              </a:rPr>
              <a:t>He’ll owe back APTC for Sept–Dec. </a:t>
            </a:r>
          </a:p>
          <a:p>
            <a:pPr lvl="1">
              <a:spcBef>
                <a:spcPts val="600"/>
              </a:spcBef>
              <a:buClr>
                <a:schemeClr val="tx2">
                  <a:lumMod val="60000"/>
                  <a:lumOff val="40000"/>
                </a:schemeClr>
              </a:buClr>
            </a:pPr>
            <a:r>
              <a:rPr lang="en-US" sz="1600" dirty="0">
                <a:solidFill>
                  <a:schemeClr val="dk1"/>
                </a:solidFill>
                <a:latin typeface="Franklin Gothic Book"/>
                <a:cs typeface="+mn-cs"/>
              </a:rPr>
              <a:t>And when he enrolls in Medicare Part B, he’ll pay a higher premium. </a:t>
            </a:r>
          </a:p>
          <a:p>
            <a:pPr lvl="1"/>
            <a:endParaRPr lang="en-US" sz="1600" dirty="0">
              <a:latin typeface="Franklin Gothic Medium" panose="020B0603020102020204" pitchFamily="34" charset="0"/>
            </a:endParaRPr>
          </a:p>
          <a:p>
            <a:pPr marL="342900" indent="-342900"/>
            <a:endParaRPr lang="en-US" sz="2000" dirty="0">
              <a:latin typeface="Franklin Gothic Book"/>
              <a:cs typeface="Franklin Gothic Book"/>
            </a:endParaRPr>
          </a:p>
          <a:p>
            <a:pPr marL="0" indent="0">
              <a:buNone/>
            </a:pPr>
            <a:endParaRPr lang="en-US" sz="2000" dirty="0"/>
          </a:p>
          <a:p>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26</a:t>
            </a:fld>
            <a:endParaRPr lang="en-US" dirty="0"/>
          </a:p>
        </p:txBody>
      </p:sp>
      <p:sp>
        <p:nvSpPr>
          <p:cNvPr id="4" name="TextBox 3"/>
          <p:cNvSpPr txBox="1"/>
          <p:nvPr/>
        </p:nvSpPr>
        <p:spPr>
          <a:xfrm>
            <a:off x="3707115" y="6458112"/>
            <a:ext cx="5073697" cy="276999"/>
          </a:xfrm>
          <a:prstGeom prst="rect">
            <a:avLst/>
          </a:prstGeom>
          <a:noFill/>
        </p:spPr>
        <p:txBody>
          <a:bodyPr wrap="none" rtlCol="0">
            <a:spAutoFit/>
          </a:bodyPr>
          <a:lstStyle/>
          <a:p>
            <a:pPr algn="r"/>
            <a:r>
              <a:rPr lang="en-US" sz="1200" dirty="0">
                <a:solidFill>
                  <a:schemeClr val="accent4">
                    <a:lumMod val="75000"/>
                  </a:schemeClr>
                </a:solidFill>
                <a:hlinkClick r:id="rId2">
                  <a:extLst>
                    <a:ext uri="{A12FA001-AC4F-418D-AE19-62706E023703}">
                      <ahyp:hlinkClr xmlns:ahyp="http://schemas.microsoft.com/office/drawing/2018/hyperlinkcolor" val="tx"/>
                    </a:ext>
                  </a:extLst>
                </a:hlinkClick>
              </a:rPr>
              <a:t>IRS: Return Preparer Best Practices Resolving Information Form 1095 Conflicts </a:t>
            </a:r>
            <a:endParaRPr lang="en-US" sz="1200" dirty="0">
              <a:solidFill>
                <a:schemeClr val="accent4">
                  <a:lumMod val="75000"/>
                </a:schemeClr>
              </a:solidFill>
            </a:endParaRPr>
          </a:p>
        </p:txBody>
      </p:sp>
      <p:sp>
        <p:nvSpPr>
          <p:cNvPr id="6" name="Rectangle 5"/>
          <p:cNvSpPr/>
          <p:nvPr/>
        </p:nvSpPr>
        <p:spPr>
          <a:xfrm>
            <a:off x="2090876" y="3972690"/>
            <a:ext cx="805291" cy="677958"/>
          </a:xfrm>
          <a:prstGeom prst="rect">
            <a:avLst/>
          </a:prstGeom>
          <a:solidFill>
            <a:schemeClr val="bg1">
              <a:lumMod val="85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250" dirty="0"/>
              <a:t>Eligible for Medicare</a:t>
            </a:r>
          </a:p>
        </p:txBody>
      </p:sp>
      <p:sp>
        <p:nvSpPr>
          <p:cNvPr id="7" name="Rectangle 6"/>
          <p:cNvSpPr/>
          <p:nvPr/>
        </p:nvSpPr>
        <p:spPr>
          <a:xfrm>
            <a:off x="2931777" y="3960819"/>
            <a:ext cx="2360859" cy="267170"/>
          </a:xfrm>
          <a:prstGeom prst="rect">
            <a:avLst/>
          </a:prstGeom>
          <a:solidFill>
            <a:schemeClr val="bg1">
              <a:lumMod val="85000"/>
            </a:schemeClr>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Three full months</a:t>
            </a:r>
          </a:p>
        </p:txBody>
      </p:sp>
      <p:sp>
        <p:nvSpPr>
          <p:cNvPr id="8" name="Rectangle 7"/>
          <p:cNvSpPr/>
          <p:nvPr/>
        </p:nvSpPr>
        <p:spPr>
          <a:xfrm>
            <a:off x="5346262" y="3960819"/>
            <a:ext cx="1945380" cy="677958"/>
          </a:xfrm>
          <a:prstGeom prst="rect">
            <a:avLst/>
          </a:prstGeom>
          <a:solidFill>
            <a:srgbClr val="FFC000"/>
          </a:solidFill>
          <a:ln>
            <a:solidFill>
              <a:schemeClr val="tx1">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NOT eligible for PTC</a:t>
            </a:r>
          </a:p>
        </p:txBody>
      </p:sp>
      <p:grpSp>
        <p:nvGrpSpPr>
          <p:cNvPr id="9" name="Group 8"/>
          <p:cNvGrpSpPr/>
          <p:nvPr/>
        </p:nvGrpSpPr>
        <p:grpSpPr>
          <a:xfrm>
            <a:off x="2077170" y="3538894"/>
            <a:ext cx="5213129" cy="411352"/>
            <a:chOff x="460513" y="4230318"/>
            <a:chExt cx="5213129" cy="373957"/>
          </a:xfrm>
        </p:grpSpPr>
        <p:grpSp>
          <p:nvGrpSpPr>
            <p:cNvPr id="10" name="Group 9"/>
            <p:cNvGrpSpPr/>
            <p:nvPr/>
          </p:nvGrpSpPr>
          <p:grpSpPr>
            <a:xfrm>
              <a:off x="460513" y="4234943"/>
              <a:ext cx="5213129" cy="369332"/>
              <a:chOff x="460513" y="4234943"/>
              <a:chExt cx="5213129" cy="369332"/>
            </a:xfrm>
          </p:grpSpPr>
          <p:grpSp>
            <p:nvGrpSpPr>
              <p:cNvPr id="13" name="Group 12"/>
              <p:cNvGrpSpPr/>
              <p:nvPr/>
            </p:nvGrpSpPr>
            <p:grpSpPr>
              <a:xfrm>
                <a:off x="460513" y="4234943"/>
                <a:ext cx="5213129" cy="369332"/>
                <a:chOff x="438679" y="4604275"/>
                <a:chExt cx="5213129" cy="369332"/>
              </a:xfrm>
            </p:grpSpPr>
            <p:sp>
              <p:nvSpPr>
                <p:cNvPr id="15" name="TextBox 14"/>
                <p:cNvSpPr txBox="1"/>
                <p:nvPr/>
              </p:nvSpPr>
              <p:spPr>
                <a:xfrm>
                  <a:off x="438679" y="4604275"/>
                  <a:ext cx="5213129" cy="369332"/>
                </a:xfrm>
                <a:prstGeom prst="rect">
                  <a:avLst/>
                </a:prstGeom>
                <a:solidFill>
                  <a:schemeClr val="tx2">
                    <a:lumMod val="75000"/>
                  </a:schemeClr>
                </a:solidFill>
              </p:spPr>
              <p:txBody>
                <a:bodyPr wrap="square" rtlCol="0">
                  <a:spAutoFit/>
                </a:bodyPr>
                <a:lstStyle/>
                <a:p>
                  <a:endParaRPr lang="en-US" dirty="0"/>
                </a:p>
              </p:txBody>
            </p:sp>
            <p:cxnSp>
              <p:nvCxnSpPr>
                <p:cNvPr id="16" name="Straight Connector 15"/>
                <p:cNvCxnSpPr/>
                <p:nvPr/>
              </p:nvCxnSpPr>
              <p:spPr>
                <a:xfrm>
                  <a:off x="1281921"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677665"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92371" y="4604275"/>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81607" y="4604275"/>
                  <a:ext cx="593477" cy="369332"/>
                </a:xfrm>
                <a:prstGeom prst="rect">
                  <a:avLst/>
                </a:prstGeom>
                <a:noFill/>
              </p:spPr>
              <p:txBody>
                <a:bodyPr wrap="square" rtlCol="0">
                  <a:spAutoFit/>
                </a:bodyPr>
                <a:lstStyle/>
                <a:p>
                  <a:r>
                    <a:rPr lang="en-US" dirty="0">
                      <a:solidFill>
                        <a:schemeClr val="bg1"/>
                      </a:solidFill>
                    </a:rPr>
                    <a:t>May</a:t>
                  </a:r>
                </a:p>
              </p:txBody>
            </p:sp>
            <p:sp>
              <p:nvSpPr>
                <p:cNvPr id="20" name="TextBox 19"/>
                <p:cNvSpPr txBox="1"/>
                <p:nvPr/>
              </p:nvSpPr>
              <p:spPr>
                <a:xfrm>
                  <a:off x="1363095" y="4604275"/>
                  <a:ext cx="607250" cy="335757"/>
                </a:xfrm>
                <a:prstGeom prst="rect">
                  <a:avLst/>
                </a:prstGeom>
                <a:noFill/>
              </p:spPr>
              <p:txBody>
                <a:bodyPr wrap="square" rtlCol="0">
                  <a:spAutoFit/>
                </a:bodyPr>
                <a:lstStyle/>
                <a:p>
                  <a:r>
                    <a:rPr lang="en-US" dirty="0">
                      <a:solidFill>
                        <a:schemeClr val="bg1"/>
                      </a:solidFill>
                    </a:rPr>
                    <a:t> Jun</a:t>
                  </a:r>
                </a:p>
              </p:txBody>
            </p:sp>
            <p:sp>
              <p:nvSpPr>
                <p:cNvPr id="21" name="TextBox 20"/>
                <p:cNvSpPr txBox="1"/>
                <p:nvPr/>
              </p:nvSpPr>
              <p:spPr>
                <a:xfrm>
                  <a:off x="2193961" y="4604275"/>
                  <a:ext cx="593477" cy="369332"/>
                </a:xfrm>
                <a:prstGeom prst="rect">
                  <a:avLst/>
                </a:prstGeom>
                <a:noFill/>
              </p:spPr>
              <p:txBody>
                <a:bodyPr wrap="square" rtlCol="0">
                  <a:spAutoFit/>
                </a:bodyPr>
                <a:lstStyle/>
                <a:p>
                  <a:r>
                    <a:rPr lang="en-US" dirty="0">
                      <a:solidFill>
                        <a:schemeClr val="bg1"/>
                      </a:solidFill>
                    </a:rPr>
                    <a:t>Jul</a:t>
                  </a:r>
                </a:p>
              </p:txBody>
            </p:sp>
            <p:sp>
              <p:nvSpPr>
                <p:cNvPr id="22" name="TextBox 21"/>
                <p:cNvSpPr txBox="1"/>
                <p:nvPr/>
              </p:nvSpPr>
              <p:spPr>
                <a:xfrm>
                  <a:off x="3001090" y="4604275"/>
                  <a:ext cx="593477" cy="369332"/>
                </a:xfrm>
                <a:prstGeom prst="rect">
                  <a:avLst/>
                </a:prstGeom>
                <a:noFill/>
              </p:spPr>
              <p:txBody>
                <a:bodyPr wrap="square" rtlCol="0">
                  <a:spAutoFit/>
                </a:bodyPr>
                <a:lstStyle/>
                <a:p>
                  <a:r>
                    <a:rPr lang="en-US" dirty="0">
                      <a:solidFill>
                        <a:schemeClr val="bg1"/>
                      </a:solidFill>
                    </a:rPr>
                    <a:t>Aug</a:t>
                  </a:r>
                </a:p>
              </p:txBody>
            </p:sp>
          </p:grpSp>
          <p:cxnSp>
            <p:nvCxnSpPr>
              <p:cNvPr id="14" name="Straight Connector 13"/>
              <p:cNvCxnSpPr/>
              <p:nvPr/>
            </p:nvCxnSpPr>
            <p:spPr>
              <a:xfrm>
                <a:off x="2059599" y="4234943"/>
                <a:ext cx="0" cy="36933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3780671" y="4230318"/>
              <a:ext cx="593477" cy="369332"/>
            </a:xfrm>
            <a:prstGeom prst="rect">
              <a:avLst/>
            </a:prstGeom>
            <a:noFill/>
          </p:spPr>
          <p:txBody>
            <a:bodyPr wrap="square" rtlCol="0">
              <a:spAutoFit/>
            </a:bodyPr>
            <a:lstStyle/>
            <a:p>
              <a:r>
                <a:rPr lang="en-US" dirty="0">
                  <a:solidFill>
                    <a:schemeClr val="bg1"/>
                  </a:solidFill>
                </a:rPr>
                <a:t>Sep</a:t>
              </a:r>
            </a:p>
          </p:txBody>
        </p:sp>
        <p:cxnSp>
          <p:nvCxnSpPr>
            <p:cNvPr id="12" name="Straight Arrow Connector 11"/>
            <p:cNvCxnSpPr/>
            <p:nvPr/>
          </p:nvCxnSpPr>
          <p:spPr>
            <a:xfrm>
              <a:off x="4479081" y="4427579"/>
              <a:ext cx="802866" cy="0"/>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grpSp>
      <p:cxnSp>
        <p:nvCxnSpPr>
          <p:cNvPr id="23" name="Straight Connector 22">
            <a:extLst>
              <a:ext uri="{FF2B5EF4-FFF2-40B4-BE49-F238E27FC236}">
                <a16:creationId xmlns:a16="http://schemas.microsoft.com/office/drawing/2014/main" id="{CAF58142-070C-4D78-A0FE-70695EEFF56C}"/>
              </a:ext>
            </a:extLst>
          </p:cNvPr>
          <p:cNvCxnSpPr/>
          <p:nvPr/>
        </p:nvCxnSpPr>
        <p:spPr>
          <a:xfrm>
            <a:off x="402569" y="1367565"/>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12982781-7363-4839-87B3-6DBCD8ABFBC2}"/>
              </a:ext>
            </a:extLst>
          </p:cNvPr>
          <p:cNvCxnSpPr/>
          <p:nvPr/>
        </p:nvCxnSpPr>
        <p:spPr>
          <a:xfrm>
            <a:off x="402569" y="2532139"/>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3775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Overlapping Coverage</a:t>
            </a:r>
          </a:p>
        </p:txBody>
      </p:sp>
      <p:sp>
        <p:nvSpPr>
          <p:cNvPr id="3" name="Content Placeholder 2"/>
          <p:cNvSpPr>
            <a:spLocks noGrp="1"/>
          </p:cNvSpPr>
          <p:nvPr>
            <p:ph idx="1"/>
          </p:nvPr>
        </p:nvSpPr>
        <p:spPr>
          <a:xfrm>
            <a:off x="364734" y="798896"/>
            <a:ext cx="8229600" cy="5490167"/>
          </a:xfrm>
        </p:spPr>
        <p:txBody>
          <a:bodyPr/>
          <a:lstStyle/>
          <a:p>
            <a:pPr marL="0" indent="0">
              <a:buNone/>
            </a:pPr>
            <a:r>
              <a:rPr lang="en-US" sz="1800" dirty="0">
                <a:latin typeface="Franklin Gothic Medium" panose="020B0603020102020204" pitchFamily="34" charset="0"/>
              </a:rPr>
              <a:t>Eligibility for Employer-Sponsored Coverage</a:t>
            </a:r>
            <a:endParaRPr lang="en-US" sz="1200" dirty="0">
              <a:latin typeface="Franklin Gothic Medium" panose="020B0603020102020204" pitchFamily="34" charset="0"/>
            </a:endParaRPr>
          </a:p>
          <a:p>
            <a:pPr>
              <a:spcBef>
                <a:spcPts val="1800"/>
              </a:spcBef>
            </a:pPr>
            <a:r>
              <a:rPr lang="en-US" sz="1800" dirty="0">
                <a:latin typeface="Franklin Gothic Book"/>
                <a:cs typeface="Franklin Gothic Book"/>
              </a:rPr>
              <a:t>In general,</a:t>
            </a:r>
            <a:r>
              <a:rPr lang="en-US" sz="1800" dirty="0">
                <a:latin typeface="Franklin Gothic Medium" panose="020B0603020102020204" pitchFamily="34" charset="0"/>
              </a:rPr>
              <a:t> </a:t>
            </a:r>
            <a:r>
              <a:rPr lang="en-US" sz="1800" dirty="0">
                <a:latin typeface="Franklin Gothic Book"/>
                <a:cs typeface="Franklin Gothic Book"/>
              </a:rPr>
              <a:t>a person is not eligible for PTC if they have an affordable offer of coverage from an employer.  </a:t>
            </a:r>
            <a:endParaRPr lang="en-US" sz="1800" dirty="0"/>
          </a:p>
          <a:p>
            <a:pPr lvl="1">
              <a:spcBef>
                <a:spcPts val="600"/>
              </a:spcBef>
              <a:buClr>
                <a:schemeClr val="tx2">
                  <a:lumMod val="60000"/>
                  <a:lumOff val="40000"/>
                </a:schemeClr>
              </a:buClr>
            </a:pPr>
            <a:r>
              <a:rPr lang="en-US" sz="1600" dirty="0">
                <a:solidFill>
                  <a:schemeClr val="dk1"/>
                </a:solidFill>
                <a:latin typeface="Franklin Gothic Book"/>
                <a:cs typeface="+mn-cs"/>
              </a:rPr>
              <a:t>For large employers, the coverage offer will be indicated on Form 1095-C.  (There is no similar record for small employers.)</a:t>
            </a:r>
          </a:p>
          <a:p>
            <a:pPr lvl="1">
              <a:spcBef>
                <a:spcPts val="600"/>
              </a:spcBef>
              <a:buClr>
                <a:schemeClr val="tx2">
                  <a:lumMod val="60000"/>
                  <a:lumOff val="40000"/>
                </a:schemeClr>
              </a:buClr>
            </a:pPr>
            <a:endParaRPr lang="en-US" sz="1600" dirty="0">
              <a:solidFill>
                <a:schemeClr val="dk1"/>
              </a:solidFill>
              <a:latin typeface="Franklin Gothic Book"/>
              <a:cs typeface="+mn-cs"/>
            </a:endParaRPr>
          </a:p>
          <a:p>
            <a:pPr marL="342900" indent="-342900"/>
            <a:endParaRPr lang="en-US" sz="2000" dirty="0">
              <a:latin typeface="Franklin Gothic Book"/>
              <a:cs typeface="Franklin Gothic Book"/>
            </a:endParaRPr>
          </a:p>
          <a:p>
            <a:pPr marL="0" indent="0">
              <a:buNone/>
            </a:pPr>
            <a:endParaRPr lang="en-US" sz="2000" dirty="0"/>
          </a:p>
          <a:p>
            <a:pPr marL="0" indent="0">
              <a:buNone/>
            </a:pPr>
            <a:endParaRPr lang="en-US" dirty="0"/>
          </a:p>
          <a:p>
            <a:pPr lvl="1"/>
            <a:endParaRPr lang="en-US"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27</a:t>
            </a:fld>
            <a:endParaRPr lang="en-US" dirty="0"/>
          </a:p>
        </p:txBody>
      </p:sp>
      <p:sp>
        <p:nvSpPr>
          <p:cNvPr id="9" name="TextBox 8">
            <a:extLst>
              <a:ext uri="{FF2B5EF4-FFF2-40B4-BE49-F238E27FC236}">
                <a16:creationId xmlns:a16="http://schemas.microsoft.com/office/drawing/2014/main" id="{4BF51AF4-CD38-4A74-961F-AD615D822708}"/>
              </a:ext>
            </a:extLst>
          </p:cNvPr>
          <p:cNvSpPr txBox="1"/>
          <p:nvPr/>
        </p:nvSpPr>
        <p:spPr>
          <a:xfrm>
            <a:off x="3707115" y="6458112"/>
            <a:ext cx="5073697" cy="276999"/>
          </a:xfrm>
          <a:prstGeom prst="rect">
            <a:avLst/>
          </a:prstGeom>
          <a:noFill/>
        </p:spPr>
        <p:txBody>
          <a:bodyPr wrap="none" rtlCol="0">
            <a:spAutoFit/>
          </a:bodyPr>
          <a:lstStyle/>
          <a:p>
            <a:pPr algn="r"/>
            <a:r>
              <a:rPr lang="en-US" sz="1200" dirty="0">
                <a:solidFill>
                  <a:schemeClr val="accent4">
                    <a:lumMod val="75000"/>
                  </a:schemeClr>
                </a:solidFill>
                <a:hlinkClick r:id="rId2">
                  <a:extLst>
                    <a:ext uri="{A12FA001-AC4F-418D-AE19-62706E023703}">
                      <ahyp:hlinkClr xmlns:ahyp="http://schemas.microsoft.com/office/drawing/2018/hyperlinkcolor" val="tx"/>
                    </a:ext>
                  </a:extLst>
                </a:hlinkClick>
              </a:rPr>
              <a:t>IRS: Return Preparer Best Practices Resolving Information Form 1095 Conflicts </a:t>
            </a:r>
            <a:endParaRPr lang="en-US" sz="1200" dirty="0">
              <a:solidFill>
                <a:schemeClr val="accent4">
                  <a:lumMod val="75000"/>
                </a:schemeClr>
              </a:solidFill>
            </a:endParaRPr>
          </a:p>
        </p:txBody>
      </p:sp>
      <p:cxnSp>
        <p:nvCxnSpPr>
          <p:cNvPr id="10" name="Straight Connector 9">
            <a:extLst>
              <a:ext uri="{FF2B5EF4-FFF2-40B4-BE49-F238E27FC236}">
                <a16:creationId xmlns:a16="http://schemas.microsoft.com/office/drawing/2014/main" id="{78308D5F-B080-411B-9338-C362D781DAF2}"/>
              </a:ext>
            </a:extLst>
          </p:cNvPr>
          <p:cNvCxnSpPr/>
          <p:nvPr/>
        </p:nvCxnSpPr>
        <p:spPr>
          <a:xfrm>
            <a:off x="402568" y="1236936"/>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8D930B26-82B6-4024-9BE9-AE1DE9809597}"/>
              </a:ext>
            </a:extLst>
          </p:cNvPr>
          <p:cNvSpPr/>
          <p:nvPr/>
        </p:nvSpPr>
        <p:spPr>
          <a:xfrm>
            <a:off x="457200" y="5153127"/>
            <a:ext cx="8229600" cy="1215717"/>
          </a:xfrm>
          <a:prstGeom prst="rect">
            <a:avLst/>
          </a:prstGeom>
          <a:solidFill>
            <a:schemeClr val="accent4">
              <a:lumMod val="20000"/>
              <a:lumOff val="80000"/>
            </a:schemeClr>
          </a:solidFill>
          <a:ln>
            <a:solidFill>
              <a:schemeClr val="bg1">
                <a:lumMod val="85000"/>
              </a:schemeClr>
            </a:solidFill>
          </a:ln>
        </p:spPr>
        <p:txBody>
          <a:bodyPr wrap="square">
            <a:spAutoFit/>
          </a:bodyPr>
          <a:lstStyle/>
          <a:p>
            <a:pPr marL="0" lvl="1"/>
            <a:r>
              <a:rPr lang="en-US" dirty="0">
                <a:latin typeface="Franklin Gothic Medium" panose="020B0603020102020204" pitchFamily="34" charset="0"/>
              </a:rPr>
              <a:t>Safe Harbor: </a:t>
            </a:r>
            <a:r>
              <a:rPr lang="en-US" dirty="0">
                <a:latin typeface="Franklin Gothic Book"/>
              </a:rPr>
              <a:t>If the taxpayer informed the marketplace of the cost of employer-sponsored coverage, and it awarded APTC anyway, the taxpayer can claim PTC.</a:t>
            </a:r>
          </a:p>
          <a:p>
            <a:pPr marL="795337" lvl="2" indent="-285750" defTabSz="457200">
              <a:spcBef>
                <a:spcPts val="600"/>
              </a:spcBef>
              <a:buClr>
                <a:schemeClr val="bg1">
                  <a:lumMod val="50000"/>
                </a:schemeClr>
              </a:buClr>
              <a:buFont typeface="Franklin Gothic Book" panose="020B0503020102020204" pitchFamily="34" charset="0"/>
              <a:buChar char="―"/>
            </a:pPr>
            <a:r>
              <a:rPr lang="en-US" sz="1600" b="1" dirty="0">
                <a:solidFill>
                  <a:schemeClr val="dk1"/>
                </a:solidFill>
                <a:latin typeface="Franklin Gothic Book"/>
              </a:rPr>
              <a:t>Ask:</a:t>
            </a:r>
            <a:r>
              <a:rPr lang="en-US" sz="1600" dirty="0">
                <a:solidFill>
                  <a:schemeClr val="dk1"/>
                </a:solidFill>
                <a:latin typeface="Franklin Gothic Book"/>
              </a:rPr>
              <a:t>  Did you provide accurate information about the cost of employer-sponsored coverage?</a:t>
            </a:r>
          </a:p>
        </p:txBody>
      </p:sp>
      <p:pic>
        <p:nvPicPr>
          <p:cNvPr id="4" name="Picture 3">
            <a:extLst>
              <a:ext uri="{FF2B5EF4-FFF2-40B4-BE49-F238E27FC236}">
                <a16:creationId xmlns:a16="http://schemas.microsoft.com/office/drawing/2014/main" id="{1568AE4C-18B1-4F7E-ABA3-1CC2281653F3}"/>
              </a:ext>
            </a:extLst>
          </p:cNvPr>
          <p:cNvPicPr>
            <a:picLocks noChangeAspect="1"/>
          </p:cNvPicPr>
          <p:nvPr/>
        </p:nvPicPr>
        <p:blipFill>
          <a:blip r:embed="rId3"/>
          <a:stretch>
            <a:fillRect/>
          </a:stretch>
        </p:blipFill>
        <p:spPr>
          <a:xfrm>
            <a:off x="837049" y="2612216"/>
            <a:ext cx="7177757" cy="2443492"/>
          </a:xfrm>
          <a:prstGeom prst="rect">
            <a:avLst/>
          </a:prstGeom>
          <a:ln>
            <a:solidFill>
              <a:schemeClr val="bg1">
                <a:lumMod val="85000"/>
              </a:schemeClr>
            </a:solidFill>
          </a:ln>
        </p:spPr>
      </p:pic>
    </p:spTree>
    <p:extLst>
      <p:ext uri="{BB962C8B-B14F-4D97-AF65-F5344CB8AC3E}">
        <p14:creationId xmlns:p14="http://schemas.microsoft.com/office/powerpoint/2010/main" val="577310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BBB8-DE78-4435-8271-BB2F87338A36}"/>
              </a:ext>
            </a:extLst>
          </p:cNvPr>
          <p:cNvSpPr>
            <a:spLocks noGrp="1"/>
          </p:cNvSpPr>
          <p:nvPr>
            <p:ph type="title"/>
          </p:nvPr>
        </p:nvSpPr>
        <p:spPr/>
        <p:txBody>
          <a:bodyPr/>
          <a:lstStyle/>
          <a:p>
            <a:r>
              <a:rPr lang="en-US" dirty="0"/>
              <a:t>QSEHRA Eligibility </a:t>
            </a:r>
          </a:p>
        </p:txBody>
      </p:sp>
      <p:sp>
        <p:nvSpPr>
          <p:cNvPr id="3" name="Content Placeholder 2">
            <a:extLst>
              <a:ext uri="{FF2B5EF4-FFF2-40B4-BE49-F238E27FC236}">
                <a16:creationId xmlns:a16="http://schemas.microsoft.com/office/drawing/2014/main" id="{589615DA-2E6D-42AB-82A6-7DB78F6AC358}"/>
              </a:ext>
            </a:extLst>
          </p:cNvPr>
          <p:cNvSpPr>
            <a:spLocks noGrp="1"/>
          </p:cNvSpPr>
          <p:nvPr>
            <p:ph idx="1"/>
          </p:nvPr>
        </p:nvSpPr>
        <p:spPr/>
        <p:txBody>
          <a:bodyPr/>
          <a:lstStyle/>
          <a:p>
            <a:pPr fontAlgn="base"/>
            <a:r>
              <a:rPr lang="en-US" sz="1800" dirty="0"/>
              <a:t>Qualified Small Employer Health Reimbursement Arrangement (QSEHRA) ​</a:t>
            </a:r>
          </a:p>
          <a:p>
            <a:pPr lvl="1" fontAlgn="base"/>
            <a:r>
              <a:rPr lang="en-US" sz="1600" dirty="0"/>
              <a:t>A small employer can fund a tax-free employee account for reimbursement of medical expenses, including a marketplace plan​</a:t>
            </a:r>
          </a:p>
          <a:p>
            <a:pPr fontAlgn="base"/>
            <a:r>
              <a:rPr lang="en-US" sz="1800" dirty="0"/>
              <a:t>If the QSEHRA is affordable, no PTC is allowed. ​</a:t>
            </a:r>
          </a:p>
          <a:p>
            <a:pPr fontAlgn="base"/>
            <a:r>
              <a:rPr lang="en-US" sz="1800" dirty="0"/>
              <a:t>If the QSEHRA is unaffordable, PTC is allowed but is reduced by the amount in the QSEHRA​.</a:t>
            </a:r>
          </a:p>
          <a:p>
            <a:pPr lvl="1" fontAlgn="base"/>
            <a:r>
              <a:rPr lang="en-US" sz="1600" dirty="0"/>
              <a:t>If the marketplace awarded PTC, the affordability safe harbor applies. The only question is what amount of PTC the taxpayer can claim. </a:t>
            </a:r>
          </a:p>
          <a:p>
            <a:pPr lvl="1" fontAlgn="base"/>
            <a:r>
              <a:rPr lang="en-US" sz="1600" b="1" dirty="0"/>
              <a:t>To determine PTC, subtract the QSEHRA contribution from the otherwise-allowed PTC </a:t>
            </a:r>
          </a:p>
          <a:p>
            <a:pPr lvl="1" fontAlgn="base"/>
            <a:r>
              <a:rPr lang="en-US" sz="1600" dirty="0"/>
              <a:t>The QSEHRA contribution is reported on W-2, Box 12, with Code FF </a:t>
            </a:r>
          </a:p>
          <a:p>
            <a:pPr lvl="1" fontAlgn="base"/>
            <a:r>
              <a:rPr lang="en-US" sz="1600" dirty="0"/>
              <a:t>This can’t be done in TaxSlayer</a:t>
            </a:r>
          </a:p>
          <a:p>
            <a:pPr lvl="1" fontAlgn="base"/>
            <a:r>
              <a:rPr lang="en-US" sz="1600" dirty="0"/>
              <a:t>See Publication 974</a:t>
            </a:r>
          </a:p>
          <a:p>
            <a:pPr marL="0" indent="0" fontAlgn="base">
              <a:buNone/>
            </a:pPr>
            <a:r>
              <a:rPr lang="en-US" sz="1800" dirty="0"/>
              <a:t>​</a:t>
            </a:r>
          </a:p>
          <a:p>
            <a:endParaRPr lang="en-US" dirty="0"/>
          </a:p>
        </p:txBody>
      </p:sp>
      <p:sp>
        <p:nvSpPr>
          <p:cNvPr id="4" name="Slide Number Placeholder 3">
            <a:extLst>
              <a:ext uri="{FF2B5EF4-FFF2-40B4-BE49-F238E27FC236}">
                <a16:creationId xmlns:a16="http://schemas.microsoft.com/office/drawing/2014/main" id="{71D6007A-F646-4E94-B29E-73B7B23EBA88}"/>
              </a:ext>
            </a:extLst>
          </p:cNvPr>
          <p:cNvSpPr>
            <a:spLocks noGrp="1"/>
          </p:cNvSpPr>
          <p:nvPr>
            <p:ph type="sldNum" sz="quarter" idx="12"/>
          </p:nvPr>
        </p:nvSpPr>
        <p:spPr/>
        <p:txBody>
          <a:bodyPr/>
          <a:lstStyle/>
          <a:p>
            <a:pPr algn="r"/>
            <a:fld id="{7FFE15FC-A8B6-4718-BABB-4F5309630F6C}" type="slidenum">
              <a:rPr lang="en-US" smtClean="0"/>
              <a:pPr algn="r"/>
              <a:t>28</a:t>
            </a:fld>
            <a:endParaRPr lang="en-US" dirty="0"/>
          </a:p>
        </p:txBody>
      </p:sp>
      <p:sp>
        <p:nvSpPr>
          <p:cNvPr id="5" name="Rectangle 4">
            <a:extLst>
              <a:ext uri="{FF2B5EF4-FFF2-40B4-BE49-F238E27FC236}">
                <a16:creationId xmlns:a16="http://schemas.microsoft.com/office/drawing/2014/main" id="{4DD4382F-72C6-418F-B373-4AA34C0084AF}"/>
              </a:ext>
            </a:extLst>
          </p:cNvPr>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332652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Tips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0307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Must File Form 8962	</a:t>
            </a:r>
          </a:p>
        </p:txBody>
      </p:sp>
      <p:sp>
        <p:nvSpPr>
          <p:cNvPr id="3" name="Content Placeholder 2"/>
          <p:cNvSpPr>
            <a:spLocks noGrp="1"/>
          </p:cNvSpPr>
          <p:nvPr>
            <p:ph idx="1"/>
          </p:nvPr>
        </p:nvSpPr>
        <p:spPr>
          <a:xfrm>
            <a:off x="364734" y="914400"/>
            <a:ext cx="8229600" cy="4907280"/>
          </a:xfrm>
        </p:spPr>
        <p:txBody>
          <a:bodyPr/>
          <a:lstStyle/>
          <a:p>
            <a:pPr marL="0" indent="0">
              <a:buNone/>
            </a:pPr>
            <a:r>
              <a:rPr lang="en-US" sz="1800" dirty="0"/>
              <a:t>If a person received any advance payments of PTC (APTC), they </a:t>
            </a:r>
            <a:r>
              <a:rPr lang="en-US" sz="1800" u="sng" dirty="0"/>
              <a:t>must</a:t>
            </a:r>
            <a:r>
              <a:rPr lang="en-US" sz="1800" dirty="0"/>
              <a:t> file a tax return!</a:t>
            </a:r>
          </a:p>
          <a:p>
            <a:pPr marL="0" indent="0">
              <a:buNone/>
            </a:pPr>
            <a:endParaRPr lang="en-US" sz="1800" b="1" dirty="0"/>
          </a:p>
          <a:p>
            <a:pPr marL="0" indent="0">
              <a:buNone/>
            </a:pPr>
            <a:r>
              <a:rPr lang="en-US" sz="1800" dirty="0">
                <a:latin typeface="Franklin Gothic Medium" panose="020B0603020102020204" pitchFamily="34" charset="0"/>
              </a:rPr>
              <a:t>File Form 8962 if:</a:t>
            </a:r>
          </a:p>
          <a:p>
            <a:pPr>
              <a:spcBef>
                <a:spcPts val="1800"/>
              </a:spcBef>
            </a:pPr>
            <a:r>
              <a:rPr lang="en-US" sz="1800" dirty="0"/>
              <a:t>Any member of the tax family received APTC, or</a:t>
            </a:r>
          </a:p>
          <a:p>
            <a:pPr>
              <a:spcBef>
                <a:spcPts val="1800"/>
              </a:spcBef>
            </a:pPr>
            <a:r>
              <a:rPr lang="en-US" sz="1800" dirty="0"/>
              <a:t>A member of the tax family purchased insurance in the Marketplace and did not receive PTC in advance but is eligible to claim it now, or </a:t>
            </a:r>
          </a:p>
          <a:p>
            <a:pPr>
              <a:spcBef>
                <a:spcPts val="1800"/>
              </a:spcBef>
            </a:pPr>
            <a:r>
              <a:rPr lang="en-US" sz="1800" dirty="0"/>
              <a:t>The taxpayer received advance payment of PTC for someone they </a:t>
            </a:r>
            <a:r>
              <a:rPr lang="en-US" sz="1800" i="1" dirty="0"/>
              <a:t>thought</a:t>
            </a:r>
            <a:r>
              <a:rPr lang="en-US" sz="1800" dirty="0"/>
              <a:t> would be claimed as a dependent but </a:t>
            </a:r>
            <a:r>
              <a:rPr lang="en-US" sz="1800" i="1" dirty="0"/>
              <a:t>is not </a:t>
            </a:r>
            <a:r>
              <a:rPr lang="en-US" sz="1800" dirty="0"/>
              <a:t>claimed and is on no one else’s tax return. </a:t>
            </a:r>
          </a:p>
          <a:p>
            <a:pPr lvl="1"/>
            <a:r>
              <a:rPr lang="en-US" sz="1600" i="1" dirty="0"/>
              <a:t>Example:  </a:t>
            </a:r>
            <a:r>
              <a:rPr lang="en-US" sz="1600" dirty="0"/>
              <a:t>Diane enrolls her 19-year-old son, Danny, in marketplace coverage, assuming she will claim him as a dependent. At the end of the year, Danny cannot be claimed as a dependent. Danny can file taxes, including Form 8962. But if he doesn’t file, Diane must reconcile the PTC. </a:t>
            </a:r>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a:t>
            </a:fld>
            <a:endParaRPr lang="en-US" dirty="0"/>
          </a:p>
        </p:txBody>
      </p:sp>
      <p:cxnSp>
        <p:nvCxnSpPr>
          <p:cNvPr id="5" name="Straight Connector 4">
            <a:extLst>
              <a:ext uri="{FF2B5EF4-FFF2-40B4-BE49-F238E27FC236}">
                <a16:creationId xmlns:a16="http://schemas.microsoft.com/office/drawing/2014/main" id="{AF110D14-FE98-4708-9FCA-1C373284C738}"/>
              </a:ext>
            </a:extLst>
          </p:cNvPr>
          <p:cNvCxnSpPr/>
          <p:nvPr/>
        </p:nvCxnSpPr>
        <p:spPr>
          <a:xfrm>
            <a:off x="472443" y="2225434"/>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AC02E88-110A-49DF-9B21-CD3FF3DAAF21}"/>
              </a:ext>
            </a:extLst>
          </p:cNvPr>
          <p:cNvCxnSpPr/>
          <p:nvPr/>
        </p:nvCxnSpPr>
        <p:spPr>
          <a:xfrm>
            <a:off x="472443" y="1545768"/>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3499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Always Preview the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30</a:t>
            </a:fld>
            <a:endParaRPr lang="en-US" dirty="0"/>
          </a:p>
        </p:txBody>
      </p:sp>
      <p:pic>
        <p:nvPicPr>
          <p:cNvPr id="3" name="Picture 2">
            <a:extLst>
              <a:ext uri="{FF2B5EF4-FFF2-40B4-BE49-F238E27FC236}">
                <a16:creationId xmlns:a16="http://schemas.microsoft.com/office/drawing/2014/main" id="{9C6978B1-1C8E-4859-8412-2DF3E51DB560}"/>
              </a:ext>
            </a:extLst>
          </p:cNvPr>
          <p:cNvPicPr>
            <a:picLocks noChangeAspect="1"/>
          </p:cNvPicPr>
          <p:nvPr/>
        </p:nvPicPr>
        <p:blipFill>
          <a:blip r:embed="rId2"/>
          <a:stretch>
            <a:fillRect/>
          </a:stretch>
        </p:blipFill>
        <p:spPr>
          <a:xfrm>
            <a:off x="0" y="1354108"/>
            <a:ext cx="9144000" cy="2935705"/>
          </a:xfrm>
          <a:prstGeom prst="rect">
            <a:avLst/>
          </a:prstGeom>
        </p:spPr>
      </p:pic>
      <p:sp>
        <p:nvSpPr>
          <p:cNvPr id="8" name="Oval 7"/>
          <p:cNvSpPr/>
          <p:nvPr/>
        </p:nvSpPr>
        <p:spPr>
          <a:xfrm>
            <a:off x="7351171" y="1707822"/>
            <a:ext cx="1792829" cy="76439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69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the Return Carefully</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31</a:t>
            </a:fld>
            <a:endParaRPr lang="en-US" dirty="0"/>
          </a:p>
        </p:txBody>
      </p:sp>
      <p:pic>
        <p:nvPicPr>
          <p:cNvPr id="3" name="Picture 2">
            <a:extLst>
              <a:ext uri="{FF2B5EF4-FFF2-40B4-BE49-F238E27FC236}">
                <a16:creationId xmlns:a16="http://schemas.microsoft.com/office/drawing/2014/main" id="{4DF521B2-94B4-4ED0-8519-EE387E730993}"/>
              </a:ext>
            </a:extLst>
          </p:cNvPr>
          <p:cNvPicPr>
            <a:picLocks noChangeAspect="1"/>
          </p:cNvPicPr>
          <p:nvPr/>
        </p:nvPicPr>
        <p:blipFill rotWithShape="1">
          <a:blip r:embed="rId2"/>
          <a:srcRect l="-1" r="618" b="31689"/>
          <a:stretch/>
        </p:blipFill>
        <p:spPr>
          <a:xfrm>
            <a:off x="1114426" y="901269"/>
            <a:ext cx="6900862" cy="989003"/>
          </a:xfrm>
          <a:prstGeom prst="rect">
            <a:avLst/>
          </a:prstGeom>
          <a:ln>
            <a:solidFill>
              <a:schemeClr val="bg1">
                <a:lumMod val="85000"/>
              </a:schemeClr>
            </a:solidFill>
          </a:ln>
        </p:spPr>
      </p:pic>
      <p:pic>
        <p:nvPicPr>
          <p:cNvPr id="5" name="Picture 4">
            <a:extLst>
              <a:ext uri="{FF2B5EF4-FFF2-40B4-BE49-F238E27FC236}">
                <a16:creationId xmlns:a16="http://schemas.microsoft.com/office/drawing/2014/main" id="{D1BE404A-40FC-4D1E-A672-36340B55BE72}"/>
              </a:ext>
            </a:extLst>
          </p:cNvPr>
          <p:cNvPicPr>
            <a:picLocks noChangeAspect="1"/>
          </p:cNvPicPr>
          <p:nvPr/>
        </p:nvPicPr>
        <p:blipFill>
          <a:blip r:embed="rId3"/>
          <a:stretch>
            <a:fillRect/>
          </a:stretch>
        </p:blipFill>
        <p:spPr>
          <a:xfrm>
            <a:off x="1113664" y="1961923"/>
            <a:ext cx="6900863" cy="1595412"/>
          </a:xfrm>
          <a:prstGeom prst="rect">
            <a:avLst/>
          </a:prstGeom>
          <a:ln>
            <a:solidFill>
              <a:schemeClr val="bg1">
                <a:lumMod val="85000"/>
              </a:schemeClr>
            </a:solidFill>
          </a:ln>
        </p:spPr>
      </p:pic>
      <p:pic>
        <p:nvPicPr>
          <p:cNvPr id="10" name="Picture 9">
            <a:extLst>
              <a:ext uri="{FF2B5EF4-FFF2-40B4-BE49-F238E27FC236}">
                <a16:creationId xmlns:a16="http://schemas.microsoft.com/office/drawing/2014/main" id="{D389D88F-B3A3-4F29-BDFB-C29C449F5FC5}"/>
              </a:ext>
            </a:extLst>
          </p:cNvPr>
          <p:cNvPicPr>
            <a:picLocks noChangeAspect="1"/>
          </p:cNvPicPr>
          <p:nvPr/>
        </p:nvPicPr>
        <p:blipFill rotWithShape="1">
          <a:blip r:embed="rId4"/>
          <a:srcRect l="663" t="645" r="-149" b="-645"/>
          <a:stretch/>
        </p:blipFill>
        <p:spPr>
          <a:xfrm>
            <a:off x="1124047" y="3678675"/>
            <a:ext cx="6900863" cy="2733675"/>
          </a:xfrm>
          <a:prstGeom prst="rect">
            <a:avLst/>
          </a:prstGeom>
          <a:ln>
            <a:solidFill>
              <a:schemeClr val="bg1">
                <a:lumMod val="85000"/>
              </a:schemeClr>
            </a:solidFill>
          </a:ln>
        </p:spPr>
      </p:pic>
      <p:sp>
        <p:nvSpPr>
          <p:cNvPr id="9" name="Rounded Rectangle 8"/>
          <p:cNvSpPr/>
          <p:nvPr/>
        </p:nvSpPr>
        <p:spPr>
          <a:xfrm>
            <a:off x="1117886" y="6121616"/>
            <a:ext cx="6919912" cy="257837"/>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088451" y="3237877"/>
            <a:ext cx="6934199" cy="175755"/>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525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32</a:t>
            </a:fld>
            <a:endParaRPr lang="en-US" dirty="0"/>
          </a:p>
        </p:txBody>
      </p:sp>
      <p:sp>
        <p:nvSpPr>
          <p:cNvPr id="6" name="Content Placeholder 5"/>
          <p:cNvSpPr>
            <a:spLocks noGrp="1"/>
          </p:cNvSpPr>
          <p:nvPr>
            <p:ph idx="1"/>
          </p:nvPr>
        </p:nvSpPr>
        <p:spPr>
          <a:xfrm>
            <a:off x="522514" y="1029661"/>
            <a:ext cx="8006763" cy="1582340"/>
          </a:xfrm>
        </p:spPr>
        <p:txBody>
          <a:bodyPr/>
          <a:lstStyle/>
          <a:p>
            <a:r>
              <a:rPr lang="en-US" sz="1800" dirty="0"/>
              <a:t>If MFS, PTC is disallowed and APTC is repaid, up to the cap. Does this taxpayer qualify for an exception? </a:t>
            </a:r>
          </a:p>
          <a:p>
            <a:pPr lvl="1"/>
            <a:r>
              <a:rPr lang="en-US" sz="1600" dirty="0"/>
              <a:t>Spousal abandonment</a:t>
            </a:r>
          </a:p>
          <a:p>
            <a:pPr lvl="1"/>
            <a:r>
              <a:rPr lang="en-US" sz="1600" dirty="0"/>
              <a:t>Domestic abuse</a:t>
            </a:r>
            <a:endParaRPr lang="en-US" sz="2000" dirty="0"/>
          </a:p>
        </p:txBody>
      </p:sp>
      <p:pic>
        <p:nvPicPr>
          <p:cNvPr id="3" name="Picture 2">
            <a:extLst>
              <a:ext uri="{FF2B5EF4-FFF2-40B4-BE49-F238E27FC236}">
                <a16:creationId xmlns:a16="http://schemas.microsoft.com/office/drawing/2014/main" id="{3FD038AE-972E-49D4-B5C5-E00250827195}"/>
              </a:ext>
            </a:extLst>
          </p:cNvPr>
          <p:cNvPicPr>
            <a:picLocks noChangeAspect="1"/>
          </p:cNvPicPr>
          <p:nvPr/>
        </p:nvPicPr>
        <p:blipFill>
          <a:blip r:embed="rId2"/>
          <a:stretch>
            <a:fillRect/>
          </a:stretch>
        </p:blipFill>
        <p:spPr>
          <a:xfrm>
            <a:off x="1019175" y="2747962"/>
            <a:ext cx="7105650" cy="1362075"/>
          </a:xfrm>
          <a:prstGeom prst="rect">
            <a:avLst/>
          </a:prstGeom>
          <a:ln>
            <a:solidFill>
              <a:schemeClr val="bg1">
                <a:lumMod val="85000"/>
              </a:schemeClr>
            </a:solidFill>
          </a:ln>
        </p:spPr>
      </p:pic>
      <p:sp>
        <p:nvSpPr>
          <p:cNvPr id="7" name="Rectangle 6">
            <a:extLst>
              <a:ext uri="{FF2B5EF4-FFF2-40B4-BE49-F238E27FC236}">
                <a16:creationId xmlns:a16="http://schemas.microsoft.com/office/drawing/2014/main" id="{0A1BAD4E-B251-4C1C-AD13-34EA67329143}"/>
              </a:ext>
            </a:extLst>
          </p:cNvPr>
          <p:cNvSpPr/>
          <p:nvPr/>
        </p:nvSpPr>
        <p:spPr>
          <a:xfrm>
            <a:off x="7590785" y="3762812"/>
            <a:ext cx="495620" cy="347225"/>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857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33</a:t>
            </a:fld>
            <a:endParaRPr lang="en-US" dirty="0"/>
          </a:p>
        </p:txBody>
      </p:sp>
      <p:sp>
        <p:nvSpPr>
          <p:cNvPr id="6" name="Content Placeholder 5"/>
          <p:cNvSpPr>
            <a:spLocks noGrp="1"/>
          </p:cNvSpPr>
          <p:nvPr>
            <p:ph idx="1"/>
          </p:nvPr>
        </p:nvSpPr>
        <p:spPr>
          <a:xfrm>
            <a:off x="308438" y="3985247"/>
            <a:ext cx="8518027" cy="1847743"/>
          </a:xfrm>
        </p:spPr>
        <p:txBody>
          <a:bodyPr/>
          <a:lstStyle/>
          <a:p>
            <a:r>
              <a:rPr lang="en-US" sz="1800" dirty="0"/>
              <a:t>Did I enter dependent income inappropriately?  </a:t>
            </a:r>
          </a:p>
          <a:p>
            <a:pPr lvl="1"/>
            <a:r>
              <a:rPr lang="en-US" sz="1600" dirty="0"/>
              <a:t>Only enter if dependent has a filing requirement</a:t>
            </a:r>
          </a:p>
        </p:txBody>
      </p:sp>
      <p:graphicFrame>
        <p:nvGraphicFramePr>
          <p:cNvPr id="9" name="Table 8">
            <a:extLst>
              <a:ext uri="{FF2B5EF4-FFF2-40B4-BE49-F238E27FC236}">
                <a16:creationId xmlns:a16="http://schemas.microsoft.com/office/drawing/2014/main" id="{66921CFF-263D-4A12-8101-262FB938209B}"/>
              </a:ext>
            </a:extLst>
          </p:cNvPr>
          <p:cNvGraphicFramePr>
            <a:graphicFrameLocks noGrp="1"/>
          </p:cNvGraphicFramePr>
          <p:nvPr>
            <p:extLst>
              <p:ext uri="{D42A27DB-BD31-4B8C-83A1-F6EECF244321}">
                <p14:modId xmlns:p14="http://schemas.microsoft.com/office/powerpoint/2010/main" val="1269466016"/>
              </p:ext>
            </p:extLst>
          </p:nvPr>
        </p:nvGraphicFramePr>
        <p:xfrm>
          <a:off x="959223" y="4794114"/>
          <a:ext cx="7225554" cy="1615440"/>
        </p:xfrm>
        <a:graphic>
          <a:graphicData uri="http://schemas.openxmlformats.org/drawingml/2006/table">
            <a:tbl>
              <a:tblPr firstRow="1" bandRow="1">
                <a:tableStyleId>{616DA210-FB5B-4158-B5E0-FEB733F419BA}</a:tableStyleId>
              </a:tblPr>
              <a:tblGrid>
                <a:gridCol w="2408518">
                  <a:extLst>
                    <a:ext uri="{9D8B030D-6E8A-4147-A177-3AD203B41FA5}">
                      <a16:colId xmlns:a16="http://schemas.microsoft.com/office/drawing/2014/main" val="4262459920"/>
                    </a:ext>
                  </a:extLst>
                </a:gridCol>
                <a:gridCol w="2154518">
                  <a:extLst>
                    <a:ext uri="{9D8B030D-6E8A-4147-A177-3AD203B41FA5}">
                      <a16:colId xmlns:a16="http://schemas.microsoft.com/office/drawing/2014/main" val="1601181653"/>
                    </a:ext>
                  </a:extLst>
                </a:gridCol>
                <a:gridCol w="941294">
                  <a:extLst>
                    <a:ext uri="{9D8B030D-6E8A-4147-A177-3AD203B41FA5}">
                      <a16:colId xmlns:a16="http://schemas.microsoft.com/office/drawing/2014/main" val="2861311011"/>
                    </a:ext>
                  </a:extLst>
                </a:gridCol>
                <a:gridCol w="1721224">
                  <a:extLst>
                    <a:ext uri="{9D8B030D-6E8A-4147-A177-3AD203B41FA5}">
                      <a16:colId xmlns:a16="http://schemas.microsoft.com/office/drawing/2014/main" val="4189008572"/>
                    </a:ext>
                  </a:extLst>
                </a:gridCol>
              </a:tblGrid>
              <a:tr h="134189">
                <a:tc gridSpan="4">
                  <a:txBody>
                    <a:bodyPr/>
                    <a:lstStyle/>
                    <a:p>
                      <a:pPr algn="ctr"/>
                      <a:r>
                        <a:rPr lang="en-US" sz="1200" dirty="0">
                          <a:solidFill>
                            <a:schemeClr val="bg1"/>
                          </a:solidFill>
                        </a:rPr>
                        <a:t>Tax Dependent Filing Requirement (2019)</a:t>
                      </a:r>
                      <a:endParaRPr lang="en-US" sz="1200" b="1" dirty="0">
                        <a:solidFill>
                          <a:schemeClr val="bg1"/>
                        </a:solidFill>
                        <a:latin typeface="Calibri" panose="020F0502020204030204" pitchFamily="34" charset="0"/>
                        <a:cs typeface="Calibri" panose="020F0502020204030204" pitchFamily="34" charset="0"/>
                      </a:endParaRPr>
                    </a:p>
                  </a:txBody>
                  <a:tcPr anchor="ctr">
                    <a:solidFill>
                      <a:schemeClr val="tx1">
                        <a:lumMod val="50000"/>
                        <a:lumOff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33072685"/>
                  </a:ext>
                </a:extLst>
              </a:tr>
              <a:tr h="0">
                <a:tc gridSpan="4">
                  <a:txBody>
                    <a:bodyPr/>
                    <a:lstStyle/>
                    <a:p>
                      <a:pPr algn="ctr"/>
                      <a:r>
                        <a:rPr lang="en-US" sz="1400" dirty="0"/>
                        <a:t>A single dependent under age 65 has a tax filing requirement if any of the following are true</a:t>
                      </a:r>
                      <a:endParaRPr lang="en-US" sz="1400" b="0" dirty="0">
                        <a:solidFill>
                          <a:schemeClr val="tx1"/>
                        </a:solidFill>
                        <a:latin typeface="Calibri" panose="020F0502020204030204" pitchFamily="34" charset="0"/>
                        <a:cs typeface="Calibri" panose="020F0502020204030204" pitchFamily="34" charset="0"/>
                      </a:endParaRPr>
                    </a:p>
                  </a:txBody>
                  <a:tcPr anchor="ctr">
                    <a:lnB w="6350" cap="flat" cmpd="sng" algn="ctr">
                      <a:solidFill>
                        <a:schemeClr val="bg1">
                          <a:lumMod val="75000"/>
                        </a:scheme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3247896594"/>
                  </a:ext>
                </a:extLst>
              </a:tr>
              <a:tr h="178490">
                <a:tc>
                  <a:txBody>
                    <a:bodyPr/>
                    <a:lstStyle/>
                    <a:p>
                      <a:r>
                        <a:rPr lang="en-US" sz="1400" dirty="0"/>
                        <a:t>Unearned income is more than: </a:t>
                      </a:r>
                      <a:endParaRPr lang="en-US" sz="1400" dirty="0">
                        <a:solidFill>
                          <a:schemeClr val="tx1"/>
                        </a:solidFill>
                        <a:latin typeface="Calibri Light" panose="020F0302020204030204" pitchFamily="34" charset="0"/>
                        <a:cs typeface="Calibri Light" panose="020F0302020204030204" pitchFamily="34" charset="0"/>
                      </a:endParaRPr>
                    </a:p>
                  </a:txBody>
                  <a:tcPr>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r>
                        <a:rPr lang="en-US" sz="1400" dirty="0"/>
                        <a:t>Earned income is more </a:t>
                      </a:r>
                    </a:p>
                    <a:p>
                      <a:r>
                        <a:rPr lang="en-US" sz="1400" dirty="0"/>
                        <a:t>than:</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gridSpan="2">
                  <a:txBody>
                    <a:bodyPr/>
                    <a:lstStyle/>
                    <a:p>
                      <a:r>
                        <a:rPr lang="en-US" sz="1400" dirty="0"/>
                        <a:t>Taxable gross income is more than the larger of: </a:t>
                      </a:r>
                      <a:endParaRPr lang="en-US" sz="1400" b="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90414812"/>
                  </a:ext>
                </a:extLst>
              </a:tr>
              <a:tr h="416740">
                <a:tc>
                  <a:txBody>
                    <a:bodyPr/>
                    <a:lstStyle/>
                    <a:p>
                      <a:r>
                        <a:rPr lang="en-US" sz="1400"/>
                        <a:t>$1,100</a:t>
                      </a:r>
                      <a:endParaRPr lang="en-US" sz="1400" dirty="0">
                        <a:solidFill>
                          <a:schemeClr val="tx1"/>
                        </a:solidFill>
                        <a:latin typeface="Calibri Light" panose="020F0302020204030204" pitchFamily="34" charset="0"/>
                        <a:cs typeface="Calibri Light" panose="020F0302020204030204" pitchFamily="34" charset="0"/>
                      </a:endParaRPr>
                    </a:p>
                  </a:txBody>
                  <a:tcPr>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$12,200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$1,100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solidFill>
                      <a:schemeClr val="bg1">
                        <a:lumMod val="75000"/>
                        <a:alpha val="20000"/>
                      </a:schemeClr>
                    </a:solidFill>
                  </a:tcPr>
                </a:tc>
                <a:tc>
                  <a:txBody>
                    <a:bodyPr/>
                    <a:lstStyle/>
                    <a:p>
                      <a:r>
                        <a:rPr lang="en-US" sz="1400" dirty="0"/>
                        <a:t>Earned income (up to $11,850) + $350</a:t>
                      </a:r>
                      <a:endParaRPr lang="en-US" sz="1400" dirty="0">
                        <a:solidFill>
                          <a:schemeClr val="tx1"/>
                        </a:solidFill>
                        <a:latin typeface="Calibri Light" panose="020F0302020204030204" pitchFamily="34" charset="0"/>
                        <a:cs typeface="Calibri Light" panose="020F0302020204030204" pitchFamily="34" charset="0"/>
                      </a:endParaRPr>
                    </a:p>
                  </a:txBody>
                  <a:tcPr>
                    <a:lnL w="6350" cap="flat" cmpd="sng" algn="ctr">
                      <a:solidFill>
                        <a:schemeClr val="bg1">
                          <a:lumMod val="75000"/>
                        </a:schemeClr>
                      </a:solidFill>
                      <a:prstDash val="solid"/>
                      <a:round/>
                      <a:headEnd type="none" w="med" len="med"/>
                      <a:tailEnd type="none" w="med" len="med"/>
                    </a:lnL>
                    <a:lnT w="6350" cap="flat" cmpd="sng" algn="ctr">
                      <a:noFill/>
                      <a:prstDash val="solid"/>
                      <a:round/>
                      <a:headEnd type="none" w="med" len="med"/>
                      <a:tailEnd type="none" w="med" len="med"/>
                    </a:lnT>
                    <a:solidFill>
                      <a:schemeClr val="bg1">
                        <a:lumMod val="75000"/>
                        <a:alpha val="20000"/>
                      </a:schemeClr>
                    </a:solidFill>
                  </a:tcPr>
                </a:tc>
                <a:extLst>
                  <a:ext uri="{0D108BD9-81ED-4DB2-BD59-A6C34878D82A}">
                    <a16:rowId xmlns:a16="http://schemas.microsoft.com/office/drawing/2014/main" val="4279832065"/>
                  </a:ext>
                </a:extLst>
              </a:tr>
            </a:tbl>
          </a:graphicData>
        </a:graphic>
      </p:graphicFrame>
      <p:pic>
        <p:nvPicPr>
          <p:cNvPr id="3" name="Picture 2">
            <a:extLst>
              <a:ext uri="{FF2B5EF4-FFF2-40B4-BE49-F238E27FC236}">
                <a16:creationId xmlns:a16="http://schemas.microsoft.com/office/drawing/2014/main" id="{512FA5D7-23ED-4F3D-B55C-6C2EE37C2295}"/>
              </a:ext>
            </a:extLst>
          </p:cNvPr>
          <p:cNvPicPr>
            <a:picLocks noChangeAspect="1"/>
          </p:cNvPicPr>
          <p:nvPr/>
        </p:nvPicPr>
        <p:blipFill>
          <a:blip r:embed="rId2"/>
          <a:stretch>
            <a:fillRect/>
          </a:stretch>
        </p:blipFill>
        <p:spPr>
          <a:xfrm>
            <a:off x="959223" y="750691"/>
            <a:ext cx="7086600" cy="3267075"/>
          </a:xfrm>
          <a:prstGeom prst="rect">
            <a:avLst/>
          </a:prstGeom>
          <a:ln>
            <a:solidFill>
              <a:schemeClr val="bg1">
                <a:lumMod val="85000"/>
              </a:schemeClr>
            </a:solidFill>
          </a:ln>
        </p:spPr>
      </p:pic>
      <p:sp>
        <p:nvSpPr>
          <p:cNvPr id="8" name="Rectangle 7">
            <a:extLst>
              <a:ext uri="{FF2B5EF4-FFF2-40B4-BE49-F238E27FC236}">
                <a16:creationId xmlns:a16="http://schemas.microsoft.com/office/drawing/2014/main" id="{E35ED3F2-6D55-4E1E-89BF-5DEA694C3591}"/>
              </a:ext>
            </a:extLst>
          </p:cNvPr>
          <p:cNvSpPr/>
          <p:nvPr/>
        </p:nvSpPr>
        <p:spPr>
          <a:xfrm>
            <a:off x="5927273" y="2580852"/>
            <a:ext cx="819309" cy="1997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604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34</a:t>
            </a:fld>
            <a:endParaRPr lang="en-US" dirty="0"/>
          </a:p>
        </p:txBody>
      </p:sp>
      <p:sp>
        <p:nvSpPr>
          <p:cNvPr id="9" name="Content Placeholder 5"/>
          <p:cNvSpPr txBox="1">
            <a:spLocks/>
          </p:cNvSpPr>
          <p:nvPr/>
        </p:nvSpPr>
        <p:spPr>
          <a:xfrm>
            <a:off x="390572" y="3314701"/>
            <a:ext cx="8518027" cy="2902214"/>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Line 6: If YES is checked on Form 8962, line 6, it’s probably wrong! </a:t>
            </a:r>
          </a:p>
          <a:p>
            <a:r>
              <a:rPr lang="en-US" sz="1800" dirty="0"/>
              <a:t>A taxpayer can claim the PTC with income below 100% FPL if:</a:t>
            </a:r>
          </a:p>
          <a:p>
            <a:pPr lvl="1" defTabSz="914400">
              <a:spcBef>
                <a:spcPts val="1200"/>
              </a:spcBef>
              <a:buClr>
                <a:schemeClr val="bg1">
                  <a:lumMod val="50000"/>
                </a:schemeClr>
              </a:buClr>
            </a:pPr>
            <a:r>
              <a:rPr lang="en-US" sz="1400" dirty="0"/>
              <a:t>At application, the taxpayer projected having income above 100% FPL and received an advance credit on that basis. </a:t>
            </a:r>
          </a:p>
          <a:p>
            <a:pPr lvl="1" defTabSz="914400">
              <a:spcBef>
                <a:spcPts val="600"/>
              </a:spcBef>
              <a:buClr>
                <a:schemeClr val="bg1">
                  <a:lumMod val="50000"/>
                </a:schemeClr>
              </a:buClr>
            </a:pPr>
            <a:r>
              <a:rPr lang="en-US" sz="1400" dirty="0"/>
              <a:t>The person is a lawfully present immigrant who is ineligible for Medicaid due to immigration status. </a:t>
            </a:r>
          </a:p>
          <a:p>
            <a:pPr marL="457200" lvl="1" indent="0">
              <a:buNone/>
            </a:pPr>
            <a:endParaRPr lang="en-US" sz="1600" dirty="0"/>
          </a:p>
        </p:txBody>
      </p:sp>
      <p:pic>
        <p:nvPicPr>
          <p:cNvPr id="3" name="Picture 2"/>
          <p:cNvPicPr>
            <a:picLocks noChangeAspect="1"/>
          </p:cNvPicPr>
          <p:nvPr/>
        </p:nvPicPr>
        <p:blipFill rotWithShape="1">
          <a:blip r:embed="rId2"/>
          <a:srcRect t="2122"/>
          <a:stretch/>
        </p:blipFill>
        <p:spPr>
          <a:xfrm>
            <a:off x="534785" y="1031358"/>
            <a:ext cx="8229600" cy="2143182"/>
          </a:xfrm>
          <a:prstGeom prst="rect">
            <a:avLst/>
          </a:prstGeom>
          <a:ln>
            <a:solidFill>
              <a:schemeClr val="bg1">
                <a:lumMod val="75000"/>
              </a:schemeClr>
            </a:solidFill>
          </a:ln>
        </p:spPr>
      </p:pic>
      <p:sp>
        <p:nvSpPr>
          <p:cNvPr id="7" name="Rectangle 6">
            <a:extLst>
              <a:ext uri="{FF2B5EF4-FFF2-40B4-BE49-F238E27FC236}">
                <a16:creationId xmlns:a16="http://schemas.microsoft.com/office/drawing/2014/main" id="{60A17E96-3795-4F1F-86A5-1C582DDA422C}"/>
              </a:ext>
            </a:extLst>
          </p:cNvPr>
          <p:cNvSpPr/>
          <p:nvPr/>
        </p:nvSpPr>
        <p:spPr>
          <a:xfrm>
            <a:off x="1081368" y="2720148"/>
            <a:ext cx="342899" cy="28575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A7B6D8-7841-4112-A6CE-247F49C08769}"/>
              </a:ext>
            </a:extLst>
          </p:cNvPr>
          <p:cNvSpPr txBox="1"/>
          <p:nvPr/>
        </p:nvSpPr>
        <p:spPr>
          <a:xfrm>
            <a:off x="534785" y="768086"/>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sp>
        <p:nvSpPr>
          <p:cNvPr id="12" name="Rectangle 11">
            <a:extLst>
              <a:ext uri="{FF2B5EF4-FFF2-40B4-BE49-F238E27FC236}">
                <a16:creationId xmlns:a16="http://schemas.microsoft.com/office/drawing/2014/main" id="{E8779815-3843-41BD-A04F-18C76B425C8E}"/>
              </a:ext>
            </a:extLst>
          </p:cNvPr>
          <p:cNvSpPr/>
          <p:nvPr/>
        </p:nvSpPr>
        <p:spPr>
          <a:xfrm>
            <a:off x="2724151" y="2424994"/>
            <a:ext cx="2609850" cy="21355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4EC88CA-0809-4B36-9E33-17B844E0EF6F}"/>
              </a:ext>
            </a:extLst>
          </p:cNvPr>
          <p:cNvPicPr>
            <a:picLocks noChangeAspect="1"/>
          </p:cNvPicPr>
          <p:nvPr/>
        </p:nvPicPr>
        <p:blipFill>
          <a:blip r:embed="rId3"/>
          <a:stretch>
            <a:fillRect/>
          </a:stretch>
        </p:blipFill>
        <p:spPr>
          <a:xfrm>
            <a:off x="1940319" y="4975585"/>
            <a:ext cx="4848424" cy="1480656"/>
          </a:xfrm>
          <a:prstGeom prst="rect">
            <a:avLst/>
          </a:prstGeom>
          <a:ln>
            <a:solidFill>
              <a:schemeClr val="bg1">
                <a:lumMod val="85000"/>
              </a:schemeClr>
            </a:solidFill>
          </a:ln>
        </p:spPr>
      </p:pic>
      <p:sp>
        <p:nvSpPr>
          <p:cNvPr id="11" name="Rectangle 10">
            <a:extLst>
              <a:ext uri="{FF2B5EF4-FFF2-40B4-BE49-F238E27FC236}">
                <a16:creationId xmlns:a16="http://schemas.microsoft.com/office/drawing/2014/main" id="{2E1859F0-7DC7-4878-AE6E-F4040AF887F4}"/>
              </a:ext>
            </a:extLst>
          </p:cNvPr>
          <p:cNvSpPr/>
          <p:nvPr/>
        </p:nvSpPr>
        <p:spPr>
          <a:xfrm>
            <a:off x="2026025" y="5645346"/>
            <a:ext cx="759598" cy="28575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98F2E8-23AC-4CA6-B86B-CFC21CFA4CFB}"/>
              </a:ext>
            </a:extLst>
          </p:cNvPr>
          <p:cNvSpPr/>
          <p:nvPr/>
        </p:nvSpPr>
        <p:spPr>
          <a:xfrm>
            <a:off x="7399724" y="2246019"/>
            <a:ext cx="1055435" cy="21355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519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527B-84C0-469E-93CE-C4303245F910}"/>
              </a:ext>
            </a:extLst>
          </p:cNvPr>
          <p:cNvSpPr>
            <a:spLocks noGrp="1"/>
          </p:cNvSpPr>
          <p:nvPr>
            <p:ph type="title"/>
          </p:nvPr>
        </p:nvSpPr>
        <p:spPr/>
        <p:txBody>
          <a:bodyPr/>
          <a:lstStyle/>
          <a:p>
            <a:r>
              <a:rPr lang="en-US" dirty="0"/>
              <a:t>Form 8962 Review</a:t>
            </a:r>
          </a:p>
        </p:txBody>
      </p:sp>
      <p:sp>
        <p:nvSpPr>
          <p:cNvPr id="4" name="Slide Number Placeholder 3">
            <a:extLst>
              <a:ext uri="{FF2B5EF4-FFF2-40B4-BE49-F238E27FC236}">
                <a16:creationId xmlns:a16="http://schemas.microsoft.com/office/drawing/2014/main" id="{BFF5659C-38F7-4585-A6DE-B27FFCB8AB48}"/>
              </a:ext>
            </a:extLst>
          </p:cNvPr>
          <p:cNvSpPr>
            <a:spLocks noGrp="1"/>
          </p:cNvSpPr>
          <p:nvPr>
            <p:ph type="sldNum" sz="quarter" idx="12"/>
          </p:nvPr>
        </p:nvSpPr>
        <p:spPr/>
        <p:txBody>
          <a:bodyPr/>
          <a:lstStyle/>
          <a:p>
            <a:pPr algn="r"/>
            <a:fld id="{7FFE15FC-A8B6-4718-BABB-4F5309630F6C}" type="slidenum">
              <a:rPr lang="en-US" smtClean="0"/>
              <a:pPr algn="r"/>
              <a:t>35</a:t>
            </a:fld>
            <a:endParaRPr lang="en-US" dirty="0"/>
          </a:p>
        </p:txBody>
      </p:sp>
      <p:sp>
        <p:nvSpPr>
          <p:cNvPr id="5" name="Rectangle 4">
            <a:extLst>
              <a:ext uri="{FF2B5EF4-FFF2-40B4-BE49-F238E27FC236}">
                <a16:creationId xmlns:a16="http://schemas.microsoft.com/office/drawing/2014/main" id="{A3027058-7188-4373-92ED-4DCA903BF040}"/>
              </a:ext>
            </a:extLst>
          </p:cNvPr>
          <p:cNvSpPr/>
          <p:nvPr/>
        </p:nvSpPr>
        <p:spPr>
          <a:xfrm>
            <a:off x="590550" y="3827443"/>
            <a:ext cx="8003784" cy="1769715"/>
          </a:xfrm>
          <a:prstGeom prst="rect">
            <a:avLst/>
          </a:prstGeom>
        </p:spPr>
        <p:txBody>
          <a:bodyPr wrap="square">
            <a:spAutoFit/>
          </a:bodyPr>
          <a:lstStyle/>
          <a:p>
            <a:pPr marL="285750" indent="-285750">
              <a:spcBef>
                <a:spcPts val="1800"/>
              </a:spcBef>
              <a:buClr>
                <a:schemeClr val="bg1">
                  <a:lumMod val="50000"/>
                </a:schemeClr>
              </a:buClr>
              <a:buFont typeface="Arial" panose="020B0604020202020204" pitchFamily="34" charset="0"/>
              <a:buChar char="•"/>
            </a:pPr>
            <a:r>
              <a:rPr lang="en-US" dirty="0">
                <a:latin typeface="Franklin Gothic Book" panose="020B0503020102020204" pitchFamily="34" charset="0"/>
              </a:rPr>
              <a:t>If income is 401% FPL, the taxpayer must repay all APTC.  </a:t>
            </a:r>
          </a:p>
          <a:p>
            <a:pPr marL="285750" indent="-285750">
              <a:spcBef>
                <a:spcPts val="1800"/>
              </a:spcBef>
              <a:buClr>
                <a:schemeClr val="bg1">
                  <a:lumMod val="50000"/>
                </a:schemeClr>
              </a:buClr>
              <a:buFont typeface="Arial" panose="020B0604020202020204" pitchFamily="34" charset="0"/>
              <a:buChar char="•"/>
            </a:pPr>
            <a:r>
              <a:rPr lang="en-US" dirty="0">
                <a:latin typeface="Franklin Gothic Book" panose="020B0503020102020204" pitchFamily="34" charset="0"/>
              </a:rPr>
              <a:t>Did you consider:</a:t>
            </a:r>
          </a:p>
          <a:p>
            <a:pPr marL="690563" lvl="1" indent="-233363">
              <a:spcBef>
                <a:spcPts val="600"/>
              </a:spcBef>
              <a:buClr>
                <a:schemeClr val="bg1">
                  <a:lumMod val="50000"/>
                </a:schemeClr>
              </a:buClr>
              <a:buFont typeface="Arial"/>
              <a:buChar char="–"/>
            </a:pPr>
            <a:r>
              <a:rPr lang="en-US" sz="1600" dirty="0">
                <a:latin typeface="Franklin Gothic Book" panose="020B0503020102020204" pitchFamily="34" charset="0"/>
              </a:rPr>
              <a:t>Married filing separately? </a:t>
            </a:r>
          </a:p>
          <a:p>
            <a:pPr marL="690563" lvl="1" indent="-233363">
              <a:spcBef>
                <a:spcPts val="600"/>
              </a:spcBef>
              <a:buClr>
                <a:schemeClr val="bg1">
                  <a:lumMod val="50000"/>
                </a:schemeClr>
              </a:buClr>
              <a:buFont typeface="Arial"/>
              <a:buChar char="–"/>
            </a:pPr>
            <a:r>
              <a:rPr lang="en-US" sz="1600" dirty="0">
                <a:latin typeface="Franklin Gothic Book" panose="020B0503020102020204" pitchFamily="34" charset="0"/>
              </a:rPr>
              <a:t>Adjustments such as making a deductible IRA contribution or contributing to a health savings account? </a:t>
            </a:r>
          </a:p>
        </p:txBody>
      </p:sp>
      <p:pic>
        <p:nvPicPr>
          <p:cNvPr id="6" name="Picture 5">
            <a:extLst>
              <a:ext uri="{FF2B5EF4-FFF2-40B4-BE49-F238E27FC236}">
                <a16:creationId xmlns:a16="http://schemas.microsoft.com/office/drawing/2014/main" id="{2FDFEF09-44F8-40A3-AE80-B9DC9CD972EE}"/>
              </a:ext>
            </a:extLst>
          </p:cNvPr>
          <p:cNvPicPr>
            <a:picLocks noChangeAspect="1"/>
          </p:cNvPicPr>
          <p:nvPr/>
        </p:nvPicPr>
        <p:blipFill>
          <a:blip r:embed="rId2"/>
          <a:stretch>
            <a:fillRect/>
          </a:stretch>
        </p:blipFill>
        <p:spPr>
          <a:xfrm>
            <a:off x="477642" y="1175373"/>
            <a:ext cx="8229600" cy="2285375"/>
          </a:xfrm>
          <a:prstGeom prst="rect">
            <a:avLst/>
          </a:prstGeom>
          <a:ln>
            <a:solidFill>
              <a:schemeClr val="bg1">
                <a:lumMod val="50000"/>
              </a:schemeClr>
            </a:solidFill>
          </a:ln>
        </p:spPr>
      </p:pic>
      <p:sp>
        <p:nvSpPr>
          <p:cNvPr id="7" name="TextBox 6">
            <a:extLst>
              <a:ext uri="{FF2B5EF4-FFF2-40B4-BE49-F238E27FC236}">
                <a16:creationId xmlns:a16="http://schemas.microsoft.com/office/drawing/2014/main" id="{1B8A413C-5711-429E-AD87-C02FA142564C}"/>
              </a:ext>
            </a:extLst>
          </p:cNvPr>
          <p:cNvSpPr txBox="1"/>
          <p:nvPr/>
        </p:nvSpPr>
        <p:spPr>
          <a:xfrm>
            <a:off x="477642" y="929152"/>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sp>
        <p:nvSpPr>
          <p:cNvPr id="8" name="Rectangle 7">
            <a:extLst>
              <a:ext uri="{FF2B5EF4-FFF2-40B4-BE49-F238E27FC236}">
                <a16:creationId xmlns:a16="http://schemas.microsoft.com/office/drawing/2014/main" id="{4FF3FF0C-6A51-4703-A4EF-D2C08A9EADAE}"/>
              </a:ext>
            </a:extLst>
          </p:cNvPr>
          <p:cNvSpPr/>
          <p:nvPr/>
        </p:nvSpPr>
        <p:spPr>
          <a:xfrm>
            <a:off x="7553405" y="2494892"/>
            <a:ext cx="1112953" cy="21757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50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3" name="Content Placeholder 2"/>
          <p:cNvSpPr>
            <a:spLocks noGrp="1"/>
          </p:cNvSpPr>
          <p:nvPr>
            <p:ph idx="1"/>
          </p:nvPr>
        </p:nvSpPr>
        <p:spPr>
          <a:xfrm>
            <a:off x="352753" y="2564073"/>
            <a:ext cx="8229600" cy="1677514"/>
          </a:xfrm>
        </p:spPr>
        <p:txBody>
          <a:bodyPr/>
          <a:lstStyle/>
          <a:p>
            <a:r>
              <a:rPr lang="en-US" sz="1800" dirty="0"/>
              <a:t>Line 9:  Is there an out-of-scope issue to consider? </a:t>
            </a:r>
          </a:p>
          <a:p>
            <a:pPr lvl="1"/>
            <a:r>
              <a:rPr lang="en-US" sz="1600" dirty="0"/>
              <a:t>Double check that everyone on Form 1095-A is on the tax return. If someone is on Form 1095-A but filing a separate return, it’s a shared policy allocation. </a:t>
            </a:r>
            <a:endParaRPr lang="en-US" sz="1400" dirty="0"/>
          </a:p>
          <a:p>
            <a:pPr lvl="1"/>
            <a:r>
              <a:rPr lang="en-US" sz="1600" dirty="0"/>
              <a:t>If the taxpayer must repay PTC, did he or she get married in 2019?  If so, the person may qualify to use the alternative marriage calculation.</a:t>
            </a:r>
          </a:p>
          <a:p>
            <a:pPr lvl="1"/>
            <a:endParaRPr lang="en-US" sz="1600" dirty="0"/>
          </a:p>
          <a:p>
            <a:r>
              <a:rPr lang="en-US" sz="1800" b="1" u="sng" dirty="0">
                <a:latin typeface="Franklin Gothic Book"/>
              </a:rPr>
              <a:t>Shared policy allocation</a:t>
            </a:r>
            <a:r>
              <a:rPr lang="en-US" sz="1800" b="1" u="sng" dirty="0"/>
              <a:t>:</a:t>
            </a:r>
            <a:r>
              <a:rPr lang="en-US" sz="1800" b="1" dirty="0"/>
              <a:t> </a:t>
            </a:r>
            <a:r>
              <a:rPr lang="en-US" sz="1800" dirty="0"/>
              <a:t>Multiple tax families are on one Form 1095-A.</a:t>
            </a:r>
          </a:p>
          <a:p>
            <a:pPr lvl="1"/>
            <a:r>
              <a:rPr lang="en-US" sz="1600" dirty="0"/>
              <a:t>Taxpayers divorced or legally separated in 2019, or</a:t>
            </a:r>
          </a:p>
          <a:p>
            <a:pPr lvl="1"/>
            <a:r>
              <a:rPr lang="en-US" sz="1600" dirty="0"/>
              <a:t>Taxpayers are married but filing separate returns, or</a:t>
            </a:r>
          </a:p>
          <a:p>
            <a:pPr lvl="1"/>
            <a:r>
              <a:rPr lang="en-US" sz="1600" dirty="0"/>
              <a:t>No APTC is calculated, or</a:t>
            </a:r>
          </a:p>
          <a:p>
            <a:pPr lvl="1"/>
            <a:r>
              <a:rPr lang="en-US" sz="1600" dirty="0"/>
              <a:t>Other situations (typically involving a non-dependent child on the parent’s marketplace policy) </a:t>
            </a:r>
          </a:p>
          <a:p>
            <a:pPr lvl="1"/>
            <a:endParaRPr lang="en-US" sz="1600" dirty="0"/>
          </a:p>
          <a:p>
            <a:pPr lvl="1"/>
            <a:endParaRPr lang="en-US" sz="16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36</a:t>
            </a:fld>
            <a:endParaRPr lang="en-US" dirty="0"/>
          </a:p>
        </p:txBody>
      </p:sp>
      <p:pic>
        <p:nvPicPr>
          <p:cNvPr id="5" name="Picture 4"/>
          <p:cNvPicPr>
            <a:picLocks noChangeAspect="1"/>
          </p:cNvPicPr>
          <p:nvPr/>
        </p:nvPicPr>
        <p:blipFill rotWithShape="1">
          <a:blip r:embed="rId2"/>
          <a:srcRect t="7193"/>
          <a:stretch/>
        </p:blipFill>
        <p:spPr>
          <a:xfrm>
            <a:off x="352753" y="1214919"/>
            <a:ext cx="8229600" cy="987633"/>
          </a:xfrm>
          <a:prstGeom prst="rect">
            <a:avLst/>
          </a:prstGeom>
          <a:ln>
            <a:solidFill>
              <a:schemeClr val="bg1">
                <a:lumMod val="75000"/>
              </a:schemeClr>
            </a:solidFill>
          </a:ln>
        </p:spPr>
      </p:pic>
      <p:sp>
        <p:nvSpPr>
          <p:cNvPr id="6" name="Rectangle 5">
            <a:extLst>
              <a:ext uri="{FF2B5EF4-FFF2-40B4-BE49-F238E27FC236}">
                <a16:creationId xmlns:a16="http://schemas.microsoft.com/office/drawing/2014/main" id="{BE67E662-7A4D-4578-B4B4-B730CCAD0285}"/>
              </a:ext>
            </a:extLst>
          </p:cNvPr>
          <p:cNvSpPr/>
          <p:nvPr/>
        </p:nvSpPr>
        <p:spPr>
          <a:xfrm>
            <a:off x="825074" y="1403887"/>
            <a:ext cx="7404525" cy="332706"/>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CFB4340-16E7-4C69-A70B-6E6CBA46298B}"/>
              </a:ext>
            </a:extLst>
          </p:cNvPr>
          <p:cNvSpPr txBox="1"/>
          <p:nvPr/>
        </p:nvSpPr>
        <p:spPr>
          <a:xfrm>
            <a:off x="352753" y="968698"/>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spTree>
    <p:extLst>
      <p:ext uri="{BB962C8B-B14F-4D97-AF65-F5344CB8AC3E}">
        <p14:creationId xmlns:p14="http://schemas.microsoft.com/office/powerpoint/2010/main" val="3240880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8962 Review</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37</a:t>
            </a:fld>
            <a:endParaRPr lang="en-US" dirty="0"/>
          </a:p>
        </p:txBody>
      </p:sp>
      <p:sp>
        <p:nvSpPr>
          <p:cNvPr id="6" name="TextBox 5"/>
          <p:cNvSpPr txBox="1"/>
          <p:nvPr/>
        </p:nvSpPr>
        <p:spPr>
          <a:xfrm>
            <a:off x="887699" y="1705612"/>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sp>
        <p:nvSpPr>
          <p:cNvPr id="11" name="TextBox 10">
            <a:extLst>
              <a:ext uri="{FF2B5EF4-FFF2-40B4-BE49-F238E27FC236}">
                <a16:creationId xmlns:a16="http://schemas.microsoft.com/office/drawing/2014/main" id="{C594B411-2537-4B7B-8615-A6A51CC56B16}"/>
              </a:ext>
            </a:extLst>
          </p:cNvPr>
          <p:cNvSpPr txBox="1"/>
          <p:nvPr/>
        </p:nvSpPr>
        <p:spPr>
          <a:xfrm>
            <a:off x="496265" y="862061"/>
            <a:ext cx="8098069" cy="646331"/>
          </a:xfrm>
          <a:prstGeom prst="rect">
            <a:avLst/>
          </a:prstGeom>
          <a:noFill/>
        </p:spPr>
        <p:txBody>
          <a:bodyPr wrap="square" rtlCol="0">
            <a:spAutoFit/>
          </a:bodyPr>
          <a:lstStyle/>
          <a:p>
            <a:pPr marL="285750" indent="-285750">
              <a:buClr>
                <a:schemeClr val="bg1">
                  <a:lumMod val="50000"/>
                </a:schemeClr>
              </a:buClr>
              <a:buFont typeface="Arial" panose="020B0604020202020204" pitchFamily="34" charset="0"/>
              <a:buChar char="•"/>
            </a:pPr>
            <a:r>
              <a:rPr lang="en-US" dirty="0">
                <a:latin typeface="Franklin Gothic Book" panose="020B0503020102020204" pitchFamily="34" charset="0"/>
              </a:rPr>
              <a:t>If a credit was not allowed in a month, do I understand why? Can the taxpayer take steps to avoid repayment?</a:t>
            </a:r>
          </a:p>
        </p:txBody>
      </p:sp>
      <p:pic>
        <p:nvPicPr>
          <p:cNvPr id="3" name="Picture 2">
            <a:extLst>
              <a:ext uri="{FF2B5EF4-FFF2-40B4-BE49-F238E27FC236}">
                <a16:creationId xmlns:a16="http://schemas.microsoft.com/office/drawing/2014/main" id="{BCAFF770-1900-44E4-967F-EDD2961063F9}"/>
              </a:ext>
            </a:extLst>
          </p:cNvPr>
          <p:cNvPicPr>
            <a:picLocks noChangeAspect="1"/>
          </p:cNvPicPr>
          <p:nvPr/>
        </p:nvPicPr>
        <p:blipFill>
          <a:blip r:embed="rId2"/>
          <a:stretch>
            <a:fillRect/>
          </a:stretch>
        </p:blipFill>
        <p:spPr>
          <a:xfrm>
            <a:off x="887699" y="1947664"/>
            <a:ext cx="7010400" cy="4143375"/>
          </a:xfrm>
          <a:prstGeom prst="rect">
            <a:avLst/>
          </a:prstGeom>
        </p:spPr>
      </p:pic>
      <p:sp>
        <p:nvSpPr>
          <p:cNvPr id="12" name="Rectangle 11">
            <a:extLst>
              <a:ext uri="{FF2B5EF4-FFF2-40B4-BE49-F238E27FC236}">
                <a16:creationId xmlns:a16="http://schemas.microsoft.com/office/drawing/2014/main" id="{11E495EB-808C-4D8E-A231-6CAFCAFA260A}"/>
              </a:ext>
            </a:extLst>
          </p:cNvPr>
          <p:cNvSpPr/>
          <p:nvPr/>
        </p:nvSpPr>
        <p:spPr>
          <a:xfrm>
            <a:off x="2971674" y="3313658"/>
            <a:ext cx="812906" cy="19994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006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2B39F-A53B-46D2-B7EA-908F122BE82F}"/>
              </a:ext>
            </a:extLst>
          </p:cNvPr>
          <p:cNvSpPr>
            <a:spLocks noGrp="1"/>
          </p:cNvSpPr>
          <p:nvPr>
            <p:ph type="title"/>
          </p:nvPr>
        </p:nvSpPr>
        <p:spPr/>
        <p:txBody>
          <a:bodyPr/>
          <a:lstStyle/>
          <a:p>
            <a:r>
              <a:rPr lang="en-US" dirty="0"/>
              <a:t>Form 8962 Review</a:t>
            </a:r>
          </a:p>
        </p:txBody>
      </p:sp>
      <p:sp>
        <p:nvSpPr>
          <p:cNvPr id="3" name="Content Placeholder 2">
            <a:extLst>
              <a:ext uri="{FF2B5EF4-FFF2-40B4-BE49-F238E27FC236}">
                <a16:creationId xmlns:a16="http://schemas.microsoft.com/office/drawing/2014/main" id="{28958F4C-DCAF-496B-BF8C-C51AACA6CD2E}"/>
              </a:ext>
            </a:extLst>
          </p:cNvPr>
          <p:cNvSpPr>
            <a:spLocks noGrp="1"/>
          </p:cNvSpPr>
          <p:nvPr>
            <p:ph idx="1"/>
          </p:nvPr>
        </p:nvSpPr>
        <p:spPr>
          <a:xfrm>
            <a:off x="364734" y="758452"/>
            <a:ext cx="8229600" cy="980412"/>
          </a:xfrm>
        </p:spPr>
        <p:txBody>
          <a:bodyPr/>
          <a:lstStyle/>
          <a:p>
            <a:r>
              <a:rPr lang="en-US" sz="2000" dirty="0"/>
              <a:t>If there’s a repayment, can it be minimized?</a:t>
            </a:r>
          </a:p>
          <a:p>
            <a:pPr lvl="1"/>
            <a:r>
              <a:rPr lang="en-US" sz="1800" dirty="0"/>
              <a:t>Be sure repayment caps are applied!</a:t>
            </a:r>
          </a:p>
          <a:p>
            <a:pPr lvl="1"/>
            <a:r>
              <a:rPr lang="en-US" sz="1800" dirty="0"/>
              <a:t>Lowering household income: </a:t>
            </a:r>
          </a:p>
          <a:p>
            <a:pPr lvl="2"/>
            <a:r>
              <a:rPr lang="en-US" sz="1600" dirty="0"/>
              <a:t>Contribute to a deductible IRA? </a:t>
            </a:r>
          </a:p>
          <a:p>
            <a:pPr lvl="2"/>
            <a:r>
              <a:rPr lang="en-US" sz="1600" dirty="0"/>
              <a:t>Make an HSA contribution?</a:t>
            </a:r>
          </a:p>
          <a:p>
            <a:pPr lvl="1"/>
            <a:r>
              <a:rPr lang="en-US" sz="1800" dirty="0"/>
              <a:t>Changing filing status:</a:t>
            </a:r>
          </a:p>
          <a:p>
            <a:pPr lvl="2"/>
            <a:r>
              <a:rPr lang="en-US" sz="1600" dirty="0"/>
              <a:t>If the taxpayer’s income is over the repayment cap, is it beneficial for the taxpayer to file as MFS instead of MFJ to bring income under 400% FPL?</a:t>
            </a:r>
          </a:p>
          <a:p>
            <a:pPr lvl="2"/>
            <a:r>
              <a:rPr lang="en-US" sz="1600" dirty="0"/>
              <a:t>If the taxpayer’s income is under the repayment cap, is it beneficial for the taxpayer to file as Single to get the lower cap? </a:t>
            </a:r>
          </a:p>
        </p:txBody>
      </p:sp>
      <p:sp>
        <p:nvSpPr>
          <p:cNvPr id="4" name="Slide Number Placeholder 3">
            <a:extLst>
              <a:ext uri="{FF2B5EF4-FFF2-40B4-BE49-F238E27FC236}">
                <a16:creationId xmlns:a16="http://schemas.microsoft.com/office/drawing/2014/main" id="{8A06E24B-47EC-4EF1-ACC3-0215063CD945}"/>
              </a:ext>
            </a:extLst>
          </p:cNvPr>
          <p:cNvSpPr>
            <a:spLocks noGrp="1"/>
          </p:cNvSpPr>
          <p:nvPr>
            <p:ph type="sldNum" sz="quarter" idx="12"/>
          </p:nvPr>
        </p:nvSpPr>
        <p:spPr/>
        <p:txBody>
          <a:bodyPr/>
          <a:lstStyle/>
          <a:p>
            <a:pPr algn="r"/>
            <a:fld id="{7FFE15FC-A8B6-4718-BABB-4F5309630F6C}" type="slidenum">
              <a:rPr lang="en-US" smtClean="0"/>
              <a:pPr algn="r"/>
              <a:t>38</a:t>
            </a:fld>
            <a:endParaRPr lang="en-US" dirty="0"/>
          </a:p>
        </p:txBody>
      </p:sp>
      <p:sp>
        <p:nvSpPr>
          <p:cNvPr id="5" name="TextBox 4">
            <a:extLst>
              <a:ext uri="{FF2B5EF4-FFF2-40B4-BE49-F238E27FC236}">
                <a16:creationId xmlns:a16="http://schemas.microsoft.com/office/drawing/2014/main" id="{5204B9E3-2DA8-4A89-B388-DE066E4E11EC}"/>
              </a:ext>
            </a:extLst>
          </p:cNvPr>
          <p:cNvSpPr txBox="1"/>
          <p:nvPr/>
        </p:nvSpPr>
        <p:spPr>
          <a:xfrm>
            <a:off x="895383" y="4033787"/>
            <a:ext cx="833525" cy="246221"/>
          </a:xfrm>
          <a:prstGeom prst="rect">
            <a:avLst/>
          </a:prstGeom>
          <a:solidFill>
            <a:schemeClr val="accent4">
              <a:lumMod val="50000"/>
            </a:schemeClr>
          </a:solidFill>
        </p:spPr>
        <p:txBody>
          <a:bodyPr wrap="square" rtlCol="0">
            <a:spAutoFit/>
          </a:bodyPr>
          <a:lstStyle/>
          <a:p>
            <a:r>
              <a:rPr lang="en-US" sz="1000" b="1" dirty="0">
                <a:solidFill>
                  <a:schemeClr val="bg1"/>
                </a:solidFill>
                <a:latin typeface="Franklin Gothic Medium"/>
                <a:cs typeface="Franklin Gothic Medium"/>
              </a:rPr>
              <a:t>Form 8962</a:t>
            </a:r>
          </a:p>
        </p:txBody>
      </p:sp>
      <p:pic>
        <p:nvPicPr>
          <p:cNvPr id="6" name="Picture 5">
            <a:extLst>
              <a:ext uri="{FF2B5EF4-FFF2-40B4-BE49-F238E27FC236}">
                <a16:creationId xmlns:a16="http://schemas.microsoft.com/office/drawing/2014/main" id="{5F725AAB-9980-4625-A3B4-7E6B6A007F0F}"/>
              </a:ext>
            </a:extLst>
          </p:cNvPr>
          <p:cNvPicPr>
            <a:picLocks noChangeAspect="1"/>
          </p:cNvPicPr>
          <p:nvPr/>
        </p:nvPicPr>
        <p:blipFill rotWithShape="1">
          <a:blip r:embed="rId2"/>
          <a:srcRect t="82069"/>
          <a:stretch/>
        </p:blipFill>
        <p:spPr>
          <a:xfrm>
            <a:off x="887699" y="4280004"/>
            <a:ext cx="7010400" cy="742953"/>
          </a:xfrm>
          <a:prstGeom prst="rect">
            <a:avLst/>
          </a:prstGeom>
          <a:ln>
            <a:solidFill>
              <a:schemeClr val="bg1">
                <a:lumMod val="85000"/>
              </a:schemeClr>
            </a:solidFill>
          </a:ln>
        </p:spPr>
      </p:pic>
      <p:sp>
        <p:nvSpPr>
          <p:cNvPr id="7" name="Rectangle 6">
            <a:extLst>
              <a:ext uri="{FF2B5EF4-FFF2-40B4-BE49-F238E27FC236}">
                <a16:creationId xmlns:a16="http://schemas.microsoft.com/office/drawing/2014/main" id="{0D685C33-87EE-48E4-A621-0CE59E2AB664}"/>
              </a:ext>
            </a:extLst>
          </p:cNvPr>
          <p:cNvSpPr/>
          <p:nvPr/>
        </p:nvSpPr>
        <p:spPr>
          <a:xfrm>
            <a:off x="7085193" y="4823011"/>
            <a:ext cx="812906" cy="19994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80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a Tax Preparer Tell a Person with a Repayment?</a:t>
            </a:r>
          </a:p>
        </p:txBody>
      </p:sp>
      <p:sp>
        <p:nvSpPr>
          <p:cNvPr id="3" name="Content Placeholder 2"/>
          <p:cNvSpPr>
            <a:spLocks noGrp="1"/>
          </p:cNvSpPr>
          <p:nvPr>
            <p:ph idx="1"/>
          </p:nvPr>
        </p:nvSpPr>
        <p:spPr/>
        <p:txBody>
          <a:bodyPr/>
          <a:lstStyle/>
          <a:p>
            <a:r>
              <a:rPr lang="en-US" sz="1800" dirty="0"/>
              <a:t>Try to determine why the taxpayer’s advance payment was too high:</a:t>
            </a:r>
          </a:p>
          <a:p>
            <a:pPr lvl="1"/>
            <a:r>
              <a:rPr lang="en-US" sz="1600" dirty="0"/>
              <a:t>Do you suspect the Form 1095-A is incorrect?</a:t>
            </a:r>
          </a:p>
          <a:p>
            <a:pPr lvl="1"/>
            <a:r>
              <a:rPr lang="en-US" sz="1600" dirty="0"/>
              <a:t>Did they make an error in estimating their income or their dependent’s income?</a:t>
            </a:r>
          </a:p>
          <a:p>
            <a:pPr lvl="1"/>
            <a:r>
              <a:rPr lang="en-US" sz="1600" dirty="0"/>
              <a:t>Was there an error in calculating family size?</a:t>
            </a:r>
          </a:p>
          <a:p>
            <a:pPr lvl="1"/>
            <a:r>
              <a:rPr lang="en-US" sz="1600" dirty="0"/>
              <a:t>Has their filing status changed?</a:t>
            </a:r>
          </a:p>
          <a:p>
            <a:pPr lvl="1"/>
            <a:r>
              <a:rPr lang="en-US" sz="1600" dirty="0"/>
              <a:t>Has a dependent joined or left the family?</a:t>
            </a:r>
          </a:p>
          <a:p>
            <a:pPr>
              <a:spcBef>
                <a:spcPts val="1800"/>
              </a:spcBef>
            </a:pPr>
            <a:r>
              <a:rPr lang="en-US" sz="1800" dirty="0"/>
              <a:t>Encourage taxpayers to take less than the maximum APTC in future years.</a:t>
            </a:r>
          </a:p>
          <a:p>
            <a:pPr>
              <a:spcBef>
                <a:spcPts val="1800"/>
              </a:spcBef>
            </a:pPr>
            <a:r>
              <a:rPr lang="en-US" sz="1800" dirty="0"/>
              <a:t>Remind taxpayers to promptly report changes in income and family size to the Marketplace.</a:t>
            </a:r>
          </a:p>
          <a:p>
            <a:pPr>
              <a:spcBef>
                <a:spcPts val="1800"/>
              </a:spcBef>
            </a:pPr>
            <a:r>
              <a:rPr lang="en-US" sz="1800" dirty="0"/>
              <a:t>If the taxpayer has Marketplace coverage for 2020, encourage them to report their most recent income/dependent information to improve the accuracy of the 2020 income and household projection. </a:t>
            </a:r>
          </a:p>
          <a:p>
            <a:pPr lvl="1"/>
            <a:endParaRPr lang="en-US" sz="1600" dirty="0"/>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39</a:t>
            </a:fld>
            <a:endParaRPr lang="en-US" dirty="0"/>
          </a:p>
        </p:txBody>
      </p:sp>
    </p:spTree>
    <p:extLst>
      <p:ext uri="{BB962C8B-B14F-4D97-AF65-F5344CB8AC3E}">
        <p14:creationId xmlns:p14="http://schemas.microsoft.com/office/powerpoint/2010/main" val="542680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629649" cy="516966"/>
          </a:xfrm>
        </p:spPr>
        <p:txBody>
          <a:bodyPr/>
          <a:lstStyle/>
          <a:p>
            <a:r>
              <a:rPr lang="en-US" dirty="0"/>
              <a:t>Reconciliation</a:t>
            </a:r>
          </a:p>
        </p:txBody>
      </p:sp>
      <p:sp>
        <p:nvSpPr>
          <p:cNvPr id="3" name="Content Placeholder 2"/>
          <p:cNvSpPr>
            <a:spLocks noGrp="1"/>
          </p:cNvSpPr>
          <p:nvPr>
            <p:ph idx="1"/>
          </p:nvPr>
        </p:nvSpPr>
        <p:spPr/>
        <p:txBody>
          <a:bodyPr/>
          <a:lstStyle/>
          <a:p>
            <a:pPr>
              <a:spcBef>
                <a:spcPts val="1800"/>
              </a:spcBef>
            </a:pPr>
            <a:r>
              <a:rPr lang="en-US" sz="1800" b="1" i="1" dirty="0"/>
              <a:t>Get more:</a:t>
            </a:r>
            <a:r>
              <a:rPr lang="en-US" sz="1800" dirty="0"/>
              <a:t> If no PTC is taken in advance, or if only a portion of the PTC is claimed in advance, the remainder is refundable and may be claimed on the tax return. </a:t>
            </a:r>
          </a:p>
          <a:p>
            <a:pPr>
              <a:spcBef>
                <a:spcPts val="1800"/>
              </a:spcBef>
            </a:pPr>
            <a:r>
              <a:rPr lang="en-US" sz="1800" b="1" i="1" dirty="0"/>
              <a:t>Pay back:</a:t>
            </a:r>
            <a:r>
              <a:rPr lang="en-US" sz="1800" dirty="0"/>
              <a:t> If a taxpayer receives excess advance payments of the PTC, some or all of it must be paid back.  </a:t>
            </a:r>
          </a:p>
          <a:p>
            <a:pPr marL="0"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26115835"/>
              </p:ext>
            </p:extLst>
          </p:nvPr>
        </p:nvGraphicFramePr>
        <p:xfrm>
          <a:off x="549666" y="3083726"/>
          <a:ext cx="8044668" cy="2112334"/>
        </p:xfrm>
        <a:graphic>
          <a:graphicData uri="http://schemas.openxmlformats.org/drawingml/2006/table">
            <a:tbl>
              <a:tblPr firstRow="1" bandRow="1">
                <a:tableStyleId>{5C22544A-7EE6-4342-B048-85BDC9FD1C3A}</a:tableStyleId>
              </a:tblPr>
              <a:tblGrid>
                <a:gridCol w="2681556">
                  <a:extLst>
                    <a:ext uri="{9D8B030D-6E8A-4147-A177-3AD203B41FA5}">
                      <a16:colId xmlns:a16="http://schemas.microsoft.com/office/drawing/2014/main" val="20000"/>
                    </a:ext>
                  </a:extLst>
                </a:gridCol>
                <a:gridCol w="2681556">
                  <a:extLst>
                    <a:ext uri="{9D8B030D-6E8A-4147-A177-3AD203B41FA5}">
                      <a16:colId xmlns:a16="http://schemas.microsoft.com/office/drawing/2014/main" val="20002"/>
                    </a:ext>
                  </a:extLst>
                </a:gridCol>
                <a:gridCol w="2681556">
                  <a:extLst>
                    <a:ext uri="{9D8B030D-6E8A-4147-A177-3AD203B41FA5}">
                      <a16:colId xmlns:a16="http://schemas.microsoft.com/office/drawing/2014/main" val="20004"/>
                    </a:ext>
                  </a:extLst>
                </a:gridCol>
              </a:tblGrid>
              <a:tr h="317558">
                <a:tc gridSpan="3">
                  <a:txBody>
                    <a:bodyPr/>
                    <a:lstStyle/>
                    <a:p>
                      <a:pPr marL="0" marR="0" algn="ctr">
                        <a:spcBef>
                          <a:spcPts val="0"/>
                        </a:spcBef>
                        <a:spcAft>
                          <a:spcPts val="0"/>
                        </a:spcAft>
                      </a:pPr>
                      <a:r>
                        <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REPAYMENT</a:t>
                      </a:r>
                      <a:r>
                        <a:rPr lang="en-US" sz="1800" b="0" baseline="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 LIMITS (TY 2019)</a:t>
                      </a:r>
                      <a:endPar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4">
                        <a:lumMod val="75000"/>
                      </a:schemeClr>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a16="http://schemas.microsoft.com/office/drawing/2014/main" val="10000"/>
                  </a:ext>
                </a:extLst>
              </a:tr>
              <a:tr h="440996">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Income </a:t>
                      </a:r>
                    </a:p>
                    <a:p>
                      <a:pPr marL="0" marR="0" algn="ctr">
                        <a:spcBef>
                          <a:spcPts val="0"/>
                        </a:spcBef>
                        <a:spcAft>
                          <a:spcPts val="0"/>
                        </a:spcAft>
                      </a:pPr>
                      <a:r>
                        <a:rPr lang="en-US" sz="1600" b="0" dirty="0">
                          <a:solidFill>
                            <a:schemeClr val="bg1"/>
                          </a:solidFill>
                          <a:effectLst/>
                          <a:latin typeface="Franklin Gothic Medium" panose="020B0603020102020204" pitchFamily="34" charset="0"/>
                        </a:rPr>
                        <a:t>(as % of FPL)</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SINGLE</a:t>
                      </a:r>
                      <a:r>
                        <a:rPr lang="en-US" sz="1600" b="0" baseline="0" dirty="0">
                          <a:solidFill>
                            <a:schemeClr val="bg1"/>
                          </a:solidFill>
                          <a:effectLst/>
                          <a:latin typeface="Franklin Gothic Medium" panose="020B0603020102020204" pitchFamily="34" charset="0"/>
                        </a:rPr>
                        <a:t> </a:t>
                      </a:r>
                      <a:r>
                        <a:rPr lang="en-US" sz="1600" b="0" dirty="0">
                          <a:solidFill>
                            <a:schemeClr val="bg1"/>
                          </a:solidFill>
                          <a:effectLst/>
                          <a:latin typeface="Franklin Gothic Medium" panose="020B0603020102020204" pitchFamily="34" charset="0"/>
                        </a:rPr>
                        <a:t>taxpayers will pay back no more than</a:t>
                      </a:r>
                      <a:r>
                        <a:rPr lang="en-US" sz="1600" b="0" baseline="0" dirty="0">
                          <a:solidFill>
                            <a:schemeClr val="bg1"/>
                          </a:solidFill>
                          <a:effectLst/>
                          <a:latin typeface="Franklin Gothic Medium" panose="020B0603020102020204" pitchFamily="34" charset="0"/>
                        </a:rPr>
                        <a:t> …</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OTHER taxpayers will pay back no more than….</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1"/>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Under 200%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At least 200% but less than 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$800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$1,600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extLst>
                  <a:ext uri="{0D108BD9-81ED-4DB2-BD59-A6C34878D82A}">
                    <a16:rowId xmlns:a16="http://schemas.microsoft.com/office/drawing/2014/main" val="10003"/>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rPr>
                        <a:t>At least 300% but less than 400%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$1,325</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$2,650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2329">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400% and above</a:t>
                      </a:r>
                    </a:p>
                  </a:txBody>
                  <a:tcPr marL="27305" marR="27305" marT="8890" marB="8890" anchor="ct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ECF2F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50309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to Reconcile</a:t>
            </a:r>
          </a:p>
        </p:txBody>
      </p:sp>
      <p:sp>
        <p:nvSpPr>
          <p:cNvPr id="3" name="Content Placeholder 2"/>
          <p:cNvSpPr>
            <a:spLocks noGrp="1"/>
          </p:cNvSpPr>
          <p:nvPr>
            <p:ph idx="1"/>
          </p:nvPr>
        </p:nvSpPr>
        <p:spPr>
          <a:xfrm>
            <a:off x="352754" y="874366"/>
            <a:ext cx="3735152" cy="5248259"/>
          </a:xfrm>
        </p:spPr>
        <p:txBody>
          <a:bodyPr/>
          <a:lstStyle/>
          <a:p>
            <a:pPr marL="0" indent="0">
              <a:buNone/>
            </a:pPr>
            <a:r>
              <a:rPr lang="en-US" sz="1800" dirty="0">
                <a:latin typeface="Franklin Gothic Medium" panose="020B0603020102020204" pitchFamily="34" charset="0"/>
              </a:rPr>
              <a:t>Delays in Return Processing</a:t>
            </a:r>
          </a:p>
          <a:p>
            <a:r>
              <a:rPr lang="en-US" sz="1800" dirty="0"/>
              <a:t>Many taxpayers received Letter 12C to request more information </a:t>
            </a:r>
          </a:p>
          <a:p>
            <a:pPr lvl="1"/>
            <a:r>
              <a:rPr lang="en-US" sz="1600" dirty="0"/>
              <a:t>Generally, send Form 1095-A, Form 8962, and page 2 of Form 1040</a:t>
            </a:r>
          </a:p>
          <a:p>
            <a:pPr lvl="1"/>
            <a:r>
              <a:rPr lang="en-US" sz="1600" dirty="0"/>
              <a:t>Do not amend</a:t>
            </a:r>
            <a:endParaRPr lang="en-US" sz="1800" dirty="0"/>
          </a:p>
          <a:p>
            <a:r>
              <a:rPr lang="en-US" sz="1800" dirty="0"/>
              <a:t>If someone did not respond, their return may have been sent to exams for review and assessment</a:t>
            </a:r>
          </a:p>
          <a:p>
            <a:pPr lvl="1"/>
            <a:r>
              <a:rPr lang="en-US" sz="1600" dirty="0"/>
              <a:t>Consider amending the tax return</a:t>
            </a:r>
            <a:endParaRPr lang="en-US" sz="1800" dirty="0"/>
          </a:p>
          <a:p>
            <a:endParaRPr lang="en-US" sz="2000" dirty="0"/>
          </a:p>
          <a:p>
            <a:pPr lvl="1"/>
            <a:endParaRPr lang="en-US" sz="1800" dirty="0"/>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40</a:t>
            </a:fld>
            <a:endParaRPr lang="en-US" dirty="0"/>
          </a:p>
        </p:txBody>
      </p:sp>
      <p:pic>
        <p:nvPicPr>
          <p:cNvPr id="5" name="Picture 4">
            <a:extLst>
              <a:ext uri="{FF2B5EF4-FFF2-40B4-BE49-F238E27FC236}">
                <a16:creationId xmlns:a16="http://schemas.microsoft.com/office/drawing/2014/main" id="{D50E1515-6E39-417B-8991-1483E7B4D12D}"/>
              </a:ext>
            </a:extLst>
          </p:cNvPr>
          <p:cNvPicPr>
            <a:picLocks noChangeAspect="1"/>
          </p:cNvPicPr>
          <p:nvPr/>
        </p:nvPicPr>
        <p:blipFill>
          <a:blip r:embed="rId2"/>
          <a:stretch>
            <a:fillRect/>
          </a:stretch>
        </p:blipFill>
        <p:spPr>
          <a:xfrm>
            <a:off x="4333354" y="874367"/>
            <a:ext cx="4175430" cy="5370350"/>
          </a:xfrm>
          <a:prstGeom prst="rect">
            <a:avLst/>
          </a:prstGeom>
          <a:ln>
            <a:solidFill>
              <a:schemeClr val="bg1">
                <a:lumMod val="50000"/>
              </a:schemeClr>
            </a:solidFill>
          </a:ln>
        </p:spPr>
      </p:pic>
      <p:sp>
        <p:nvSpPr>
          <p:cNvPr id="6" name="Rectangle 5">
            <a:extLst>
              <a:ext uri="{FF2B5EF4-FFF2-40B4-BE49-F238E27FC236}">
                <a16:creationId xmlns:a16="http://schemas.microsoft.com/office/drawing/2014/main" id="{D843A82D-F9DA-4C65-9003-F86EA630091F}"/>
              </a:ext>
            </a:extLst>
          </p:cNvPr>
          <p:cNvSpPr/>
          <p:nvPr/>
        </p:nvSpPr>
        <p:spPr>
          <a:xfrm>
            <a:off x="7585742" y="1114184"/>
            <a:ext cx="482493" cy="12310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40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576DE-13EA-4D6C-9350-06C2D6E0897A}"/>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AB1E5B05-C3F7-4E4F-AFBA-934F7E1244AC}"/>
              </a:ext>
            </a:extLst>
          </p:cNvPr>
          <p:cNvSpPr>
            <a:spLocks noGrp="1"/>
          </p:cNvSpPr>
          <p:nvPr>
            <p:ph idx="1"/>
          </p:nvPr>
        </p:nvSpPr>
        <p:spPr/>
        <p:txBody>
          <a:bodyPr/>
          <a:lstStyle/>
          <a:p>
            <a:pPr marL="0" indent="0" algn="ctr">
              <a:buNone/>
            </a:pPr>
            <a:r>
              <a:rPr lang="en-US" dirty="0"/>
              <a:t>Tara Straw</a:t>
            </a:r>
          </a:p>
          <a:p>
            <a:pPr marL="0" indent="0" algn="ctr">
              <a:buNone/>
            </a:pPr>
            <a:r>
              <a:rPr lang="en-US" dirty="0"/>
              <a:t>Center on Budget and Policy Priorities</a:t>
            </a:r>
          </a:p>
          <a:p>
            <a:pPr marL="0" indent="0" algn="ctr">
              <a:buNone/>
            </a:pPr>
            <a:r>
              <a:rPr lang="en-US" dirty="0"/>
              <a:t>tstraw@cbpp.org</a:t>
            </a:r>
          </a:p>
        </p:txBody>
      </p:sp>
      <p:sp>
        <p:nvSpPr>
          <p:cNvPr id="4" name="Slide Number Placeholder 3">
            <a:extLst>
              <a:ext uri="{FF2B5EF4-FFF2-40B4-BE49-F238E27FC236}">
                <a16:creationId xmlns:a16="http://schemas.microsoft.com/office/drawing/2014/main" id="{EE2179EB-62AB-45FE-862E-60AD5119382A}"/>
              </a:ext>
            </a:extLst>
          </p:cNvPr>
          <p:cNvSpPr>
            <a:spLocks noGrp="1"/>
          </p:cNvSpPr>
          <p:nvPr>
            <p:ph type="sldNum" sz="quarter" idx="12"/>
          </p:nvPr>
        </p:nvSpPr>
        <p:spPr/>
        <p:txBody>
          <a:bodyPr/>
          <a:lstStyle/>
          <a:p>
            <a:pPr algn="r"/>
            <a:fld id="{7FFE15FC-A8B6-4718-BABB-4F5309630F6C}" type="slidenum">
              <a:rPr lang="en-US" smtClean="0"/>
              <a:pPr algn="r"/>
              <a:t>41</a:t>
            </a:fld>
            <a:endParaRPr lang="en-US" dirty="0"/>
          </a:p>
        </p:txBody>
      </p:sp>
    </p:spTree>
    <p:extLst>
      <p:ext uri="{BB962C8B-B14F-4D97-AF65-F5344CB8AC3E}">
        <p14:creationId xmlns:p14="http://schemas.microsoft.com/office/powerpoint/2010/main" val="2798584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7D8036A-96CD-4AEB-8F1D-509EEB6D5C8A}"/>
              </a:ext>
            </a:extLst>
          </p:cNvPr>
          <p:cNvPicPr>
            <a:picLocks noChangeAspect="1"/>
          </p:cNvPicPr>
          <p:nvPr/>
        </p:nvPicPr>
        <p:blipFill rotWithShape="1">
          <a:blip r:embed="rId3">
            <a:extLst>
              <a:ext uri="{28A0092B-C50C-407E-A947-70E740481C1C}">
                <a14:useLocalDpi xmlns:a14="http://schemas.microsoft.com/office/drawing/2010/main" val="0"/>
              </a:ext>
            </a:extLst>
          </a:blip>
          <a:srcRect t="27191" b="66703"/>
          <a:stretch/>
        </p:blipFill>
        <p:spPr>
          <a:xfrm>
            <a:off x="453127" y="2400894"/>
            <a:ext cx="8138160" cy="662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a:extLst>
              <a:ext uri="{FF2B5EF4-FFF2-40B4-BE49-F238E27FC236}">
                <a16:creationId xmlns:a16="http://schemas.microsoft.com/office/drawing/2014/main" id="{B5526411-D445-43A0-937F-62CBB55C7D93}"/>
              </a:ext>
            </a:extLst>
          </p:cNvPr>
          <p:cNvPicPr>
            <a:picLocks noChangeAspect="1"/>
          </p:cNvPicPr>
          <p:nvPr/>
        </p:nvPicPr>
        <p:blipFill rotWithShape="1">
          <a:blip r:embed="rId3">
            <a:extLst>
              <a:ext uri="{28A0092B-C50C-407E-A947-70E740481C1C}">
                <a14:useLocalDpi xmlns:a14="http://schemas.microsoft.com/office/drawing/2010/main" val="0"/>
              </a:ext>
            </a:extLst>
          </a:blip>
          <a:srcRect t="50020" b="23794"/>
          <a:stretch/>
        </p:blipFill>
        <p:spPr>
          <a:xfrm>
            <a:off x="460747" y="2725149"/>
            <a:ext cx="8138160" cy="2840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r>
              <a:rPr lang="en-US" dirty="0"/>
              <a:t>Form 1095-A</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5</a:t>
            </a:fld>
            <a:endParaRPr lang="en-US" dirty="0"/>
          </a:p>
        </p:txBody>
      </p:sp>
      <p:sp>
        <p:nvSpPr>
          <p:cNvPr id="17" name="Rounded Rectangle 10"/>
          <p:cNvSpPr/>
          <p:nvPr/>
        </p:nvSpPr>
        <p:spPr>
          <a:xfrm>
            <a:off x="2308915" y="3027052"/>
            <a:ext cx="1831081" cy="340430"/>
          </a:xfrm>
          <a:prstGeom prst="roundRect">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8" name="Rounded Rectangle 11"/>
          <p:cNvSpPr/>
          <p:nvPr/>
        </p:nvSpPr>
        <p:spPr>
          <a:xfrm>
            <a:off x="4129602" y="3007842"/>
            <a:ext cx="2087197" cy="351139"/>
          </a:xfrm>
          <a:prstGeom prst="roundRect">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2"/>
          <p:cNvSpPr/>
          <p:nvPr/>
        </p:nvSpPr>
        <p:spPr>
          <a:xfrm>
            <a:off x="6251546" y="3016053"/>
            <a:ext cx="2252376" cy="351139"/>
          </a:xfrm>
          <a:prstGeom prst="roundRect">
            <a:avLst/>
          </a:prstGeom>
          <a:noFill/>
          <a:ln w="38100"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24155" y="3747601"/>
            <a:ext cx="1785938" cy="1169551"/>
          </a:xfrm>
          <a:prstGeom prst="rect">
            <a:avLst/>
          </a:prstGeom>
          <a:solidFill>
            <a:schemeClr val="accent4">
              <a:lumMod val="20000"/>
              <a:lumOff val="80000"/>
            </a:schemeClr>
          </a:solidFill>
          <a:ln w="38100" cmpd="sng">
            <a:solidFill>
              <a:schemeClr val="accent4"/>
            </a:solidFill>
          </a:ln>
        </p:spPr>
        <p:txBody>
          <a:bodyPr wrap="square" rtlCol="0">
            <a:spAutoFit/>
          </a:bodyPr>
          <a:lstStyle/>
          <a:p>
            <a:r>
              <a:rPr lang="en-US" sz="1400" dirty="0">
                <a:latin typeface="Franklin Gothic Book"/>
                <a:cs typeface="Franklin Gothic Book"/>
              </a:rPr>
              <a:t>This is the entire plan premium  (minus certain “extra” benefits, such as adult dental)</a:t>
            </a:r>
          </a:p>
        </p:txBody>
      </p:sp>
      <p:sp>
        <p:nvSpPr>
          <p:cNvPr id="5" name="TextBox 4"/>
          <p:cNvSpPr txBox="1"/>
          <p:nvPr/>
        </p:nvSpPr>
        <p:spPr>
          <a:xfrm>
            <a:off x="4153745" y="3745435"/>
            <a:ext cx="2074940" cy="3108543"/>
          </a:xfrm>
          <a:prstGeom prst="rect">
            <a:avLst/>
          </a:prstGeom>
          <a:solidFill>
            <a:schemeClr val="accent4">
              <a:lumMod val="20000"/>
              <a:lumOff val="80000"/>
            </a:schemeClr>
          </a:solidFill>
          <a:ln w="38100" cmpd="sng">
            <a:solidFill>
              <a:schemeClr val="accent4"/>
            </a:solidFill>
          </a:ln>
        </p:spPr>
        <p:txBody>
          <a:bodyPr wrap="square" rtlCol="0" anchor="t">
            <a:spAutoFit/>
          </a:bodyPr>
          <a:lstStyle/>
          <a:p>
            <a:r>
              <a:rPr lang="en-US" sz="1400" dirty="0">
                <a:latin typeface="Franklin Gothic Book"/>
                <a:cs typeface="Franklin Gothic Book"/>
              </a:rPr>
              <a:t>This is the benchmark plan that helps establish the PTC amount. </a:t>
            </a:r>
          </a:p>
          <a:p>
            <a:r>
              <a:rPr lang="en-US" sz="1400" b="1" dirty="0">
                <a:latin typeface="Franklin Gothic Book"/>
                <a:cs typeface="Franklin Gothic Book"/>
              </a:rPr>
              <a:t>It may be incorrect if:</a:t>
            </a:r>
          </a:p>
          <a:p>
            <a:r>
              <a:rPr lang="en-US" sz="1400" dirty="0">
                <a:latin typeface="Franklin Gothic Book"/>
                <a:cs typeface="Franklin Gothic Book"/>
              </a:rPr>
              <a:t>(1) no APTC was paid, or (2) there was an unreported change. </a:t>
            </a:r>
          </a:p>
          <a:p>
            <a:r>
              <a:rPr lang="en-US" sz="1400" b="1" dirty="0">
                <a:latin typeface="Franklin Gothic Book"/>
                <a:cs typeface="Franklin Gothic Book"/>
              </a:rPr>
              <a:t>If this is blank, that month’s PTC won’t calculate! </a:t>
            </a:r>
          </a:p>
          <a:p>
            <a:r>
              <a:rPr lang="en-US" sz="1400" dirty="0">
                <a:solidFill>
                  <a:srgbClr val="FF0000"/>
                </a:solidFill>
                <a:latin typeface="Franklin Gothic Book"/>
                <a:cs typeface="Franklin Gothic Book"/>
              </a:rPr>
              <a:t>Get the correct figure at: </a:t>
            </a:r>
            <a:r>
              <a:rPr lang="en-US" sz="1400" b="1" dirty="0">
                <a:solidFill>
                  <a:srgbClr val="FF0000"/>
                </a:solidFill>
                <a:latin typeface="Franklin Gothic Book"/>
                <a:cs typeface="Franklin Gothic Book"/>
              </a:rPr>
              <a:t>healthcare.gov/Tax-Tool </a:t>
            </a:r>
            <a:r>
              <a:rPr lang="en-US" sz="1400" dirty="0">
                <a:solidFill>
                  <a:srgbClr val="FF0000"/>
                </a:solidFill>
                <a:latin typeface="Franklin Gothic Book"/>
                <a:cs typeface="Franklin Gothic Book"/>
              </a:rPr>
              <a:t>or from your state-based marketplace</a:t>
            </a:r>
          </a:p>
        </p:txBody>
      </p:sp>
      <p:sp>
        <p:nvSpPr>
          <p:cNvPr id="6" name="TextBox 5"/>
          <p:cNvSpPr txBox="1"/>
          <p:nvPr/>
        </p:nvSpPr>
        <p:spPr>
          <a:xfrm>
            <a:off x="6268469" y="3748673"/>
            <a:ext cx="2235452" cy="307777"/>
          </a:xfrm>
          <a:prstGeom prst="rect">
            <a:avLst/>
          </a:prstGeom>
          <a:solidFill>
            <a:schemeClr val="accent4">
              <a:lumMod val="20000"/>
              <a:lumOff val="80000"/>
            </a:schemeClr>
          </a:solidFill>
          <a:ln w="38100" cmpd="sng">
            <a:solidFill>
              <a:schemeClr val="accent4"/>
            </a:solidFill>
          </a:ln>
        </p:spPr>
        <p:txBody>
          <a:bodyPr wrap="square" rtlCol="0">
            <a:spAutoFit/>
          </a:bodyPr>
          <a:lstStyle/>
          <a:p>
            <a:r>
              <a:rPr lang="en-US" sz="1400" dirty="0">
                <a:latin typeface="Franklin Gothic Book"/>
                <a:cs typeface="Franklin Gothic Book"/>
              </a:rPr>
              <a:t>Advance payment of PTC</a:t>
            </a:r>
          </a:p>
        </p:txBody>
      </p:sp>
      <p:sp>
        <p:nvSpPr>
          <p:cNvPr id="9" name="TextBox 8">
            <a:extLst>
              <a:ext uri="{FF2B5EF4-FFF2-40B4-BE49-F238E27FC236}">
                <a16:creationId xmlns:a16="http://schemas.microsoft.com/office/drawing/2014/main" id="{778C8D09-CD59-4E11-9BFA-9EA58183D61C}"/>
              </a:ext>
            </a:extLst>
          </p:cNvPr>
          <p:cNvSpPr txBox="1"/>
          <p:nvPr/>
        </p:nvSpPr>
        <p:spPr>
          <a:xfrm>
            <a:off x="2308915" y="3395950"/>
            <a:ext cx="1785938" cy="338554"/>
          </a:xfrm>
          <a:prstGeom prst="rect">
            <a:avLst/>
          </a:prstGeom>
          <a:noFill/>
        </p:spPr>
        <p:txBody>
          <a:bodyPr wrap="square" rtlCol="0">
            <a:spAutoFit/>
          </a:bodyPr>
          <a:lstStyle/>
          <a:p>
            <a:pPr algn="ctr"/>
            <a:r>
              <a:rPr lang="en-US" sz="1600" dirty="0"/>
              <a:t>$1100</a:t>
            </a:r>
          </a:p>
        </p:txBody>
      </p:sp>
      <p:sp>
        <p:nvSpPr>
          <p:cNvPr id="20" name="TextBox 19">
            <a:extLst>
              <a:ext uri="{FF2B5EF4-FFF2-40B4-BE49-F238E27FC236}">
                <a16:creationId xmlns:a16="http://schemas.microsoft.com/office/drawing/2014/main" id="{24EC1D15-8B44-4BD3-A53A-87E6C51C839F}"/>
              </a:ext>
            </a:extLst>
          </p:cNvPr>
          <p:cNvSpPr txBox="1"/>
          <p:nvPr/>
        </p:nvSpPr>
        <p:spPr>
          <a:xfrm>
            <a:off x="4280231" y="3387068"/>
            <a:ext cx="1785938" cy="338554"/>
          </a:xfrm>
          <a:prstGeom prst="rect">
            <a:avLst/>
          </a:prstGeom>
          <a:noFill/>
        </p:spPr>
        <p:txBody>
          <a:bodyPr wrap="square" rtlCol="0">
            <a:spAutoFit/>
          </a:bodyPr>
          <a:lstStyle/>
          <a:p>
            <a:pPr algn="ctr"/>
            <a:r>
              <a:rPr lang="en-US" sz="1600" dirty="0"/>
              <a:t>$1041</a:t>
            </a:r>
          </a:p>
        </p:txBody>
      </p:sp>
      <p:sp>
        <p:nvSpPr>
          <p:cNvPr id="21" name="TextBox 20">
            <a:extLst>
              <a:ext uri="{FF2B5EF4-FFF2-40B4-BE49-F238E27FC236}">
                <a16:creationId xmlns:a16="http://schemas.microsoft.com/office/drawing/2014/main" id="{CFC9A4D8-79D4-4767-AD49-CD47DCAC0014}"/>
              </a:ext>
            </a:extLst>
          </p:cNvPr>
          <p:cNvSpPr txBox="1"/>
          <p:nvPr/>
        </p:nvSpPr>
        <p:spPr>
          <a:xfrm>
            <a:off x="6529968" y="3395950"/>
            <a:ext cx="1785938" cy="338554"/>
          </a:xfrm>
          <a:prstGeom prst="rect">
            <a:avLst/>
          </a:prstGeom>
          <a:noFill/>
        </p:spPr>
        <p:txBody>
          <a:bodyPr wrap="square" rtlCol="0">
            <a:spAutoFit/>
          </a:bodyPr>
          <a:lstStyle/>
          <a:p>
            <a:pPr algn="ctr"/>
            <a:r>
              <a:rPr lang="en-US" sz="1600" dirty="0"/>
              <a:t>$925</a:t>
            </a:r>
          </a:p>
        </p:txBody>
      </p:sp>
      <p:pic>
        <p:nvPicPr>
          <p:cNvPr id="8" name="Picture 7">
            <a:extLst>
              <a:ext uri="{FF2B5EF4-FFF2-40B4-BE49-F238E27FC236}">
                <a16:creationId xmlns:a16="http://schemas.microsoft.com/office/drawing/2014/main" id="{55F113BB-E045-463E-A3D3-B80B982DBDD2}"/>
              </a:ext>
            </a:extLst>
          </p:cNvPr>
          <p:cNvPicPr>
            <a:picLocks noChangeAspect="1"/>
          </p:cNvPicPr>
          <p:nvPr/>
        </p:nvPicPr>
        <p:blipFill>
          <a:blip r:embed="rId4"/>
          <a:stretch>
            <a:fillRect/>
          </a:stretch>
        </p:blipFill>
        <p:spPr>
          <a:xfrm>
            <a:off x="411056" y="1197596"/>
            <a:ext cx="8229599" cy="1144243"/>
          </a:xfrm>
          <a:prstGeom prst="rect">
            <a:avLst/>
          </a:prstGeom>
          <a:solidFill>
            <a:srgbClr val="FFFFFF">
              <a:shade val="85000"/>
            </a:srgbClr>
          </a:solidFill>
          <a:ln w="12700" cap="sq">
            <a:solidFill>
              <a:schemeClr val="bg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309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1095-A Corrections</a:t>
            </a:r>
          </a:p>
        </p:txBody>
      </p:sp>
      <p:sp>
        <p:nvSpPr>
          <p:cNvPr id="3" name="Content Placeholder 2"/>
          <p:cNvSpPr>
            <a:spLocks noGrp="1"/>
          </p:cNvSpPr>
          <p:nvPr>
            <p:ph idx="1"/>
          </p:nvPr>
        </p:nvSpPr>
        <p:spPr>
          <a:xfrm>
            <a:off x="364733" y="955964"/>
            <a:ext cx="8229601" cy="3389613"/>
          </a:xfrm>
        </p:spPr>
        <p:txBody>
          <a:bodyPr/>
          <a:lstStyle/>
          <a:p>
            <a:pPr marL="0" indent="0">
              <a:buNone/>
            </a:pPr>
            <a:r>
              <a:rPr lang="en-US" sz="1800" dirty="0">
                <a:latin typeface="Franklin Gothic Medium" panose="020B0603020102020204" pitchFamily="34" charset="0"/>
              </a:rPr>
              <a:t>What if the 1095-A is wrong?</a:t>
            </a:r>
          </a:p>
          <a:p>
            <a:pPr marL="0" indent="0">
              <a:buNone/>
            </a:pPr>
            <a:endParaRPr lang="en-US" sz="1800" dirty="0">
              <a:latin typeface="Franklin Gothic Medium" panose="020B0603020102020204" pitchFamily="34" charset="0"/>
            </a:endParaRPr>
          </a:p>
          <a:p>
            <a:r>
              <a:rPr lang="en-US" sz="1800" dirty="0"/>
              <a:t>If the SLCSP is wrong or missing, use the look-up tool to find the correct one to use on Form 8962 (healthcare.gov tool: </a:t>
            </a:r>
            <a:r>
              <a:rPr lang="en-US" sz="1800" dirty="0">
                <a:hlinkClick r:id="rId2"/>
              </a:rPr>
              <a:t>www.healthcare.gov/tax-tool</a:t>
            </a:r>
            <a:r>
              <a:rPr lang="en-US" sz="1800" dirty="0"/>
              <a:t>). The marketplace will not send a corrected Form 1095-A to correct a SLCSP.</a:t>
            </a:r>
          </a:p>
          <a:p>
            <a:pPr>
              <a:spcBef>
                <a:spcPts val="1800"/>
              </a:spcBef>
            </a:pPr>
            <a:r>
              <a:rPr lang="en-US" sz="1800" dirty="0"/>
              <a:t>Otherwise, the taxpayer should call the Marketplace for an amended form</a:t>
            </a:r>
          </a:p>
          <a:p>
            <a:pPr>
              <a:spcBef>
                <a:spcPts val="1800"/>
              </a:spcBef>
            </a:pPr>
            <a:r>
              <a:rPr lang="en-US" sz="1800" dirty="0"/>
              <a:t>Requests for amended forms don’t always require filing delays </a:t>
            </a:r>
          </a:p>
          <a:p>
            <a:pPr lvl="1"/>
            <a:r>
              <a:rPr lang="en-US" sz="1600" dirty="0"/>
              <a:t>If an error </a:t>
            </a:r>
            <a:r>
              <a:rPr lang="en-US" sz="1600" i="1" dirty="0"/>
              <a:t>doesn’t</a:t>
            </a:r>
            <a:r>
              <a:rPr lang="en-US" sz="1600" dirty="0"/>
              <a:t> affect the PTC calculation (e.g., incorrect address, social security number or birth date), seek a correction, but the consumer should file anyway. Don’t wait.</a:t>
            </a:r>
          </a:p>
          <a:p>
            <a:pPr lvl="1"/>
            <a:r>
              <a:rPr lang="en-US" sz="1600" dirty="0"/>
              <a:t>If an error </a:t>
            </a:r>
            <a:r>
              <a:rPr lang="en-US" sz="1600" i="1" dirty="0"/>
              <a:t>does</a:t>
            </a:r>
            <a:r>
              <a:rPr lang="en-US" sz="1600" dirty="0"/>
              <a:t> affect the PTC calculation, get corrected information before filing. The consumer may be able to get the information over the phone.</a:t>
            </a:r>
          </a:p>
          <a:p>
            <a:pPr marL="0" indent="0">
              <a:buNone/>
            </a:pPr>
            <a:endParaRPr lang="en-US" sz="2200" dirty="0"/>
          </a:p>
          <a:p>
            <a:endParaRPr lang="en-US" sz="22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6</a:t>
            </a:fld>
            <a:endParaRPr lang="en-US" dirty="0"/>
          </a:p>
        </p:txBody>
      </p:sp>
      <p:cxnSp>
        <p:nvCxnSpPr>
          <p:cNvPr id="6" name="Straight Connector 5">
            <a:extLst>
              <a:ext uri="{FF2B5EF4-FFF2-40B4-BE49-F238E27FC236}">
                <a16:creationId xmlns:a16="http://schemas.microsoft.com/office/drawing/2014/main" id="{32ECCE26-CD10-4A9D-BEF0-9987B77A8B62}"/>
              </a:ext>
            </a:extLst>
          </p:cNvPr>
          <p:cNvCxnSpPr/>
          <p:nvPr/>
        </p:nvCxnSpPr>
        <p:spPr>
          <a:xfrm>
            <a:off x="366849" y="1362198"/>
            <a:ext cx="8046720" cy="0"/>
          </a:xfrm>
          <a:prstGeom prst="line">
            <a:avLst/>
          </a:prstGeom>
          <a:ln w="47625" cmpd="thickThin">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475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Confirm Insurance Status &amp; Household</a:t>
            </a:r>
          </a:p>
        </p:txBody>
      </p:sp>
      <p:pic>
        <p:nvPicPr>
          <p:cNvPr id="6" name="Picture 5">
            <a:extLst>
              <a:ext uri="{FF2B5EF4-FFF2-40B4-BE49-F238E27FC236}">
                <a16:creationId xmlns:a16="http://schemas.microsoft.com/office/drawing/2014/main" id="{9053D09C-AA7F-4C88-8837-44AB62348633}"/>
              </a:ext>
            </a:extLst>
          </p:cNvPr>
          <p:cNvPicPr>
            <a:picLocks noChangeAspect="1"/>
          </p:cNvPicPr>
          <p:nvPr/>
        </p:nvPicPr>
        <p:blipFill>
          <a:blip r:embed="rId2"/>
          <a:stretch>
            <a:fillRect/>
          </a:stretch>
        </p:blipFill>
        <p:spPr>
          <a:xfrm>
            <a:off x="230308" y="731135"/>
            <a:ext cx="6220632" cy="1498240"/>
          </a:xfrm>
          <a:prstGeom prst="rect">
            <a:avLst/>
          </a:prstGeom>
          <a:ln>
            <a:noFill/>
          </a:ln>
        </p:spPr>
      </p:pic>
      <p:sp>
        <p:nvSpPr>
          <p:cNvPr id="3" name="TextBox 2"/>
          <p:cNvSpPr txBox="1"/>
          <p:nvPr/>
        </p:nvSpPr>
        <p:spPr>
          <a:xfrm>
            <a:off x="5750773" y="2920466"/>
            <a:ext cx="2843561" cy="3416320"/>
          </a:xfrm>
          <a:prstGeom prst="rect">
            <a:avLst/>
          </a:prstGeom>
          <a:solidFill>
            <a:schemeClr val="accent3">
              <a:lumMod val="20000"/>
              <a:lumOff val="80000"/>
            </a:schemeClr>
          </a:solidFill>
          <a:ln w="28575">
            <a:solidFill>
              <a:schemeClr val="accent4"/>
            </a:solidFill>
          </a:ln>
        </p:spPr>
        <p:txBody>
          <a:bodyPr wrap="square" rtlCol="0">
            <a:spAutoFit/>
          </a:bodyPr>
          <a:lstStyle/>
          <a:p>
            <a:pPr marL="57150">
              <a:buClr>
                <a:schemeClr val="accent4">
                  <a:lumMod val="20000"/>
                  <a:lumOff val="80000"/>
                </a:schemeClr>
              </a:buClr>
            </a:pPr>
            <a:r>
              <a:rPr lang="en-US" b="1" dirty="0">
                <a:latin typeface="Franklin Gothic Book"/>
                <a:cs typeface="Franklin Gothic Book"/>
              </a:rPr>
              <a:t>Add a New Household Member </a:t>
            </a:r>
            <a:r>
              <a:rPr lang="en-US" dirty="0">
                <a:latin typeface="Franklin Gothic Book"/>
                <a:cs typeface="Franklin Gothic Book"/>
              </a:rPr>
              <a:t>only if there is a non-filing, non-dependent whose credit the taxpayer must reconcile. </a:t>
            </a:r>
          </a:p>
          <a:p>
            <a:pPr marL="57150">
              <a:buClr>
                <a:schemeClr val="accent4">
                  <a:lumMod val="20000"/>
                  <a:lumOff val="80000"/>
                </a:schemeClr>
              </a:buClr>
            </a:pPr>
            <a:endParaRPr lang="en-US" b="1" dirty="0">
              <a:latin typeface="Franklin Gothic Book"/>
              <a:cs typeface="Franklin Gothic Book"/>
            </a:endParaRPr>
          </a:p>
          <a:p>
            <a:pPr marL="57150">
              <a:buClr>
                <a:schemeClr val="accent4">
                  <a:lumMod val="20000"/>
                  <a:lumOff val="80000"/>
                </a:schemeClr>
              </a:buClr>
            </a:pPr>
            <a:r>
              <a:rPr lang="en-US" b="1" dirty="0">
                <a:latin typeface="Franklin Gothic Book"/>
                <a:cs typeface="Franklin Gothic Book"/>
              </a:rPr>
              <a:t>But be careful!</a:t>
            </a:r>
            <a:r>
              <a:rPr lang="en-US" dirty="0">
                <a:latin typeface="Franklin Gothic Book"/>
                <a:cs typeface="Franklin Gothic Book"/>
              </a:rPr>
              <a:t> If a non-dependent is listed on Form 1095-A and will be on another tax return, that’s a “shared policy allocation.” </a:t>
            </a:r>
          </a:p>
        </p:txBody>
      </p:sp>
      <p:sp>
        <p:nvSpPr>
          <p:cNvPr id="7" name="Slide Number Placeholder 6">
            <a:extLst>
              <a:ext uri="{FF2B5EF4-FFF2-40B4-BE49-F238E27FC236}">
                <a16:creationId xmlns:a16="http://schemas.microsoft.com/office/drawing/2014/main" id="{59ED66C1-46F6-46DD-B780-8837C890CB79}"/>
              </a:ext>
            </a:extLst>
          </p:cNvPr>
          <p:cNvSpPr>
            <a:spLocks noGrp="1"/>
          </p:cNvSpPr>
          <p:nvPr>
            <p:ph type="sldNum" sz="quarter" idx="12"/>
          </p:nvPr>
        </p:nvSpPr>
        <p:spPr/>
        <p:txBody>
          <a:bodyPr/>
          <a:lstStyle/>
          <a:p>
            <a:pPr algn="r"/>
            <a:fld id="{7FFE15FC-A8B6-4718-BABB-4F5309630F6C}" type="slidenum">
              <a:rPr lang="en-US" smtClean="0"/>
              <a:pPr algn="r"/>
              <a:t>7</a:t>
            </a:fld>
            <a:endParaRPr lang="en-US" dirty="0"/>
          </a:p>
        </p:txBody>
      </p:sp>
      <p:pic>
        <p:nvPicPr>
          <p:cNvPr id="8" name="Picture 7">
            <a:extLst>
              <a:ext uri="{FF2B5EF4-FFF2-40B4-BE49-F238E27FC236}">
                <a16:creationId xmlns:a16="http://schemas.microsoft.com/office/drawing/2014/main" id="{41672021-7085-49C5-BF51-58840F6EF3BE}"/>
              </a:ext>
            </a:extLst>
          </p:cNvPr>
          <p:cNvPicPr>
            <a:picLocks noChangeAspect="1"/>
          </p:cNvPicPr>
          <p:nvPr/>
        </p:nvPicPr>
        <p:blipFill>
          <a:blip r:embed="rId3"/>
          <a:stretch>
            <a:fillRect/>
          </a:stretch>
        </p:blipFill>
        <p:spPr>
          <a:xfrm>
            <a:off x="230307" y="2255501"/>
            <a:ext cx="5156201" cy="4157421"/>
          </a:xfrm>
          <a:prstGeom prst="rect">
            <a:avLst/>
          </a:prstGeom>
        </p:spPr>
      </p:pic>
    </p:spTree>
    <p:extLst>
      <p:ext uri="{BB962C8B-B14F-4D97-AF65-F5344CB8AC3E}">
        <p14:creationId xmlns:p14="http://schemas.microsoft.com/office/powerpoint/2010/main" val="3478756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 1095-A</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8</a:t>
            </a:fld>
            <a:endParaRPr lang="en-US" dirty="0"/>
          </a:p>
        </p:txBody>
      </p:sp>
      <p:pic>
        <p:nvPicPr>
          <p:cNvPr id="6" name="Picture 5">
            <a:extLst>
              <a:ext uri="{FF2B5EF4-FFF2-40B4-BE49-F238E27FC236}">
                <a16:creationId xmlns:a16="http://schemas.microsoft.com/office/drawing/2014/main" id="{537DE9B3-6859-47C7-88BC-A86DD1A22E93}"/>
              </a:ext>
            </a:extLst>
          </p:cNvPr>
          <p:cNvPicPr>
            <a:picLocks noChangeAspect="1"/>
          </p:cNvPicPr>
          <p:nvPr/>
        </p:nvPicPr>
        <p:blipFill>
          <a:blip r:embed="rId2"/>
          <a:stretch>
            <a:fillRect/>
          </a:stretch>
        </p:blipFill>
        <p:spPr>
          <a:xfrm>
            <a:off x="1397042" y="789385"/>
            <a:ext cx="6294958" cy="1683835"/>
          </a:xfrm>
          <a:prstGeom prst="rect">
            <a:avLst/>
          </a:prstGeom>
          <a:ln>
            <a:noFill/>
          </a:ln>
        </p:spPr>
      </p:pic>
      <p:pic>
        <p:nvPicPr>
          <p:cNvPr id="3" name="Picture 2">
            <a:extLst>
              <a:ext uri="{FF2B5EF4-FFF2-40B4-BE49-F238E27FC236}">
                <a16:creationId xmlns:a16="http://schemas.microsoft.com/office/drawing/2014/main" id="{84468721-F193-4069-A2FB-F7D9F8BAB4A9}"/>
              </a:ext>
            </a:extLst>
          </p:cNvPr>
          <p:cNvPicPr>
            <a:picLocks noChangeAspect="1"/>
          </p:cNvPicPr>
          <p:nvPr/>
        </p:nvPicPr>
        <p:blipFill>
          <a:blip r:embed="rId3"/>
          <a:stretch>
            <a:fillRect/>
          </a:stretch>
        </p:blipFill>
        <p:spPr>
          <a:xfrm>
            <a:off x="903914" y="2567112"/>
            <a:ext cx="7105650" cy="3800475"/>
          </a:xfrm>
          <a:prstGeom prst="rect">
            <a:avLst/>
          </a:prstGeom>
          <a:ln>
            <a:solidFill>
              <a:schemeClr val="bg1">
                <a:lumMod val="85000"/>
              </a:schemeClr>
            </a:solidFill>
          </a:ln>
        </p:spPr>
      </p:pic>
    </p:spTree>
    <p:extLst>
      <p:ext uri="{BB962C8B-B14F-4D97-AF65-F5344CB8AC3E}">
        <p14:creationId xmlns:p14="http://schemas.microsoft.com/office/powerpoint/2010/main" val="478788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to Repay </a:t>
            </a:r>
            <a:r>
              <a:rPr lang="en-US" i="1" dirty="0"/>
              <a:t>All</a:t>
            </a:r>
            <a:r>
              <a:rPr lang="en-US" dirty="0"/>
              <a:t> APTC</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9</a:t>
            </a:fld>
            <a:endParaRPr lang="en-US" dirty="0"/>
          </a:p>
        </p:txBody>
      </p:sp>
      <p:sp>
        <p:nvSpPr>
          <p:cNvPr id="11" name="TextBox 10"/>
          <p:cNvSpPr txBox="1"/>
          <p:nvPr/>
        </p:nvSpPr>
        <p:spPr>
          <a:xfrm>
            <a:off x="401444" y="2913234"/>
            <a:ext cx="8229600" cy="3708708"/>
          </a:xfrm>
          <a:prstGeom prst="rect">
            <a:avLst/>
          </a:prstGeom>
          <a:noFill/>
        </p:spPr>
        <p:txBody>
          <a:bodyPr wrap="square" rtlCol="0">
            <a:spAutoFit/>
          </a:bodyPr>
          <a:lstStyle/>
          <a:p>
            <a:pPr lvl="1" indent="-446088">
              <a:buClr>
                <a:schemeClr val="accent4">
                  <a:lumMod val="20000"/>
                  <a:lumOff val="80000"/>
                </a:schemeClr>
              </a:buClr>
            </a:pPr>
            <a:r>
              <a:rPr lang="en-US" dirty="0">
                <a:latin typeface="Franklin Gothic Medium" charset="0"/>
                <a:ea typeface="Franklin Gothic Medium" charset="0"/>
                <a:cs typeface="Franklin Gothic Medium" charset="0"/>
              </a:rPr>
              <a:t>Nearly everyone should answer NO</a:t>
            </a:r>
          </a:p>
          <a:p>
            <a:pPr marL="285750" lvl="1" indent="-274638">
              <a:spcBef>
                <a:spcPts val="12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who are eligible to claim the PTC</a:t>
            </a:r>
          </a:p>
          <a:p>
            <a:pPr marL="285750" lvl="1" indent="-274638">
              <a:spcBef>
                <a:spcPts val="6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Most people who are NOT eligible to claim PTC, such as people who are married filing separately or who have other health insurance coverage – they have a repayment cap!</a:t>
            </a:r>
            <a:endParaRPr lang="en-US" sz="1600" i="1" dirty="0">
              <a:latin typeface="Franklin Gothic Book" charset="0"/>
              <a:ea typeface="Franklin Gothic Book" charset="0"/>
              <a:cs typeface="Franklin Gothic Book" charset="0"/>
            </a:endParaRPr>
          </a:p>
          <a:p>
            <a:pPr marL="11112" lvl="1">
              <a:spcBef>
                <a:spcPts val="1200"/>
              </a:spcBef>
              <a:buClr>
                <a:schemeClr val="accent4">
                  <a:lumMod val="20000"/>
                  <a:lumOff val="80000"/>
                </a:schemeClr>
              </a:buClr>
            </a:pPr>
            <a:r>
              <a:rPr lang="en-US" i="1" dirty="0">
                <a:latin typeface="Franklin Gothic Medium" charset="0"/>
                <a:ea typeface="Franklin Gothic Medium" charset="0"/>
                <a:cs typeface="Franklin Gothic Medium" charset="0"/>
              </a:rPr>
              <a:t>Very few people </a:t>
            </a:r>
            <a:r>
              <a:rPr lang="en-US" dirty="0">
                <a:latin typeface="Franklin Gothic Medium" charset="0"/>
                <a:ea typeface="Franklin Gothic Medium" charset="0"/>
                <a:cs typeface="Franklin Gothic Medium" charset="0"/>
              </a:rPr>
              <a:t>should answer YES to trigger repayment of </a:t>
            </a:r>
            <a:r>
              <a:rPr lang="en-US" i="1" dirty="0">
                <a:latin typeface="Franklin Gothic Medium" charset="0"/>
                <a:ea typeface="Franklin Gothic Medium" charset="0"/>
                <a:cs typeface="Franklin Gothic Medium" charset="0"/>
              </a:rPr>
              <a:t>all</a:t>
            </a:r>
            <a:r>
              <a:rPr lang="en-US" dirty="0">
                <a:latin typeface="Franklin Gothic Medium" charset="0"/>
                <a:ea typeface="Franklin Gothic Medium" charset="0"/>
                <a:cs typeface="Franklin Gothic Medium" charset="0"/>
              </a:rPr>
              <a:t> APTC</a:t>
            </a:r>
          </a:p>
          <a:p>
            <a:pPr marL="285750" indent="-285750">
              <a:spcBef>
                <a:spcPts val="12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who are not lawfully present and received APTC only for themselves. </a:t>
            </a:r>
          </a:p>
          <a:p>
            <a:pPr marL="742950" lvl="1" indent="-285750">
              <a:spcBef>
                <a:spcPts val="4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If a citizen or qualified immigrant on the return also received APTC, the calculation is more complicated and is out of scope</a:t>
            </a:r>
          </a:p>
          <a:p>
            <a:pPr marL="285750" indent="-285750">
              <a:spcBef>
                <a:spcPts val="6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who received APTC and Health Coverage Tax Credit (HCTC) payments</a:t>
            </a:r>
          </a:p>
          <a:p>
            <a:pPr marL="285750" indent="-285750">
              <a:spcBef>
                <a:spcPts val="600"/>
              </a:spcBef>
              <a:buClr>
                <a:schemeClr val="accent4">
                  <a:lumMod val="20000"/>
                  <a:lumOff val="80000"/>
                </a:schemeClr>
              </a:buClr>
              <a:buFont typeface="Arial" charset="0"/>
              <a:buChar char="•"/>
            </a:pPr>
            <a:r>
              <a:rPr lang="en-US" sz="1600" dirty="0">
                <a:latin typeface="Franklin Gothic Book" charset="0"/>
                <a:ea typeface="Franklin Gothic Book" charset="0"/>
                <a:cs typeface="Franklin Gothic Book" charset="0"/>
              </a:rPr>
              <a:t>People with income at 401% FPL or above (TaxSlayer will trigger repayment regardless of your answer here)</a:t>
            </a:r>
          </a:p>
        </p:txBody>
      </p:sp>
      <p:cxnSp>
        <p:nvCxnSpPr>
          <p:cNvPr id="6" name="Straight Connector 5">
            <a:extLst>
              <a:ext uri="{FF2B5EF4-FFF2-40B4-BE49-F238E27FC236}">
                <a16:creationId xmlns:a16="http://schemas.microsoft.com/office/drawing/2014/main" id="{E86B005D-C25D-414D-9973-1B47262EB478}"/>
              </a:ext>
            </a:extLst>
          </p:cNvPr>
          <p:cNvCxnSpPr/>
          <p:nvPr/>
        </p:nvCxnSpPr>
        <p:spPr>
          <a:xfrm>
            <a:off x="492884" y="3283510"/>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86B005D-C25D-414D-9973-1B47262EB478}"/>
              </a:ext>
            </a:extLst>
          </p:cNvPr>
          <p:cNvCxnSpPr/>
          <p:nvPr/>
        </p:nvCxnSpPr>
        <p:spPr>
          <a:xfrm>
            <a:off x="492884" y="4666396"/>
            <a:ext cx="8046720" cy="0"/>
          </a:xfrm>
          <a:prstGeom prst="line">
            <a:avLst/>
          </a:prstGeom>
          <a:ln w="12700">
            <a:solidFill>
              <a:schemeClr val="bg1">
                <a:lumMod val="75000"/>
              </a:schemeClr>
            </a:solidFill>
            <a:prstDash val="dashDot"/>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F9740745-DB86-4926-BD85-360116593010}"/>
              </a:ext>
            </a:extLst>
          </p:cNvPr>
          <p:cNvPicPr>
            <a:picLocks noChangeAspect="1"/>
          </p:cNvPicPr>
          <p:nvPr/>
        </p:nvPicPr>
        <p:blipFill>
          <a:blip r:embed="rId2"/>
          <a:stretch>
            <a:fillRect/>
          </a:stretch>
        </p:blipFill>
        <p:spPr>
          <a:xfrm>
            <a:off x="2344898" y="686754"/>
            <a:ext cx="4454204" cy="2273638"/>
          </a:xfrm>
          <a:prstGeom prst="rect">
            <a:avLst/>
          </a:prstGeom>
        </p:spPr>
      </p:pic>
    </p:spTree>
    <p:extLst>
      <p:ext uri="{BB962C8B-B14F-4D97-AF65-F5344CB8AC3E}">
        <p14:creationId xmlns:p14="http://schemas.microsoft.com/office/powerpoint/2010/main" val="514948508"/>
      </p:ext>
    </p:extLst>
  </p:cSld>
  <p:clrMapOvr>
    <a:masterClrMapping/>
  </p:clrMapOvr>
</p:sld>
</file>

<file path=ppt/theme/theme1.xml><?xml version="1.0" encoding="utf-8"?>
<a:theme xmlns:a="http://schemas.openxmlformats.org/drawingml/2006/main" name="12_Office Theme">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11F276B-2C44-4248-AF59-18B8EE3D3283}" vid="{501C10AB-E023-4E09-BD83-F6A2FDD548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842266296589468C99411CE2D343DC" ma:contentTypeVersion="12" ma:contentTypeDescription="Create a new document." ma:contentTypeScope="" ma:versionID="5962103d74dc7bf811da2b38cef980f8">
  <xsd:schema xmlns:xsd="http://www.w3.org/2001/XMLSchema" xmlns:xs="http://www.w3.org/2001/XMLSchema" xmlns:p="http://schemas.microsoft.com/office/2006/metadata/properties" xmlns:ns3="9a6c5daa-8e1c-4edc-a7b1-423cd1b8285e" xmlns:ns4="bb84e180-6671-4040-8a94-8c527ce27c50" targetNamespace="http://schemas.microsoft.com/office/2006/metadata/properties" ma:root="true" ma:fieldsID="1826be87544b4c09e1206e805eb4e7f7" ns3:_="" ns4:_="">
    <xsd:import namespace="9a6c5daa-8e1c-4edc-a7b1-423cd1b8285e"/>
    <xsd:import namespace="bb84e180-6671-4040-8a94-8c527ce27c5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6c5daa-8e1c-4edc-a7b1-423cd1b828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84e180-6671-4040-8a94-8c527ce27c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E1D28B-E1AF-44D9-9204-32FC1F6C863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191F0D-67C7-49BD-8D64-A932D82747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6c5daa-8e1c-4edc-a7b1-423cd1b8285e"/>
    <ds:schemaRef ds:uri="bb84e180-6671-4040-8a94-8c527ce27c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8084B3-36B3-4191-92E3-217F9FDC7F2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Tax%20Webinar%20Template</Template>
  <TotalTime>0</TotalTime>
  <Words>3484</Words>
  <Application>Microsoft Office PowerPoint</Application>
  <PresentationFormat>On-screen Show (4:3)</PresentationFormat>
  <Paragraphs>416</Paragraphs>
  <Slides>41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Arial Narrow</vt:lpstr>
      <vt:lpstr>Calibri</vt:lpstr>
      <vt:lpstr>Calibri Light</vt:lpstr>
      <vt:lpstr>Courier New</vt:lpstr>
      <vt:lpstr>Franklin Gothic Book</vt:lpstr>
      <vt:lpstr>Franklin Gothic Medium</vt:lpstr>
      <vt:lpstr>Myriad Pro Semibold</vt:lpstr>
      <vt:lpstr>Times New Roman</vt:lpstr>
      <vt:lpstr>Wingdings</vt:lpstr>
      <vt:lpstr>12_Office Theme</vt:lpstr>
      <vt:lpstr>PowerPoint Presentation</vt:lpstr>
      <vt:lpstr>Eligibility Criteria for the Premium Tax Credit (PTC)</vt:lpstr>
      <vt:lpstr>Who Must File Form 8962 </vt:lpstr>
      <vt:lpstr>Reconciliation</vt:lpstr>
      <vt:lpstr>Form 1095-A</vt:lpstr>
      <vt:lpstr>Form 1095-A Corrections</vt:lpstr>
      <vt:lpstr>Confirm Insurance Status &amp; Household</vt:lpstr>
      <vt:lpstr>Form 1095-A</vt:lpstr>
      <vt:lpstr>Requirement to Repay All APTC</vt:lpstr>
      <vt:lpstr>Requirement to Repay All APTC</vt:lpstr>
      <vt:lpstr>Income Below 100% FPL</vt:lpstr>
      <vt:lpstr>Income Below 100% FPL</vt:lpstr>
      <vt:lpstr>Entering Form 1095-A</vt:lpstr>
      <vt:lpstr>Dependent MAGI</vt:lpstr>
      <vt:lpstr>Complex Form 1095-A Issues</vt:lpstr>
      <vt:lpstr>Issue: I thought I would file jointly but I’m MFS</vt:lpstr>
      <vt:lpstr>Example: MFS with APTC</vt:lpstr>
      <vt:lpstr>Issue: Multiple Forms 1095-A</vt:lpstr>
      <vt:lpstr>Example: Multiple Forms 1095-A</vt:lpstr>
      <vt:lpstr>Issue: Failure to Pay Premiums</vt:lpstr>
      <vt:lpstr>Example: Failure to Pay Premiums</vt:lpstr>
      <vt:lpstr>Issue: Only Column A of Form 1095-A is Completed</vt:lpstr>
      <vt:lpstr>Example: Only Column A of Form 1095-A is Completed</vt:lpstr>
      <vt:lpstr>Forms 1095-A, B, and C</vt:lpstr>
      <vt:lpstr>Overlapping Coverage</vt:lpstr>
      <vt:lpstr>Overlapping Coverage</vt:lpstr>
      <vt:lpstr>Overlapping Coverage</vt:lpstr>
      <vt:lpstr>QSEHRA Eligibility </vt:lpstr>
      <vt:lpstr>Review Tips</vt:lpstr>
      <vt:lpstr>Always Preview the Return!</vt:lpstr>
      <vt:lpstr>Review the Return Carefully</vt:lpstr>
      <vt:lpstr>Form 8962 Review</vt:lpstr>
      <vt:lpstr>Form 8962 Review</vt:lpstr>
      <vt:lpstr>Form 8962 Review</vt:lpstr>
      <vt:lpstr>Form 8962 Review</vt:lpstr>
      <vt:lpstr>Form 8962 Review</vt:lpstr>
      <vt:lpstr>Form 8962 Review</vt:lpstr>
      <vt:lpstr>Form 8962 Review</vt:lpstr>
      <vt:lpstr>What Can a Tax Preparer Tell a Person with a Repayment?</vt:lpstr>
      <vt:lpstr>Failure to Reconcile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2016-12-01T21:43:39Z</dcterms:created>
  <dcterms:modified xsi:type="dcterms:W3CDTF">2019-12-23T15:26:00Z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0x010100DA842266296589468C99411CE2D343DC</vt:lpwstr>
  </property>
</Properties>
</file>